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80" r:id="rId3"/>
    <p:sldMasterId id="2147483793" r:id="rId4"/>
    <p:sldMasterId id="2147483841" r:id="rId5"/>
    <p:sldMasterId id="2147483865" r:id="rId6"/>
    <p:sldMasterId id="2147483877" r:id="rId7"/>
    <p:sldMasterId id="2147483889" r:id="rId8"/>
    <p:sldMasterId id="2147483914" r:id="rId9"/>
    <p:sldMasterId id="2147483950" r:id="rId10"/>
    <p:sldMasterId id="2147483986" r:id="rId11"/>
    <p:sldMasterId id="2147484010" r:id="rId12"/>
    <p:sldMasterId id="2147484022" r:id="rId13"/>
  </p:sldMasterIdLst>
  <p:notesMasterIdLst>
    <p:notesMasterId r:id="rId74"/>
  </p:notesMasterIdLst>
  <p:sldIdLst>
    <p:sldId id="412" r:id="rId14"/>
    <p:sldId id="406" r:id="rId15"/>
    <p:sldId id="407" r:id="rId16"/>
    <p:sldId id="292" r:id="rId17"/>
    <p:sldId id="303" r:id="rId18"/>
    <p:sldId id="301" r:id="rId19"/>
    <p:sldId id="302" r:id="rId20"/>
    <p:sldId id="304" r:id="rId21"/>
    <p:sldId id="305" r:id="rId22"/>
    <p:sldId id="307" r:id="rId23"/>
    <p:sldId id="308" r:id="rId24"/>
    <p:sldId id="309" r:id="rId25"/>
    <p:sldId id="312" r:id="rId26"/>
    <p:sldId id="313" r:id="rId27"/>
    <p:sldId id="291" r:id="rId28"/>
    <p:sldId id="314" r:id="rId29"/>
    <p:sldId id="315" r:id="rId30"/>
    <p:sldId id="319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42" r:id="rId40"/>
    <p:sldId id="343" r:id="rId41"/>
    <p:sldId id="344" r:id="rId42"/>
    <p:sldId id="345" r:id="rId43"/>
    <p:sldId id="346" r:id="rId44"/>
    <p:sldId id="354" r:id="rId45"/>
    <p:sldId id="355" r:id="rId46"/>
    <p:sldId id="356" r:id="rId47"/>
    <p:sldId id="357" r:id="rId48"/>
    <p:sldId id="358" r:id="rId49"/>
    <p:sldId id="367" r:id="rId50"/>
    <p:sldId id="378" r:id="rId51"/>
    <p:sldId id="408" r:id="rId52"/>
    <p:sldId id="368" r:id="rId53"/>
    <p:sldId id="369" r:id="rId54"/>
    <p:sldId id="370" r:id="rId55"/>
    <p:sldId id="371" r:id="rId56"/>
    <p:sldId id="372" r:id="rId57"/>
    <p:sldId id="402" r:id="rId58"/>
    <p:sldId id="410" r:id="rId59"/>
    <p:sldId id="411" r:id="rId60"/>
    <p:sldId id="380" r:id="rId61"/>
    <p:sldId id="392" r:id="rId62"/>
    <p:sldId id="318" r:id="rId63"/>
    <p:sldId id="347" r:id="rId64"/>
    <p:sldId id="341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40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E17A9-4E75-471B-B8E6-AA261749B58B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33496-5DC0-4EEB-BA26-D0C59C8F888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3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FE83A8C-9060-4EA9-A8C4-5B5227DFAE56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E66B2-8FE6-4334-91E5-F5D41144065C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E185448-0611-47D0-8CA7-B9B44F37F905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618E6-72A6-4A16-BCC1-D113425D5DEC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61EE-720E-4312-80CF-BA793E8FE57A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6637D47-F569-4777-BAE2-F9BCD7B4F3F6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C0561-05F6-4E31-8CCE-C3040ACB1F37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 can’t find this one.</a:t>
            </a:r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CBF4A95-EC49-4168-952D-B806D4FC4CA8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BAFA-C516-43DF-BBC3-CE19468CEC5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48DE298-1F9A-4CF3-887C-AC6969DEE882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078F0-018D-40EF-9BF8-20EE6C51B6E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060A21-BDC5-4B57-B51F-E5C52FC98AD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6BF32-C419-4427-A41F-95D78A709D9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BD26DED-D388-418E-9DB7-94E96BB496E6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DC7B2-0643-4F47-AAAA-F0317213F33D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1824AF4-C83E-43A0-A9E2-AFE627B4C2BD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AF212-28B4-4BF9-8C15-D721BF7D098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831F19-097A-4382-A490-ED5C9F36A3D2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EC00E-EC92-4CED-BEB3-CB7C20E44476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10768-1B8A-45F6-8724-61FE37A3893A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BD5E8-935C-4C0A-B073-51F08D503256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371C2AB-5DDA-40F3-9071-EDF21396CE23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2818-AA05-418F-8313-0A8C4DEC2A5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8F44-BC6E-45CC-8CBD-80DB3D224FA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062A-2FD2-480B-BC59-30CBA9F77B8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D93F-1289-499D-8132-6A160AA4B6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5B74-A225-4C34-9051-62AB61BB29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E38-8E47-4D04-A2CA-2B49B8A7E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51C1-3B48-42C9-9DDE-79BCC09D8CF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9090-7C5A-407E-958F-9BB717AEC3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AF70-2445-4A9D-BEB7-6F1C73FB740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018AF-9579-4E59-86E0-8B808B641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2FB5-78C7-4FC4-8453-9B538256680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9D16-29A5-487D-9257-4BA393385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37B74-6E09-4281-B2E9-9B1916A7C44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40A4-5A58-4DC9-AADE-205070AEF1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ADE8-5930-42BC-9D6E-6694CD646E2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E56DC-09DF-492E-B949-03CDF1CBF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A821-2949-4B46-AE23-3B950C8F687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1E70-F76B-4AAA-BF8A-247BAC396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B9FB-2E3E-4716-A987-9D4E400CAC9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B5D6-9A1F-4E49-A4C0-74D201194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A2AE-3995-49A8-B5CF-1C30BD74B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4D9F-4E41-477A-A1D3-6667DEC314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6FBD-92A5-4D9A-A964-0C7E60492A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F356-C0D5-409B-98F8-9D6C1E042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CE8F-7751-4822-B7FB-AB92C8C383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7A28-0610-451D-88D4-05D24DDB2D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F798B7-D99A-4EB2-AE8D-3BA79E4F0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32D7A4-3D4C-4CDA-93BC-B4079E41F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BAC0C6-AF67-4FEB-A842-1F3AF4FBE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A8C17-C398-442D-9401-0EFCAE315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9741C7-ADEA-4B08-9D29-29F866737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0BC3-2989-428B-8571-FFA71B9AF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AB6F1-2D69-43BD-9A6A-1F412FDC14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52ED9-60A6-42BA-8550-FF05F826BAC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E1A65F-5EAB-4D5F-A747-26C5FEEFA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A05676-34FB-4775-8C65-A791A6792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968425-7A32-434C-865A-F1982C772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6CF698-738F-4C31-A4FC-4639F0352C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0FAE-A499-4166-8DD3-9E3243C45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B6E0-B219-43B7-98B5-5DC7458C3C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606F-9EE3-452F-B027-6CAE0FD00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3133-DCE9-436D-BCD8-47B678028B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B2D5-164E-4B28-B326-EBBE5B7A8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24CC-06F4-4C39-B8E5-F93F36CF1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0289-AFE0-4705-BB04-0C559149A0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9470-8DC6-4E1D-96FC-715A17B949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5087-8C67-4684-820D-D05A1FE6A9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D6F5-7764-4C4C-9950-251FF282C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3146-B625-4E46-94E8-3EA289C15A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00A4-7791-43B0-8844-7509F8278A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DED56-5645-418F-BAAB-B979CDFF66A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21FA-7F04-482C-BC5D-C0EB2BA041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2A11-31AD-4EC5-9650-657B36098B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8833-0001-42D6-9238-741F7CE60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C6B3-706B-4027-977F-F30AFC619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D224-07A6-4164-920A-E72636888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5ED3-0D99-4D03-9F91-156A75F6CF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C211-D4D9-4949-A605-2D61492E9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22B2-6F54-41E2-B0C2-31DC001A1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3899-58E8-4301-9D1E-E48C638E7B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AB82-B92A-47C0-A949-150182B304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A053-EEE6-4D81-9B98-AEE1F180350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95F0-1D4C-46B8-BB11-7D15D8BFE7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442C-40D3-447D-9F0B-716339AFE4C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AF2A-CD55-4900-BD49-5E0D05D1AB3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B7DF-0822-452C-851A-0FD05101641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941C6-3972-40C4-8B89-2A2B41D0C07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A9A6-BC81-414F-B57A-A221ADEBA75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2509-728E-4A51-88F0-D0EE38B23F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232C-BD92-4957-82AE-31A73E7C9DA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B81E-3DD9-47FD-81FA-D5493664ED8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D184-B38C-44BD-B035-5BDE484312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3181-9E51-4C57-849E-D416EF99D19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96B8F-834A-4815-BDD3-43B523A595F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F3D5BD-9FE3-4B79-9422-9E94D62195A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9E816-579D-453B-A653-6DC0C2284C9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90CB-B02C-4302-8F49-6648DC66AB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263CEE-E9C3-439B-A5A6-81B3616E5AF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249AC5-351A-43A6-843E-5A1D82EE3A5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325DF-81CE-4F58-9818-FB6971AA7C3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3E4C1-71A5-46F8-BE7A-A869F92F3E7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CE93F2-C9E6-4E5B-8D81-AE7E05614D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6EEA5-8023-4493-8120-C02634A402C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DD946-476E-41E8-B9BA-3CAB2D178BC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FEFAB-5119-4064-B86A-454747CE25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A9582-C228-4C05-9372-AD604FD41F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1132F-1FD1-41D9-9B22-FB7F907434A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BA9B-4560-4F36-ADDB-6013088CA8D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56D33-96A1-4540-A847-CCD9D11E4B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47DD1-8EE4-433F-AF9D-B01321C2CD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A9FA4-A7BC-476C-B383-4F87705AACE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58A53-C6B3-4636-A299-F10997F130C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6724E-FA13-4F61-9317-C0E1EA7CB5A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A689-2F3C-4149-96B4-B28DBF38CA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7ED-1EA2-46AF-9B4C-82FA160272E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BE0B-76C2-4A8C-A979-E364942CD92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640E-3FCD-47A5-BBA6-A144950C952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EBB0-A5D2-41A4-BB99-8D4A3F60DAA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2B4D-418F-4FAC-ACB6-F3ABE8727E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CB06-FE8B-47EA-913B-A5CB450D4DA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4A94-A0D0-4D9E-9BF3-0B46390F02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0119-8C5E-444C-BC2F-2D50D72A8B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458D-4FBE-45C1-95DE-BC14E42E4D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2FCA-5891-4955-A4D6-1617E8BAE5D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64CC3-9040-4BB5-B9F0-43B69C7D2F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4B668-1241-4FE2-9D36-7D292A337C0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D65691-DE46-4C96-9403-2BF6B2579D2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4AF22-E9CF-4F52-B5F0-C6B7A48BC74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16A803-7C84-4991-B342-DA8929CB54B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0BA9D5-A87A-45FF-A700-B3A8D2DE01B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6077A-3733-4DFA-8953-74728882D54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CE1CF-5577-46D0-B1D0-948BA7BC85E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82DD7-DA67-4D6F-B773-4130933E8E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15FE1-73CE-44E1-B957-529CCD30701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0E91C-42F1-44BB-B584-155ABCDC68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04973-7702-413F-90A4-78F7CB1F9B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10CF70-F499-4AB2-810B-A97D681C621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DAF371-E613-4F93-B4BD-FB1577D5700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8B970A-3DED-457F-8692-E65E2B864A9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C541F-7930-488C-AB87-BB35AC79F5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D3AE8-5564-420A-8CA7-D231DF80927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E32A5-19A0-4B57-8E4A-3723A66B213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FBA154-BACA-4A03-A70D-0208EE0C30B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B4396-EF56-4AF3-BF45-1EAD5FEEBA7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9CB7AF-80BC-45EE-A1AA-24A9198B48B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89C11-65ED-4BA9-A549-C17B664B547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76C8B4-0614-4F7A-9998-DAFDD662D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D739DD-13BD-4C54-A3E6-26B5618A9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826968-F62B-445F-AF96-750367003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52DEB8-9346-49D8-BAF0-8EA822688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E7B60-B64B-4C58-BCC1-42738525E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A08CE6-C320-4DBB-A9B2-F66B552AE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47EF7-E15D-4C8F-BBA4-B1184D1AC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899E5-259E-4F24-AFC6-A46B6E4B0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117514-A2B0-45F1-B62D-F6B48C573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C9C73-8134-4384-8B23-A2B9D6630F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D0EE9-4EF4-460D-A6E0-F93D3D095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DC119F-1F23-411F-8CE6-6939072281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08EE3-B34D-4E0B-8A6B-8F88E0E3C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2441AE-0129-42AD-891F-D218611C09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AE54C-8CB5-478F-95E8-AF1298DED8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0EDF4-4797-4484-879B-69278EE8E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C9D2B-819C-461D-8A20-80E80D176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2A11DE-D62C-4BDC-AF52-2C0C593356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24795-EF50-4E40-A669-FD583F83E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7C2C0-FBA6-4E67-B391-5D88F50C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DE681-5649-4379-A469-91D3BF719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5137B-6309-4897-885A-0F7FD5D20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6724E-FA13-4F61-9317-C0E1EA7CB5A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2E70-4F3C-4C3C-8D79-BF9DC27D1C6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8D59-56E4-41CA-BC96-F8F4F7D343D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AE16-9E3A-48A6-B8DD-D6401299329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AC6C-89D0-49D9-BF2A-C8D2DF9BDA2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38D1-2A32-40B0-93CD-4E1CB3811A8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8A4C-C0D9-449D-B1A9-F39EB2F074C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FB6D-E487-47D6-86EA-32BCEB73083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E67A-3732-42C2-8808-9464FD4A20F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90CD-39FC-4F09-AADB-7FD68185428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A710-87E5-4C22-BEB1-E3E1FE948D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D992-6873-4EC3-8FBB-F62811C3633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B29A-7BF4-4785-99E7-0C368FECFAE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BE32-D85B-4DB9-9C3F-B4899B6358C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570F-834B-45C6-9C2B-D6A33C53CB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B248-2C32-404D-9397-F3936E68E77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84B6-8A62-45E7-9A36-E06225D03E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6042-5271-40C0-A751-4EB0649C993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07CF-DC43-401E-B27A-392B63A1A80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D731-7ECF-4313-A2E7-313A52F1F6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C309-CB27-42F3-843B-7B507334F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DD208-0759-4FFF-BFD5-0249B0A6F05E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10/18/2010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47539-3395-4BE4-8AF6-6AEEB0723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B4599-5622-4D6F-9EDF-79D235AD61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2CD72-FECB-43E7-A51D-AD32F53264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95B14-13DA-40A9-8040-0F83E23DD8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9CC625-B094-4286-A34C-F6ED4A70178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BFD323-FA78-4F61-9B9F-4C31218E070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D69AA-5C64-4C1A-A696-8EB9BCDD6F3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D9669-D66C-4C83-BDBA-D33D95FDBBD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4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20CFA-B6B6-4192-8564-9B5AD5299F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6611C-5B60-45AC-BFFB-3A3E98FA32A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356925-492E-45FF-806B-06DDD2CAE7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6D6CCCF-301E-4DB7-99EA-1B001D66F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271E-0CDA-46FB-9CA2-82965BCD64B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AFDD4-A5F4-4DA4-A9CC-1B5E4F73D05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2.doc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3.doc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2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3352800" y="2190750"/>
            <a:ext cx="2057400" cy="10858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0</a:t>
            </a:r>
            <a:r>
              <a:rPr lang="en-US" sz="2200" baseline="30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en-US" sz="2000" i="1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-boson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600" dirty="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US" sz="2200" baseline="30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en-US" sz="2000" i="1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-boson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203200" y="4014788"/>
            <a:ext cx="8674100" cy="2752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  <a:buFont typeface="Arial" pitchFamily="34" charset="0"/>
              <a:buChar char="•"/>
            </a:pP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Valence nucleons only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  <a:buFont typeface="Arial" pitchFamily="34" charset="0"/>
              <a:buChar char="•"/>
            </a:pPr>
            <a:r>
              <a:rPr lang="en-US" sz="22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s</a:t>
            </a: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, </a:t>
            </a:r>
            <a:r>
              <a:rPr lang="en-US" sz="22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bosons – creation and destruction operators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000" i="1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H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interactions</a:t>
            </a:r>
            <a:endParaRPr lang="en-US" sz="200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Number of bosons fixed: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endParaRPr lang="en-US" sz="2000" i="1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= ½ # of val. protons + ½ # val. neutrons</a:t>
            </a:r>
            <a:endParaRPr 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5" name="Rectangle 14"/>
          <p:cNvSpPr>
            <a:spLocks noChangeArrowheads="1"/>
          </p:cNvSpPr>
          <p:nvPr/>
        </p:nvSpPr>
        <p:spPr bwMode="auto">
          <a:xfrm>
            <a:off x="228600" y="-9282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	  IBA</a:t>
            </a:r>
            <a:endParaRPr lang="en-US" sz="60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6" name="Rectangle 17"/>
          <p:cNvSpPr>
            <a:spLocks noChangeArrowheads="1"/>
          </p:cNvSpPr>
          <p:nvPr/>
        </p:nvSpPr>
        <p:spPr bwMode="auto">
          <a:xfrm>
            <a:off x="533400" y="-542568"/>
            <a:ext cx="8001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	   </a:t>
            </a:r>
            <a:endParaRPr lang="en-US" sz="2000" dirty="0" smtClean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Assume valence 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fermions couple in pairs </a:t>
            </a:r>
            <a:r>
              <a:rPr lang="en-US" sz="2000" dirty="0" smtClean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to 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bosons of spins 0</a:t>
            </a:r>
            <a:r>
              <a:rPr lang="en-US" sz="2000" baseline="30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and 2</a:t>
            </a:r>
            <a:r>
              <a:rPr lang="en-US" sz="2000" baseline="30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+</a:t>
            </a:r>
            <a:endParaRPr lang="en-US" sz="600" baseline="300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6400" y="5548313"/>
            <a:ext cx="5334000" cy="758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Most general IBA Hamiltonian in terms with up to four boson operators (given N)</a:t>
            </a:r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800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46"/>
          <a:stretch>
            <a:fillRect/>
          </a:stretch>
        </p:blipFill>
        <p:spPr bwMode="auto">
          <a:xfrm>
            <a:off x="381000" y="25146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1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398713" y="-23813"/>
            <a:ext cx="332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IBA Hamiltonian</a:t>
            </a:r>
            <a:endParaRPr lang="en-US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828800" y="2362200"/>
            <a:ext cx="6477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04800" y="4419600"/>
            <a:ext cx="8153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Mixes d and s components of the wave functions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431925" y="1600200"/>
            <a:ext cx="777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H="1">
            <a:off x="1524000" y="21336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514600" y="457200"/>
            <a:ext cx="6400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Counts the number of d  bosons out of N bosons, total.  The rest are s-bosons: with E</a:t>
            </a:r>
            <a:r>
              <a:rPr lang="en-US" sz="2800" b="1" baseline="-48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0 since we deal only with excitation energies.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 energies depend ONLY on the number of d-bosons. E(0) = 0, E(1) = </a:t>
            </a:r>
            <a:r>
              <a:rPr lang="en-US" sz="32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ε </a:t>
            </a:r>
            <a:r>
              <a:rPr lang="en-US" sz="28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E(2) = 2 </a:t>
            </a:r>
            <a:r>
              <a:rPr lang="en-US" sz="32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800" b="1" baseline="-2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2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1965325" y="685800"/>
            <a:ext cx="7467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Conserves the number of d bosons.  Gives terms in the Hamiltonian where the energies of configurations of 2 d bosons depend on their total combined angular momentum.  Allows for anharmonicities in the phonon multiplets.</a:t>
            </a: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 flipH="1">
            <a:off x="5029200" y="2146300"/>
            <a:ext cx="609600" cy="520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152400" y="3505200"/>
            <a:ext cx="8229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H="1" flipV="1">
            <a:off x="2971800" y="4191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 flipH="1" flipV="1">
            <a:off x="4267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V="1">
            <a:off x="6248400" y="4267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1219200" y="2743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1127125" y="2932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28007" grpId="0" animBg="1"/>
      <p:bldP spid="128008" grpId="0" animBg="1"/>
      <p:bldP spid="128009" grpId="0"/>
      <p:bldP spid="128009" grpId="1"/>
      <p:bldP spid="128010" grpId="0" animBg="1"/>
      <p:bldP spid="128010" grpId="1" animBg="1"/>
      <p:bldP spid="128011" grpId="0"/>
      <p:bldP spid="128011" grpId="1"/>
      <p:bldP spid="128012" grpId="0"/>
      <p:bldP spid="128012" grpId="1"/>
      <p:bldP spid="128013" grpId="0" animBg="1"/>
      <p:bldP spid="128013" grpId="1" animBg="1"/>
      <p:bldP spid="128014" grpId="0" animBg="1"/>
      <p:bldP spid="128015" grpId="0" animBg="1"/>
      <p:bldP spid="128016" grpId="0" animBg="1"/>
      <p:bldP spid="128017" grpId="0" animBg="1"/>
      <p:bldP spid="1280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/>
          </p:cNvSpPr>
          <p:nvPr/>
        </p:nvSpPr>
        <p:spPr bwMode="auto">
          <a:xfrm>
            <a:off x="4572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</a:rPr>
              <a:t>U(5)</a:t>
            </a:r>
            <a:br>
              <a:rPr lang="en-US" sz="9600">
                <a:solidFill>
                  <a:srgbClr val="000000"/>
                </a:solidFill>
              </a:rPr>
            </a:br>
            <a:r>
              <a:rPr lang="en-US" sz="9600">
                <a:solidFill>
                  <a:srgbClr val="000000"/>
                </a:solidFill>
              </a:rPr>
              <a:t/>
            </a:r>
            <a:br>
              <a:rPr lang="en-US" sz="96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Spherical, vibrational nuclei</a:t>
            </a:r>
            <a:endParaRPr lang="en-US"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2"/>
          <p:cNvSpPr txBox="1">
            <a:spLocks noChangeArrowheads="1"/>
          </p:cNvSpPr>
          <p:nvPr/>
        </p:nvSpPr>
        <p:spPr bwMode="auto">
          <a:xfrm>
            <a:off x="4572000" y="4229100"/>
            <a:ext cx="4572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What </a:t>
            </a:r>
            <a:r>
              <a:rPr lang="en-US" sz="2000" i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en-US" sz="2000">
                <a:solidFill>
                  <a:srgbClr val="000000"/>
                </a:solidFill>
                <a:cs typeface="Arial" pitchFamily="34" charset="0"/>
              </a:rPr>
              <a:t>’s?  M-scheme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20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cs typeface="Arial" pitchFamily="34" charset="0"/>
              </a:rPr>
              <a:t>Look familiar?  Same as quadrupole vibrator.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FF0000"/>
                </a:solidFill>
                <a:cs typeface="Arial" pitchFamily="34" charset="0"/>
              </a:rPr>
              <a:t>U(5) also includes anharmonic spectra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4425950"/>
            <a:ext cx="3067050" cy="2203450"/>
            <a:chOff x="996" y="2788"/>
            <a:chExt cx="1932" cy="1388"/>
          </a:xfrm>
        </p:grpSpPr>
        <p:sp>
          <p:nvSpPr>
            <p:cNvPr id="130052" name="Text Box 23"/>
            <p:cNvSpPr txBox="1">
              <a:spLocks noChangeArrowheads="1"/>
            </p:cNvSpPr>
            <p:nvPr/>
          </p:nvSpPr>
          <p:spPr bwMode="auto">
            <a:xfrm>
              <a:off x="1787" y="2808"/>
              <a:ext cx="1141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6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4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3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4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053" name="Text Box 24"/>
            <p:cNvSpPr txBox="1">
              <a:spLocks noChangeArrowheads="1"/>
            </p:cNvSpPr>
            <p:nvPr/>
          </p:nvSpPr>
          <p:spPr bwMode="auto">
            <a:xfrm>
              <a:off x="996" y="2788"/>
              <a:ext cx="599" cy="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3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2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1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0</a:t>
              </a:r>
              <a:endParaRPr lang="en-US" sz="1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i="1">
                  <a:solidFill>
                    <a:srgbClr val="000000"/>
                  </a:solidFill>
                  <a:cs typeface="Arial" pitchFamily="34" charset="0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cs typeface="Arial" pitchFamily="34" charset="0"/>
                </a:rPr>
                <a:t>d</a:t>
              </a: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0054" name="Line 25"/>
            <p:cNvSpPr>
              <a:spLocks noChangeShapeType="1"/>
            </p:cNvSpPr>
            <p:nvPr/>
          </p:nvSpPr>
          <p:spPr bwMode="auto">
            <a:xfrm>
              <a:off x="1280" y="288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0055" name="Line 26"/>
            <p:cNvSpPr>
              <a:spLocks noChangeShapeType="1"/>
            </p:cNvSpPr>
            <p:nvPr/>
          </p:nvSpPr>
          <p:spPr bwMode="auto">
            <a:xfrm>
              <a:off x="1280" y="312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0056" name="Line 27"/>
            <p:cNvSpPr>
              <a:spLocks noChangeShapeType="1"/>
            </p:cNvSpPr>
            <p:nvPr/>
          </p:nvSpPr>
          <p:spPr bwMode="auto">
            <a:xfrm>
              <a:off x="1280" y="336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0057" name="Line 28"/>
            <p:cNvSpPr>
              <a:spLocks noChangeShapeType="1"/>
            </p:cNvSpPr>
            <p:nvPr/>
          </p:nvSpPr>
          <p:spPr bwMode="auto">
            <a:xfrm>
              <a:off x="1296" y="360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0058" name="Rectangle 29"/>
          <p:cNvSpPr>
            <a:spLocks noChangeArrowheads="1"/>
          </p:cNvSpPr>
          <p:nvPr/>
        </p:nvSpPr>
        <p:spPr bwMode="auto">
          <a:xfrm>
            <a:off x="95250" y="0"/>
            <a:ext cx="8591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Simplest Possible </a:t>
            </a:r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IBA Hamiltonian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 given by energies of the bosons with NO interactions</a:t>
            </a:r>
          </a:p>
        </p:txBody>
      </p:sp>
      <p:graphicFrame>
        <p:nvGraphicFramePr>
          <p:cNvPr id="130059" name="Object 29"/>
          <p:cNvGraphicFramePr>
            <a:graphicFrameLocks noChangeAspect="1"/>
          </p:cNvGraphicFramePr>
          <p:nvPr/>
        </p:nvGraphicFramePr>
        <p:xfrm>
          <a:off x="1752600" y="1143000"/>
          <a:ext cx="3175000" cy="1244600"/>
        </p:xfrm>
        <a:graphic>
          <a:graphicData uri="http://schemas.openxmlformats.org/presentationml/2006/ole">
            <p:oleObj spid="_x0000_s44034" r:id="rId3" imgW="1942920" imgH="761760" progId="Equation.DSMT4">
              <p:embed/>
            </p:oleObj>
          </a:graphicData>
        </a:graphic>
      </p:graphicFrame>
      <p:sp>
        <p:nvSpPr>
          <p:cNvPr id="130060" name="Rectangle 30"/>
          <p:cNvSpPr>
            <a:spLocks noChangeArrowheads="1"/>
          </p:cNvSpPr>
          <p:nvPr/>
        </p:nvSpPr>
        <p:spPr bwMode="auto">
          <a:xfrm>
            <a:off x="0" y="2498725"/>
            <a:ext cx="690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Excitation energies so, set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30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0, and drop subscript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on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30000">
                <a:solidFill>
                  <a:srgbClr val="000000"/>
                </a:solidFill>
                <a:cs typeface="Times New Roman" pitchFamily="18" charset="0"/>
              </a:rPr>
              <a:t>d</a:t>
            </a:r>
            <a:endParaRPr lang="en-US" sz="2000" i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0061" name="Object 31"/>
          <p:cNvGraphicFramePr>
            <a:graphicFrameLocks noChangeAspect="1"/>
          </p:cNvGraphicFramePr>
          <p:nvPr/>
        </p:nvGraphicFramePr>
        <p:xfrm>
          <a:off x="2286000" y="3048000"/>
          <a:ext cx="1843088" cy="573088"/>
        </p:xfrm>
        <a:graphic>
          <a:graphicData uri="http://schemas.openxmlformats.org/presentationml/2006/ole">
            <p:oleObj spid="_x0000_s44035" r:id="rId4" imgW="736560" imgH="228600" progId="Equation.DSMT4">
              <p:embed/>
            </p:oleObj>
          </a:graphicData>
        </a:graphic>
      </p:graphicFrame>
      <p:sp>
        <p:nvSpPr>
          <p:cNvPr id="130062" name="Rectangle 32"/>
          <p:cNvSpPr>
            <a:spLocks noChangeArrowheads="1"/>
          </p:cNvSpPr>
          <p:nvPr/>
        </p:nvSpPr>
        <p:spPr bwMode="auto">
          <a:xfrm>
            <a:off x="0" y="3794125"/>
            <a:ext cx="842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What is spectrum?  Equally spaced levels defined by number of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bosons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0063" name="Rectangle 14"/>
          <p:cNvSpPr>
            <a:spLocks noChangeArrowheads="1"/>
          </p:cNvSpPr>
          <p:nvPr/>
        </p:nvSpPr>
        <p:spPr bwMode="auto">
          <a:xfrm>
            <a:off x="2133600" y="3048000"/>
            <a:ext cx="2286000" cy="609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064" name="TextBox 14"/>
          <p:cNvSpPr txBox="1">
            <a:spLocks noChangeArrowheads="1"/>
          </p:cNvSpPr>
          <p:nvPr/>
        </p:nvSpPr>
        <p:spPr bwMode="auto">
          <a:xfrm>
            <a:off x="4192588" y="1143000"/>
            <a:ext cx="309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=  E of d bosons + E of s bosons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534400" cy="3176588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</p:spPr>
        <p:txBody>
          <a:bodyPr lIns="137160" tIns="91440" rIns="137160" bIns="91440" anchor="ctr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3600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 Transitions in the IBA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Key to most tests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Very sensitive to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i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 Operator: 	</a:t>
            </a: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Creates or destroys an </a:t>
            </a:r>
            <a:r>
              <a:rPr lang="en-US" sz="2000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boson or recouples two </a:t>
            </a:r>
            <a:r>
              <a:rPr lang="en-US" sz="2000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bosons. 	                            		Must conserve </a:t>
            </a:r>
            <a:r>
              <a:rPr lang="en-US" sz="2000" i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6"/>
          <p:cNvSpPr>
            <a:spLocks noChangeArrowheads="1"/>
          </p:cNvSpPr>
          <p:nvPr/>
        </p:nvSpPr>
        <p:spPr bwMode="auto">
          <a:xfrm>
            <a:off x="1219200" y="3702050"/>
            <a:ext cx="7162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 = e Q = e[s</a:t>
            </a:r>
            <a:r>
              <a:rPr lang="en-US" sz="2800" b="1" baseline="30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+ d</a:t>
            </a:r>
            <a:r>
              <a:rPr lang="en-US" sz="2800" b="1" baseline="30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 + χ (d</a:t>
            </a:r>
            <a:r>
              <a:rPr lang="en-US" sz="2800" b="1" baseline="30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)</a:t>
            </a:r>
            <a:r>
              <a:rPr lang="en-US" sz="2800" b="1" baseline="30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/>
        </p:nvGraphicFramePr>
        <p:xfrm>
          <a:off x="3352800" y="3810000"/>
          <a:ext cx="203200" cy="342900"/>
        </p:xfrm>
        <a:graphic>
          <a:graphicData uri="http://schemas.openxmlformats.org/presentationml/2006/ole">
            <p:oleObj spid="_x0000_s46082" r:id="rId3" imgW="203112" imgH="342751" progId="Equation.DSMT4">
              <p:embed/>
            </p:oleObj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5486400" y="3771900"/>
          <a:ext cx="203200" cy="342900"/>
        </p:xfrm>
        <a:graphic>
          <a:graphicData uri="http://schemas.openxmlformats.org/presentationml/2006/ole">
            <p:oleObj spid="_x0000_s46083" r:id="rId4" imgW="203112" imgH="342751" progId="Equation.DSMT4">
              <p:embed/>
            </p:oleObj>
          </a:graphicData>
        </a:graphic>
      </p:graphicFrame>
      <p:sp>
        <p:nvSpPr>
          <p:cNvPr id="132102" name="Line 9"/>
          <p:cNvSpPr>
            <a:spLocks noChangeShapeType="1"/>
          </p:cNvSpPr>
          <p:nvPr/>
        </p:nvSpPr>
        <p:spPr bwMode="auto">
          <a:xfrm flipV="1">
            <a:off x="4800600" y="4381500"/>
            <a:ext cx="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103" name="Rectangle 10"/>
          <p:cNvSpPr>
            <a:spLocks noChangeArrowheads="1"/>
          </p:cNvSpPr>
          <p:nvPr/>
        </p:nvSpPr>
        <p:spPr bwMode="auto">
          <a:xfrm>
            <a:off x="2971800" y="5103813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Specifies relative strength of this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E2 transitions in U(5)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r>
              <a:rPr lang="en-US" sz="2800" b="1" dirty="0">
                <a:solidFill>
                  <a:srgbClr val="003399"/>
                </a:solidFill>
              </a:rPr>
              <a:t>χ = </a:t>
            </a:r>
            <a:r>
              <a:rPr lang="en-US" sz="2800" b="1" dirty="0" smtClean="0">
                <a:solidFill>
                  <a:srgbClr val="003399"/>
                </a:solidFill>
              </a:rPr>
              <a:t>0</a:t>
            </a:r>
            <a:endParaRPr lang="en-US" sz="2800" b="1" dirty="0">
              <a:solidFill>
                <a:srgbClr val="003399"/>
              </a:solidFill>
            </a:endParaRPr>
          </a:p>
          <a:p>
            <a:r>
              <a:rPr lang="en-US" sz="2800" b="1" dirty="0" smtClean="0">
                <a:solidFill>
                  <a:srgbClr val="003399"/>
                </a:solidFill>
              </a:rPr>
              <a:t>That is:         T </a:t>
            </a:r>
            <a:r>
              <a:rPr lang="en-US" sz="2800" b="1" dirty="0">
                <a:solidFill>
                  <a:srgbClr val="003399"/>
                </a:solidFill>
              </a:rPr>
              <a:t>= e[s†   + </a:t>
            </a:r>
            <a:r>
              <a:rPr lang="en-US" sz="2800" b="1" dirty="0" err="1">
                <a:solidFill>
                  <a:srgbClr val="003399"/>
                </a:solidFill>
              </a:rPr>
              <a:t>d†s</a:t>
            </a:r>
            <a:r>
              <a:rPr lang="en-US" sz="2800" b="1" dirty="0">
                <a:solidFill>
                  <a:srgbClr val="003399"/>
                </a:solidFill>
              </a:rPr>
              <a:t>]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Why?  So that it can </a:t>
            </a:r>
            <a:r>
              <a:rPr lang="en-US" sz="2800" dirty="0"/>
              <a:t>create or destroy  a single d boson, that </a:t>
            </a:r>
            <a:r>
              <a:rPr lang="en-US" sz="2800" dirty="0" smtClean="0"/>
              <a:t>is, </a:t>
            </a:r>
            <a:r>
              <a:rPr lang="en-US" sz="2800" dirty="0"/>
              <a:t>a single phonon.</a:t>
            </a:r>
          </a:p>
          <a:p>
            <a:endParaRPr lang="en-US" sz="2800" dirty="0"/>
          </a:p>
        </p:txBody>
      </p:sp>
      <p:graphicFrame>
        <p:nvGraphicFramePr>
          <p:cNvPr id="13312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761936" y="2195732"/>
          <a:ext cx="203200" cy="342900"/>
        </p:xfrm>
        <a:graphic>
          <a:graphicData uri="http://schemas.openxmlformats.org/presentationml/2006/ole">
            <p:oleObj spid="_x0000_s47106" r:id="rId3" imgW="203112" imgH="342751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4730750"/>
            <a:ext cx="3067050" cy="2203450"/>
            <a:chOff x="996" y="2788"/>
            <a:chExt cx="1932" cy="1388"/>
          </a:xfrm>
        </p:grpSpPr>
        <p:sp>
          <p:nvSpPr>
            <p:cNvPr id="133126" name="Text Box 23"/>
            <p:cNvSpPr txBox="1">
              <a:spLocks noChangeArrowheads="1"/>
            </p:cNvSpPr>
            <p:nvPr/>
          </p:nvSpPr>
          <p:spPr bwMode="auto">
            <a:xfrm>
              <a:off x="1787" y="2808"/>
              <a:ext cx="1141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6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4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3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4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, 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2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  <a:r>
                <a:rPr lang="en-US" sz="1600" b="1" baseline="30000">
                  <a:solidFill>
                    <a:srgbClr val="000000"/>
                  </a:solidFill>
                  <a:cs typeface="Arial" pitchFamily="34" charset="0"/>
                </a:rPr>
                <a:t>+</a:t>
              </a:r>
              <a:endParaRPr lang="en-US" sz="1600" b="1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127" name="Text Box 24"/>
            <p:cNvSpPr txBox="1">
              <a:spLocks noChangeArrowheads="1"/>
            </p:cNvSpPr>
            <p:nvPr/>
          </p:nvSpPr>
          <p:spPr bwMode="auto">
            <a:xfrm>
              <a:off x="996" y="2788"/>
              <a:ext cx="599" cy="1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3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2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1</a:t>
              </a:r>
              <a:endParaRPr lang="en-US" sz="10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 0</a:t>
              </a:r>
              <a:endParaRPr lang="en-US" sz="1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i="1">
                  <a:solidFill>
                    <a:srgbClr val="000000"/>
                  </a:solidFill>
                  <a:cs typeface="Arial" pitchFamily="34" charset="0"/>
                </a:rPr>
                <a:t>n</a:t>
              </a:r>
              <a:r>
                <a:rPr lang="en-US" i="1" baseline="-25000">
                  <a:solidFill>
                    <a:srgbClr val="000000"/>
                  </a:solidFill>
                  <a:cs typeface="Arial" pitchFamily="34" charset="0"/>
                </a:rPr>
                <a:t>d</a:t>
              </a: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3128" name="Line 25"/>
            <p:cNvSpPr>
              <a:spLocks noChangeShapeType="1"/>
            </p:cNvSpPr>
            <p:nvPr/>
          </p:nvSpPr>
          <p:spPr bwMode="auto">
            <a:xfrm>
              <a:off x="1280" y="288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129" name="Line 26"/>
            <p:cNvSpPr>
              <a:spLocks noChangeShapeType="1"/>
            </p:cNvSpPr>
            <p:nvPr/>
          </p:nvSpPr>
          <p:spPr bwMode="auto">
            <a:xfrm>
              <a:off x="1280" y="312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130" name="Line 27"/>
            <p:cNvSpPr>
              <a:spLocks noChangeShapeType="1"/>
            </p:cNvSpPr>
            <p:nvPr/>
          </p:nvSpPr>
          <p:spPr bwMode="auto">
            <a:xfrm>
              <a:off x="1280" y="336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131" name="Line 28"/>
            <p:cNvSpPr>
              <a:spLocks noChangeShapeType="1"/>
            </p:cNvSpPr>
            <p:nvPr/>
          </p:nvSpPr>
          <p:spPr bwMode="auto">
            <a:xfrm>
              <a:off x="1296" y="3600"/>
              <a:ext cx="4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2133600" y="5638800"/>
            <a:ext cx="0" cy="381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2286000" y="5257800"/>
            <a:ext cx="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2514600" y="5257800"/>
            <a:ext cx="0" cy="762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0" name="Rectangle 4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Creation </a:t>
            </a:r>
            <a:r>
              <a:rPr lang="en-US" sz="2800" dirty="0">
                <a:latin typeface="Arial" pitchFamily="34" charset="0"/>
              </a:rPr>
              <a:t>and destruction operators </a:t>
            </a:r>
            <a:r>
              <a:rPr lang="en-US" sz="2800" dirty="0" smtClean="0">
                <a:latin typeface="Arial" pitchFamily="34" charset="0"/>
              </a:rPr>
              <a:t>as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152400" y="1402060"/>
            <a:ext cx="883920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 Consider 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case we have just discussed – the spherical vibrator.</a:t>
            </a:r>
            <a:endParaRPr lang="en-US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22" name="Line 6"/>
          <p:cNvSpPr>
            <a:spLocks noChangeShapeType="1"/>
          </p:cNvSpPr>
          <p:nvPr/>
        </p:nvSpPr>
        <p:spPr bwMode="auto">
          <a:xfrm>
            <a:off x="1447800" y="6248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23" name="Line 7"/>
          <p:cNvSpPr>
            <a:spLocks noChangeShapeType="1"/>
          </p:cNvSpPr>
          <p:nvPr/>
        </p:nvSpPr>
        <p:spPr bwMode="auto">
          <a:xfrm>
            <a:off x="1447800" y="472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24" name="Line 8"/>
          <p:cNvSpPr>
            <a:spLocks noChangeShapeType="1"/>
          </p:cNvSpPr>
          <p:nvPr/>
        </p:nvSpPr>
        <p:spPr bwMode="auto">
          <a:xfrm>
            <a:off x="1447800" y="548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25" name="Text Box 9"/>
          <p:cNvSpPr txBox="1">
            <a:spLocks noChangeArrowheads="1"/>
          </p:cNvSpPr>
          <p:nvPr/>
        </p:nvSpPr>
        <p:spPr bwMode="auto">
          <a:xfrm>
            <a:off x="1050925" y="5943600"/>
            <a:ext cx="3317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9802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3317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685800" y="4387850"/>
            <a:ext cx="7762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4,2,0</a:t>
            </a:r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2944813" y="5943600"/>
            <a:ext cx="331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2895600" y="5149850"/>
            <a:ext cx="361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2919413" y="4400550"/>
            <a:ext cx="5095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2E</a:t>
            </a:r>
          </a:p>
        </p:txBody>
      </p:sp>
      <p:sp>
        <p:nvSpPr>
          <p:cNvPr id="598031" name="Line 15"/>
          <p:cNvSpPr>
            <a:spLocks noChangeShapeType="1"/>
          </p:cNvSpPr>
          <p:nvPr/>
        </p:nvSpPr>
        <p:spPr bwMode="auto">
          <a:xfrm>
            <a:off x="18288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32" name="Line 16"/>
          <p:cNvSpPr>
            <a:spLocks noChangeShapeType="1"/>
          </p:cNvSpPr>
          <p:nvPr/>
        </p:nvSpPr>
        <p:spPr bwMode="auto">
          <a:xfrm>
            <a:off x="2209800" y="548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033" name="Text Box 17"/>
          <p:cNvSpPr txBox="1">
            <a:spLocks noChangeArrowheads="1"/>
          </p:cNvSpPr>
          <p:nvPr/>
        </p:nvSpPr>
        <p:spPr bwMode="auto">
          <a:xfrm>
            <a:off x="2259013" y="5486400"/>
            <a:ext cx="331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8034" name="Text Box 18"/>
          <p:cNvSpPr txBox="1">
            <a:spLocks noChangeArrowheads="1"/>
          </p:cNvSpPr>
          <p:nvPr/>
        </p:nvSpPr>
        <p:spPr bwMode="auto">
          <a:xfrm>
            <a:off x="1878013" y="4800600"/>
            <a:ext cx="331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8035" name="Text Box 19"/>
          <p:cNvSpPr txBox="1">
            <a:spLocks noChangeArrowheads="1"/>
          </p:cNvSpPr>
          <p:nvPr/>
        </p:nvSpPr>
        <p:spPr bwMode="auto">
          <a:xfrm>
            <a:off x="228600" y="1988086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Why is the B(E2: 4 – 2)  =  2 x B(E2: 2– 0) 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28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Difficult to see with Shell Model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functions with 1000’s of components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However, 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we have seen, it </a:t>
            </a: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trivial </a:t>
            </a:r>
            <a:r>
              <a:rPr lang="en-US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destruction operators</a:t>
            </a:r>
            <a:r>
              <a:rPr lang="en-US" sz="28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WITHOUT EVER KNOWING ANYTHING ABOUT THE DETAILED STRUCTURE OF THESE VIBRATIONS 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!!!! These operators give the relationships between states.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609600"/>
            <a:ext cx="399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“Ignorance operators”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 l="2753" t="1042" r="2179"/>
          <a:stretch>
            <a:fillRect/>
          </a:stretch>
        </p:blipFill>
        <p:spPr bwMode="auto">
          <a:xfrm>
            <a:off x="3429000" y="381000"/>
            <a:ext cx="53022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438150" y="5241925"/>
            <a:ext cx="2151063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438150" y="4565650"/>
            <a:ext cx="2151063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438150" y="3889375"/>
            <a:ext cx="2151063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438150" y="3213100"/>
            <a:ext cx="2151063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589213" y="5646738"/>
            <a:ext cx="8572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GB" sz="1400" b="1" baseline="30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+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589213" y="4937125"/>
            <a:ext cx="8572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5720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GB" sz="1400" b="1" baseline="30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+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2589213" y="3719513"/>
            <a:ext cx="1143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lang="en-GB" sz="1400" b="1" baseline="30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. . .</a:t>
            </a:r>
            <a:endParaRPr lang="en-GB" sz="1400" b="1" baseline="30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589213" y="2908300"/>
            <a:ext cx="143033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</a:t>
            </a:r>
            <a:r>
              <a:rPr lang="en-GB" sz="1400" b="1" baseline="30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GB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. . .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438150" y="5849938"/>
            <a:ext cx="2151063" cy="158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304800" y="1778000"/>
            <a:ext cx="2590800" cy="1955800"/>
          </a:xfrm>
          <a:prstGeom prst="rect">
            <a:avLst/>
          </a:prstGeom>
          <a:solidFill>
            <a:srgbClr val="BBE0E3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Vibrator (H.O.)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u="sng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E(I)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GB" sz="24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GB" sz="2400" i="1">
                <a:solidFill>
                  <a:srgbClr val="000000"/>
                </a:solidFill>
                <a:latin typeface="MT Extra" pitchFamily="18" charset="2"/>
                <a:cs typeface="Arial" pitchFamily="34" charset="0"/>
              </a:rPr>
              <a:t></a:t>
            </a:r>
            <a:r>
              <a:rPr lang="en-GB" sz="24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2400" i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</a:t>
            </a:r>
            <a:r>
              <a:rPr lang="en-GB" sz="2400" baseline="-25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R</a:t>
            </a:r>
            <a:r>
              <a:rPr lang="en-GB" sz="2400" baseline="-25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4/2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 2.0</a:t>
            </a:r>
            <a:r>
              <a:rPr lang="en-GB" sz="2400" i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19063" y="228600"/>
            <a:ext cx="3005137" cy="711200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Vibrator</a:t>
            </a:r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4724400" y="5105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4648200" y="40386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flipH="1">
            <a:off x="4724400" y="4114800"/>
            <a:ext cx="609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 flipH="1">
            <a:off x="4953000" y="38100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 flipH="1">
            <a:off x="5257800" y="4114800"/>
            <a:ext cx="228600" cy="1752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1" descr="Figure 6.9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60705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Deformed nuclei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the same Hamiltonian but re-write it in more convenient and physically intuitive form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721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46"/>
          <a:stretch>
            <a:fillRect/>
          </a:stretch>
        </p:blipFill>
        <p:spPr bwMode="auto">
          <a:xfrm>
            <a:off x="152400" y="762000"/>
            <a:ext cx="56689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Rectangle 17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7221" name="Text Box 16"/>
          <p:cNvSpPr txBox="1">
            <a:spLocks noChangeArrowheads="1"/>
          </p:cNvSpPr>
          <p:nvPr/>
        </p:nvSpPr>
        <p:spPr bwMode="auto">
          <a:xfrm>
            <a:off x="2698750" y="-23813"/>
            <a:ext cx="332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IBA Hamiltonian</a:t>
            </a: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867400" y="457200"/>
            <a:ext cx="304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Complicated </a:t>
            </a:r>
            <a:r>
              <a:rPr lang="en-US" sz="2400" b="1" dirty="0" smtClean="0">
                <a:solidFill>
                  <a:srgbClr val="FF0000"/>
                </a:solidFill>
              </a:rPr>
              <a:t>and, for many calculations,  </a:t>
            </a:r>
            <a:r>
              <a:rPr lang="en-US" sz="2400" b="1" dirty="0">
                <a:solidFill>
                  <a:srgbClr val="FF0000"/>
                </a:solidFill>
              </a:rPr>
              <a:t>not really necessary to use all these terms and all 6 parameters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4343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25146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Truncated </a:t>
            </a:r>
            <a:r>
              <a:rPr lang="en-US" sz="2400" b="1" dirty="0">
                <a:solidFill>
                  <a:srgbClr val="FF0000"/>
                </a:solidFill>
              </a:rPr>
              <a:t>form with just </a:t>
            </a:r>
            <a:r>
              <a:rPr lang="en-US" sz="2400" b="1" dirty="0">
                <a:solidFill>
                  <a:srgbClr val="0070C0"/>
                </a:solidFill>
              </a:rPr>
              <a:t>two</a:t>
            </a:r>
            <a:r>
              <a:rPr lang="en-US" sz="2400" b="1" dirty="0">
                <a:solidFill>
                  <a:srgbClr val="FF0000"/>
                </a:solidFill>
              </a:rPr>
              <a:t> parameters – RE-GROUP </a:t>
            </a:r>
            <a:r>
              <a:rPr lang="en-US" sz="2400" b="1" dirty="0" smtClean="0">
                <a:solidFill>
                  <a:srgbClr val="FF0000"/>
                </a:solidFill>
              </a:rPr>
              <a:t>and keep some of the terms above.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4800" y="3731895"/>
            <a:ext cx="434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cs typeface="Arial" pitchFamily="34" charset="0"/>
              </a:rPr>
              <a:t>H =</a:t>
            </a: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   </a:t>
            </a:r>
            <a:r>
              <a:rPr lang="en-US" sz="3600" b="1" dirty="0">
                <a:solidFill>
                  <a:srgbClr val="0000C0"/>
                </a:solidFill>
                <a:cs typeface="Arial" pitchFamily="34" charset="0"/>
              </a:rPr>
              <a:t>ε </a:t>
            </a:r>
            <a:r>
              <a:rPr lang="en-US" sz="3600" b="1" dirty="0" err="1">
                <a:solidFill>
                  <a:srgbClr val="0000C0"/>
                </a:solidFill>
                <a:cs typeface="Arial" pitchFamily="34" charset="0"/>
              </a:rPr>
              <a:t>n</a:t>
            </a:r>
            <a:r>
              <a:rPr lang="en-US" sz="3600" b="1" baseline="-25000" dirty="0" err="1">
                <a:solidFill>
                  <a:srgbClr val="0000C0"/>
                </a:solidFill>
                <a:cs typeface="Arial" pitchFamily="34" charset="0"/>
              </a:rPr>
              <a:t>d</a:t>
            </a:r>
            <a:r>
              <a:rPr lang="en-US" sz="3600" b="1" dirty="0">
                <a:solidFill>
                  <a:srgbClr val="0000C0"/>
                </a:solidFill>
                <a:cs typeface="Arial" pitchFamily="34" charset="0"/>
              </a:rPr>
              <a:t>    -  </a:t>
            </a:r>
            <a:r>
              <a:rPr lang="en-US" sz="36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 </a:t>
            </a: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Q </a:t>
            </a:r>
            <a:r>
              <a:rPr lang="en-US" sz="36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 </a:t>
            </a: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876800" y="3778250"/>
            <a:ext cx="4724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 = e[s</a:t>
            </a:r>
            <a:r>
              <a:rPr lang="en-US" sz="2800" b="1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30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+ χ (d</a:t>
            </a:r>
            <a:r>
              <a:rPr lang="en-US" sz="2800" b="1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)</a:t>
            </a:r>
            <a:r>
              <a:rPr lang="en-US" sz="2800" b="1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121400" y="3848100"/>
          <a:ext cx="203200" cy="342900"/>
        </p:xfrm>
        <a:graphic>
          <a:graphicData uri="http://schemas.openxmlformats.org/presentationml/2006/ole">
            <p:oleObj spid="_x0000_s49154" r:id="rId5" imgW="203112" imgH="342751" progId="Equation.DSMT4">
              <p:embed/>
            </p:oleObj>
          </a:graphicData>
        </a:graphic>
      </p:graphicFrame>
      <p:graphicFrame>
        <p:nvGraphicFramePr>
          <p:cNvPr id="26630" name="Object 12"/>
          <p:cNvGraphicFramePr>
            <a:graphicFrameLocks noChangeAspect="1"/>
          </p:cNvGraphicFramePr>
          <p:nvPr/>
        </p:nvGraphicFramePr>
        <p:xfrm>
          <a:off x="8296275" y="3848100"/>
          <a:ext cx="203200" cy="342900"/>
        </p:xfrm>
        <a:graphic>
          <a:graphicData uri="http://schemas.openxmlformats.org/presentationml/2006/ole">
            <p:oleObj spid="_x0000_s49155" r:id="rId6" imgW="203112" imgH="342751" progId="Equation.DSMT4">
              <p:embed/>
            </p:oleObj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9600" y="4876800"/>
            <a:ext cx="899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Competition:</a:t>
            </a:r>
            <a:r>
              <a:rPr lang="en-US" sz="2400" b="1" dirty="0">
                <a:solidFill>
                  <a:srgbClr val="323BF8"/>
                </a:solidFill>
              </a:rPr>
              <a:t>                 </a:t>
            </a:r>
            <a:r>
              <a:rPr lang="en-US" sz="2800" b="1" dirty="0">
                <a:solidFill>
                  <a:srgbClr val="0000C0"/>
                </a:solidFill>
                <a:cs typeface="Arial" pitchFamily="34" charset="0"/>
              </a:rPr>
              <a:t>ε </a:t>
            </a:r>
            <a:r>
              <a:rPr lang="en-US" sz="2800" b="1" dirty="0" err="1">
                <a:solidFill>
                  <a:srgbClr val="0000C0"/>
                </a:solidFill>
                <a:cs typeface="Arial" pitchFamily="34" charset="0"/>
              </a:rPr>
              <a:t>n</a:t>
            </a:r>
            <a:r>
              <a:rPr lang="en-US" sz="2800" b="1" baseline="-25000" dirty="0" err="1">
                <a:solidFill>
                  <a:srgbClr val="0000C0"/>
                </a:solidFill>
                <a:cs typeface="Arial" pitchFamily="34" charset="0"/>
              </a:rPr>
              <a:t>d</a:t>
            </a:r>
            <a:r>
              <a:rPr lang="en-US" sz="2800" b="1" baseline="-25000" dirty="0">
                <a:solidFill>
                  <a:srgbClr val="0000C0"/>
                </a:solidFill>
                <a:cs typeface="Arial" pitchFamily="34" charset="0"/>
              </a:rPr>
              <a:t>                  </a:t>
            </a:r>
            <a:r>
              <a:rPr lang="en-US" sz="2800" b="1" dirty="0">
                <a:solidFill>
                  <a:srgbClr val="0000C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term gives vibrator.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23BF8"/>
                </a:solidFill>
                <a:cs typeface="Arial" pitchFamily="34" charset="0"/>
                <a:sym typeface="Symbol" pitchFamily="18" charset="2"/>
              </a:rPr>
              <a:t>                                        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Q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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       </a:t>
            </a:r>
            <a:r>
              <a:rPr lang="en-US" sz="2400" b="1" dirty="0">
                <a:solidFill>
                  <a:srgbClr val="000000"/>
                </a:solidFill>
              </a:rPr>
              <a:t>term gives deformed nuclei.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23BF8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025" y="3581400"/>
            <a:ext cx="4343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4876800"/>
            <a:ext cx="5791200" cy="914400"/>
          </a:xfrm>
          <a:prstGeom prst="rect">
            <a:avLst/>
          </a:prstGeom>
          <a:noFill/>
          <a:ln w="38100">
            <a:solidFill>
              <a:srgbClr val="17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0" y="6015335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</a:rPr>
              <a:t>More complicated forms exist but this </a:t>
            </a:r>
            <a:r>
              <a:rPr lang="en-US" sz="2400" b="1" dirty="0">
                <a:solidFill>
                  <a:srgbClr val="3333FF"/>
                </a:solidFill>
                <a:latin typeface="Arial" pitchFamily="34" charset="0"/>
              </a:rPr>
              <a:t>is the form we </a:t>
            </a:r>
            <a:r>
              <a:rPr lang="en-US" sz="2400" b="1" dirty="0" smtClean="0">
                <a:solidFill>
                  <a:srgbClr val="3333FF"/>
                </a:solidFill>
                <a:latin typeface="Arial" pitchFamily="34" charset="0"/>
              </a:rPr>
              <a:t>will use. It works extremely well in most cases.</a:t>
            </a:r>
            <a:endParaRPr lang="en-US" sz="2400" b="1" dirty="0">
              <a:solidFill>
                <a:srgbClr val="3333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5" grpId="0"/>
      <p:bldP spid="19" grpId="0"/>
      <p:bldP spid="20" grpId="0"/>
      <p:bldP spid="20" grpId="1"/>
      <p:bldP spid="23" grpId="0"/>
      <p:bldP spid="24" grpId="0"/>
      <p:bldP spid="16" grpId="0" animBg="1"/>
      <p:bldP spid="17" grpId="0" animBg="1"/>
      <p:bldP spid="137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6705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IBA Models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IBA – 1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No distinction of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n</a:t>
            </a:r>
            <a:endParaRPr lang="en-US" sz="2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IBA – 2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Explicitly write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parts</a:t>
            </a:r>
            <a:endParaRPr lang="en-US" sz="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IBA – 3, 4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Take isospin into account </a:t>
            </a:r>
            <a:endParaRPr lang="en-US" sz="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    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-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pairs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CC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IBFM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Int. </a:t>
            </a:r>
            <a:r>
              <a:rPr lang="en-US" sz="1400" dirty="0" err="1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Bos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. </a:t>
            </a:r>
            <a:r>
              <a:rPr lang="en-US" sz="1400" u="sng" dirty="0" err="1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Fermion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Model</a:t>
            </a:r>
            <a:endParaRPr lang="en-US" sz="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    Odd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nuclei</a:t>
            </a:r>
            <a:endParaRPr lang="en-US" sz="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   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H 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H</a:t>
            </a:r>
            <a:r>
              <a:rPr lang="en-US" sz="1400" i="1" baseline="-300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e – e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</a:t>
            </a:r>
            <a:r>
              <a:rPr lang="en-US" sz="1400" i="1" dirty="0" err="1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H</a:t>
            </a:r>
            <a:r>
              <a:rPr lang="en-US" sz="1400" i="1" baseline="-30000" dirty="0" err="1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s.p</a:t>
            </a:r>
            <a:r>
              <a:rPr lang="en-US" sz="1400" i="1" baseline="-300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.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lang="en-US" sz="14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H</a:t>
            </a:r>
            <a:r>
              <a:rPr lang="en-US" sz="1400" i="1" baseline="-300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int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baseline="-300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		                  </a:t>
            </a:r>
            <a:r>
              <a:rPr lang="en-US" sz="12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core</a:t>
            </a:r>
            <a:endParaRPr 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baseline="-30000" dirty="0">
              <a:solidFill>
                <a:srgbClr val="0000CC"/>
              </a:solidFill>
              <a:latin typeface="Verdana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IBFFM		</a:t>
            </a:r>
            <a:r>
              <a:rPr lang="en-US" sz="14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Odd – odd nuclei</a:t>
            </a:r>
            <a:endParaRPr lang="en-US" sz="11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76200" y="3961261"/>
            <a:ext cx="6172200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000CC"/>
              </a:solidFill>
              <a:latin typeface="Arial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[ (</a:t>
            </a:r>
            <a:r>
              <a:rPr lang="en-US" sz="16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f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6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) bosons for </a:t>
            </a:r>
            <a:r>
              <a:rPr lang="en-US" sz="1600" i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1600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= - states </a:t>
            </a:r>
            <a:r>
              <a:rPr lang="en-US" sz="1600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spdf</a:t>
            </a:r>
            <a:r>
              <a:rPr lang="en-US" sz="1600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IBA ]</a:t>
            </a:r>
            <a:endParaRPr lang="en-US" sz="1600" dirty="0">
              <a:solidFill>
                <a:srgbClr val="0000CC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572000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Parameters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Different models have different numbers of parameters. Be careful in evaluating/comparing different models. Be alert for hidden parameters. Lots of parameters are not necessarily bad – they may be mandated by the data, but look at them with your eyes open.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So inspired by this CQF.tif"/>
          <p:cNvPicPr>
            <a:picLocks noChangeAspect="1"/>
          </p:cNvPicPr>
          <p:nvPr/>
        </p:nvPicPr>
        <p:blipFill>
          <a:blip r:embed="rId3" cstate="print"/>
          <a:srcRect r="17636" b="32896"/>
          <a:stretch>
            <a:fillRect/>
          </a:stretch>
        </p:blipFill>
        <p:spPr bwMode="auto">
          <a:xfrm>
            <a:off x="1143000" y="-838200"/>
            <a:ext cx="6477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371600" y="1657350"/>
            <a:ext cx="2438400" cy="609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2286000" y="2133600"/>
            <a:ext cx="838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3429000" y="2133600"/>
            <a:ext cx="762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70" name="Rectangle 7"/>
          <p:cNvSpPr>
            <a:spLocks noChangeArrowheads="1"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</a:rPr>
              <a:t>Relation of IBA Hamiltonian to Group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54864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172AFF"/>
                </a:solidFill>
              </a:rPr>
              <a:t>We will see later that this same Hamiltonian allows us to calculate the properties of a nucleus </a:t>
            </a:r>
            <a:r>
              <a:rPr lang="en-US" sz="2400" b="1">
                <a:solidFill>
                  <a:srgbClr val="FF0000"/>
                </a:solidFill>
              </a:rPr>
              <a:t>ANYWHERE</a:t>
            </a:r>
            <a:r>
              <a:rPr lang="en-US" sz="2400" b="1">
                <a:solidFill>
                  <a:srgbClr val="172AFF"/>
                </a:solidFill>
              </a:rPr>
              <a:t> in the triangle  simply by choosing appropriate values of the parameters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295400" y="-685800"/>
            <a:ext cx="327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4114800" y="1600200"/>
            <a:ext cx="1600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3429000" y="1574800"/>
            <a:ext cx="2933700" cy="2540000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1584" y="208"/>
              </a:cxn>
              <a:cxn ang="0">
                <a:pos x="1584" y="1600"/>
              </a:cxn>
            </a:cxnLst>
            <a:rect l="0" t="0" r="r" b="b"/>
            <a:pathLst>
              <a:path w="1848" h="1600">
                <a:moveTo>
                  <a:pt x="0" y="352"/>
                </a:moveTo>
                <a:cubicBezTo>
                  <a:pt x="660" y="176"/>
                  <a:pt x="1320" y="0"/>
                  <a:pt x="1584" y="208"/>
                </a:cubicBezTo>
                <a:cubicBezTo>
                  <a:pt x="1848" y="416"/>
                  <a:pt x="1584" y="1368"/>
                  <a:pt x="1584" y="16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5337175" y="2559050"/>
            <a:ext cx="68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6369050" y="4267200"/>
            <a:ext cx="163195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8320" y="449340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= -1.32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8" grpId="0" animBg="1"/>
      <p:bldP spid="8" grpId="0"/>
      <p:bldP spid="139274" grpId="0" animBg="1"/>
      <p:bldP spid="139275" grpId="0" animBg="1"/>
      <p:bldP spid="1392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664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In a region of increasing </a:t>
            </a:r>
            <a:r>
              <a:rPr lang="en-US" sz="2400" b="1" dirty="0">
                <a:solidFill>
                  <a:srgbClr val="00B0F0"/>
                </a:solidFill>
                <a:latin typeface="Symbol" pitchFamily="18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</a:rPr>
              <a:t> softness, can simulate simply by decreasing |</a:t>
            </a:r>
            <a:r>
              <a:rPr lang="en-US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en-US" sz="2400" b="1" dirty="0">
                <a:solidFill>
                  <a:srgbClr val="00B0F0"/>
                </a:solidFill>
              </a:rPr>
              <a:t>| towards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/>
              <a:t>SU(3)</a:t>
            </a:r>
            <a:br>
              <a:rPr lang="en-US" sz="9600"/>
            </a:br>
            <a:r>
              <a:rPr lang="en-US" sz="9600"/>
              <a:t/>
            </a:r>
            <a:br>
              <a:rPr lang="en-US" sz="9600"/>
            </a:br>
            <a:r>
              <a:rPr lang="en-US"/>
              <a:t>Deformed nuclei</a:t>
            </a:r>
            <a:endParaRPr lang="en-US"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0" y="5013325"/>
            <a:ext cx="90836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Any calculation deviating from U(5) gives wave functions where </a:t>
            </a:r>
            <a:r>
              <a:rPr lang="en-US" sz="20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i="1" baseline="-25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 no longer a good quantum number. If the wave function is expressed in a U(5) – vibrator – basis, then it contains a mixture of terms.  Understanding these admixtures is crucial to understanding IBA calculations</a:t>
            </a:r>
          </a:p>
        </p:txBody>
      </p:sp>
      <p:graphicFrame>
        <p:nvGraphicFramePr>
          <p:cNvPr id="521224" name="Object 2"/>
          <p:cNvGraphicFramePr>
            <a:graphicFrameLocks noChangeAspect="1"/>
          </p:cNvGraphicFramePr>
          <p:nvPr/>
        </p:nvGraphicFramePr>
        <p:xfrm>
          <a:off x="249238" y="-2743200"/>
          <a:ext cx="7065962" cy="7696200"/>
        </p:xfrm>
        <a:graphic>
          <a:graphicData uri="http://schemas.openxmlformats.org/presentationml/2006/ole">
            <p:oleObj spid="_x0000_s50178" name="Document" r:id="rId3" imgW="6911318" imgH="7770128" progId="Word.Document.8">
              <p:embed/>
            </p:oleObj>
          </a:graphicData>
        </a:graphic>
      </p:graphicFrame>
      <p:sp>
        <p:nvSpPr>
          <p:cNvPr id="521225" name="Rectangle 9"/>
          <p:cNvSpPr>
            <a:spLocks noChangeArrowheads="1"/>
          </p:cNvSpPr>
          <p:nvPr/>
        </p:nvSpPr>
        <p:spPr bwMode="auto">
          <a:xfrm>
            <a:off x="609600" y="0"/>
            <a:ext cx="7467600" cy="3352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-76200" y="0"/>
            <a:ext cx="92964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functions in SU(3):  Consider non-diagonal effects of the QQ term in H on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components in the wave functions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 operator:           Q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(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  +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s)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    (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 )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QQ =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 { (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 +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 )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}  x   { (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 +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s)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 )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} 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~    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+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  ….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         -2                 0                -1        ….    2,  0,  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1231" name="Object 32"/>
          <p:cNvGraphicFramePr>
            <a:graphicFrameLocks noChangeAspect="1"/>
          </p:cNvGraphicFramePr>
          <p:nvPr/>
        </p:nvGraphicFramePr>
        <p:xfrm>
          <a:off x="6400800" y="990600"/>
          <a:ext cx="395288" cy="506413"/>
        </p:xfrm>
        <a:graphic>
          <a:graphicData uri="http://schemas.openxmlformats.org/presentationml/2006/ole">
            <p:oleObj spid="_x0000_s50179" r:id="rId4" imgW="406224" imgH="672808" progId="Equation.DSMT4">
              <p:embed/>
            </p:oleObj>
          </a:graphicData>
        </a:graphic>
      </p:graphicFrame>
      <p:graphicFrame>
        <p:nvGraphicFramePr>
          <p:cNvPr id="521232" name="Object 32"/>
          <p:cNvGraphicFramePr>
            <a:graphicFrameLocks noChangeAspect="1"/>
          </p:cNvGraphicFramePr>
          <p:nvPr/>
        </p:nvGraphicFramePr>
        <p:xfrm>
          <a:off x="7224713" y="1676400"/>
          <a:ext cx="395287" cy="506413"/>
        </p:xfrm>
        <a:graphic>
          <a:graphicData uri="http://schemas.openxmlformats.org/presentationml/2006/ole">
            <p:oleObj spid="_x0000_s50180" r:id="rId5" imgW="406224" imgH="672808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325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473450" y="291465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CC"/>
                </a:solidFill>
                <a:latin typeface="Arial" pitchFamily="34" charset="0"/>
                <a:sym typeface="Math1" pitchFamily="2" charset="2"/>
              </a:rPr>
              <a:t>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4384675" y="2913063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CC"/>
                </a:solidFill>
                <a:latin typeface="Arial" pitchFamily="34" charset="0"/>
                <a:sym typeface="Math1" pitchFamily="2" charset="2"/>
              </a:rPr>
              <a:t>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886200" y="1676400"/>
            <a:ext cx="1371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4800600" y="32766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981200" y="1676400"/>
            <a:ext cx="23622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6"/>
          <p:cNvPicPr>
            <a:picLocks noChangeAspect="1" noChangeArrowheads="1"/>
          </p:cNvPicPr>
          <p:nvPr/>
        </p:nvPicPr>
        <p:blipFill>
          <a:blip r:embed="rId2" cstate="print"/>
          <a:srcRect l="7777"/>
          <a:stretch>
            <a:fillRect/>
          </a:stretch>
        </p:blipFill>
        <p:spPr bwMode="auto">
          <a:xfrm>
            <a:off x="304800" y="1082675"/>
            <a:ext cx="48768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52400" y="0"/>
            <a:ext cx="53340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Typical SU(3) Scheme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144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cs typeface="Arial" pitchFamily="34" charset="0"/>
              </a:rPr>
              <a:t>			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SU(3)                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     O(3) </a:t>
            </a:r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4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5" name="Rectangle 10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6" name="Rectangle 1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7" name="Rectangle 1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8" name="TextBox 17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bands in (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, 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  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 2, 4, - - - -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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9" name="Rectangle 13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20" name="Rectangle 17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2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949825"/>
            <a:ext cx="7848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5562600" y="762000"/>
            <a:ext cx="3581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</a:rPr>
              <a:t>Characteristic signatures: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</a:rPr>
              <a:t> Degenerate bands 	within a group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</a:rPr>
              <a:t> Vanishing B(E2) values 	between groups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</a:rPr>
              <a:t> Allowed transitions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FF"/>
                </a:solidFill>
                <a:latin typeface="Arial" pitchFamily="34" charset="0"/>
              </a:rPr>
              <a:t>between bands within a group	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Where?  N~ 104,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Yb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Hf</a:t>
            </a:r>
            <a:endParaRPr lang="en-US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486400" y="609600"/>
            <a:ext cx="35814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2" grpId="0"/>
      <p:bldP spid="1454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 descr="Figure 6.12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533400"/>
            <a:ext cx="668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4933950" y="38100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Totally typical example</a:t>
            </a:r>
          </a:p>
        </p:txBody>
      </p:sp>
      <p:sp>
        <p:nvSpPr>
          <p:cNvPr id="148484" name="TextBox 5"/>
          <p:cNvSpPr txBox="1">
            <a:spLocks noChangeArrowheads="1"/>
          </p:cNvSpPr>
          <p:nvPr/>
        </p:nvSpPr>
        <p:spPr bwMode="auto">
          <a:xfrm>
            <a:off x="0" y="47545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Similar in many ways to SU(3).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But note that the two excited excitations are not degenerate as they should be in SU(3).  While SU(3) describes an axially symmetric rotor, not all rotors are described by SU(3) – see later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/>
          </p:cNvSpPr>
          <p:nvPr/>
        </p:nvSpPr>
        <p:spPr bwMode="auto">
          <a:xfrm>
            <a:off x="4572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</a:rPr>
              <a:t>O(6)</a:t>
            </a:r>
            <a:br>
              <a:rPr lang="en-US" sz="9600">
                <a:solidFill>
                  <a:srgbClr val="000000"/>
                </a:solidFill>
              </a:rPr>
            </a:br>
            <a:r>
              <a:rPr lang="en-US" sz="9600">
                <a:solidFill>
                  <a:srgbClr val="000000"/>
                </a:solidFill>
              </a:rPr>
              <a:t/>
            </a:r>
            <a:br>
              <a:rPr lang="en-US" sz="96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Axially asymmetric nuclei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(gamma-soft)</a:t>
            </a:r>
            <a:br>
              <a:rPr lang="en-US" sz="4400">
                <a:solidFill>
                  <a:srgbClr val="000000"/>
                </a:solidFill>
              </a:rPr>
            </a:br>
            <a:endParaRPr lang="en-US"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O6.tif"/>
          <p:cNvPicPr>
            <a:picLocks noChangeAspect="1"/>
          </p:cNvPicPr>
          <p:nvPr/>
        </p:nvPicPr>
        <p:blipFill>
          <a:blip r:embed="rId2" cstate="print"/>
          <a:srcRect r="2550" b="36665"/>
          <a:stretch>
            <a:fillRect/>
          </a:stretch>
        </p:blipFill>
        <p:spPr bwMode="auto">
          <a:xfrm>
            <a:off x="914400" y="228600"/>
            <a:ext cx="7316788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143000" y="1143000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O6 symmetry.tif"/>
          <p:cNvPicPr>
            <a:picLocks noChangeAspect="1"/>
          </p:cNvPicPr>
          <p:nvPr/>
        </p:nvPicPr>
        <p:blipFill>
          <a:blip r:embed="rId2" cstate="print"/>
          <a:srcRect l="5556" t="5556" r="859" b="4443"/>
          <a:stretch>
            <a:fillRect/>
          </a:stretch>
        </p:blipFill>
        <p:spPr bwMode="auto">
          <a:xfrm>
            <a:off x="533400" y="287338"/>
            <a:ext cx="7926388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762000"/>
            <a:ext cx="8229600" cy="6019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F. Iachello and A. Arima, </a:t>
            </a:r>
            <a:r>
              <a:rPr lang="en-US" sz="1800" i="1" smtClean="0">
                <a:latin typeface="Arial" pitchFamily="34" charset="0"/>
                <a:cs typeface="Arial" pitchFamily="34" charset="0"/>
              </a:rPr>
              <a:t>The Interacting Boson Model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(Cambridge University Press, Cambridge, England, 1987).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F. Iachello and P. Van Isacker, </a:t>
            </a:r>
            <a:r>
              <a:rPr lang="en-US" sz="1800" i="1" smtClean="0">
                <a:latin typeface="Arial" pitchFamily="34" charset="0"/>
                <a:cs typeface="Arial" pitchFamily="34" charset="0"/>
              </a:rPr>
              <a:t>The Interacting Boson-Fermion Model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(Cambridge University Press, Cambridge, England, 2005)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R.F. Casten and D.D. Warner, Rev. Mod. Phys. 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(1988) 389.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R.F. Casten, </a:t>
            </a:r>
            <a:r>
              <a:rPr lang="en-US" sz="1800" i="1" smtClean="0">
                <a:latin typeface="Arial" pitchFamily="34" charset="0"/>
                <a:cs typeface="Arial" pitchFamily="34" charset="0"/>
              </a:rPr>
              <a:t>Nuclear Structure from a Simple Perspective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2</a:t>
            </a:r>
            <a:r>
              <a:rPr lang="en-US" sz="1800" baseline="3000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Edition (Oxford Univ. Press, Oxford, UK, 2000), Chapter 6 (the basis for most of these lectures).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D. Bonatsos, </a:t>
            </a:r>
            <a:r>
              <a:rPr lang="en-US" sz="1800" i="1" smtClean="0">
                <a:latin typeface="Arial" pitchFamily="34" charset="0"/>
                <a:cs typeface="Arial" pitchFamily="34" charset="0"/>
              </a:rPr>
              <a:t>Interacting boson models of nuclear structure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(Clarendon Press, Oxford, England, 1989)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Many articles in the literature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0"/>
            <a:ext cx="438150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Background,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395413" y="95250"/>
          <a:ext cx="5691187" cy="6381750"/>
        </p:xfrm>
        <a:graphic>
          <a:graphicData uri="http://schemas.openxmlformats.org/presentationml/2006/ole">
            <p:oleObj spid="_x0000_s57346" name="Document" r:id="rId3" imgW="7046375" imgH="7902216" progId="Word.Document.8">
              <p:embed/>
            </p:oleObj>
          </a:graphicData>
        </a:graphic>
      </p:graphicFrame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6248400" y="563563"/>
            <a:ext cx="26997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Uses 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χ </a:t>
            </a:r>
            <a:r>
              <a:rPr lang="en-US" sz="3600" b="1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baseline="-1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2362200"/>
            <a:ext cx="5943600" cy="556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5653" name="Picture 3" descr="O6 symmetry.tif"/>
          <p:cNvPicPr>
            <a:picLocks noChangeAspect="1"/>
          </p:cNvPicPr>
          <p:nvPr/>
        </p:nvPicPr>
        <p:blipFill>
          <a:blip r:embed="rId4" cstate="print"/>
          <a:srcRect l="5556" t="5556" r="859" b="4443"/>
          <a:stretch>
            <a:fillRect/>
          </a:stretch>
        </p:blipFill>
        <p:spPr bwMode="auto">
          <a:xfrm>
            <a:off x="1219200" y="2330450"/>
            <a:ext cx="5943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1981200" y="5867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H="1">
            <a:off x="19812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 flipH="1">
            <a:off x="2209800" y="5715000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H="1">
            <a:off x="2286000" y="5715000"/>
            <a:ext cx="6858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H="1">
            <a:off x="3124200" y="5562600"/>
            <a:ext cx="9144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H="1">
            <a:off x="2209800" y="6019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9342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baseline="30000" dirty="0">
                <a:solidFill>
                  <a:srgbClr val="FF0000"/>
                </a:solidFill>
                <a:cs typeface="Arial" pitchFamily="34" charset="0"/>
              </a:rPr>
              <a:t>196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Pt: Best (first) O(6) nucleus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cs typeface="Arial" pitchFamily="34" charset="0"/>
                <a:sym typeface="Symbol"/>
              </a:rPr>
              <a:t>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-soft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17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Thus far, we have only dealt with nuclei corresponding to one of the three dynamical symmetries. Probably &lt;1% of nuclei do that.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So, how do we treat the others?  That is, how do we calculate with the IBA AWAY from the vertices of the symmetry triangle? 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 couple of interesting examples first, then a general approach --- The technique of Orthogonal Crossing Contours (OCC)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1470025"/>
          </a:xfrm>
        </p:spPr>
        <p:txBody>
          <a:bodyPr/>
          <a:lstStyle/>
          <a:p>
            <a:r>
              <a:rPr lang="en-US" dirty="0" smtClean="0"/>
              <a:t>More General IBA calculations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4953000"/>
            <a:ext cx="2209800" cy="1600200"/>
            <a:chOff x="1325" y="3086"/>
            <a:chExt cx="1525" cy="113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351" y="3123"/>
              <a:ext cx="1319" cy="10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72" y="3667"/>
              <a:ext cx="402" cy="50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351" y="3780"/>
              <a:ext cx="817" cy="3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30" y="3119"/>
              <a:ext cx="645" cy="9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447" y="3360"/>
              <a:ext cx="40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66"/>
                  </a:solidFill>
                  <a:latin typeface="Symbol" pitchFamily="18" charset="2"/>
                  <a:cs typeface="Arial" pitchFamily="34" charset="0"/>
                </a:rPr>
                <a:t>c </a:t>
              </a:r>
              <a:endParaRPr lang="en-US" b="1">
                <a:solidFill>
                  <a:srgbClr val="000066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42" y="3753"/>
              <a:ext cx="4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66" y="3086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89" y="4111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25" y="4118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xamples well def.tif"/>
          <p:cNvPicPr>
            <a:picLocks noChangeAspect="1"/>
          </p:cNvPicPr>
          <p:nvPr/>
        </p:nvPicPr>
        <p:blipFill>
          <a:blip r:embed="rId2" cstate="print"/>
          <a:srcRect l="4443" t="201" r="7777"/>
          <a:stretch>
            <a:fillRect/>
          </a:stretch>
        </p:blipFill>
        <p:spPr bwMode="auto">
          <a:xfrm>
            <a:off x="4097338" y="0"/>
            <a:ext cx="443706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23780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CQF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along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O(6) – SU(3) leg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i="1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 = -</a:t>
            </a:r>
            <a:r>
              <a:rPr lang="en-US" sz="2600" b="1" i="1">
                <a:solidFill>
                  <a:srgbClr val="FF0000"/>
                </a:solidFill>
                <a:cs typeface="Times New Roman" pitchFamily="18" charset="0"/>
              </a:rPr>
              <a:t>κ Q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 • </a:t>
            </a:r>
            <a:r>
              <a:rPr lang="en-US" sz="2600" b="1" i="1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Only a single parameter,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  <a:sym typeface="Math1" pitchFamily="2" charset="2"/>
              </a:rPr>
              <a:t></a:t>
            </a:r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28600" y="990600"/>
            <a:ext cx="2133600" cy="3733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76200" y="5410200"/>
            <a:ext cx="3124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H =</a:t>
            </a:r>
            <a:r>
              <a:rPr lang="en-US" sz="2800" b="1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0000C0"/>
                </a:solidFill>
                <a:latin typeface="Arial" charset="0"/>
                <a:cs typeface="Arial" charset="0"/>
              </a:rPr>
              <a:t>ε n</a:t>
            </a:r>
            <a:r>
              <a:rPr lang="en-US" sz="2800" b="1" baseline="-25000">
                <a:solidFill>
                  <a:srgbClr val="0000C0"/>
                </a:solidFill>
                <a:latin typeface="Arial" charset="0"/>
                <a:cs typeface="Arial" charset="0"/>
              </a:rPr>
              <a:t>d</a:t>
            </a:r>
            <a:r>
              <a:rPr lang="en-US" sz="2800" b="1">
                <a:solidFill>
                  <a:srgbClr val="0000C0"/>
                </a:solidFill>
                <a:latin typeface="Arial" charset="0"/>
                <a:cs typeface="Arial" charset="0"/>
              </a:rPr>
              <a:t> - 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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Q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 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Q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0"/>
                </a:solidFill>
                <a:latin typeface="Arial" charset="0"/>
                <a:cs typeface="Arial" charset="0"/>
              </a:rPr>
              <a:t>Two parameters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0"/>
                </a:solidFill>
                <a:latin typeface="Arial" charset="0"/>
                <a:cs typeface="Arial" charset="0"/>
              </a:rPr>
              <a:t>ε /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   and  </a:t>
            </a:r>
            <a:r>
              <a:rPr lang="en-US" sz="2600" b="1">
                <a:solidFill>
                  <a:srgbClr val="FF0000"/>
                </a:solidFill>
                <a:cs typeface="Times New Roman" pitchFamily="18" charset="0"/>
                <a:sym typeface="Math1" pitchFamily="2" charset="2"/>
              </a:rPr>
              <a:t></a:t>
            </a:r>
            <a:endParaRPr lang="en-US" sz="28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52400" y="5334000"/>
            <a:ext cx="2971800" cy="1447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352800" y="6096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2438400" y="3200400"/>
            <a:ext cx="1600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2438400" y="2971800"/>
            <a:ext cx="160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V="1">
            <a:off x="2438400" y="609600"/>
            <a:ext cx="1676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6018">
            <a:off x="344853" y="3604001"/>
            <a:ext cx="10342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We will discuss 1) and 4). The others are included in the slides in the Appendix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52600" y="258763"/>
            <a:ext cx="533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cs typeface="Arial" pitchFamily="34" charset="0"/>
              </a:rPr>
              <a:t>	 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3106738" cy="2492375"/>
            <a:chOff x="1325" y="3086"/>
            <a:chExt cx="1525" cy="1138"/>
          </a:xfrm>
        </p:grpSpPr>
        <p:sp>
          <p:nvSpPr>
            <p:cNvPr id="218116" name="AutoShape 5"/>
            <p:cNvSpPr>
              <a:spLocks noChangeArrowheads="1"/>
            </p:cNvSpPr>
            <p:nvPr/>
          </p:nvSpPr>
          <p:spPr bwMode="auto">
            <a:xfrm>
              <a:off x="1351" y="3123"/>
              <a:ext cx="1319" cy="10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117" name="Line 6"/>
            <p:cNvSpPr>
              <a:spLocks noChangeShapeType="1"/>
            </p:cNvSpPr>
            <p:nvPr/>
          </p:nvSpPr>
          <p:spPr bwMode="auto">
            <a:xfrm>
              <a:off x="1672" y="3667"/>
              <a:ext cx="402" cy="50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118" name="Line 7"/>
            <p:cNvSpPr>
              <a:spLocks noChangeShapeType="1"/>
            </p:cNvSpPr>
            <p:nvPr/>
          </p:nvSpPr>
          <p:spPr bwMode="auto">
            <a:xfrm flipV="1">
              <a:off x="1351" y="3780"/>
              <a:ext cx="817" cy="3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119" name="Line 8"/>
            <p:cNvSpPr>
              <a:spLocks noChangeShapeType="1"/>
            </p:cNvSpPr>
            <p:nvPr/>
          </p:nvSpPr>
          <p:spPr bwMode="auto">
            <a:xfrm>
              <a:off x="2130" y="3119"/>
              <a:ext cx="645" cy="9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120" name="Text Box 9"/>
            <p:cNvSpPr txBox="1">
              <a:spLocks noChangeArrowheads="1"/>
            </p:cNvSpPr>
            <p:nvPr/>
          </p:nvSpPr>
          <p:spPr bwMode="auto">
            <a:xfrm>
              <a:off x="2447" y="3360"/>
              <a:ext cx="40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66"/>
                  </a:solidFill>
                  <a:latin typeface="Symbol" pitchFamily="18" charset="2"/>
                  <a:cs typeface="Arial" pitchFamily="34" charset="0"/>
                </a:rPr>
                <a:t>c </a:t>
              </a:r>
              <a:endParaRPr lang="en-US" b="1">
                <a:solidFill>
                  <a:srgbClr val="000066"/>
                </a:solidFill>
              </a:endParaRPr>
            </a:p>
          </p:txBody>
        </p:sp>
        <p:sp>
          <p:nvSpPr>
            <p:cNvPr id="218121" name="Text Box 10"/>
            <p:cNvSpPr txBox="1">
              <a:spLocks noChangeArrowheads="1"/>
            </p:cNvSpPr>
            <p:nvPr/>
          </p:nvSpPr>
          <p:spPr bwMode="auto">
            <a:xfrm>
              <a:off x="2042" y="3753"/>
              <a:ext cx="40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18122" name="Oval 11"/>
            <p:cNvSpPr>
              <a:spLocks noChangeArrowheads="1"/>
            </p:cNvSpPr>
            <p:nvPr/>
          </p:nvSpPr>
          <p:spPr bwMode="auto">
            <a:xfrm>
              <a:off x="1966" y="3086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123" name="Oval 12"/>
            <p:cNvSpPr>
              <a:spLocks noChangeArrowheads="1"/>
            </p:cNvSpPr>
            <p:nvPr/>
          </p:nvSpPr>
          <p:spPr bwMode="auto">
            <a:xfrm>
              <a:off x="2589" y="4111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8124" name="Oval 13"/>
            <p:cNvSpPr>
              <a:spLocks noChangeArrowheads="1"/>
            </p:cNvSpPr>
            <p:nvPr/>
          </p:nvSpPr>
          <p:spPr bwMode="auto">
            <a:xfrm>
              <a:off x="1325" y="4118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2057400" y="990600"/>
            <a:ext cx="4454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cs typeface="Arial" pitchFamily="34" charset="0"/>
              </a:rPr>
              <a:t>H =</a:t>
            </a:r>
            <a:r>
              <a:rPr lang="en-US" sz="3200" b="1">
                <a:solidFill>
                  <a:srgbClr val="0000FF"/>
                </a:solidFill>
                <a:cs typeface="Arial" pitchFamily="34" charset="0"/>
              </a:rPr>
              <a:t>   </a:t>
            </a: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ε n</a:t>
            </a:r>
            <a:r>
              <a:rPr lang="en-US" sz="3200" b="1" baseline="-25000">
                <a:solidFill>
                  <a:srgbClr val="0000C0"/>
                </a:solidFill>
                <a:cs typeface="Arial" pitchFamily="34" charset="0"/>
              </a:rPr>
              <a:t>d</a:t>
            </a: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    - 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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en-US" sz="320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8126" name="Text Box 15"/>
          <p:cNvSpPr txBox="1">
            <a:spLocks noChangeArrowheads="1"/>
          </p:cNvSpPr>
          <p:nvPr/>
        </p:nvSpPr>
        <p:spPr bwMode="auto">
          <a:xfrm>
            <a:off x="5592763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8127" name="Text Box 18"/>
          <p:cNvSpPr txBox="1">
            <a:spLocks noChangeArrowheads="1"/>
          </p:cNvSpPr>
          <p:nvPr/>
        </p:nvSpPr>
        <p:spPr bwMode="auto">
          <a:xfrm>
            <a:off x="1063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8128" name="Text Box 10"/>
          <p:cNvSpPr txBox="1">
            <a:spLocks noChangeArrowheads="1"/>
          </p:cNvSpPr>
          <p:nvPr/>
        </p:nvSpPr>
        <p:spPr bwMode="auto">
          <a:xfrm>
            <a:off x="5410200" y="2057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ε = 0</a:t>
            </a:r>
            <a:endParaRPr lang="en-US" sz="3200" b="1">
              <a:solidFill>
                <a:srgbClr val="FF0000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18129" name="Text Box 10"/>
          <p:cNvSpPr txBox="1">
            <a:spLocks noChangeArrowheads="1"/>
          </p:cNvSpPr>
          <p:nvPr/>
        </p:nvSpPr>
        <p:spPr bwMode="auto">
          <a:xfrm>
            <a:off x="1828800" y="4114800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</a:t>
            </a:r>
            <a:r>
              <a:rPr lang="en-US" sz="2400" b="1">
                <a:solidFill>
                  <a:srgbClr val="0000C0"/>
                </a:solidFill>
                <a:cs typeface="Arial" pitchFamily="34" charset="0"/>
              </a:rPr>
              <a:t>/ε </a:t>
            </a:r>
            <a:endParaRPr lang="en-US" sz="2400" b="1">
              <a:solidFill>
                <a:srgbClr val="FF0000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168-Er very simple 1-parameter calculation</a:t>
            </a:r>
          </a:p>
        </p:txBody>
      </p:sp>
      <p:sp>
        <p:nvSpPr>
          <p:cNvPr id="218131" name="Oval 19"/>
          <p:cNvSpPr>
            <a:spLocks noChangeArrowheads="1"/>
          </p:cNvSpPr>
          <p:nvPr/>
        </p:nvSpPr>
        <p:spPr bwMode="auto">
          <a:xfrm>
            <a:off x="2438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419600" y="3048000"/>
            <a:ext cx="46831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cs typeface="Arial" pitchFamily="34" charset="0"/>
              </a:rPr>
              <a:t>H =</a:t>
            </a:r>
            <a:r>
              <a:rPr lang="en-US" sz="3200" b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- 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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en-US" sz="320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k"/>
            </a:pP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 is just scale factor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So, only parameter is </a:t>
            </a:r>
            <a:r>
              <a:rPr lang="en-US" sz="2400" b="1">
                <a:solidFill>
                  <a:srgbClr val="000066"/>
                </a:solidFill>
                <a:latin typeface="Symbol" pitchFamily="18" charset="2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51738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57200" y="587375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0164" name="Oval 4"/>
          <p:cNvSpPr>
            <a:spLocks noChangeArrowheads="1"/>
          </p:cNvSpPr>
          <p:nvPr/>
        </p:nvSpPr>
        <p:spPr bwMode="auto">
          <a:xfrm>
            <a:off x="304800" y="533400"/>
            <a:ext cx="7620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625600" y="152400"/>
          <a:ext cx="5994400" cy="6451600"/>
        </p:xfrm>
        <a:graphic>
          <a:graphicData uri="http://schemas.openxmlformats.org/presentationml/2006/ole">
            <p:oleObj spid="_x0000_s64514" name="Document" r:id="rId3" imgW="6782168" imgH="8750167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800600" y="1752600"/>
            <a:ext cx="1828800" cy="495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52600" y="228600"/>
            <a:ext cx="533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Mapping the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Entire</a:t>
            </a:r>
            <a:r>
              <a:rPr lang="en-US" sz="2800" b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Triangle</a:t>
            </a:r>
            <a:endParaRPr lang="en-US" sz="2400" b="1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cs typeface="Arial" pitchFamily="34" charset="0"/>
              </a:rPr>
              <a:t>	     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57200" y="3182938"/>
            <a:ext cx="19050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66"/>
                </a:solidFill>
                <a:cs typeface="Arial" pitchFamily="34" charset="0"/>
              </a:rPr>
              <a:t>2 parameters</a:t>
            </a:r>
            <a:endParaRPr lang="en-US" sz="2000" b="1">
              <a:solidFill>
                <a:srgbClr val="000066"/>
              </a:solidFill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66"/>
                </a:solidFill>
                <a:cs typeface="Arial" pitchFamily="34" charset="0"/>
              </a:rPr>
              <a:t>2-D surface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66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3048000"/>
            <a:ext cx="2420938" cy="1806575"/>
            <a:chOff x="1325" y="3086"/>
            <a:chExt cx="1525" cy="1138"/>
          </a:xfrm>
        </p:grpSpPr>
        <p:sp>
          <p:nvSpPr>
            <p:cNvPr id="216069" name="AutoShape 5"/>
            <p:cNvSpPr>
              <a:spLocks noChangeArrowheads="1"/>
            </p:cNvSpPr>
            <p:nvPr/>
          </p:nvSpPr>
          <p:spPr bwMode="auto">
            <a:xfrm>
              <a:off x="1351" y="3123"/>
              <a:ext cx="1319" cy="10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070" name="Line 6"/>
            <p:cNvSpPr>
              <a:spLocks noChangeShapeType="1"/>
            </p:cNvSpPr>
            <p:nvPr/>
          </p:nvSpPr>
          <p:spPr bwMode="auto">
            <a:xfrm>
              <a:off x="1672" y="3667"/>
              <a:ext cx="402" cy="506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071" name="Line 7"/>
            <p:cNvSpPr>
              <a:spLocks noChangeShapeType="1"/>
            </p:cNvSpPr>
            <p:nvPr/>
          </p:nvSpPr>
          <p:spPr bwMode="auto">
            <a:xfrm flipV="1">
              <a:off x="1351" y="3780"/>
              <a:ext cx="817" cy="3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072" name="Line 8"/>
            <p:cNvSpPr>
              <a:spLocks noChangeShapeType="1"/>
            </p:cNvSpPr>
            <p:nvPr/>
          </p:nvSpPr>
          <p:spPr bwMode="auto">
            <a:xfrm>
              <a:off x="2130" y="3119"/>
              <a:ext cx="645" cy="9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073" name="Text Box 9"/>
            <p:cNvSpPr txBox="1">
              <a:spLocks noChangeArrowheads="1"/>
            </p:cNvSpPr>
            <p:nvPr/>
          </p:nvSpPr>
          <p:spPr bwMode="auto">
            <a:xfrm>
              <a:off x="2447" y="3360"/>
              <a:ext cx="4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66"/>
                  </a:solidFill>
                  <a:latin typeface="Symbol" pitchFamily="18" charset="2"/>
                  <a:cs typeface="Arial" pitchFamily="34" charset="0"/>
                </a:rPr>
                <a:t>c</a:t>
              </a:r>
            </a:p>
          </p:txBody>
        </p:sp>
        <p:sp>
          <p:nvSpPr>
            <p:cNvPr id="216074" name="Text Box 10"/>
            <p:cNvSpPr txBox="1">
              <a:spLocks noChangeArrowheads="1"/>
            </p:cNvSpPr>
            <p:nvPr/>
          </p:nvSpPr>
          <p:spPr bwMode="auto">
            <a:xfrm>
              <a:off x="2042" y="3753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b="1"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16075" name="Oval 11"/>
            <p:cNvSpPr>
              <a:spLocks noChangeArrowheads="1"/>
            </p:cNvSpPr>
            <p:nvPr/>
          </p:nvSpPr>
          <p:spPr bwMode="auto">
            <a:xfrm>
              <a:off x="1966" y="3086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076" name="Oval 12"/>
            <p:cNvSpPr>
              <a:spLocks noChangeArrowheads="1"/>
            </p:cNvSpPr>
            <p:nvPr/>
          </p:nvSpPr>
          <p:spPr bwMode="auto">
            <a:xfrm>
              <a:off x="2589" y="4111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077" name="Oval 13"/>
            <p:cNvSpPr>
              <a:spLocks noChangeArrowheads="1"/>
            </p:cNvSpPr>
            <p:nvPr/>
          </p:nvSpPr>
          <p:spPr bwMode="auto">
            <a:xfrm>
              <a:off x="1325" y="4118"/>
              <a:ext cx="101" cy="106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2057400" y="990600"/>
            <a:ext cx="4454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cs typeface="Arial" pitchFamily="34" charset="0"/>
              </a:rPr>
              <a:t>H =</a:t>
            </a:r>
            <a:r>
              <a:rPr lang="en-US" sz="3200" b="1">
                <a:solidFill>
                  <a:srgbClr val="0000FF"/>
                </a:solidFill>
                <a:cs typeface="Arial" pitchFamily="34" charset="0"/>
              </a:rPr>
              <a:t>   </a:t>
            </a: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ε n</a:t>
            </a:r>
            <a:r>
              <a:rPr lang="en-US" sz="3200" b="1" baseline="-25000">
                <a:solidFill>
                  <a:srgbClr val="0000C0"/>
                </a:solidFill>
                <a:cs typeface="Arial" pitchFamily="34" charset="0"/>
              </a:rPr>
              <a:t>d</a:t>
            </a:r>
            <a:r>
              <a:rPr lang="en-US" sz="3200" b="1">
                <a:solidFill>
                  <a:srgbClr val="0000C0"/>
                </a:solidFill>
                <a:cs typeface="Arial" pitchFamily="34" charset="0"/>
              </a:rPr>
              <a:t>    - 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 </a:t>
            </a:r>
            <a:r>
              <a:rPr lang="en-US" sz="3200" b="1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en-US" sz="320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5592763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4038600" y="22240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Parameters:   </a:t>
            </a:r>
            <a:r>
              <a:rPr lang="en-US" sz="2800" b="1" dirty="0" smtClean="0">
                <a:solidFill>
                  <a:srgbClr val="000066"/>
                </a:solidFill>
                <a:latin typeface="Symbol" pitchFamily="18" charset="2"/>
                <a:cs typeface="Arial" pitchFamily="34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solidFill>
                  <a:srgbClr val="000066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cs typeface="Arial" pitchFamily="34" charset="0"/>
              </a:rPr>
              <a:t>(within Q)</a:t>
            </a:r>
            <a:r>
              <a:rPr lang="en-US" sz="2400" b="1" dirty="0">
                <a:solidFill>
                  <a:srgbClr val="000066"/>
                </a:solidFill>
                <a:latin typeface="Symbol" pitchFamily="18" charset="2"/>
                <a:cs typeface="Arial" pitchFamily="34" charset="0"/>
              </a:rPr>
              <a:t> </a:t>
            </a:r>
          </a:p>
        </p:txBody>
      </p:sp>
      <p:sp>
        <p:nvSpPr>
          <p:cNvPr id="216081" name="Text Box 18"/>
          <p:cNvSpPr txBox="1">
            <a:spLocks noChangeArrowheads="1"/>
          </p:cNvSpPr>
          <p:nvPr/>
        </p:nvSpPr>
        <p:spPr bwMode="auto">
          <a:xfrm>
            <a:off x="1063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6082" name="Text Box 10"/>
          <p:cNvSpPr txBox="1">
            <a:spLocks noChangeArrowheads="1"/>
          </p:cNvSpPr>
          <p:nvPr/>
        </p:nvSpPr>
        <p:spPr bwMode="auto">
          <a:xfrm>
            <a:off x="5867400" y="2286000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</a:t>
            </a:r>
            <a:r>
              <a:rPr lang="en-US" sz="2400" b="1" dirty="0">
                <a:solidFill>
                  <a:srgbClr val="0000C0"/>
                </a:solidFill>
                <a:cs typeface="Arial" pitchFamily="34" charset="0"/>
              </a:rPr>
              <a:t>/ε </a:t>
            </a:r>
            <a:endParaRPr lang="en-US" sz="2400" b="1" dirty="0">
              <a:solidFill>
                <a:srgbClr val="FF0000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16083" name="Text Box 10"/>
          <p:cNvSpPr txBox="1">
            <a:spLocks noChangeArrowheads="1"/>
          </p:cNvSpPr>
          <p:nvPr/>
        </p:nvSpPr>
        <p:spPr bwMode="auto">
          <a:xfrm>
            <a:off x="4572000" y="4114800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</a:t>
            </a:r>
            <a:r>
              <a:rPr lang="en-US" sz="2400" b="1">
                <a:solidFill>
                  <a:srgbClr val="0000C0"/>
                </a:solidFill>
                <a:cs typeface="Arial" pitchFamily="34" charset="0"/>
              </a:rPr>
              <a:t>/ε </a:t>
            </a:r>
            <a:endParaRPr lang="en-US" sz="2400" b="1">
              <a:solidFill>
                <a:srgbClr val="FF0000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1237" y="5638800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</a:t>
            </a:r>
            <a:r>
              <a:rPr lang="en-US" sz="2400" b="1" dirty="0">
                <a:solidFill>
                  <a:srgbClr val="0000C0"/>
                </a:solidFill>
                <a:cs typeface="Arial" pitchFamily="34" charset="0"/>
              </a:rPr>
              <a:t>/ε </a:t>
            </a:r>
            <a:endParaRPr lang="en-US" sz="2400" b="1" dirty="0">
              <a:solidFill>
                <a:srgbClr val="FF0000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723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Problem:              varies from zero to infinity:  Awkward.   So, introduce a simple change of variables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302" grpId="0"/>
      <p:bldP spid="14030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09600" y="762000"/>
            <a:ext cx="80010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6705600" cy="685800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  <a:latin typeface="Benguiat Bk BT"/>
              </a:rPr>
              <a:t>Spanning the Triangle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685800"/>
            <a:ext cx="6858000" cy="1327150"/>
            <a:chOff x="384" y="1584"/>
            <a:chExt cx="4320" cy="836"/>
          </a:xfrm>
        </p:grpSpPr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384" y="177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H  =  c [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>
                  <a:solidFill>
                    <a:srgbClr val="000000"/>
                  </a:solidFill>
                  <a:latin typeface="Benguiat Bk BT"/>
                  <a:cs typeface="Arial" pitchFamily="34" charset="0"/>
                </a:rPr>
                <a:t>  </a:t>
              </a:r>
            </a:p>
          </p:txBody>
        </p:sp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1872" y="158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Benguiat Bk BT"/>
                  <a:cs typeface="Arial" pitchFamily="34" charset="0"/>
                </a:rPr>
                <a:t> </a:t>
              </a:r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3024" y="1584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l-GR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ζ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392" y="177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( 1 – </a:t>
              </a:r>
              <a:r>
                <a:rPr lang="el-GR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ζ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) n</a:t>
              </a:r>
              <a:r>
                <a:rPr lang="en-US" sz="36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l-GR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2928" y="2016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4N</a:t>
              </a:r>
              <a:r>
                <a:rPr lang="en-US" sz="36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l-GR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3408" y="1804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l-GR" sz="36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·Q</a:t>
              </a:r>
              <a:r>
                <a:rPr lang="el-GR" sz="36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  <a:endParaRPr lang="el-GR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2688" y="1776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l-G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4224" y="180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lang="el-G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3120" y="201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1295400" y="685800"/>
            <a:ext cx="69342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3124200" y="3276600"/>
            <a:ext cx="2971800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24200" y="4724400"/>
            <a:ext cx="1447800" cy="990600"/>
            <a:chOff x="1968" y="2976"/>
            <a:chExt cx="912" cy="624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V="1">
              <a:off x="1968" y="2976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2496" y="3120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ζ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05400" y="3581400"/>
            <a:ext cx="1066800" cy="1524000"/>
            <a:chOff x="3216" y="2256"/>
            <a:chExt cx="672" cy="960"/>
          </a:xfrm>
        </p:grpSpPr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3504" y="2352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3216" y="2256"/>
              <a:ext cx="62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5119688"/>
            <a:ext cx="3048000" cy="1525587"/>
            <a:chOff x="192" y="3225"/>
            <a:chExt cx="1920" cy="961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92" y="3225"/>
              <a:ext cx="1920" cy="807"/>
              <a:chOff x="192" y="3225"/>
              <a:chExt cx="1920" cy="807"/>
            </a:xfrm>
          </p:grpSpPr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632" y="3696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U(5)</a:t>
                </a:r>
              </a:p>
            </p:txBody>
          </p: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192" y="3225"/>
                <a:ext cx="1680" cy="807"/>
                <a:chOff x="240" y="2649"/>
                <a:chExt cx="1680" cy="807"/>
              </a:xfrm>
            </p:grpSpPr>
            <p:sp>
              <p:nvSpPr>
                <p:cNvPr id="68634" name="Line 26"/>
                <p:cNvSpPr>
                  <a:spLocks noChangeShapeType="1"/>
                </p:cNvSpPr>
                <p:nvPr/>
              </p:nvSpPr>
              <p:spPr bwMode="auto">
                <a:xfrm>
                  <a:off x="432" y="3360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35" name="Line 27"/>
                <p:cNvSpPr>
                  <a:spLocks noChangeShapeType="1"/>
                </p:cNvSpPr>
                <p:nvPr/>
              </p:nvSpPr>
              <p:spPr bwMode="auto">
                <a:xfrm>
                  <a:off x="432" y="307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36" name="Line 28"/>
                <p:cNvSpPr>
                  <a:spLocks noChangeShapeType="1"/>
                </p:cNvSpPr>
                <p:nvPr/>
              </p:nvSpPr>
              <p:spPr bwMode="auto">
                <a:xfrm>
                  <a:off x="432" y="27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37" name="Line 29"/>
                <p:cNvSpPr>
                  <a:spLocks noChangeShapeType="1"/>
                </p:cNvSpPr>
                <p:nvPr/>
              </p:nvSpPr>
              <p:spPr bwMode="auto">
                <a:xfrm>
                  <a:off x="864" y="27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38" name="Line 30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6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0" y="3225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lang="en-US" baseline="300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lang="en-US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864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72" y="2649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lang="en-US" baseline="300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lang="en-US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86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104" y="2649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lang="en-US" baseline="300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lang="en-US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864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40" y="2937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lang="en-US" baseline="300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lang="en-US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864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0" y="2649"/>
                  <a:ext cx="3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4</a:t>
                  </a:r>
                  <a:r>
                    <a:rPr lang="en-US" baseline="300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+</a:t>
                  </a:r>
                  <a:endParaRPr lang="en-US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864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20" y="321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864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536" y="2649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FF0000"/>
                      </a:solidFill>
                      <a:latin typeface="Times New Roman" pitchFamily="18" charset="0"/>
                      <a:cs typeface="Arial" pitchFamily="34" charset="0"/>
                    </a:rPr>
                    <a:t>2.0</a:t>
                  </a:r>
                </a:p>
              </p:txBody>
            </p:sp>
            <p:sp>
              <p:nvSpPr>
                <p:cNvPr id="6864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20" y="2928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68647" name="Text Box 39"/>
            <p:cNvSpPr txBox="1">
              <a:spLocks noChangeArrowheads="1"/>
            </p:cNvSpPr>
            <p:nvPr/>
          </p:nvSpPr>
          <p:spPr bwMode="auto">
            <a:xfrm>
              <a:off x="1632" y="39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ζ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7720" name="Rectangle 40"/>
          <p:cNvSpPr>
            <a:spLocks noChangeArrowheads="1"/>
          </p:cNvSpPr>
          <p:nvPr/>
        </p:nvSpPr>
        <p:spPr bwMode="auto">
          <a:xfrm>
            <a:off x="2743200" y="876300"/>
            <a:ext cx="22860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438400" y="2438400"/>
            <a:ext cx="6400800" cy="4206875"/>
            <a:chOff x="1536" y="1536"/>
            <a:chExt cx="4032" cy="2650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536" y="1536"/>
              <a:ext cx="2854" cy="1038"/>
              <a:chOff x="1536" y="1536"/>
              <a:chExt cx="2854" cy="1038"/>
            </a:xfrm>
          </p:grpSpPr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1536" y="1536"/>
                <a:ext cx="2112" cy="1038"/>
                <a:chOff x="1536" y="1536"/>
                <a:chExt cx="2112" cy="1038"/>
              </a:xfrm>
            </p:grpSpPr>
            <p:sp>
              <p:nvSpPr>
                <p:cNvPr id="6865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76" y="1776"/>
                  <a:ext cx="6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O(6)</a:t>
                  </a:r>
                  <a:endParaRPr lang="el-GR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" name="Group 45"/>
                <p:cNvGrpSpPr>
                  <a:grpSpLocks/>
                </p:cNvGrpSpPr>
                <p:nvPr/>
              </p:nvGrpSpPr>
              <p:grpSpPr bwMode="auto">
                <a:xfrm>
                  <a:off x="1536" y="1536"/>
                  <a:ext cx="1488" cy="1038"/>
                  <a:chOff x="3264" y="537"/>
                  <a:chExt cx="1488" cy="1038"/>
                </a:xfrm>
              </p:grpSpPr>
              <p:sp>
                <p:nvSpPr>
                  <p:cNvPr id="686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479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5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191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03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5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903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5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67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5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1344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6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768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6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537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6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1056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6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4" y="768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4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6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335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8665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6" y="768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Arial" pitchFamily="34" charset="0"/>
                      </a:rPr>
                      <a:t>2.5</a:t>
                    </a:r>
                  </a:p>
                </p:txBody>
              </p:sp>
              <p:sp>
                <p:nvSpPr>
                  <p:cNvPr id="6866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047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68667" name="Text Box 59"/>
              <p:cNvSpPr txBox="1">
                <a:spLocks noChangeArrowheads="1"/>
              </p:cNvSpPr>
              <p:nvPr/>
            </p:nvSpPr>
            <p:spPr bwMode="auto">
              <a:xfrm>
                <a:off x="3552" y="1814"/>
                <a:ext cx="8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20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ζ</a:t>
                </a: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= 1, </a:t>
                </a:r>
                <a:r>
                  <a:rPr lang="el-GR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χ</a:t>
                </a: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0</a:t>
                </a:r>
                <a:endPara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3168" y="2736"/>
              <a:ext cx="2400" cy="1450"/>
              <a:chOff x="3168" y="2736"/>
              <a:chExt cx="2400" cy="1450"/>
            </a:xfrm>
          </p:grpSpPr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3648" y="2736"/>
                <a:ext cx="1920" cy="1344"/>
                <a:chOff x="3648" y="2736"/>
                <a:chExt cx="1920" cy="1344"/>
              </a:xfrm>
            </p:grpSpPr>
            <p:sp>
              <p:nvSpPr>
                <p:cNvPr id="6867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648" y="3696"/>
                  <a:ext cx="6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SU(3)</a:t>
                  </a:r>
                </a:p>
              </p:txBody>
            </p:sp>
            <p:grpSp>
              <p:nvGrpSpPr>
                <p:cNvPr id="14" name="Group 63"/>
                <p:cNvGrpSpPr>
                  <a:grpSpLocks/>
                </p:cNvGrpSpPr>
                <p:nvPr/>
              </p:nvGrpSpPr>
              <p:grpSpPr bwMode="auto">
                <a:xfrm>
                  <a:off x="4272" y="2736"/>
                  <a:ext cx="1296" cy="1344"/>
                  <a:chOff x="4224" y="2112"/>
                  <a:chExt cx="1296" cy="1344"/>
                </a:xfrm>
              </p:grpSpPr>
              <p:sp>
                <p:nvSpPr>
                  <p:cNvPr id="6867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16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7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7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448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7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280" y="2256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0" y="2304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r>
                      <a:rPr lang="el-GR" baseline="-25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γ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77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0" y="2112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7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3033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2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7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2649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4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8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2640"/>
                    <a:ext cx="57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Arial" pitchFamily="34" charset="0"/>
                      </a:rPr>
                      <a:t>3.33</a:t>
                    </a:r>
                  </a:p>
                </p:txBody>
              </p:sp>
              <p:sp>
                <p:nvSpPr>
                  <p:cNvPr id="6868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033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868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312"/>
                    <a:ext cx="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68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3225"/>
                    <a:ext cx="33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r>
                      <a:rPr lang="en-US" baseline="3000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endParaRPr lang="en-US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8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225"/>
                    <a:ext cx="38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68685" name="Text Box 77"/>
              <p:cNvSpPr txBox="1">
                <a:spLocks noChangeArrowheads="1"/>
              </p:cNvSpPr>
              <p:nvPr/>
            </p:nvSpPr>
            <p:spPr bwMode="auto">
              <a:xfrm>
                <a:off x="3168" y="3936"/>
                <a:ext cx="10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20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ζ</a:t>
                </a: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= 1, </a:t>
                </a:r>
                <a:r>
                  <a:rPr lang="el-GR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χ</a:t>
                </a: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-1.32</a:t>
                </a:r>
                <a:endParaRPr lang="el-GR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7758" name="Rectangle 78"/>
          <p:cNvSpPr>
            <a:spLocks noChangeArrowheads="1"/>
          </p:cNvSpPr>
          <p:nvPr/>
        </p:nvSpPr>
        <p:spPr bwMode="auto">
          <a:xfrm>
            <a:off x="5562600" y="800100"/>
            <a:ext cx="2819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868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524125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88" name="Rectangle 80"/>
          <p:cNvSpPr>
            <a:spLocks noChangeArrowheads="1"/>
          </p:cNvSpPr>
          <p:nvPr/>
        </p:nvSpPr>
        <p:spPr bwMode="auto">
          <a:xfrm>
            <a:off x="657225" y="2667000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89" name="Rectangle 81"/>
          <p:cNvSpPr>
            <a:spLocks noChangeArrowheads="1"/>
          </p:cNvSpPr>
          <p:nvPr/>
        </p:nvSpPr>
        <p:spPr bwMode="auto">
          <a:xfrm>
            <a:off x="76200" y="2438400"/>
            <a:ext cx="22860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0" grpId="0" animBg="1"/>
      <p:bldP spid="327720" grpId="1" animBg="1"/>
      <p:bldP spid="327758" grpId="0" animBg="1"/>
      <p:bldP spid="32775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2000" y="762000"/>
            <a:ext cx="53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5200" y="457200"/>
            <a:ext cx="53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</a:p>
        </p:txBody>
      </p:sp>
      <p:pic>
        <p:nvPicPr>
          <p:cNvPr id="72708" name="Picture 5" descr="C:\Users\Paula\AppData\Local\Microsoft\Windows\Temporary Internet Files\Content.IE5\0RIF760E\MPj043313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40132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934200" y="228600"/>
            <a:ext cx="53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</a:p>
        </p:txBody>
      </p:sp>
      <p:pic>
        <p:nvPicPr>
          <p:cNvPr id="72710" name="Picture 30" descr="G4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18494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52600"/>
            <a:ext cx="23939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20701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8969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That relation is based on the operators that create, destroy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and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bosons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603375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</a:t>
            </a:r>
            <a:r>
              <a:rPr lang="en-US" sz="28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†</a:t>
            </a: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,  s,     d</a:t>
            </a:r>
            <a:r>
              <a:rPr lang="en-US" sz="28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†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,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</a:t>
            </a: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d    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operators</a:t>
            </a:r>
            <a:endParaRPr lang="en-US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44" name="AutoShape 4"/>
          <p:cNvSpPr>
            <a:spLocks/>
          </p:cNvSpPr>
          <p:nvPr/>
        </p:nvSpPr>
        <p:spPr bwMode="auto">
          <a:xfrm rot="-5400000">
            <a:off x="1209675" y="1762125"/>
            <a:ext cx="171450" cy="609600"/>
          </a:xfrm>
          <a:prstGeom prst="leftBrace">
            <a:avLst>
              <a:gd name="adj1" fmla="val 59259"/>
              <a:gd name="adj2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81000" y="2133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  Ang. Mom. 2</a:t>
            </a:r>
            <a:endParaRPr lang="en-US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5913" y="2457450"/>
            <a:ext cx="852487" cy="490538"/>
            <a:chOff x="2952" y="5398"/>
            <a:chExt cx="1008" cy="1029"/>
          </a:xfrm>
        </p:grpSpPr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>
              <a:off x="2986" y="5398"/>
              <a:ext cx="6" cy="988"/>
            </a:xfrm>
            <a:prstGeom prst="line">
              <a:avLst/>
            </a:prstGeom>
            <a:noFill/>
            <a:ln w="38100" cmpd="dbl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648" name="Line 8"/>
            <p:cNvSpPr>
              <a:spLocks noChangeShapeType="1"/>
            </p:cNvSpPr>
            <p:nvPr/>
          </p:nvSpPr>
          <p:spPr bwMode="auto">
            <a:xfrm>
              <a:off x="2952" y="6423"/>
              <a:ext cx="1008" cy="4"/>
            </a:xfrm>
            <a:prstGeom prst="line">
              <a:avLst/>
            </a:prstGeom>
            <a:noFill/>
            <a:ln w="38100" cmpd="dbl">
              <a:solidFill>
                <a:srgbClr val="80008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540000" y="2743200"/>
            <a:ext cx="334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24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 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, d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</a:t>
            </a: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 = 2, 1, 0, -1, -2</a:t>
            </a:r>
          </a:p>
        </p:txBody>
      </p:sp>
      <p:sp>
        <p:nvSpPr>
          <p:cNvPr id="112650" name="Rectangle 9"/>
          <p:cNvSpPr>
            <a:spLocks noChangeArrowheads="1"/>
          </p:cNvSpPr>
          <p:nvPr/>
        </p:nvSpPr>
        <p:spPr bwMode="auto">
          <a:xfrm>
            <a:off x="0" y="3489325"/>
            <a:ext cx="514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Hamiltonian is written in terms of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s, 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operators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27013" y="4019550"/>
            <a:ext cx="8231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Since boson number is </a:t>
            </a:r>
            <a:r>
              <a:rPr lang="en-US" sz="2000" u="sng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conserved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for a given nucleus,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H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can only contain “bilinear” terms:   36 of them.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52" name="Text Box 11"/>
          <p:cNvSpPr txBox="1">
            <a:spLocks noChangeArrowheads="1"/>
          </p:cNvSpPr>
          <p:nvPr/>
        </p:nvSpPr>
        <p:spPr bwMode="auto">
          <a:xfrm>
            <a:off x="1041400" y="5238750"/>
            <a:ext cx="2540000" cy="40005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2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6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>
                <a:solidFill>
                  <a:srgbClr val="000000"/>
                </a:solidFill>
                <a:cs typeface="Arial" pitchFamily="34" charset="0"/>
              </a:rPr>
              <a:t>s,  s</a:t>
            </a:r>
            <a:r>
              <a:rPr lang="en-US" sz="26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>
                <a:solidFill>
                  <a:srgbClr val="000000"/>
                </a:solidFill>
                <a:cs typeface="Arial" pitchFamily="34" charset="0"/>
              </a:rPr>
              <a:t>d, d</a:t>
            </a:r>
            <a:r>
              <a:rPr lang="en-US" sz="26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>
                <a:solidFill>
                  <a:srgbClr val="000000"/>
                </a:solidFill>
                <a:cs typeface="Arial" pitchFamily="34" charset="0"/>
              </a:rPr>
              <a:t>s, d</a:t>
            </a:r>
            <a:r>
              <a:rPr lang="en-US" sz="26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>
                <a:solidFill>
                  <a:srgbClr val="000000"/>
                </a:solidFill>
                <a:cs typeface="Arial" pitchFamily="34" charset="0"/>
              </a:rPr>
              <a:t>d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53" name="Text Box 12"/>
          <p:cNvSpPr txBox="1">
            <a:spLocks noChangeArrowheads="1"/>
          </p:cNvSpPr>
          <p:nvPr/>
        </p:nvSpPr>
        <p:spPr bwMode="auto">
          <a:xfrm>
            <a:off x="5537200" y="4724400"/>
            <a:ext cx="1854200" cy="16002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200">
                <a:solidFill>
                  <a:srgbClr val="000000"/>
                </a:solidFill>
                <a:cs typeface="Arial" pitchFamily="34" charset="0"/>
              </a:rPr>
              <a:t>Gr. Theor. classification of Hamiltonian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54" name="Line 13"/>
          <p:cNvSpPr>
            <a:spLocks noChangeShapeType="1"/>
          </p:cNvSpPr>
          <p:nvPr/>
        </p:nvSpPr>
        <p:spPr bwMode="auto">
          <a:xfrm>
            <a:off x="4100513" y="5410200"/>
            <a:ext cx="852487" cy="1588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77788"/>
            <a:ext cx="6034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Estrangelo Edessa" pitchFamily="66" charset="0"/>
              </a:rPr>
              <a:t>IBA</a:t>
            </a:r>
            <a:r>
              <a:rPr lang="en-US" sz="3200" b="1" dirty="0">
                <a:solidFill>
                  <a:srgbClr val="800080"/>
                </a:solidFill>
                <a:ea typeface="Times New Roman" pitchFamily="18" charset="0"/>
                <a:cs typeface="Estrangelo Edessa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Estrangelo Edessa" pitchFamily="66" charset="0"/>
              </a:rPr>
              <a:t>has a deep relation to Group theory</a:t>
            </a:r>
            <a:endParaRPr lang="en-US" sz="2000" dirty="0">
              <a:solidFill>
                <a:srgbClr val="000000"/>
              </a:solidFill>
              <a:ea typeface="Times New Roman" pitchFamily="18" charset="0"/>
              <a:cs typeface="Estrangelo Edessa" pitchFamily="66" charset="0"/>
            </a:endParaRP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7620000" y="4768850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Group is called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0000"/>
                </a:solidFill>
                <a:latin typeface="Arial" pitchFamily="34" charset="0"/>
              </a:rPr>
              <a:t>U(6)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20200" cy="1144588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/>
              <a:t> has two parameters. A given observable can only specify one of them. What does this imply? An observable gives a contour of constant values within the triangle</a:t>
            </a:r>
          </a:p>
        </p:txBody>
      </p:sp>
      <p:pic>
        <p:nvPicPr>
          <p:cNvPr id="228355" name="Picture 2" descr="rich_structures_v92"/>
          <p:cNvPicPr>
            <a:picLocks noChangeAspect="1" noChangeArrowheads="1"/>
          </p:cNvPicPr>
          <p:nvPr/>
        </p:nvPicPr>
        <p:blipFill>
          <a:blip r:embed="rId2" cstate="print"/>
          <a:srcRect l="3180" t="11627" r="726" b="4070"/>
          <a:stretch>
            <a:fillRect/>
          </a:stretch>
        </p:blipFill>
        <p:spPr bwMode="auto">
          <a:xfrm>
            <a:off x="1600200" y="1917700"/>
            <a:ext cx="6019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AutoShape 4"/>
          <p:cNvSpPr>
            <a:spLocks noChangeArrowheads="1"/>
          </p:cNvSpPr>
          <p:nvPr/>
        </p:nvSpPr>
        <p:spPr bwMode="auto">
          <a:xfrm>
            <a:off x="4114800" y="5622925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8357" name="AutoShape 5"/>
          <p:cNvSpPr>
            <a:spLocks noChangeArrowheads="1"/>
          </p:cNvSpPr>
          <p:nvPr/>
        </p:nvSpPr>
        <p:spPr bwMode="auto">
          <a:xfrm>
            <a:off x="4648200" y="34290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8358" name="AutoShape 6"/>
          <p:cNvCxnSpPr>
            <a:cxnSpLocks noChangeShapeType="1"/>
          </p:cNvCxnSpPr>
          <p:nvPr/>
        </p:nvCxnSpPr>
        <p:spPr bwMode="auto">
          <a:xfrm rot="16200000">
            <a:off x="3459956" y="4450557"/>
            <a:ext cx="2071687" cy="4572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267200" y="4506913"/>
            <a:ext cx="75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= 2.9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3657600" y="45354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R4/2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  <p:bldP spid="228359" grpId="0"/>
      <p:bldP spid="2283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5413"/>
            <a:ext cx="8229600" cy="865187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828800"/>
            <a:ext cx="7543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At the basic level : 2 observables (to map any point in the symmetry triangle)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Preferably with perpendicular trajectories in the triangle</a:t>
            </a:r>
          </a:p>
          <a:p>
            <a:pPr>
              <a:lnSpc>
                <a:spcPct val="80000"/>
              </a:lnSpc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1143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A simple way to pinpoint structure. 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Technique of Orthogonal Crossing Contours (OCC)</a:t>
            </a: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3200" y="30861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Simplest Observable:  R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4/2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06400" y="4114800"/>
            <a:ext cx="3276600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Only provides a locus of structure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3200400"/>
            <a:ext cx="5892800" cy="3817938"/>
            <a:chOff x="2592" y="1773"/>
            <a:chExt cx="2976" cy="2405"/>
          </a:xfrm>
        </p:grpSpPr>
        <p:graphicFrame>
          <p:nvGraphicFramePr>
            <p:cNvPr id="229384" name="Object 2"/>
            <p:cNvGraphicFramePr>
              <a:graphicFrameLocks noChangeAspect="1"/>
            </p:cNvGraphicFramePr>
            <p:nvPr/>
          </p:nvGraphicFramePr>
          <p:xfrm>
            <a:off x="2592" y="1773"/>
            <a:ext cx="2976" cy="2405"/>
          </p:xfrm>
          <a:graphic>
            <a:graphicData uri="http://schemas.openxmlformats.org/presentationml/2006/ole">
              <p:oleObj spid="_x0000_s80898" name="Graph" r:id="rId4" imgW="4893840" imgH="3954600" progId="">
                <p:embed/>
              </p:oleObj>
            </a:graphicData>
          </a:graphic>
        </p:graphicFrame>
        <p:sp>
          <p:nvSpPr>
            <p:cNvPr id="229385" name="Text Box 9"/>
            <p:cNvSpPr txBox="1">
              <a:spLocks noChangeArrowheads="1"/>
            </p:cNvSpPr>
            <p:nvPr/>
          </p:nvSpPr>
          <p:spPr bwMode="auto">
            <a:xfrm>
              <a:off x="4464" y="3360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3.3</a:t>
              </a:r>
            </a:p>
          </p:txBody>
        </p:sp>
        <p:sp>
          <p:nvSpPr>
            <p:cNvPr id="229386" name="Text Box 10"/>
            <p:cNvSpPr txBox="1">
              <a:spLocks noChangeArrowheads="1"/>
            </p:cNvSpPr>
            <p:nvPr/>
          </p:nvSpPr>
          <p:spPr bwMode="auto">
            <a:xfrm>
              <a:off x="4224" y="29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3.1</a:t>
              </a:r>
            </a:p>
          </p:txBody>
        </p:sp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4224" y="230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33CC"/>
                  </a:solidFill>
                  <a:latin typeface="Times New Roman" pitchFamily="18" charset="0"/>
                  <a:cs typeface="Arial" pitchFamily="34" charset="0"/>
                </a:rPr>
                <a:t>2.9</a:t>
              </a:r>
            </a:p>
          </p:txBody>
        </p:sp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4128" y="216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6600"/>
                  </a:solidFill>
                  <a:latin typeface="Times New Roman" pitchFamily="18" charset="0"/>
                  <a:cs typeface="Arial" pitchFamily="34" charset="0"/>
                </a:rPr>
                <a:t>2.7</a:t>
              </a:r>
            </a:p>
          </p:txBody>
        </p:sp>
        <p:sp>
          <p:nvSpPr>
            <p:cNvPr id="229389" name="Text Box 13"/>
            <p:cNvSpPr txBox="1">
              <a:spLocks noChangeArrowheads="1"/>
            </p:cNvSpPr>
            <p:nvPr/>
          </p:nvSpPr>
          <p:spPr bwMode="auto">
            <a:xfrm>
              <a:off x="3696" y="2841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Arial" pitchFamily="34" charset="0"/>
                </a:rPr>
                <a:t>2.5</a:t>
              </a:r>
            </a:p>
          </p:txBody>
        </p:sp>
        <p:sp>
          <p:nvSpPr>
            <p:cNvPr id="229390" name="Text Box 14"/>
            <p:cNvSpPr txBox="1">
              <a:spLocks noChangeArrowheads="1"/>
            </p:cNvSpPr>
            <p:nvPr/>
          </p:nvSpPr>
          <p:spPr bwMode="auto">
            <a:xfrm>
              <a:off x="3552" y="340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00"/>
                  </a:solidFill>
                  <a:latin typeface="Times New Roman" pitchFamily="18" charset="0"/>
                  <a:cs typeface="Arial" pitchFamily="34" charset="0"/>
                </a:rPr>
                <a:t>2.2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-46038"/>
            <a:ext cx="8229600" cy="808038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wCenturySchlbk" pitchFamily="18" charset="0"/>
              </a:rPr>
              <a:t>Contour Plots in the Triangle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4800" y="879475"/>
            <a:ext cx="4191000" cy="3076575"/>
            <a:chOff x="192" y="528"/>
            <a:chExt cx="2688" cy="1973"/>
          </a:xfrm>
        </p:grpSpPr>
        <p:graphicFrame>
          <p:nvGraphicFramePr>
            <p:cNvPr id="231428" name="Object 4"/>
            <p:cNvGraphicFramePr>
              <a:graphicFrameLocks noChangeAspect="1"/>
            </p:cNvGraphicFramePr>
            <p:nvPr/>
          </p:nvGraphicFramePr>
          <p:xfrm>
            <a:off x="192" y="528"/>
            <a:ext cx="2688" cy="1973"/>
          </p:xfrm>
          <a:graphic>
            <a:graphicData uri="http://schemas.openxmlformats.org/presentationml/2006/ole">
              <p:oleObj spid="_x0000_s81928" name="Graph" r:id="rId3" imgW="5034600" imgH="3695400" progId="">
                <p:embed/>
              </p:oleObj>
            </a:graphicData>
          </a:graphic>
        </p:graphicFrame>
        <p:sp>
          <p:nvSpPr>
            <p:cNvPr id="231429" name="Text Box 5"/>
            <p:cNvSpPr txBox="1">
              <a:spLocks noChangeAspect="1" noChangeArrowheads="1"/>
            </p:cNvSpPr>
            <p:nvPr/>
          </p:nvSpPr>
          <p:spPr bwMode="auto">
            <a:xfrm>
              <a:off x="1776" y="1871"/>
              <a:ext cx="3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3.3</a:t>
              </a:r>
            </a:p>
          </p:txBody>
        </p:sp>
        <p:sp>
          <p:nvSpPr>
            <p:cNvPr id="231430" name="Text Box 6"/>
            <p:cNvSpPr txBox="1">
              <a:spLocks noChangeAspect="1" noChangeArrowheads="1"/>
            </p:cNvSpPr>
            <p:nvPr/>
          </p:nvSpPr>
          <p:spPr bwMode="auto">
            <a:xfrm>
              <a:off x="1573" y="1584"/>
              <a:ext cx="34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3.1</a:t>
              </a:r>
            </a:p>
          </p:txBody>
        </p:sp>
        <p:sp>
          <p:nvSpPr>
            <p:cNvPr id="231431" name="Text Box 7"/>
            <p:cNvSpPr txBox="1">
              <a:spLocks noChangeAspect="1" noChangeArrowheads="1"/>
            </p:cNvSpPr>
            <p:nvPr/>
          </p:nvSpPr>
          <p:spPr bwMode="auto">
            <a:xfrm>
              <a:off x="1622" y="969"/>
              <a:ext cx="34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33CC"/>
                  </a:solidFill>
                  <a:latin typeface="Times New Roman" pitchFamily="18" charset="0"/>
                  <a:cs typeface="Arial" pitchFamily="34" charset="0"/>
                </a:rPr>
                <a:t>2.9</a:t>
              </a:r>
            </a:p>
          </p:txBody>
        </p:sp>
        <p:sp>
          <p:nvSpPr>
            <p:cNvPr id="231432" name="Text Box 8"/>
            <p:cNvSpPr txBox="1">
              <a:spLocks noChangeAspect="1" noChangeArrowheads="1"/>
            </p:cNvSpPr>
            <p:nvPr/>
          </p:nvSpPr>
          <p:spPr bwMode="auto">
            <a:xfrm>
              <a:off x="1536" y="816"/>
              <a:ext cx="34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6600"/>
                  </a:solidFill>
                  <a:latin typeface="Times New Roman" pitchFamily="18" charset="0"/>
                  <a:cs typeface="Arial" pitchFamily="34" charset="0"/>
                </a:rPr>
                <a:t>2.7</a:t>
              </a:r>
            </a:p>
          </p:txBody>
        </p:sp>
        <p:sp>
          <p:nvSpPr>
            <p:cNvPr id="231433" name="Text Box 9"/>
            <p:cNvSpPr txBox="1">
              <a:spLocks noChangeAspect="1" noChangeArrowheads="1"/>
            </p:cNvSpPr>
            <p:nvPr/>
          </p:nvSpPr>
          <p:spPr bwMode="auto">
            <a:xfrm>
              <a:off x="1093" y="1440"/>
              <a:ext cx="34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8000"/>
                  </a:solidFill>
                  <a:latin typeface="Times New Roman" pitchFamily="18" charset="0"/>
                  <a:cs typeface="Arial" pitchFamily="34" charset="0"/>
                </a:rPr>
                <a:t>2.5</a:t>
              </a:r>
            </a:p>
          </p:txBody>
        </p:sp>
        <p:sp>
          <p:nvSpPr>
            <p:cNvPr id="231434" name="Text Box 10"/>
            <p:cNvSpPr txBox="1">
              <a:spLocks noChangeAspect="1" noChangeArrowheads="1"/>
            </p:cNvSpPr>
            <p:nvPr/>
          </p:nvSpPr>
          <p:spPr bwMode="auto">
            <a:xfrm>
              <a:off x="996" y="1824"/>
              <a:ext cx="34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00"/>
                  </a:solidFill>
                  <a:latin typeface="Times New Roman" pitchFamily="18" charset="0"/>
                  <a:cs typeface="Arial" pitchFamily="34" charset="0"/>
                </a:rPr>
                <a:t>2.2</a:t>
              </a:r>
            </a:p>
          </p:txBody>
        </p:sp>
      </p:grp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81000" y="1219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NewCenturySchlbk" pitchFamily="18" charset="0"/>
                <a:cs typeface="Arial" pitchFamily="34" charset="0"/>
              </a:rPr>
              <a:t>R</a:t>
            </a:r>
            <a:r>
              <a:rPr lang="en-US" sz="3200" baseline="-25000">
                <a:solidFill>
                  <a:srgbClr val="000000"/>
                </a:solidFill>
                <a:latin typeface="NewCenturySchlbk" pitchFamily="18" charset="0"/>
                <a:cs typeface="Arial" pitchFamily="34" charset="0"/>
              </a:rPr>
              <a:t>4/2</a:t>
            </a:r>
            <a:endParaRPr lang="en-US" sz="3200">
              <a:solidFill>
                <a:srgbClr val="000000"/>
              </a:solidFill>
              <a:latin typeface="NewCenturySchlbk" pitchFamily="18" charset="0"/>
              <a:cs typeface="Arial" pitchFamily="34" charset="0"/>
            </a:endParaRPr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>
            <a:off x="685800" y="762000"/>
            <a:ext cx="79248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304800" y="3733800"/>
            <a:ext cx="4114800" cy="3125788"/>
            <a:chOff x="277" y="2295"/>
            <a:chExt cx="2603" cy="1977"/>
          </a:xfrm>
        </p:grpSpPr>
        <p:graphicFrame>
          <p:nvGraphicFramePr>
            <p:cNvPr id="231438" name="Object 14"/>
            <p:cNvGraphicFramePr>
              <a:graphicFrameLocks noChangeAspect="1"/>
            </p:cNvGraphicFramePr>
            <p:nvPr/>
          </p:nvGraphicFramePr>
          <p:xfrm>
            <a:off x="277" y="2295"/>
            <a:ext cx="2603" cy="1977"/>
          </p:xfrm>
          <a:graphic>
            <a:graphicData uri="http://schemas.openxmlformats.org/presentationml/2006/ole">
              <p:oleObj spid="_x0000_s81927" name="Graph" r:id="rId4" imgW="4910400" imgH="3731400" progId="">
                <p:embed/>
              </p:oleObj>
            </a:graphicData>
          </a:graphic>
        </p:graphicFrame>
        <p:sp>
          <p:nvSpPr>
            <p:cNvPr id="231439" name="Text Box 15"/>
            <p:cNvSpPr txBox="1">
              <a:spLocks noChangeAspect="1" noChangeArrowheads="1"/>
            </p:cNvSpPr>
            <p:nvPr/>
          </p:nvSpPr>
          <p:spPr bwMode="auto">
            <a:xfrm>
              <a:off x="960" y="3600"/>
              <a:ext cx="30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2.2</a:t>
              </a:r>
            </a:p>
          </p:txBody>
        </p:sp>
        <p:sp useBgFill="1">
          <p:nvSpPr>
            <p:cNvPr id="231440" name="Text Box 16"/>
            <p:cNvSpPr txBox="1">
              <a:spLocks noChangeAspect="1" noChangeArrowheads="1"/>
            </p:cNvSpPr>
            <p:nvPr/>
          </p:nvSpPr>
          <p:spPr bwMode="auto">
            <a:xfrm>
              <a:off x="1312" y="3072"/>
              <a:ext cx="175" cy="2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31441" name="Text Box 17"/>
            <p:cNvSpPr txBox="1">
              <a:spLocks noChangeAspect="1" noChangeArrowheads="1"/>
            </p:cNvSpPr>
            <p:nvPr/>
          </p:nvSpPr>
          <p:spPr bwMode="auto">
            <a:xfrm>
              <a:off x="1680" y="2736"/>
              <a:ext cx="17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33CC"/>
                  </a:solidFill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31442" name="Text Box 18"/>
            <p:cNvSpPr txBox="1">
              <a:spLocks noChangeAspect="1" noChangeArrowheads="1"/>
            </p:cNvSpPr>
            <p:nvPr/>
          </p:nvSpPr>
          <p:spPr bwMode="auto">
            <a:xfrm>
              <a:off x="1850" y="3024"/>
              <a:ext cx="26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6600"/>
                  </a:solidFill>
                  <a:latin typeface="Times New Roman" pitchFamily="18" charset="0"/>
                  <a:cs typeface="Arial" pitchFamily="34" charset="0"/>
                </a:rPr>
                <a:t>13</a:t>
              </a:r>
            </a:p>
          </p:txBody>
        </p:sp>
        <p:sp>
          <p:nvSpPr>
            <p:cNvPr id="231443" name="Text Box 19"/>
            <p:cNvSpPr txBox="1">
              <a:spLocks noChangeAspect="1" noChangeArrowheads="1"/>
            </p:cNvSpPr>
            <p:nvPr/>
          </p:nvSpPr>
          <p:spPr bwMode="auto">
            <a:xfrm>
              <a:off x="1775" y="2880"/>
              <a:ext cx="26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00"/>
                  </a:solidFill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231444" name="Text Box 20"/>
            <p:cNvSpPr txBox="1">
              <a:spLocks noChangeAspect="1" noChangeArrowheads="1"/>
            </p:cNvSpPr>
            <p:nvPr/>
          </p:nvSpPr>
          <p:spPr bwMode="auto">
            <a:xfrm>
              <a:off x="1872" y="3696"/>
              <a:ext cx="26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FF"/>
                  </a:solidFill>
                  <a:latin typeface="Times New Roman" pitchFamily="18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51413" y="920750"/>
            <a:ext cx="3963987" cy="3043238"/>
            <a:chOff x="3118" y="580"/>
            <a:chExt cx="2498" cy="1917"/>
          </a:xfrm>
        </p:grpSpPr>
        <p:sp useBgFill="1">
          <p:nvSpPr>
            <p:cNvPr id="231446" name="Text Box 22"/>
            <p:cNvSpPr txBox="1">
              <a:spLocks noChangeArrowheads="1"/>
            </p:cNvSpPr>
            <p:nvPr/>
          </p:nvSpPr>
          <p:spPr bwMode="auto">
            <a:xfrm>
              <a:off x="3792" y="1929"/>
              <a:ext cx="305" cy="2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2.2</a:t>
              </a:r>
            </a:p>
          </p:txBody>
        </p:sp>
        <p:sp useBgFill="1">
          <p:nvSpPr>
            <p:cNvPr id="231447" name="Text Box 23"/>
            <p:cNvSpPr txBox="1">
              <a:spLocks noChangeArrowheads="1"/>
            </p:cNvSpPr>
            <p:nvPr/>
          </p:nvSpPr>
          <p:spPr bwMode="auto">
            <a:xfrm>
              <a:off x="4032" y="1584"/>
              <a:ext cx="176" cy="2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 useBgFill="1">
          <p:nvSpPr>
            <p:cNvPr id="231448" name="Text Box 24"/>
            <p:cNvSpPr txBox="1">
              <a:spLocks noChangeArrowheads="1"/>
            </p:cNvSpPr>
            <p:nvPr/>
          </p:nvSpPr>
          <p:spPr bwMode="auto">
            <a:xfrm>
              <a:off x="4196" y="1248"/>
              <a:ext cx="172" cy="2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33CC"/>
                  </a:solidFill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31449" name="Text Box 25"/>
            <p:cNvSpPr txBox="1">
              <a:spLocks noChangeArrowheads="1"/>
            </p:cNvSpPr>
            <p:nvPr/>
          </p:nvSpPr>
          <p:spPr bwMode="auto">
            <a:xfrm>
              <a:off x="4464" y="1017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00"/>
                  </a:solidFill>
                  <a:latin typeface="Times New Roman" pitchFamily="18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231450" name="Text Box 26"/>
            <p:cNvSpPr txBox="1">
              <a:spLocks noChangeArrowheads="1"/>
            </p:cNvSpPr>
            <p:nvPr/>
          </p:nvSpPr>
          <p:spPr bwMode="auto">
            <a:xfrm>
              <a:off x="4538" y="1161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6600"/>
                  </a:solidFill>
                  <a:latin typeface="Times New Roman" pitchFamily="18" charset="0"/>
                  <a:cs typeface="Arial" pitchFamily="34" charset="0"/>
                </a:rPr>
                <a:t>13</a:t>
              </a:r>
            </a:p>
          </p:txBody>
        </p:sp>
        <p:sp useBgFill="1">
          <p:nvSpPr>
            <p:cNvPr id="231451" name="Text Box 27"/>
            <p:cNvSpPr txBox="1">
              <a:spLocks noChangeArrowheads="1"/>
            </p:cNvSpPr>
            <p:nvPr/>
          </p:nvSpPr>
          <p:spPr bwMode="auto">
            <a:xfrm>
              <a:off x="4682" y="1929"/>
              <a:ext cx="262" cy="23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FF"/>
                  </a:solidFill>
                  <a:latin typeface="Times New Roman" pitchFamily="18" charset="0"/>
                  <a:cs typeface="Arial" pitchFamily="34" charset="0"/>
                </a:rPr>
                <a:t>17</a:t>
              </a:r>
            </a:p>
          </p:txBody>
        </p:sp>
        <p:graphicFrame>
          <p:nvGraphicFramePr>
            <p:cNvPr id="231452" name="Object 28"/>
            <p:cNvGraphicFramePr>
              <a:graphicFrameLocks noChangeAspect="1"/>
            </p:cNvGraphicFramePr>
            <p:nvPr/>
          </p:nvGraphicFramePr>
          <p:xfrm>
            <a:off x="3118" y="580"/>
            <a:ext cx="2498" cy="1917"/>
          </p:xfrm>
          <a:graphic>
            <a:graphicData uri="http://schemas.openxmlformats.org/presentationml/2006/ole">
              <p:oleObj spid="_x0000_s81926" name="Graph" r:id="rId5" imgW="4884840" imgH="3749400" progId="">
                <p:embed/>
              </p:oleObj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29200" y="3810000"/>
            <a:ext cx="4038600" cy="3048000"/>
            <a:chOff x="3203" y="2364"/>
            <a:chExt cx="2509" cy="1892"/>
          </a:xfrm>
        </p:grpSpPr>
        <p:graphicFrame>
          <p:nvGraphicFramePr>
            <p:cNvPr id="231454" name="Object 30"/>
            <p:cNvGraphicFramePr>
              <a:graphicFrameLocks noChangeAspect="1"/>
            </p:cNvGraphicFramePr>
            <p:nvPr/>
          </p:nvGraphicFramePr>
          <p:xfrm>
            <a:off x="3203" y="2364"/>
            <a:ext cx="2509" cy="1892"/>
          </p:xfrm>
          <a:graphic>
            <a:graphicData uri="http://schemas.openxmlformats.org/presentationml/2006/ole">
              <p:oleObj spid="_x0000_s81925" name="Graph" r:id="rId6" imgW="4919400" imgH="3708000" progId="">
                <p:embed/>
              </p:oleObj>
            </a:graphicData>
          </a:graphic>
        </p:graphicFrame>
        <p:sp>
          <p:nvSpPr>
            <p:cNvPr id="231455" name="Text Box 31"/>
            <p:cNvSpPr txBox="1">
              <a:spLocks noChangeArrowheads="1"/>
            </p:cNvSpPr>
            <p:nvPr/>
          </p:nvSpPr>
          <p:spPr bwMode="auto">
            <a:xfrm>
              <a:off x="4368" y="3216"/>
              <a:ext cx="30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0.1</a:t>
              </a:r>
            </a:p>
          </p:txBody>
        </p:sp>
        <p:sp>
          <p:nvSpPr>
            <p:cNvPr id="231456" name="Text Box 32"/>
            <p:cNvSpPr txBox="1">
              <a:spLocks noChangeArrowheads="1"/>
            </p:cNvSpPr>
            <p:nvPr/>
          </p:nvSpPr>
          <p:spPr bwMode="auto">
            <a:xfrm>
              <a:off x="4464" y="2688"/>
              <a:ext cx="38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99"/>
                  </a:solidFill>
                  <a:latin typeface="Times New Roman" pitchFamily="18" charset="0"/>
                  <a:cs typeface="Arial" pitchFamily="34" charset="0"/>
                </a:rPr>
                <a:t>0.05</a:t>
              </a:r>
            </a:p>
          </p:txBody>
        </p:sp>
        <p:sp>
          <p:nvSpPr>
            <p:cNvPr id="231457" name="Text Box 33"/>
            <p:cNvSpPr txBox="1">
              <a:spLocks noChangeArrowheads="1"/>
            </p:cNvSpPr>
            <p:nvPr/>
          </p:nvSpPr>
          <p:spPr bwMode="auto">
            <a:xfrm>
              <a:off x="3839" y="3600"/>
              <a:ext cx="48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3399"/>
                  </a:solidFill>
                  <a:latin typeface="Times New Roman" pitchFamily="18" charset="0"/>
                  <a:cs typeface="Arial" pitchFamily="34" charset="0"/>
                </a:rPr>
                <a:t>0.01</a:t>
              </a:r>
            </a:p>
          </p:txBody>
        </p:sp>
        <p:sp>
          <p:nvSpPr>
            <p:cNvPr id="231458" name="Text Box 34"/>
            <p:cNvSpPr txBox="1">
              <a:spLocks noChangeArrowheads="1"/>
            </p:cNvSpPr>
            <p:nvPr/>
          </p:nvSpPr>
          <p:spPr bwMode="auto">
            <a:xfrm>
              <a:off x="4656" y="3504"/>
              <a:ext cx="30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FF00"/>
                  </a:solidFill>
                  <a:latin typeface="Times New Roman" pitchFamily="18" charset="0"/>
                  <a:cs typeface="Arial" pitchFamily="34" charset="0"/>
                </a:rPr>
                <a:t>0.4</a:t>
              </a:r>
            </a:p>
          </p:txBody>
        </p:sp>
      </p:grpSp>
      <p:graphicFrame>
        <p:nvGraphicFramePr>
          <p:cNvPr id="174115" name="Object 35"/>
          <p:cNvGraphicFramePr>
            <a:graphicFrameLocks noChangeAspect="1"/>
          </p:cNvGraphicFramePr>
          <p:nvPr/>
        </p:nvGraphicFramePr>
        <p:xfrm>
          <a:off x="304800" y="4114800"/>
          <a:ext cx="1062038" cy="1176338"/>
        </p:xfrm>
        <a:graphic>
          <a:graphicData uri="http://schemas.openxmlformats.org/presentationml/2006/ole">
            <p:oleObj spid="_x0000_s81922" name="Microsoft Equation 3.0" r:id="rId7" imgW="431640" imgH="469800" progId="Equation.3">
              <p:embed/>
            </p:oleObj>
          </a:graphicData>
        </a:graphic>
      </p:graphicFrame>
      <p:graphicFrame>
        <p:nvGraphicFramePr>
          <p:cNvPr id="174116" name="Object 36"/>
          <p:cNvGraphicFramePr>
            <a:graphicFrameLocks noChangeAspect="1"/>
          </p:cNvGraphicFramePr>
          <p:nvPr/>
        </p:nvGraphicFramePr>
        <p:xfrm>
          <a:off x="4897438" y="1219200"/>
          <a:ext cx="1046162" cy="1127125"/>
        </p:xfrm>
        <a:graphic>
          <a:graphicData uri="http://schemas.openxmlformats.org/presentationml/2006/ole">
            <p:oleObj spid="_x0000_s81923" name="Microsoft Equation 3.0" r:id="rId8" imgW="431640" imgH="457200" progId="Equation.3">
              <p:embed/>
            </p:oleObj>
          </a:graphicData>
        </a:graphic>
      </p:graphicFrame>
      <p:graphicFrame>
        <p:nvGraphicFramePr>
          <p:cNvPr id="174117" name="Object 37"/>
          <p:cNvGraphicFramePr>
            <a:graphicFrameLocks noChangeAspect="1"/>
          </p:cNvGraphicFramePr>
          <p:nvPr/>
        </p:nvGraphicFramePr>
        <p:xfrm>
          <a:off x="4194175" y="4038600"/>
          <a:ext cx="2363788" cy="1063625"/>
        </p:xfrm>
        <a:graphic>
          <a:graphicData uri="http://schemas.openxmlformats.org/presentationml/2006/ole">
            <p:oleObj spid="_x0000_s81924" name="Microsoft Equation 3.0" r:id="rId9" imgW="10159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365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CenturySchlbk" pitchFamily="18" charset="0"/>
                <a:ea typeface="+mj-ea"/>
                <a:cs typeface="+mj-cs"/>
              </a:rPr>
              <a:t>We have a problem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838200"/>
            <a:ext cx="2971800" cy="1600200"/>
            <a:chOff x="144" y="672"/>
            <a:chExt cx="2064" cy="1152"/>
          </a:xfrm>
        </p:grpSpPr>
        <p:sp>
          <p:nvSpPr>
            <p:cNvPr id="232452" name="Text Box 13"/>
            <p:cNvSpPr txBox="1">
              <a:spLocks noChangeArrowheads="1"/>
            </p:cNvSpPr>
            <p:nvPr/>
          </p:nvSpPr>
          <p:spPr bwMode="auto">
            <a:xfrm>
              <a:off x="144" y="672"/>
              <a:ext cx="14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What we have: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152" y="912"/>
              <a:ext cx="1056" cy="912"/>
              <a:chOff x="1152" y="912"/>
              <a:chExt cx="1056" cy="912"/>
            </a:xfrm>
          </p:grpSpPr>
          <p:sp>
            <p:nvSpPr>
              <p:cNvPr id="232454" name="AutoShape 15"/>
              <p:cNvSpPr>
                <a:spLocks noChangeArrowheads="1"/>
              </p:cNvSpPr>
              <p:nvPr/>
            </p:nvSpPr>
            <p:spPr bwMode="auto">
              <a:xfrm>
                <a:off x="1152" y="912"/>
                <a:ext cx="1056" cy="912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55" name="Freeform 16"/>
              <p:cNvSpPr>
                <a:spLocks/>
              </p:cNvSpPr>
              <p:nvPr/>
            </p:nvSpPr>
            <p:spPr bwMode="auto">
              <a:xfrm>
                <a:off x="1344" y="1488"/>
                <a:ext cx="96" cy="336"/>
              </a:xfrm>
              <a:custGeom>
                <a:avLst/>
                <a:gdLst>
                  <a:gd name="T0" fmla="*/ 0 w 96"/>
                  <a:gd name="T1" fmla="*/ 0 h 336"/>
                  <a:gd name="T2" fmla="*/ 96 w 96"/>
                  <a:gd name="T3" fmla="*/ 336 h 336"/>
                  <a:gd name="T4" fmla="*/ 0 60000 65536"/>
                  <a:gd name="T5" fmla="*/ 0 60000 65536"/>
                  <a:gd name="T6" fmla="*/ 0 w 96"/>
                  <a:gd name="T7" fmla="*/ 0 h 336"/>
                  <a:gd name="T8" fmla="*/ 96 w 96"/>
                  <a:gd name="T9" fmla="*/ 336 h 3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336">
                    <a:moveTo>
                      <a:pt x="0" y="0"/>
                    </a:moveTo>
                    <a:cubicBezTo>
                      <a:pt x="40" y="140"/>
                      <a:pt x="80" y="280"/>
                      <a:pt x="96" y="33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56" name="Freeform 17"/>
              <p:cNvSpPr>
                <a:spLocks/>
              </p:cNvSpPr>
              <p:nvPr/>
            </p:nvSpPr>
            <p:spPr bwMode="auto">
              <a:xfrm>
                <a:off x="1488" y="1248"/>
                <a:ext cx="96" cy="576"/>
              </a:xfrm>
              <a:custGeom>
                <a:avLst/>
                <a:gdLst>
                  <a:gd name="T0" fmla="*/ 0 w 96"/>
                  <a:gd name="T1" fmla="*/ 0 h 576"/>
                  <a:gd name="T2" fmla="*/ 48 w 96"/>
                  <a:gd name="T3" fmla="*/ 288 h 576"/>
                  <a:gd name="T4" fmla="*/ 96 w 96"/>
                  <a:gd name="T5" fmla="*/ 576 h 57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576"/>
                  <a:gd name="T11" fmla="*/ 96 w 96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576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480"/>
                      <a:pt x="96" y="576"/>
                    </a:cubicBezTo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57" name="Freeform 18"/>
              <p:cNvSpPr>
                <a:spLocks/>
              </p:cNvSpPr>
              <p:nvPr/>
            </p:nvSpPr>
            <p:spPr bwMode="auto">
              <a:xfrm>
                <a:off x="1680" y="912"/>
                <a:ext cx="144" cy="912"/>
              </a:xfrm>
              <a:custGeom>
                <a:avLst/>
                <a:gdLst>
                  <a:gd name="T0" fmla="*/ 0 w 168"/>
                  <a:gd name="T1" fmla="*/ 0 h 912"/>
                  <a:gd name="T2" fmla="*/ 123 w 168"/>
                  <a:gd name="T3" fmla="*/ 576 h 912"/>
                  <a:gd name="T4" fmla="*/ 123 w 168"/>
                  <a:gd name="T5" fmla="*/ 912 h 912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912"/>
                  <a:gd name="T11" fmla="*/ 168 w 16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912">
                    <a:moveTo>
                      <a:pt x="0" y="0"/>
                    </a:moveTo>
                    <a:cubicBezTo>
                      <a:pt x="60" y="212"/>
                      <a:pt x="120" y="424"/>
                      <a:pt x="144" y="576"/>
                    </a:cubicBezTo>
                    <a:cubicBezTo>
                      <a:pt x="168" y="728"/>
                      <a:pt x="156" y="820"/>
                      <a:pt x="144" y="912"/>
                    </a:cubicBezTo>
                  </a:path>
                </a:pathLst>
              </a:custGeom>
              <a:noFill/>
              <a:ln w="412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58" name="Freeform 19"/>
              <p:cNvSpPr>
                <a:spLocks/>
              </p:cNvSpPr>
              <p:nvPr/>
            </p:nvSpPr>
            <p:spPr bwMode="auto">
              <a:xfrm>
                <a:off x="1968" y="1488"/>
                <a:ext cx="48" cy="336"/>
              </a:xfrm>
              <a:custGeom>
                <a:avLst/>
                <a:gdLst>
                  <a:gd name="T0" fmla="*/ 48 w 48"/>
                  <a:gd name="T1" fmla="*/ 0 h 288"/>
                  <a:gd name="T2" fmla="*/ 0 w 48"/>
                  <a:gd name="T3" fmla="*/ 336 h 288"/>
                  <a:gd name="T4" fmla="*/ 0 60000 65536"/>
                  <a:gd name="T5" fmla="*/ 0 60000 65536"/>
                  <a:gd name="T6" fmla="*/ 0 w 48"/>
                  <a:gd name="T7" fmla="*/ 0 h 288"/>
                  <a:gd name="T8" fmla="*/ 48 w 48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288">
                    <a:moveTo>
                      <a:pt x="48" y="0"/>
                    </a:moveTo>
                    <a:cubicBezTo>
                      <a:pt x="28" y="116"/>
                      <a:pt x="8" y="232"/>
                      <a:pt x="0" y="288"/>
                    </a:cubicBezTo>
                  </a:path>
                </a:pathLst>
              </a:cu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2459" name="Text Box 20"/>
            <p:cNvSpPr txBox="1">
              <a:spLocks noChangeArrowheads="1"/>
            </p:cNvSpPr>
            <p:nvPr/>
          </p:nvSpPr>
          <p:spPr bwMode="auto">
            <a:xfrm>
              <a:off x="625" y="1008"/>
              <a:ext cx="91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Lots of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648200" y="838200"/>
            <a:ext cx="3200400" cy="2057400"/>
            <a:chOff x="2832" y="672"/>
            <a:chExt cx="2160" cy="1440"/>
          </a:xfrm>
        </p:grpSpPr>
        <p:sp>
          <p:nvSpPr>
            <p:cNvPr id="232461" name="Text Box 22"/>
            <p:cNvSpPr txBox="1">
              <a:spLocks noChangeArrowheads="1"/>
            </p:cNvSpPr>
            <p:nvPr/>
          </p:nvSpPr>
          <p:spPr bwMode="auto">
            <a:xfrm>
              <a:off x="2832" y="672"/>
              <a:ext cx="144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What we need: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960" y="1056"/>
              <a:ext cx="1032" cy="1056"/>
              <a:chOff x="3960" y="1056"/>
              <a:chExt cx="1032" cy="1056"/>
            </a:xfrm>
          </p:grpSpPr>
          <p:sp>
            <p:nvSpPr>
              <p:cNvPr id="232463" name="AutoShape 24"/>
              <p:cNvSpPr>
                <a:spLocks noChangeArrowheads="1"/>
              </p:cNvSpPr>
              <p:nvPr/>
            </p:nvSpPr>
            <p:spPr bwMode="auto">
              <a:xfrm rot="7263534">
                <a:off x="4008" y="1128"/>
                <a:ext cx="1056" cy="912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64" name="Freeform 25"/>
              <p:cNvSpPr>
                <a:spLocks/>
              </p:cNvSpPr>
              <p:nvPr/>
            </p:nvSpPr>
            <p:spPr bwMode="auto">
              <a:xfrm rot="7263534">
                <a:off x="4389" y="1020"/>
                <a:ext cx="96" cy="336"/>
              </a:xfrm>
              <a:custGeom>
                <a:avLst/>
                <a:gdLst>
                  <a:gd name="T0" fmla="*/ 0 w 96"/>
                  <a:gd name="T1" fmla="*/ 0 h 336"/>
                  <a:gd name="T2" fmla="*/ 96 w 96"/>
                  <a:gd name="T3" fmla="*/ 336 h 336"/>
                  <a:gd name="T4" fmla="*/ 0 60000 65536"/>
                  <a:gd name="T5" fmla="*/ 0 60000 65536"/>
                  <a:gd name="T6" fmla="*/ 0 w 96"/>
                  <a:gd name="T7" fmla="*/ 0 h 336"/>
                  <a:gd name="T8" fmla="*/ 96 w 96"/>
                  <a:gd name="T9" fmla="*/ 336 h 3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336">
                    <a:moveTo>
                      <a:pt x="0" y="0"/>
                    </a:moveTo>
                    <a:cubicBezTo>
                      <a:pt x="40" y="140"/>
                      <a:pt x="80" y="280"/>
                      <a:pt x="96" y="33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65" name="Freeform 26"/>
              <p:cNvSpPr>
                <a:spLocks/>
              </p:cNvSpPr>
              <p:nvPr/>
            </p:nvSpPr>
            <p:spPr bwMode="auto">
              <a:xfrm rot="7263534">
                <a:off x="4418" y="1085"/>
                <a:ext cx="96" cy="576"/>
              </a:xfrm>
              <a:custGeom>
                <a:avLst/>
                <a:gdLst>
                  <a:gd name="T0" fmla="*/ 0 w 96"/>
                  <a:gd name="T1" fmla="*/ 0 h 576"/>
                  <a:gd name="T2" fmla="*/ 48 w 96"/>
                  <a:gd name="T3" fmla="*/ 288 h 576"/>
                  <a:gd name="T4" fmla="*/ 96 w 96"/>
                  <a:gd name="T5" fmla="*/ 576 h 57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576"/>
                  <a:gd name="T11" fmla="*/ 96 w 96"/>
                  <a:gd name="T12" fmla="*/ 576 h 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576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480"/>
                      <a:pt x="96" y="57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66" name="Freeform 27"/>
              <p:cNvSpPr>
                <a:spLocks/>
              </p:cNvSpPr>
              <p:nvPr/>
            </p:nvSpPr>
            <p:spPr bwMode="auto">
              <a:xfrm rot="7263534">
                <a:off x="4426" y="1189"/>
                <a:ext cx="144" cy="912"/>
              </a:xfrm>
              <a:custGeom>
                <a:avLst/>
                <a:gdLst>
                  <a:gd name="T0" fmla="*/ 0 w 168"/>
                  <a:gd name="T1" fmla="*/ 0 h 912"/>
                  <a:gd name="T2" fmla="*/ 123 w 168"/>
                  <a:gd name="T3" fmla="*/ 576 h 912"/>
                  <a:gd name="T4" fmla="*/ 123 w 168"/>
                  <a:gd name="T5" fmla="*/ 912 h 912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912"/>
                  <a:gd name="T11" fmla="*/ 168 w 168"/>
                  <a:gd name="T12" fmla="*/ 912 h 9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912">
                    <a:moveTo>
                      <a:pt x="0" y="0"/>
                    </a:moveTo>
                    <a:cubicBezTo>
                      <a:pt x="60" y="212"/>
                      <a:pt x="120" y="424"/>
                      <a:pt x="144" y="576"/>
                    </a:cubicBezTo>
                    <a:cubicBezTo>
                      <a:pt x="168" y="728"/>
                      <a:pt x="156" y="820"/>
                      <a:pt x="144" y="912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2467" name="Freeform 28"/>
              <p:cNvSpPr>
                <a:spLocks/>
              </p:cNvSpPr>
              <p:nvPr/>
            </p:nvSpPr>
            <p:spPr bwMode="auto">
              <a:xfrm rot="7263534">
                <a:off x="4104" y="1534"/>
                <a:ext cx="48" cy="336"/>
              </a:xfrm>
              <a:custGeom>
                <a:avLst/>
                <a:gdLst>
                  <a:gd name="T0" fmla="*/ 48 w 48"/>
                  <a:gd name="T1" fmla="*/ 0 h 288"/>
                  <a:gd name="T2" fmla="*/ 0 w 48"/>
                  <a:gd name="T3" fmla="*/ 336 h 288"/>
                  <a:gd name="T4" fmla="*/ 0 60000 65536"/>
                  <a:gd name="T5" fmla="*/ 0 60000 65536"/>
                  <a:gd name="T6" fmla="*/ 0 w 48"/>
                  <a:gd name="T7" fmla="*/ 0 h 288"/>
                  <a:gd name="T8" fmla="*/ 48 w 48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288">
                    <a:moveTo>
                      <a:pt x="48" y="0"/>
                    </a:moveTo>
                    <a:cubicBezTo>
                      <a:pt x="28" y="116"/>
                      <a:pt x="8" y="232"/>
                      <a:pt x="0" y="288"/>
                    </a:cubicBezTo>
                  </a:path>
                </a:pathLst>
              </a:cu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2468" name="Text Box 29"/>
            <p:cNvSpPr txBox="1">
              <a:spLocks noChangeArrowheads="1"/>
            </p:cNvSpPr>
            <p:nvPr/>
          </p:nvSpPr>
          <p:spPr bwMode="auto">
            <a:xfrm>
              <a:off x="3361" y="1008"/>
              <a:ext cx="76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Just one</a:t>
              </a:r>
              <a:endPara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057400" y="3198813"/>
            <a:ext cx="4876800" cy="3430587"/>
            <a:chOff x="2784" y="2015"/>
            <a:chExt cx="3072" cy="2161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976" y="2015"/>
              <a:ext cx="2880" cy="2161"/>
              <a:chOff x="2928" y="2111"/>
              <a:chExt cx="2880" cy="2161"/>
            </a:xfrm>
          </p:grpSpPr>
          <p:graphicFrame>
            <p:nvGraphicFramePr>
              <p:cNvPr id="232471" name="Object 32"/>
              <p:cNvGraphicFramePr>
                <a:graphicFrameLocks noChangeAspect="1"/>
              </p:cNvGraphicFramePr>
              <p:nvPr/>
            </p:nvGraphicFramePr>
            <p:xfrm>
              <a:off x="2928" y="2111"/>
              <a:ext cx="2880" cy="2161"/>
            </p:xfrm>
            <a:graphic>
              <a:graphicData uri="http://schemas.openxmlformats.org/presentationml/2006/ole">
                <p:oleObj spid="_x0000_s82947" name="Graph" r:id="rId3" imgW="4893840" imgH="3672000" progId="">
                  <p:embed/>
                </p:oleObj>
              </a:graphicData>
            </a:graphic>
          </p:graphicFrame>
          <p:sp>
            <p:nvSpPr>
              <p:cNvPr id="232472" name="Text Box 33"/>
              <p:cNvSpPr txBox="1">
                <a:spLocks noChangeArrowheads="1"/>
              </p:cNvSpPr>
              <p:nvPr/>
            </p:nvSpPr>
            <p:spPr bwMode="auto">
              <a:xfrm>
                <a:off x="4464" y="2592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+2.9</a:t>
                </a:r>
              </a:p>
            </p:txBody>
          </p:sp>
          <p:sp>
            <p:nvSpPr>
              <p:cNvPr id="232473" name="Text Box 34"/>
              <p:cNvSpPr txBox="1">
                <a:spLocks noChangeArrowheads="1"/>
              </p:cNvSpPr>
              <p:nvPr/>
            </p:nvSpPr>
            <p:spPr bwMode="auto">
              <a:xfrm>
                <a:off x="3936" y="2400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+2.0</a:t>
                </a:r>
              </a:p>
            </p:txBody>
          </p:sp>
          <p:sp>
            <p:nvSpPr>
              <p:cNvPr id="232474" name="Text Box 35"/>
              <p:cNvSpPr txBox="1">
                <a:spLocks noChangeArrowheads="1"/>
              </p:cNvSpPr>
              <p:nvPr/>
            </p:nvSpPr>
            <p:spPr bwMode="auto">
              <a:xfrm>
                <a:off x="3648" y="2841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FF00"/>
                    </a:solidFill>
                    <a:latin typeface="Times New Roman" pitchFamily="18" charset="0"/>
                    <a:cs typeface="Arial" pitchFamily="34" charset="0"/>
                  </a:rPr>
                  <a:t>+1.4</a:t>
                </a:r>
              </a:p>
            </p:txBody>
          </p:sp>
          <p:sp>
            <p:nvSpPr>
              <p:cNvPr id="232475" name="Text Box 36"/>
              <p:cNvSpPr txBox="1">
                <a:spLocks noChangeArrowheads="1"/>
              </p:cNvSpPr>
              <p:nvPr/>
            </p:nvSpPr>
            <p:spPr bwMode="auto">
              <a:xfrm>
                <a:off x="3552" y="3033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3399"/>
                    </a:solidFill>
                    <a:latin typeface="Times New Roman" pitchFamily="18" charset="0"/>
                    <a:cs typeface="Arial" pitchFamily="34" charset="0"/>
                  </a:rPr>
                  <a:t>+0.4</a:t>
                </a:r>
              </a:p>
            </p:txBody>
          </p:sp>
          <p:sp>
            <p:nvSpPr>
              <p:cNvPr id="232476" name="Text Box 37"/>
              <p:cNvSpPr txBox="1">
                <a:spLocks noChangeArrowheads="1"/>
              </p:cNvSpPr>
              <p:nvPr/>
            </p:nvSpPr>
            <p:spPr bwMode="auto">
              <a:xfrm>
                <a:off x="3456" y="3216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FFFF"/>
                    </a:solidFill>
                    <a:latin typeface="Times New Roman" pitchFamily="18" charset="0"/>
                    <a:cs typeface="Arial" pitchFamily="34" charset="0"/>
                  </a:rPr>
                  <a:t>+0.1</a:t>
                </a:r>
              </a:p>
            </p:txBody>
          </p:sp>
          <p:sp>
            <p:nvSpPr>
              <p:cNvPr id="232477" name="Text Box 38"/>
              <p:cNvSpPr txBox="1">
                <a:spLocks noChangeArrowheads="1"/>
              </p:cNvSpPr>
              <p:nvPr/>
            </p:nvSpPr>
            <p:spPr bwMode="auto">
              <a:xfrm>
                <a:off x="3600" y="3744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990099"/>
                    </a:solidFill>
                    <a:latin typeface="Times New Roman" pitchFamily="18" charset="0"/>
                    <a:cs typeface="Arial" pitchFamily="34" charset="0"/>
                  </a:rPr>
                  <a:t>-0.1</a:t>
                </a:r>
              </a:p>
            </p:txBody>
          </p:sp>
          <p:sp>
            <p:nvSpPr>
              <p:cNvPr id="232478" name="Text Box 39"/>
              <p:cNvSpPr txBox="1">
                <a:spLocks noChangeArrowheads="1"/>
              </p:cNvSpPr>
              <p:nvPr/>
            </p:nvSpPr>
            <p:spPr bwMode="auto">
              <a:xfrm>
                <a:off x="3840" y="398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6600"/>
                    </a:solidFill>
                    <a:latin typeface="Times New Roman" pitchFamily="18" charset="0"/>
                    <a:cs typeface="Arial" pitchFamily="34" charset="0"/>
                  </a:rPr>
                  <a:t>-0.4</a:t>
                </a:r>
              </a:p>
            </p:txBody>
          </p:sp>
          <p:sp>
            <p:nvSpPr>
              <p:cNvPr id="232479" name="Text Box 40"/>
              <p:cNvSpPr txBox="1">
                <a:spLocks noChangeArrowheads="1"/>
              </p:cNvSpPr>
              <p:nvPr/>
            </p:nvSpPr>
            <p:spPr bwMode="auto">
              <a:xfrm>
                <a:off x="4320" y="364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Arial" pitchFamily="34" charset="0"/>
                  </a:rPr>
                  <a:t>-1</a:t>
                </a:r>
              </a:p>
            </p:txBody>
          </p:sp>
          <p:sp>
            <p:nvSpPr>
              <p:cNvPr id="232480" name="Text Box 41"/>
              <p:cNvSpPr txBox="1">
                <a:spLocks noChangeArrowheads="1"/>
              </p:cNvSpPr>
              <p:nvPr/>
            </p:nvSpPr>
            <p:spPr bwMode="auto">
              <a:xfrm>
                <a:off x="4128" y="3984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9900"/>
                    </a:solidFill>
                    <a:latin typeface="Times New Roman" pitchFamily="18" charset="0"/>
                    <a:cs typeface="Arial" pitchFamily="34" charset="0"/>
                  </a:rPr>
                  <a:t>-2.0</a:t>
                </a:r>
              </a:p>
            </p:txBody>
          </p:sp>
          <p:sp>
            <p:nvSpPr>
              <p:cNvPr id="232481" name="Text Box 42"/>
              <p:cNvSpPr txBox="1">
                <a:spLocks noChangeArrowheads="1"/>
              </p:cNvSpPr>
              <p:nvPr/>
            </p:nvSpPr>
            <p:spPr bwMode="auto">
              <a:xfrm>
                <a:off x="4608" y="3984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33CC"/>
                    </a:solidFill>
                    <a:latin typeface="Times New Roman" pitchFamily="18" charset="0"/>
                    <a:cs typeface="Arial" pitchFamily="34" charset="0"/>
                  </a:rPr>
                  <a:t>-3.0</a:t>
                </a:r>
              </a:p>
            </p:txBody>
          </p:sp>
        </p:grpSp>
        <p:graphicFrame>
          <p:nvGraphicFramePr>
            <p:cNvPr id="232482" name="Object 43"/>
            <p:cNvGraphicFramePr>
              <a:graphicFrameLocks noChangeAspect="1"/>
            </p:cNvGraphicFramePr>
            <p:nvPr/>
          </p:nvGraphicFramePr>
          <p:xfrm>
            <a:off x="2784" y="2279"/>
            <a:ext cx="1200" cy="601"/>
          </p:xfrm>
          <a:graphic>
            <a:graphicData uri="http://schemas.openxmlformats.org/presentationml/2006/ole">
              <p:oleObj spid="_x0000_s82946" name="Equation" r:id="rId4" imgW="939600" imgH="469800" progId="Equation.3">
                <p:embed/>
              </p:oleObj>
            </a:graphicData>
          </a:graphic>
        </p:graphicFrame>
      </p:grp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214313" y="29718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Fortunately: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457200" y="1060450"/>
          <a:ext cx="4038600" cy="3054350"/>
        </p:xfrm>
        <a:graphic>
          <a:graphicData uri="http://schemas.openxmlformats.org/presentationml/2006/ole">
            <p:oleObj spid="_x0000_s83970" name="Graph" r:id="rId4" imgW="4170600" imgH="3153600" progId="">
              <p:embed/>
            </p:oleObj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4876800" y="1143000"/>
          <a:ext cx="4267200" cy="2998788"/>
        </p:xfrm>
        <a:graphic>
          <a:graphicData uri="http://schemas.openxmlformats.org/presentationml/2006/ole">
            <p:oleObj spid="_x0000_s83971" name="Graph" r:id="rId5" imgW="4203000" imgH="3121200" progId="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791200" y="4038600"/>
          <a:ext cx="2055813" cy="1000125"/>
        </p:xfrm>
        <a:graphic>
          <a:graphicData uri="http://schemas.openxmlformats.org/presentationml/2006/ole">
            <p:oleObj spid="_x0000_s83972" name="Equation" r:id="rId6" imgW="939600" imgH="457200" progId="Equation.3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1754188" y="3962400"/>
          <a:ext cx="944562" cy="1000125"/>
        </p:xfrm>
        <a:graphic>
          <a:graphicData uri="http://schemas.openxmlformats.org/presentationml/2006/ole">
            <p:oleObj spid="_x0000_s83973" name="Equation" r:id="rId7" imgW="431640" imgH="457200" progId="Equation.3">
              <p:embed/>
            </p:oleObj>
          </a:graphicData>
        </a:graphic>
      </p:graphicFrame>
      <p:sp>
        <p:nvSpPr>
          <p:cNvPr id="142342" name="Freeform 6"/>
          <p:cNvSpPr>
            <a:spLocks/>
          </p:cNvSpPr>
          <p:nvPr/>
        </p:nvSpPr>
        <p:spPr bwMode="auto">
          <a:xfrm>
            <a:off x="2252663" y="1828800"/>
            <a:ext cx="228600" cy="1981200"/>
          </a:xfrm>
          <a:custGeom>
            <a:avLst/>
            <a:gdLst>
              <a:gd name="T0" fmla="*/ 228600 w 144"/>
              <a:gd name="T1" fmla="*/ 0 h 1248"/>
              <a:gd name="T2" fmla="*/ 76200 w 144"/>
              <a:gd name="T3" fmla="*/ 609600 h 1248"/>
              <a:gd name="T4" fmla="*/ 0 w 144"/>
              <a:gd name="T5" fmla="*/ 1143000 h 1248"/>
              <a:gd name="T6" fmla="*/ 76200 w 144"/>
              <a:gd name="T7" fmla="*/ 1752600 h 1248"/>
              <a:gd name="T8" fmla="*/ 152400 w 144"/>
              <a:gd name="T9" fmla="*/ 198120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248"/>
              <a:gd name="T17" fmla="*/ 144 w 144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248">
                <a:moveTo>
                  <a:pt x="144" y="0"/>
                </a:moveTo>
                <a:cubicBezTo>
                  <a:pt x="108" y="132"/>
                  <a:pt x="72" y="264"/>
                  <a:pt x="48" y="384"/>
                </a:cubicBezTo>
                <a:cubicBezTo>
                  <a:pt x="24" y="504"/>
                  <a:pt x="0" y="600"/>
                  <a:pt x="0" y="720"/>
                </a:cubicBezTo>
                <a:cubicBezTo>
                  <a:pt x="0" y="840"/>
                  <a:pt x="32" y="1016"/>
                  <a:pt x="48" y="1104"/>
                </a:cubicBezTo>
                <a:cubicBezTo>
                  <a:pt x="64" y="1192"/>
                  <a:pt x="80" y="1220"/>
                  <a:pt x="96" y="1248"/>
                </a:cubicBezTo>
              </a:path>
            </a:pathLst>
          </a:custGeom>
          <a:noFill/>
          <a:ln w="889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2343" name="Freeform 7"/>
          <p:cNvSpPr>
            <a:spLocks/>
          </p:cNvSpPr>
          <p:nvPr/>
        </p:nvSpPr>
        <p:spPr bwMode="auto">
          <a:xfrm>
            <a:off x="5867400" y="2640013"/>
            <a:ext cx="2209800" cy="914400"/>
          </a:xfrm>
          <a:custGeom>
            <a:avLst/>
            <a:gdLst>
              <a:gd name="T0" fmla="*/ 0 w 1392"/>
              <a:gd name="T1" fmla="*/ 0 h 576"/>
              <a:gd name="T2" fmla="*/ 304800 w 1392"/>
              <a:gd name="T3" fmla="*/ 152400 h 576"/>
              <a:gd name="T4" fmla="*/ 685800 w 1392"/>
              <a:gd name="T5" fmla="*/ 228600 h 576"/>
              <a:gd name="T6" fmla="*/ 990600 w 1392"/>
              <a:gd name="T7" fmla="*/ 381000 h 576"/>
              <a:gd name="T8" fmla="*/ 1447800 w 1392"/>
              <a:gd name="T9" fmla="*/ 533400 h 576"/>
              <a:gd name="T10" fmla="*/ 1828800 w 1392"/>
              <a:gd name="T11" fmla="*/ 762000 h 576"/>
              <a:gd name="T12" fmla="*/ 2209800 w 1392"/>
              <a:gd name="T13" fmla="*/ 91440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576"/>
              <a:gd name="T23" fmla="*/ 1392 w 139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576">
                <a:moveTo>
                  <a:pt x="0" y="0"/>
                </a:moveTo>
                <a:cubicBezTo>
                  <a:pt x="60" y="36"/>
                  <a:pt x="120" y="72"/>
                  <a:pt x="192" y="96"/>
                </a:cubicBezTo>
                <a:cubicBezTo>
                  <a:pt x="264" y="120"/>
                  <a:pt x="360" y="120"/>
                  <a:pt x="432" y="144"/>
                </a:cubicBezTo>
                <a:cubicBezTo>
                  <a:pt x="504" y="168"/>
                  <a:pt x="544" y="208"/>
                  <a:pt x="624" y="240"/>
                </a:cubicBezTo>
                <a:cubicBezTo>
                  <a:pt x="704" y="272"/>
                  <a:pt x="824" y="296"/>
                  <a:pt x="912" y="336"/>
                </a:cubicBezTo>
                <a:cubicBezTo>
                  <a:pt x="1000" y="376"/>
                  <a:pt x="1072" y="440"/>
                  <a:pt x="1152" y="480"/>
                </a:cubicBezTo>
                <a:cubicBezTo>
                  <a:pt x="1232" y="520"/>
                  <a:pt x="1312" y="548"/>
                  <a:pt x="1392" y="576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611313" y="3581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Vibrator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5943600" y="35814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Rotor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879850" y="85248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soft</a:t>
            </a:r>
            <a:endParaRPr lang="el-GR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47" name="Picture 11" descr="t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025650"/>
            <a:ext cx="73183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990099"/>
                </a:solidFill>
                <a:cs typeface="Arial" pitchFamily="34" charset="0"/>
              </a:rPr>
              <a:t>Mapping Structure with Simple Observables – Technique of Orthogonal Crossing Contours</a:t>
            </a:r>
            <a:endParaRPr lang="en-US" sz="2200" b="1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42352" name="Picture 16" descr="Picture1"/>
          <p:cNvPicPr>
            <a:picLocks noChangeAspect="1" noChangeArrowheads="1"/>
          </p:cNvPicPr>
          <p:nvPr/>
        </p:nvPicPr>
        <p:blipFill>
          <a:blip r:embed="rId9" cstate="print"/>
          <a:srcRect t="2051" r="2921"/>
          <a:stretch>
            <a:fillRect/>
          </a:stretch>
        </p:blipFill>
        <p:spPr bwMode="auto">
          <a:xfrm>
            <a:off x="304800" y="90488"/>
            <a:ext cx="4319588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3" name="Picture 17" descr="Picture3"/>
          <p:cNvPicPr>
            <a:picLocks noChangeAspect="1" noChangeArrowheads="1"/>
          </p:cNvPicPr>
          <p:nvPr/>
        </p:nvPicPr>
        <p:blipFill>
          <a:blip r:embed="rId10" cstate="print"/>
          <a:srcRect l="2309" r="233"/>
          <a:stretch>
            <a:fillRect/>
          </a:stretch>
        </p:blipFill>
        <p:spPr bwMode="auto">
          <a:xfrm>
            <a:off x="4572000" y="119063"/>
            <a:ext cx="4519613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77788" y="6019800"/>
            <a:ext cx="360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cs typeface="Arial" pitchFamily="34" charset="0"/>
              </a:rPr>
              <a:t>Burcu Cakirli </a:t>
            </a:r>
            <a:r>
              <a:rPr lang="en-US" sz="2000" b="1" i="1">
                <a:solidFill>
                  <a:srgbClr val="FF0000"/>
                </a:solidFill>
                <a:cs typeface="Arial" pitchFamily="34" charset="0"/>
              </a:rPr>
              <a:t>et al.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FF0000"/>
                </a:solidFill>
                <a:cs typeface="Arial" pitchFamily="34" charset="0"/>
              </a:rPr>
              <a:t>Beta decay exp. + IBA calcs.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2917 -0.000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-0.25104 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4115 3.33333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25955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nimBg="1"/>
      <p:bldP spid="142342" grpId="1" animBg="1"/>
      <p:bldP spid="142342" grpId="2" animBg="1"/>
      <p:bldP spid="142343" grpId="0" animBg="1"/>
      <p:bldP spid="142343" grpId="1" animBg="1"/>
      <p:bldP spid="142343" grpId="2" animBg="1"/>
      <p:bldP spid="142344" grpId="0"/>
      <p:bldP spid="142344" grpId="1"/>
      <p:bldP spid="142345" grpId="0"/>
      <p:bldP spid="142345" grpId="1"/>
      <p:bldP spid="142346" grpId="0"/>
      <p:bldP spid="142346" grpId="1"/>
      <p:bldP spid="142350" grpId="0"/>
      <p:bldP spid="142350" grpId="1"/>
      <p:bldP spid="142354" grpId="0"/>
      <p:bldP spid="14235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8" name="Object 12"/>
          <p:cNvGraphicFramePr>
            <a:graphicFrameLocks noChangeAspect="1"/>
          </p:cNvGraphicFramePr>
          <p:nvPr/>
        </p:nvGraphicFramePr>
        <p:xfrm>
          <a:off x="1893888" y="457200"/>
          <a:ext cx="5878512" cy="4413250"/>
        </p:xfrm>
        <a:graphic>
          <a:graphicData uri="http://schemas.openxmlformats.org/presentationml/2006/ole">
            <p:oleObj spid="_x0000_s98306" name="CorelPhotoPaint.Image.10" r:id="rId3" imgW="4713741" imgH="3387429" progId="">
              <p:embed/>
            </p:oleObj>
          </a:graphicData>
        </a:graphic>
      </p:graphicFrame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Evolution of Structure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-152400" y="5121275"/>
            <a:ext cx="9372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Complementarity of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macroscopic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and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microscopic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approaches. Why do certain nuclei exhibit specific symmetries?  Why these evolutionary trajectories?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20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sz="1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What will happen far from stability in regions of proton-neutron asymmetry and/or weak binding?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1" grpId="0"/>
      <p:bldP spid="1423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sz="3600" dirty="0" smtClean="0"/>
              <a:t>Special Thanks to: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75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Franco Iachello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Akito</a:t>
            </a:r>
            <a:r>
              <a:rPr lang="en-US" sz="2400" b="1" dirty="0" smtClean="0">
                <a:solidFill>
                  <a:srgbClr val="0070C0"/>
                </a:solidFill>
              </a:rPr>
              <a:t> Arima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Igal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Talmi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Dave Warner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Peter von Brentano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Victor </a:t>
            </a:r>
            <a:r>
              <a:rPr lang="en-US" sz="2400" b="1" dirty="0" err="1" smtClean="0">
                <a:solidFill>
                  <a:srgbClr val="0070C0"/>
                </a:solidFill>
              </a:rPr>
              <a:t>Zamfir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Jolie </a:t>
            </a:r>
            <a:r>
              <a:rPr lang="en-US" sz="2400" b="1" dirty="0" err="1" smtClean="0">
                <a:solidFill>
                  <a:srgbClr val="0070C0"/>
                </a:solidFill>
              </a:rPr>
              <a:t>Cizewski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Hans </a:t>
            </a:r>
            <a:r>
              <a:rPr lang="en-US" sz="2400" b="1" dirty="0" err="1" smtClean="0">
                <a:solidFill>
                  <a:srgbClr val="0070C0"/>
                </a:solidFill>
              </a:rPr>
              <a:t>Borner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Jan Jolie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Burcu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Cakirli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Piet Van </a:t>
            </a:r>
            <a:r>
              <a:rPr lang="en-US" sz="2400" b="1" dirty="0" err="1" smtClean="0">
                <a:solidFill>
                  <a:srgbClr val="0070C0"/>
                </a:solidFill>
              </a:rPr>
              <a:t>Isacker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Kris </a:t>
            </a:r>
            <a:r>
              <a:rPr lang="en-US" sz="2400" b="1" dirty="0" err="1" smtClean="0">
                <a:solidFill>
                  <a:srgbClr val="0070C0"/>
                </a:solidFill>
              </a:rPr>
              <a:t>Heyde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Many others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4000" dirty="0" smtClean="0"/>
              <a:t>Appendix: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Trajectories-by-eye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Running the IBA program using the Titan computer at Yale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Examples “2” and “3” skipped earlier of the use of the CQF form of the IBA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en-US">
                <a:solidFill>
                  <a:srgbClr val="0033CC"/>
                </a:solidFill>
                <a:latin typeface="NewCenturySchlbk" pitchFamily="18" charset="0"/>
              </a:rPr>
              <a:t>Trajectories at a Glance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990600" y="762000"/>
            <a:ext cx="72390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112713" y="3641725"/>
          <a:ext cx="4230687" cy="2897188"/>
        </p:xfrm>
        <a:graphic>
          <a:graphicData uri="http://schemas.openxmlformats.org/presentationml/2006/ole">
            <p:oleObj spid="_x0000_s88066" name="Graph" r:id="rId3" imgW="19098000" imgH="7029000" progId="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5006975" y="665163"/>
          <a:ext cx="3532188" cy="3144837"/>
        </p:xfrm>
        <a:graphic>
          <a:graphicData uri="http://schemas.openxmlformats.org/presentationml/2006/ole">
            <p:oleObj spid="_x0000_s88067" name="Graph" r:id="rId4" imgW="4170600" imgH="3713400" progId="">
              <p:embed/>
            </p:oleObj>
          </a:graphicData>
        </a:graphic>
      </p:graphicFrame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5410200" y="3810000"/>
            <a:ext cx="2743200" cy="228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3239" name="Freeform 7"/>
          <p:cNvSpPr>
            <a:spLocks/>
          </p:cNvSpPr>
          <p:nvPr/>
        </p:nvSpPr>
        <p:spPr bwMode="auto">
          <a:xfrm>
            <a:off x="5943600" y="4495800"/>
            <a:ext cx="1143000" cy="1562100"/>
          </a:xfrm>
          <a:custGeom>
            <a:avLst/>
            <a:gdLst>
              <a:gd name="T0" fmla="*/ 0 w 720"/>
              <a:gd name="T1" fmla="*/ 1524000 h 984"/>
              <a:gd name="T2" fmla="*/ 457200 w 720"/>
              <a:gd name="T3" fmla="*/ 1524000 h 984"/>
              <a:gd name="T4" fmla="*/ 685800 w 720"/>
              <a:gd name="T5" fmla="*/ 1295400 h 984"/>
              <a:gd name="T6" fmla="*/ 914400 w 720"/>
              <a:gd name="T7" fmla="*/ 838200 h 984"/>
              <a:gd name="T8" fmla="*/ 1143000 w 720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984"/>
              <a:gd name="T17" fmla="*/ 720 w 720"/>
              <a:gd name="T18" fmla="*/ 984 h 9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984">
                <a:moveTo>
                  <a:pt x="0" y="960"/>
                </a:moveTo>
                <a:cubicBezTo>
                  <a:pt x="108" y="972"/>
                  <a:pt x="216" y="984"/>
                  <a:pt x="288" y="960"/>
                </a:cubicBezTo>
                <a:cubicBezTo>
                  <a:pt x="360" y="936"/>
                  <a:pt x="384" y="888"/>
                  <a:pt x="432" y="816"/>
                </a:cubicBezTo>
                <a:cubicBezTo>
                  <a:pt x="480" y="744"/>
                  <a:pt x="528" y="664"/>
                  <a:pt x="576" y="528"/>
                </a:cubicBezTo>
                <a:cubicBezTo>
                  <a:pt x="624" y="392"/>
                  <a:pt x="696" y="88"/>
                  <a:pt x="720" y="0"/>
                </a:cubicBez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687388" y="635000"/>
          <a:ext cx="3529012" cy="3175000"/>
        </p:xfrm>
        <a:graphic>
          <a:graphicData uri="http://schemas.openxmlformats.org/presentationml/2006/ole">
            <p:oleObj spid="_x0000_s88068" name="Graph" r:id="rId5" imgW="4170600" imgH="3751200" progId="">
              <p:embed/>
            </p:oleObj>
          </a:graphicData>
        </a:graphic>
      </p:graphicFrame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NewCenturySchlbk" pitchFamily="18" charset="0"/>
                <a:cs typeface="Arial" pitchFamily="34" charset="0"/>
              </a:rPr>
              <a:t>R</a:t>
            </a:r>
            <a:r>
              <a:rPr lang="en-US" sz="3200" baseline="-25000">
                <a:solidFill>
                  <a:srgbClr val="000000"/>
                </a:solidFill>
                <a:latin typeface="NewCenturySchlbk" pitchFamily="18" charset="0"/>
                <a:cs typeface="Arial" pitchFamily="34" charset="0"/>
              </a:rPr>
              <a:t>4/2</a:t>
            </a:r>
            <a:endParaRPr lang="en-US" sz="3200">
              <a:solidFill>
                <a:srgbClr val="000000"/>
              </a:solidFill>
              <a:latin typeface="NewCenturySchlbk" pitchFamily="18" charset="0"/>
              <a:cs typeface="Arial" pitchFamily="34" charset="0"/>
            </a:endParaRP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4037013" y="1143000"/>
          <a:ext cx="1879600" cy="939800"/>
        </p:xfrm>
        <a:graphic>
          <a:graphicData uri="http://schemas.openxmlformats.org/presentationml/2006/ole">
            <p:oleObj spid="_x0000_s88069" name="Equation" r:id="rId6" imgW="939600" imgH="469800" progId="Equation.3">
              <p:embed/>
            </p:oleObj>
          </a:graphicData>
        </a:graphic>
      </p:graphicFrame>
      <p:sp>
        <p:nvSpPr>
          <p:cNvPr id="223245" name="Freeform 13"/>
          <p:cNvSpPr>
            <a:spLocks/>
          </p:cNvSpPr>
          <p:nvPr/>
        </p:nvSpPr>
        <p:spPr bwMode="auto">
          <a:xfrm>
            <a:off x="1828800" y="3276600"/>
            <a:ext cx="914400" cy="1588"/>
          </a:xfrm>
          <a:custGeom>
            <a:avLst/>
            <a:gdLst>
              <a:gd name="T0" fmla="*/ 0 w 576"/>
              <a:gd name="T1" fmla="*/ 0 h 1"/>
              <a:gd name="T2" fmla="*/ 914400 w 576"/>
              <a:gd name="T3" fmla="*/ 0 h 1"/>
              <a:gd name="T4" fmla="*/ 0 60000 65536"/>
              <a:gd name="T5" fmla="*/ 0 60000 65536"/>
              <a:gd name="T6" fmla="*/ 0 w 576"/>
              <a:gd name="T7" fmla="*/ 0 h 1"/>
              <a:gd name="T8" fmla="*/ 576 w 5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1">
                <a:moveTo>
                  <a:pt x="0" y="0"/>
                </a:moveTo>
                <a:cubicBezTo>
                  <a:pt x="236" y="0"/>
                  <a:pt x="472" y="0"/>
                  <a:pt x="576" y="0"/>
                </a:cubicBezTo>
              </a:path>
            </a:pathLst>
          </a:custGeom>
          <a:noFill/>
          <a:ln w="130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3246" name="Freeform 14"/>
          <p:cNvSpPr>
            <a:spLocks/>
          </p:cNvSpPr>
          <p:nvPr/>
        </p:nvSpPr>
        <p:spPr bwMode="auto">
          <a:xfrm>
            <a:off x="5791200" y="2133600"/>
            <a:ext cx="1295400" cy="1092200"/>
          </a:xfrm>
          <a:custGeom>
            <a:avLst/>
            <a:gdLst>
              <a:gd name="T0" fmla="*/ 0 w 816"/>
              <a:gd name="T1" fmla="*/ 1066800 h 688"/>
              <a:gd name="T2" fmla="*/ 990600 w 816"/>
              <a:gd name="T3" fmla="*/ 1066800 h 688"/>
              <a:gd name="T4" fmla="*/ 1143000 w 816"/>
              <a:gd name="T5" fmla="*/ 914400 h 688"/>
              <a:gd name="T6" fmla="*/ 1295400 w 816"/>
              <a:gd name="T7" fmla="*/ 0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88"/>
              <a:gd name="T14" fmla="*/ 816 w 816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88">
                <a:moveTo>
                  <a:pt x="0" y="672"/>
                </a:moveTo>
                <a:cubicBezTo>
                  <a:pt x="252" y="680"/>
                  <a:pt x="504" y="688"/>
                  <a:pt x="624" y="672"/>
                </a:cubicBezTo>
                <a:cubicBezTo>
                  <a:pt x="744" y="656"/>
                  <a:pt x="688" y="688"/>
                  <a:pt x="720" y="576"/>
                </a:cubicBezTo>
                <a:cubicBezTo>
                  <a:pt x="752" y="464"/>
                  <a:pt x="784" y="232"/>
                  <a:pt x="816" y="0"/>
                </a:cubicBezTo>
              </a:path>
            </a:pathLst>
          </a:cu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animBg="1"/>
      <p:bldP spid="223245" grpId="0" animBg="1"/>
      <p:bldP spid="2232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5082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Nuclear Model Codes at Yale</a:t>
            </a:r>
            <a:br>
              <a:rPr lang="en-US" sz="3200" dirty="0" smtClean="0"/>
            </a:br>
            <a:r>
              <a:rPr lang="en-US" sz="3200" dirty="0" smtClean="0"/>
              <a:t>Computer name: Titan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         Connecting to SSH:   </a:t>
            </a:r>
            <a:r>
              <a:rPr lang="en-US" sz="2400" b="1" dirty="0" smtClean="0">
                <a:solidFill>
                  <a:schemeClr val="tx1"/>
                </a:solidFill>
              </a:rPr>
              <a:t>Quick connect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Host name:               titan.physics.yale.edu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User name:               phy664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Port Number             22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Password:                  </a:t>
            </a:r>
            <a:r>
              <a:rPr lang="en-US" sz="2800" b="1" dirty="0" err="1" smtClean="0">
                <a:solidFill>
                  <a:schemeClr val="tx1"/>
                </a:solidFill>
              </a:rPr>
              <a:t>nuclear_codes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cd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phintm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pico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filename.in</a:t>
            </a:r>
            <a:r>
              <a:rPr lang="en-US" sz="2800" b="1" dirty="0" smtClean="0">
                <a:solidFill>
                  <a:schemeClr val="tx1"/>
                </a:solidFill>
              </a:rPr>
              <a:t>         (ctrl x, yes, return)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runphintm</a:t>
            </a:r>
            <a:r>
              <a:rPr lang="en-US" sz="2800" b="1" dirty="0" smtClean="0">
                <a:solidFill>
                  <a:schemeClr val="tx1"/>
                </a:solidFill>
              </a:rPr>
              <a:t> filename  (w/o  extension)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pico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filename.out</a:t>
            </a:r>
            <a:r>
              <a:rPr lang="en-US" sz="2800" b="1" dirty="0" smtClean="0">
                <a:solidFill>
                  <a:schemeClr val="tx1"/>
                </a:solidFill>
              </a:rPr>
              <a:t>      (ctrl x, return)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114800"/>
            <a:ext cx="769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/>
              <a:t>OK, here’s what you need to remember from the Group Theory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7526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FF"/>
                </a:solidFill>
              </a:rPr>
              <a:t>Group Chain:         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U(6)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U(5)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 O(5)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 O(3)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FF"/>
                </a:solidFill>
              </a:rPr>
              <a:t>A </a:t>
            </a:r>
            <a:r>
              <a:rPr lang="en-US" sz="2400" b="1">
                <a:solidFill>
                  <a:srgbClr val="FF0000"/>
                </a:solidFill>
              </a:rPr>
              <a:t>dynamical symmetry </a:t>
            </a:r>
            <a:r>
              <a:rPr lang="en-US" sz="2400" b="1">
                <a:solidFill>
                  <a:srgbClr val="0000FF"/>
                </a:solidFill>
              </a:rPr>
              <a:t>corresponds to a certain structure/shape of a nucleus and its characteristic excitations.  The IBA has three dynamical symmetries: U(5), SU(3), and O(6).</a:t>
            </a:r>
          </a:p>
          <a:p>
            <a:pPr>
              <a:lnSpc>
                <a:spcPct val="80000"/>
              </a:lnSpc>
            </a:pPr>
            <a:endParaRPr lang="en-US" sz="24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FF"/>
                </a:solidFill>
              </a:rPr>
              <a:t>Each term in a group chain representing a dynamical symmetry gives the next level of </a:t>
            </a:r>
            <a:r>
              <a:rPr lang="en-US" sz="2400" b="1">
                <a:solidFill>
                  <a:srgbClr val="FF0000"/>
                </a:solidFill>
              </a:rPr>
              <a:t>degeneracy breaking. </a:t>
            </a:r>
          </a:p>
          <a:p>
            <a:pPr>
              <a:lnSpc>
                <a:spcPct val="80000"/>
              </a:lnSpc>
            </a:pPr>
            <a:endParaRPr lang="en-US" sz="24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FF"/>
                </a:solidFill>
              </a:rPr>
              <a:t>Each term introduces a new </a:t>
            </a:r>
            <a:r>
              <a:rPr lang="en-US" sz="2400" b="1">
                <a:solidFill>
                  <a:srgbClr val="FF0000"/>
                </a:solidFill>
              </a:rPr>
              <a:t>quantum number </a:t>
            </a:r>
            <a:r>
              <a:rPr lang="en-US" sz="2400" b="1">
                <a:solidFill>
                  <a:srgbClr val="0000FF"/>
                </a:solidFill>
              </a:rPr>
              <a:t>that describes what is different about the levels.</a:t>
            </a:r>
          </a:p>
          <a:p>
            <a:pPr>
              <a:lnSpc>
                <a:spcPct val="80000"/>
              </a:lnSpc>
            </a:pPr>
            <a:endParaRPr lang="en-US" sz="24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FF"/>
                </a:solidFill>
              </a:rPr>
              <a:t>These quantum numbers then appear in the expression for the energies, in selection rules for transitions, and in the magnitudes of transition rates.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743200" y="1524000"/>
            <a:ext cx="4572000" cy="804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857500" y="2781300"/>
            <a:ext cx="15240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258763"/>
            <a:ext cx="43434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$diag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eps = 0.20, kappa = 0.00, chi =-0.00,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nphmax = 6,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iai = 0, iam = 6, neig = 3,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mult=.t.,ell=0.0,pair=0.0,oct=0.0,ippm=1,print=.t.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$em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E2SD=1.0, E2DD=-0.00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SLCT 2 2+  0+  2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99999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Output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0+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Basis 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|NR&gt; = |ND,NB,NC,LD,NF,L P&gt;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---------------------------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1&gt; = | 0, 0,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2&gt; = | 2, 1,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3&gt; = | 3, 0,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4&gt; = | 4, 2,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5&gt; = | 5, 1,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6&gt; = | 6, 0, 2,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   | 7&gt; = | 6, 3,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0.0000   0.4000   0.6000   0.8000   1.0000   1.2000   1.2000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Eigenvectors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1:   1.000  0.000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2:   0.000  1.000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3:   0.000  0.000  1.000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4:   0.000  0.000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5:   0.000  0.000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6:   0.000  0.000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7:   0.000  0.000  0.000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4495800" y="3810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495800" y="0"/>
            <a:ext cx="46482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1+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No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2+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0.2000   0.4000   0.6000   0.8000   0.8000   1.0000   1.0000   1.2000   1.2000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3+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0.6000   1.0000   1.2000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4+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0.4000   0.6000   0.8000   0.8000   1.0000   1.0000   1.2000   1.2000   1.2000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5+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0.8000   1.0000   1.2000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L P =  6+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  0.6000   0.8000   1.0000   1.0000   1.2000   1.2000   1.2000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Transitions:  2+ -&gt;  0+  (BE2)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2+,1 -&gt; 0+,1:  6.00000  2+,1 -&gt; 0+,2:  2.00000  2+,1 -&gt; 0+,3:  0.00000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2+,2 -&gt; 0+,1:  0.00000  2+,2 -&gt; 0+,2:  0.00000  2+,2 -&gt; 0+,3:  2.40000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2+,3 -&gt; 0+,1:  0.00000  2+,3 -&gt; 0+,2:  5.60000  2+,3 -&gt; 0+,3:  0.00000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and  0+ -&gt;  2+  (BE2)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0+,1 -&gt; 2+,1: 30.00000  0+,2 -&gt; 2+,1: 10.00000  0+,3 -&gt; 2+,1:  0.00000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0+,1 -&gt; 2+,2:  0.00000  0+,2 -&gt; 2+,2:  0.00000  0+,3 -&gt; 2+,2: 12.00000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0+,1 -&gt; 2+,3:  0.00000  0+,2 -&gt; 2+,3: 28.00000  0+,3 -&gt; 2+,3:  0.00000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Transitions:  4+ -&gt;  2+  (BE2)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4+,1 -&gt; 2+,1: 10.00000  4+,1 -&gt; 2+,2:  0.00000  4+,1 -&gt; 2+,3:  2.28571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4+,2 -&gt; 2+,1:  0.00000  4+,2 -&gt; 2+,2:  6.28571  4+,2 -&gt; 2+,3:  0.00000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4+,3 -&gt; 2+,1:  0.00000  4+,3 -&gt; 2+,2:  0.00000  4+,3 -&gt; 2+,3:  3.85714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U(5)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0" y="3581400"/>
            <a:ext cx="754063" cy="376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Basis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1096963" cy="376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Energies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057400" y="5638800"/>
            <a:ext cx="779463" cy="9255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Fcts.</a:t>
            </a: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04800" y="4038600"/>
            <a:ext cx="330200" cy="3238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H="1">
            <a:off x="2286000" y="4800600"/>
            <a:ext cx="355600" cy="3238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5" name="Line 10"/>
          <p:cNvSpPr>
            <a:spLocks noChangeShapeType="1"/>
          </p:cNvSpPr>
          <p:nvPr/>
        </p:nvSpPr>
        <p:spPr bwMode="auto">
          <a:xfrm flipH="1">
            <a:off x="1600200" y="6019800"/>
            <a:ext cx="381000" cy="1714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381000" y="762000"/>
            <a:ext cx="21336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52400" y="365125"/>
            <a:ext cx="4191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Input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$diag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eps = 0.0, kappa = 0.02, chi =-0.0,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nphmax = 6,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iai = 0, iam = 6, neig = 5,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mult=.t.,ell=0.0,pair=0.0,oct=0.0,ippm=1,print=.t.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$em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E2SD=1.0, E2DD=-0.00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99999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</a:t>
            </a:r>
            <a:endParaRPr lang="en-US" sz="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     Output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0+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Basis 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|NR&gt; = |ND,NB,NC,LD,NF,L P&gt;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---------------------------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1&gt; = | 0, 0,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2&gt; = | 2, 1,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3&gt; = | 3, 0,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4&gt; = | 4, 2,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5&gt; = | 5, 1,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6&gt; = | 6, 0, 2,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    | 7&gt; = | 6, 3,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0.0000   0.3600   0.5600   0.9200   0.9600   1.0800   1.2000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Eigenvectors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1:  -0.433  0.000  0.685  0.000  0.559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2:  -0.750  0.000  0.079  0.000 -0.581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3:   0.000 -0.886  0.000  0.463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4:  -0.491  0.000 -0.673  0.000  0.296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5:   0.000 -0.463  0.000 -0.886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6:   0.000  0.000  0.000  0.000  0.000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7:  -0.094  0.000 -0.269  0.000  0.512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572000" y="838200"/>
            <a:ext cx="43434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1+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2+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0.0800   0.2000   0.5600   0.6400   0.7600   0.8000   1.0400   1.1200   1.1600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3+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0.3600   0.9200   1.0800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4+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0.2000   0.3600   0.5600   0.7600   0.8000   0.9200   1.0800   1.1200   1.1600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5+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0.5600   0.8000   1.1200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 P =  6+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 0.3600   0.5600   0.8000   0.9200   1.0800   1.0800   1.1200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Binding energy = -0.6000 , eps-eff = -0.1200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4419600" y="6096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447800" y="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O(6)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2362200" y="3886200"/>
            <a:ext cx="53340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1422400" y="4724400"/>
            <a:ext cx="787400" cy="2476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971800" y="3276600"/>
            <a:ext cx="754063" cy="376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cs typeface="Arial" charset="0"/>
              </a:rPr>
              <a:t>Basis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352800" y="5334000"/>
            <a:ext cx="779463" cy="9255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cs typeface="Arial" charset="0"/>
              </a:rPr>
              <a:t>Pert.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cs typeface="Arial" charset="0"/>
              </a:rPr>
              <a:t>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cs typeface="Arial" charset="0"/>
              </a:rPr>
              <a:t>Fcts.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438400" y="4419600"/>
            <a:ext cx="1096963" cy="376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cs typeface="Arial" charset="0"/>
              </a:rPr>
              <a:t>Energies</a:t>
            </a:r>
          </a:p>
        </p:txBody>
      </p:sp>
      <p:sp>
        <p:nvSpPr>
          <p:cNvPr id="107531" name="Line 10"/>
          <p:cNvSpPr>
            <a:spLocks noChangeShapeType="1"/>
          </p:cNvSpPr>
          <p:nvPr/>
        </p:nvSpPr>
        <p:spPr bwMode="auto">
          <a:xfrm flipH="1">
            <a:off x="2590800" y="5715000"/>
            <a:ext cx="685800" cy="1714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33400" y="866775"/>
            <a:ext cx="1905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66713" y="152400"/>
            <a:ext cx="4281487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******************** Input file contents ********************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$diag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eps = 0.00, kappa = 0.02, chi =-1.3229,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nphmax = 6,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iai = 0, iam = 6, neig = 5,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mult=.t.,ell=0.0,pair=0.0,oct=0.0,ippm=1,print=.t.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$em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E2SD=1.0, E2DD=-2.598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$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99999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*************************************************************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0+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Basis 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|NR&gt; = |ND,NB,NC,LD,NF,L P&gt;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---------------------------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1&gt; = | 0, 0,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2&gt; = | 2, 1,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3&gt; = | 3, 0,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4&gt; = | 4, 2,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5&gt; = | 5, 1, 1,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6&gt; = | 6, 0, 2,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| 7&gt; = | 6, 3, 0, 0, 0, 0+&gt;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0.0000   0.6600   1.0800   1.2600   1.2600   1.5600   1.8000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Eigenvectors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1:   0.134  0.385 -0.524 -0.235  0.398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2:   0.463  0.600 -0.181  0.041 -0.069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3:  -0.404 -0.204 -0.554 -0.557 -0.308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4:   0.606 -0.175  0.030 -0.375 -0.616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5:  -0.422  0.456 -0.114  0.255 -0.432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6:  -0.078  0.146 -0.068  0.245 -0.415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7:   0.233 -0.437 -0.606  0.606  0.057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45720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800600" y="533400"/>
            <a:ext cx="39624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1+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No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2+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0.0450   0.7050   0.7050   1.1250   1.1250   1.3050   1.3050   1.6050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3+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0.7500   1.1700   1.6500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4+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0.1500   0.8100   0.8100   1.2300   1.2300   1.2300   1.4100   1.4100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5+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0.8850   1.3050   1.3050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 P =  6+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Energies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0.3150   0.9750   0.9750   1.3950   1.3950   1.5750   1.5750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Binding energy = -1.2000 , eps-eff = -0.1550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524000" y="-61913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SU(3)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805113" y="5911850"/>
            <a:ext cx="161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Wave fcts. in U(5) basis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2819400" y="5867400"/>
            <a:ext cx="1600200" cy="68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762000" y="962025"/>
            <a:ext cx="22098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baseline="-2500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6800" y="12700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“Universal” IBA Calculations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 the SU(3)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–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O(6) leg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1" name="Rectangle 6"/>
          <p:cNvSpPr>
            <a:spLocks noChangeArrowheads="1"/>
          </p:cNvSpPr>
          <p:nvPr/>
        </p:nvSpPr>
        <p:spPr bwMode="auto">
          <a:xfrm>
            <a:off x="762000" y="11557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 </a:t>
            </a: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 = - </a:t>
            </a: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κ Q</a:t>
            </a:r>
            <a:r>
              <a:rPr lang="en-US" sz="2600">
                <a:solidFill>
                  <a:srgbClr val="FF0000"/>
                </a:solidFill>
                <a:cs typeface="Times New Roman" pitchFamily="18" charset="0"/>
              </a:rPr>
              <a:t> • </a:t>
            </a: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 </a:t>
            </a: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κ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 is just energy scale factor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</a:t>
            </a: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Ψ</a:t>
            </a:r>
            <a:r>
              <a:rPr lang="en-US" sz="2200">
                <a:solidFill>
                  <a:srgbClr val="17365D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s, </a:t>
            </a: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B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(</a:t>
            </a: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E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2)</a:t>
            </a:r>
            <a:r>
              <a:rPr lang="en-US" sz="2200">
                <a:solidFill>
                  <a:srgbClr val="17365D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s independent of </a:t>
            </a:r>
            <a:r>
              <a:rPr lang="en-US" sz="2600" i="1">
                <a:solidFill>
                  <a:srgbClr val="FF0000"/>
                </a:solidFill>
                <a:cs typeface="Times New Roman" pitchFamily="18" charset="0"/>
              </a:rPr>
              <a:t>κ</a:t>
            </a: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2" name="Rectangle 7"/>
          <p:cNvSpPr>
            <a:spLocks noChangeArrowheads="1"/>
          </p:cNvSpPr>
          <p:nvPr/>
        </p:nvSpPr>
        <p:spPr bwMode="auto">
          <a:xfrm>
            <a:off x="304800" y="3473450"/>
            <a:ext cx="9144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        Results depend </a:t>
            </a:r>
            <a:r>
              <a:rPr lang="en-US" sz="2200" b="1">
                <a:solidFill>
                  <a:srgbClr val="FF0000"/>
                </a:solidFill>
                <a:cs typeface="Times New Roman" pitchFamily="18" charset="0"/>
              </a:rPr>
              <a:t>only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 on </a:t>
            </a:r>
            <a:r>
              <a:rPr lang="en-US" sz="2200" b="1" i="1">
                <a:solidFill>
                  <a:srgbClr val="17365D"/>
                </a:solidFill>
                <a:latin typeface="Cambria" pitchFamily="18" charset="0"/>
                <a:cs typeface="Times New Roman" pitchFamily="18" charset="0"/>
              </a:rPr>
              <a:t>χ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 </a:t>
            </a: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        [ and, of course, vary with </a:t>
            </a: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N</a:t>
            </a:r>
            <a:r>
              <a:rPr lang="en-US" sz="2200" i="1" baseline="-30000">
                <a:solidFill>
                  <a:srgbClr val="17365D"/>
                </a:solidFill>
                <a:cs typeface="Times New Roman" pitchFamily="18" charset="0"/>
              </a:rPr>
              <a:t>B</a:t>
            </a:r>
            <a:r>
              <a:rPr lang="en-US" sz="2200" baseline="-30000">
                <a:solidFill>
                  <a:srgbClr val="17365D"/>
                </a:solidFill>
                <a:cs typeface="Times New Roman" pitchFamily="18" charset="0"/>
              </a:rPr>
              <a:t> 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]</a:t>
            </a: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3" name="Rectangle 8"/>
          <p:cNvSpPr>
            <a:spLocks noChangeArrowheads="1"/>
          </p:cNvSpPr>
          <p:nvPr/>
        </p:nvSpPr>
        <p:spPr bwMode="auto">
          <a:xfrm>
            <a:off x="304800" y="4845050"/>
            <a:ext cx="9144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        Can plot any observable as a set of </a:t>
            </a: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	        contours vs. </a:t>
            </a:r>
            <a:r>
              <a:rPr lang="en-US" sz="2200" i="1">
                <a:solidFill>
                  <a:srgbClr val="17365D"/>
                </a:solidFill>
                <a:cs typeface="Times New Roman" pitchFamily="18" charset="0"/>
              </a:rPr>
              <a:t>N</a:t>
            </a:r>
            <a:r>
              <a:rPr lang="en-US" sz="2200" i="1" baseline="-30000">
                <a:solidFill>
                  <a:srgbClr val="17365D"/>
                </a:solidFill>
                <a:cs typeface="Times New Roman" pitchFamily="18" charset="0"/>
              </a:rPr>
              <a:t>B</a:t>
            </a:r>
            <a:r>
              <a:rPr lang="en-US" sz="2200" baseline="-30000">
                <a:solidFill>
                  <a:srgbClr val="17365D"/>
                </a:solidFill>
                <a:cs typeface="Times New Roman" pitchFamily="18" charset="0"/>
              </a:rPr>
              <a:t>  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and </a:t>
            </a:r>
            <a:r>
              <a:rPr lang="en-US" sz="2200" b="1" i="1">
                <a:solidFill>
                  <a:srgbClr val="17365D"/>
                </a:solidFill>
                <a:latin typeface="Cambria" pitchFamily="18" charset="0"/>
                <a:cs typeface="Times New Roman" pitchFamily="18" charset="0"/>
              </a:rPr>
              <a:t>χ</a:t>
            </a:r>
            <a:r>
              <a:rPr lang="en-US" sz="2200">
                <a:solidFill>
                  <a:srgbClr val="17365D"/>
                </a:solidFill>
                <a:cs typeface="Times New Roman" pitchFamily="18" charset="0"/>
              </a:rPr>
              <a:t>. </a:t>
            </a:r>
            <a:endParaRPr lang="en-US" sz="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25463" y="228600"/>
            <a:ext cx="388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257175" y="152400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3581400" cy="8382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O(6) – SU(3) Contour Plots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235" name="Rectangle 7"/>
          <p:cNvSpPr>
            <a:spLocks noChangeArrowheads="1"/>
          </p:cNvSpPr>
          <p:nvPr/>
        </p:nvSpPr>
        <p:spPr bwMode="auto">
          <a:xfrm>
            <a:off x="-304800" y="1219200"/>
            <a:ext cx="914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 -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 Q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 0   O(6)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χ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- 1.32   SU(3)</a:t>
            </a:r>
            <a:endParaRPr lang="en-US" sz="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3236" name="Object 2"/>
          <p:cNvGraphicFramePr>
            <a:graphicFrameLocks noChangeAspect="1"/>
          </p:cNvGraphicFramePr>
          <p:nvPr/>
        </p:nvGraphicFramePr>
        <p:xfrm>
          <a:off x="3673475" y="1371600"/>
          <a:ext cx="5013325" cy="5638800"/>
        </p:xfrm>
        <a:graphic>
          <a:graphicData uri="http://schemas.openxmlformats.org/presentationml/2006/ole">
            <p:oleObj spid="_x0000_s65538" name="Acrobat Document" r:id="rId3" imgW="5830114" imgH="7542857" progId="AcroExch.Document.7">
              <p:embed/>
            </p:oleObj>
          </a:graphicData>
        </a:graphic>
      </p:graphicFrame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048000" y="1219200"/>
            <a:ext cx="3276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4" cstate="print"/>
          <a:srcRect l="7777"/>
          <a:stretch>
            <a:fillRect/>
          </a:stretch>
        </p:blipFill>
        <p:spPr bwMode="auto">
          <a:xfrm>
            <a:off x="4038600" y="-1295400"/>
            <a:ext cx="48768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3" descr="O6 symmetry.tif"/>
          <p:cNvPicPr>
            <a:picLocks noChangeAspect="1"/>
          </p:cNvPicPr>
          <p:nvPr/>
        </p:nvPicPr>
        <p:blipFill>
          <a:blip r:embed="rId5" cstate="print"/>
          <a:srcRect l="5556" t="5556" r="859" b="4443"/>
          <a:stretch>
            <a:fillRect/>
          </a:stretch>
        </p:blipFill>
        <p:spPr bwMode="auto">
          <a:xfrm>
            <a:off x="6096000" y="-1828800"/>
            <a:ext cx="5638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5165725" y="16367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SU(3)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3200400" y="4800600"/>
            <a:ext cx="56388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0" grpId="0"/>
      <p:bldP spid="2232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600200" y="228600"/>
          <a:ext cx="5562600" cy="6400800"/>
        </p:xfrm>
        <a:graphic>
          <a:graphicData uri="http://schemas.openxmlformats.org/presentationml/2006/ole">
            <p:oleObj spid="_x0000_s66562" name="Acrobat Document" r:id="rId3" imgW="5830114" imgH="754285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mma_beta_vibrational_energi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612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0" y="271463"/>
            <a:ext cx="2895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Systematics and collectivity of the lowest vibrational modes in deformed nuclei</a:t>
            </a:r>
          </a:p>
        </p:txBody>
      </p:sp>
      <p:sp>
        <p:nvSpPr>
          <p:cNvPr id="93188" name="TextBox 2"/>
          <p:cNvSpPr txBox="1">
            <a:spLocks noChangeArrowheads="1"/>
          </p:cNvSpPr>
          <p:nvPr/>
        </p:nvSpPr>
        <p:spPr bwMode="auto">
          <a:xfrm>
            <a:off x="0" y="3489325"/>
            <a:ext cx="2895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Notice that  the the 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mode is at higher energies 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(~ 1.5 times the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vibration near mid-shell)*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fluctuates more. This points to lower collectivity of the 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 </a:t>
            </a: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vibration.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Remember for later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205335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Max. Coll.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34200" y="1143000"/>
            <a:ext cx="1905000" cy="14478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2217003"/>
            <a:ext cx="168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Increasing </a:t>
            </a:r>
            <a:r>
              <a:rPr lang="en-US" sz="2400" b="1" dirty="0">
                <a:solidFill>
                  <a:srgbClr val="00B0F0"/>
                </a:solidFill>
                <a:latin typeface="Symbol" pitchFamily="18" charset="2"/>
              </a:rPr>
              <a:t>g</a:t>
            </a:r>
            <a:r>
              <a:rPr lang="en-US" sz="2400" b="1" dirty="0">
                <a:solidFill>
                  <a:srgbClr val="00B0F0"/>
                </a:solidFill>
              </a:rPr>
              <a:t> softness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1693863" y="0"/>
          <a:ext cx="5680075" cy="6400800"/>
        </p:xfrm>
        <a:graphic>
          <a:graphicData uri="http://schemas.openxmlformats.org/presentationml/2006/ole">
            <p:oleObj spid="_x0000_s67586" name="Acrobat Document" r:id="rId3" imgW="5830114" imgH="7542857" progId="AcroExch.Document.7">
              <p:embed/>
            </p:oleObj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828800" y="4191000"/>
            <a:ext cx="57912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5218113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 descr="hk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0488"/>
            <a:ext cx="90678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0" y="-49213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Os isotopes from A = 186 to 192:  Structure varies from a moderately gamma soft rotor to close to the O(6) gamma-independent limit.  Describe simply with:</a:t>
            </a:r>
            <a:r>
              <a:rPr lang="en-US" sz="2600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en-US" sz="2600" i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600" i="1" dirty="0">
                <a:solidFill>
                  <a:prstClr val="black"/>
                </a:solidFill>
                <a:cs typeface="Times New Roman" pitchFamily="18" charset="0"/>
              </a:rPr>
              <a:t>   H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 = -</a:t>
            </a:r>
            <a:r>
              <a:rPr lang="en-US" sz="2600" i="1" dirty="0">
                <a:solidFill>
                  <a:prstClr val="black"/>
                </a:solidFill>
                <a:cs typeface="Times New Roman" pitchFamily="18" charset="0"/>
              </a:rPr>
              <a:t>κ Q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 • </a:t>
            </a:r>
            <a:r>
              <a:rPr lang="en-US" sz="2600" i="1" dirty="0">
                <a:solidFill>
                  <a:prstClr val="black"/>
                </a:solidFill>
                <a:cs typeface="Times New Roman" pitchFamily="18" charset="0"/>
              </a:rPr>
              <a:t>Q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         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  <a:sym typeface="Math1" pitchFamily="2" charset="2"/>
              </a:rPr>
              <a:t>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</a:rPr>
              <a:t> :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  <a:sym typeface="Euclid Symbol" pitchFamily="18" charset="2"/>
              </a:rPr>
              <a:t>  0 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  <a:sym typeface="Math1" pitchFamily="2" charset="2"/>
              </a:rPr>
              <a:t>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  <a:sym typeface="Euclid Symbol" pitchFamily="18" charset="2"/>
              </a:rPr>
              <a:t> small as </a:t>
            </a:r>
            <a:r>
              <a:rPr lang="en-US" sz="2600" i="1" dirty="0">
                <a:solidFill>
                  <a:prstClr val="black"/>
                </a:solidFill>
                <a:cs typeface="Times New Roman" pitchFamily="18" charset="0"/>
                <a:sym typeface="Euclid Symbol" pitchFamily="18" charset="2"/>
              </a:rPr>
              <a:t>A</a:t>
            </a:r>
            <a:r>
              <a:rPr lang="en-US" sz="2600" dirty="0">
                <a:solidFill>
                  <a:prstClr val="black"/>
                </a:solidFill>
                <a:cs typeface="Times New Roman" pitchFamily="18" charset="0"/>
                <a:sym typeface="Euclid Symbol" pitchFamily="18" charset="2"/>
              </a:rPr>
              <a:t> </a:t>
            </a:r>
            <a:r>
              <a:rPr lang="en-US" sz="2600" u="sng" dirty="0">
                <a:solidFill>
                  <a:prstClr val="black"/>
                </a:solidFill>
                <a:cs typeface="Times New Roman" pitchFamily="18" charset="0"/>
                <a:sym typeface="Euclid Symbol" pitchFamily="18" charset="2"/>
              </a:rPr>
              <a:t>decreases</a:t>
            </a:r>
            <a:endParaRPr lang="en-US" sz="2600" dirty="0">
              <a:solidFill>
                <a:prstClr val="black"/>
              </a:solidFill>
              <a:cs typeface="Times New Roman" pitchFamily="18" charset="0"/>
              <a:sym typeface="Euclid Symbol" pitchFamily="18" charset="2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0" y="838200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394660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Concept of a Dynamical Symmetry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1371600"/>
            <a:ext cx="7350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5638800"/>
            <a:ext cx="6553200" cy="457200"/>
          </a:xfrm>
          <a:prstGeom prst="rect">
            <a:avLst/>
          </a:prstGeom>
          <a:noFill/>
          <a:ln w="76200">
            <a:solidFill>
              <a:srgbClr val="17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6553200" cy="304800"/>
          </a:xfrm>
          <a:prstGeom prst="rect">
            <a:avLst/>
          </a:prstGeom>
          <a:noFill/>
          <a:ln w="76200">
            <a:solidFill>
              <a:srgbClr val="17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7713" y="1295400"/>
            <a:ext cx="1639887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447800"/>
            <a:ext cx="1639888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371600"/>
            <a:ext cx="32004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865" name="TextBox 8"/>
          <p:cNvSpPr txBox="1">
            <a:spLocks noChangeArrowheads="1"/>
          </p:cNvSpPr>
          <p:nvPr/>
        </p:nvSpPr>
        <p:spPr bwMode="auto">
          <a:xfrm>
            <a:off x="1419225" y="2819400"/>
            <a:ext cx="33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1866" name="TextBox 9"/>
          <p:cNvSpPr txBox="1">
            <a:spLocks noChangeArrowheads="1"/>
          </p:cNvSpPr>
          <p:nvPr/>
        </p:nvSpPr>
        <p:spPr bwMode="auto">
          <a:xfrm>
            <a:off x="0" y="0"/>
            <a:ext cx="284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OK, here’s the key point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1981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 rot="1745942">
            <a:off x="1219200" y="3352800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Spectrum generating algebra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11" grpId="0" animBg="1"/>
      <p:bldP spid="12186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Appendix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Group theory of the IBA</a:t>
            </a:r>
          </a:p>
          <a:p>
            <a:endParaRPr lang="en-US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    U(6)   	36 generators conserve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eaLnBrk="0" hangingPunct="0"/>
            <a:endParaRPr lang="en-US" sz="1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    U(5) 	25 generators conserve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6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Suppose:</a:t>
            </a:r>
          </a:p>
          <a:p>
            <a:pPr eaLnBrk="0" hangingPunct="0"/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U(6)  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U(5)  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	(1)</a:t>
            </a:r>
          </a:p>
          <a:p>
            <a:pPr eaLnBrk="0" hangingPunct="0"/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All states of a given nucleus have same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 So, if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= 0,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U(6)  </a:t>
            </a:r>
            <a:r>
              <a:rPr lang="en-US" sz="1600" u="sng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, then all states would be degenerate. </a:t>
            </a:r>
            <a:endParaRPr lang="en-US" sz="9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But these states have different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  Thus, if we consider the full eq. 1, then the degeneracy is broken because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U(5)  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gives 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).    In group notation </a:t>
            </a:r>
            <a:endParaRPr lang="en-US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6172200" y="5029200"/>
            <a:ext cx="1143000" cy="7620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Dyn.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Symm.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0" y="4724400"/>
            <a:ext cx="8128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/>
            </a:r>
            <a:br>
              <a:rPr lang="en-US" sz="600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eaLnBrk="0" hangingPunct="0"/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	U(6) 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U(5) 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Euclid Symbol" pitchFamily="18" charset="2"/>
            </a:endParaRPr>
          </a:p>
          <a:p>
            <a:pPr eaLnBrk="0" hangingPunct="0"/>
            <a:endParaRPr lang="en-US" sz="2400">
              <a:solidFill>
                <a:srgbClr val="000080"/>
              </a:solidFill>
              <a:latin typeface="Times New Roman" pitchFamily="18" charset="0"/>
              <a:cs typeface="Times New Roman" pitchFamily="18" charset="0"/>
              <a:sym typeface="Euclid Symbol" pitchFamily="18" charset="2"/>
            </a:endParaRPr>
          </a:p>
          <a:p>
            <a:pPr eaLnBrk="0" hangingPunct="0"/>
            <a:endParaRPr lang="en-US" sz="2400">
              <a:solidFill>
                <a:srgbClr val="000080"/>
              </a:solidFill>
              <a:latin typeface="Times New Roman" pitchFamily="18" charset="0"/>
              <a:cs typeface="Times New Roman" pitchFamily="18" charset="0"/>
              <a:sym typeface="Euclid Symbol" pitchFamily="18" charset="2"/>
            </a:endParaRPr>
          </a:p>
          <a:p>
            <a:pPr eaLnBrk="0" hangingPunct="0"/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    Recall:     O(3) 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  <a:sym typeface="Math1" pitchFamily="2" charset="2"/>
              </a:rPr>
              <a:t></a:t>
            </a:r>
            <a:r>
              <a:rPr lang="en-US" sz="22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O(2)</a:t>
            </a:r>
            <a:endParaRPr lang="en-US" sz="2200">
              <a:solidFill>
                <a:srgbClr val="000080"/>
              </a:solidFill>
              <a:latin typeface="Times New Roman" pitchFamily="18" charset="0"/>
              <a:cs typeface="Times New Roman" pitchFamily="18" charset="0"/>
              <a:sym typeface="Euclid Symbol" pitchFamily="18" charset="2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nguiat Bk BT" pitchFamily="18" charset="0"/>
                <a:ea typeface="+mj-ea"/>
                <a:cs typeface="+mj-cs"/>
              </a:rPr>
              <a:t>Group Structure of the IBA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Benguiat Bk BT"/>
                <a:cs typeface="Arial" pitchFamily="34" charset="0"/>
              </a:rPr>
              <a:t>s boson :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Benguiat Bk BT"/>
                <a:cs typeface="Arial" pitchFamily="34" charset="0"/>
              </a:rPr>
              <a:t>d boson 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2800" y="1066800"/>
            <a:ext cx="1371600" cy="854075"/>
            <a:chOff x="4512" y="672"/>
            <a:chExt cx="864" cy="538"/>
          </a:xfrm>
        </p:grpSpPr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4512" y="67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  <a:latin typeface="Benguiat Bk BT"/>
                  <a:cs typeface="Arial" pitchFamily="34" charset="0"/>
                </a:rPr>
                <a:t>U(5)</a:t>
              </a:r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4560" y="960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Benguiat Bk BT"/>
                  <a:cs typeface="Arial" pitchFamily="34" charset="0"/>
                </a:rPr>
                <a:t>vibrator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239000" y="2057400"/>
            <a:ext cx="1524000" cy="762000"/>
            <a:chOff x="4560" y="1296"/>
            <a:chExt cx="960" cy="480"/>
          </a:xfrm>
        </p:grpSpPr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4560" y="129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33CC"/>
                  </a:solidFill>
                  <a:latin typeface="Benguiat Bk BT"/>
                  <a:cs typeface="Arial" pitchFamily="34" charset="0"/>
                </a:rPr>
                <a:t>SU(3)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4752" y="152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33CC"/>
                  </a:solidFill>
                  <a:latin typeface="Benguiat Bk BT"/>
                  <a:cs typeface="Arial" pitchFamily="34" charset="0"/>
                </a:rPr>
                <a:t>rotor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239000" y="2895600"/>
            <a:ext cx="1676400" cy="777875"/>
            <a:chOff x="4560" y="1824"/>
            <a:chExt cx="1056" cy="490"/>
          </a:xfrm>
        </p:grpSpPr>
        <p:sp>
          <p:nvSpPr>
            <p:cNvPr id="126988" name="Text Box 12"/>
            <p:cNvSpPr txBox="1">
              <a:spLocks noChangeArrowheads="1"/>
            </p:cNvSpPr>
            <p:nvPr/>
          </p:nvSpPr>
          <p:spPr bwMode="auto">
            <a:xfrm>
              <a:off x="4560" y="18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8000"/>
                  </a:solidFill>
                  <a:latin typeface="Benguiat Bk BT"/>
                  <a:cs typeface="Arial" pitchFamily="34" charset="0"/>
                </a:rPr>
                <a:t>O(6)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>
              <a:off x="48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008000"/>
                  </a:solidFill>
                  <a:latin typeface="Benguiat Bk BT"/>
                  <a:cs typeface="Times New Roman" pitchFamily="18" charset="0"/>
                </a:rPr>
                <a:t>γ</a:t>
              </a:r>
              <a:r>
                <a:rPr lang="en-US" sz="2000" b="1">
                  <a:solidFill>
                    <a:srgbClr val="008000"/>
                  </a:solidFill>
                  <a:latin typeface="Benguiat Bk BT"/>
                  <a:cs typeface="Times New Roman" pitchFamily="18" charset="0"/>
                </a:rPr>
                <a:t>-soft</a:t>
              </a:r>
              <a:endParaRPr lang="el-GR" sz="2000" b="1">
                <a:solidFill>
                  <a:srgbClr val="008000"/>
                </a:solidFill>
                <a:latin typeface="Benguiat Bk BT"/>
                <a:cs typeface="Times New Roman" pitchFamily="18" charset="0"/>
              </a:endParaRPr>
            </a:p>
          </p:txBody>
        </p:sp>
      </p:grpSp>
      <p:sp>
        <p:nvSpPr>
          <p:cNvPr id="326670" name="AutoShape 14"/>
          <p:cNvSpPr>
            <a:spLocks noChangeArrowheads="1"/>
          </p:cNvSpPr>
          <p:nvPr/>
        </p:nvSpPr>
        <p:spPr bwMode="auto">
          <a:xfrm>
            <a:off x="685800" y="3581400"/>
            <a:ext cx="2971800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1905000" y="144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Benguiat Bk BT"/>
                <a:cs typeface="Arial" pitchFamily="34" charset="0"/>
              </a:rPr>
              <a:t>1</a:t>
            </a: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1905000" y="2117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Benguiat Bk BT"/>
                <a:cs typeface="Arial" pitchFamily="34" charset="0"/>
              </a:rPr>
              <a:t>5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86000" y="1676400"/>
            <a:ext cx="2057400" cy="685800"/>
            <a:chOff x="1632" y="1056"/>
            <a:chExt cx="1296" cy="432"/>
          </a:xfrm>
        </p:grpSpPr>
        <p:sp>
          <p:nvSpPr>
            <p:cNvPr id="126994" name="Text Box 18"/>
            <p:cNvSpPr txBox="1">
              <a:spLocks noChangeArrowheads="1"/>
            </p:cNvSpPr>
            <p:nvPr/>
          </p:nvSpPr>
          <p:spPr bwMode="auto">
            <a:xfrm>
              <a:off x="2208" y="1056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Benguiat Bk BT"/>
                  <a:cs typeface="Arial" pitchFamily="34" charset="0"/>
                </a:rPr>
                <a:t>U(6)</a:t>
              </a:r>
            </a:p>
          </p:txBody>
        </p:sp>
        <p:sp>
          <p:nvSpPr>
            <p:cNvPr id="126995" name="Line 19"/>
            <p:cNvSpPr>
              <a:spLocks noChangeShapeType="1"/>
            </p:cNvSpPr>
            <p:nvPr/>
          </p:nvSpPr>
          <p:spPr bwMode="auto">
            <a:xfrm>
              <a:off x="1632" y="105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6996" name="Line 20"/>
            <p:cNvSpPr>
              <a:spLocks noChangeShapeType="1"/>
            </p:cNvSpPr>
            <p:nvPr/>
          </p:nvSpPr>
          <p:spPr bwMode="auto">
            <a:xfrm flipV="1">
              <a:off x="1632" y="1296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114800" y="1143000"/>
            <a:ext cx="2195513" cy="1784350"/>
            <a:chOff x="2784" y="720"/>
            <a:chExt cx="1382" cy="1124"/>
          </a:xfrm>
        </p:grpSpPr>
        <p:pic>
          <p:nvPicPr>
            <p:cNvPr id="126998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0" y="720"/>
              <a:ext cx="1046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99" name="Line 23"/>
            <p:cNvSpPr>
              <a:spLocks noChangeShapeType="1"/>
            </p:cNvSpPr>
            <p:nvPr/>
          </p:nvSpPr>
          <p:spPr bwMode="auto">
            <a:xfrm>
              <a:off x="2784" y="12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400800" y="1600200"/>
            <a:ext cx="762000" cy="1371600"/>
            <a:chOff x="4032" y="1008"/>
            <a:chExt cx="480" cy="864"/>
          </a:xfrm>
        </p:grpSpPr>
        <p:sp>
          <p:nvSpPr>
            <p:cNvPr id="127001" name="Line 25"/>
            <p:cNvSpPr>
              <a:spLocks noChangeShapeType="1"/>
            </p:cNvSpPr>
            <p:nvPr/>
          </p:nvSpPr>
          <p:spPr bwMode="auto">
            <a:xfrm flipV="1">
              <a:off x="4032" y="1008"/>
              <a:ext cx="432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7002" name="Line 26"/>
            <p:cNvSpPr>
              <a:spLocks noChangeShapeType="1"/>
            </p:cNvSpPr>
            <p:nvPr/>
          </p:nvSpPr>
          <p:spPr bwMode="auto">
            <a:xfrm>
              <a:off x="4032" y="1440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7003" name="Line 27"/>
            <p:cNvSpPr>
              <a:spLocks noChangeShapeType="1"/>
            </p:cNvSpPr>
            <p:nvPr/>
          </p:nvSpPr>
          <p:spPr bwMode="auto">
            <a:xfrm>
              <a:off x="4032" y="1440"/>
              <a:ext cx="480" cy="43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26685" name="Line 29"/>
          <p:cNvSpPr>
            <a:spLocks noChangeShapeType="1"/>
          </p:cNvSpPr>
          <p:nvPr/>
        </p:nvSpPr>
        <p:spPr bwMode="auto">
          <a:xfrm>
            <a:off x="1320800" y="4972050"/>
            <a:ext cx="101600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1127125" y="544671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Sph.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1936750" y="4953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Def.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4572000" y="3081338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-25000">
                <a:solidFill>
                  <a:srgbClr val="FF0000"/>
                </a:solidFill>
                <a:cs typeface="Arial" pitchFamily="34" charset="0"/>
              </a:rPr>
              <a:t>Magical group theory stuff happens here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4648200" y="4648200"/>
            <a:ext cx="38100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baseline="-25000">
                <a:solidFill>
                  <a:srgbClr val="FF0000"/>
                </a:solidFill>
                <a:cs typeface="Arial" pitchFamily="34" charset="0"/>
              </a:rPr>
              <a:t>Symmetry Triangle of the IBA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u="sng" baseline="-25000">
              <a:solidFill>
                <a:srgbClr val="FF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baseline="-2500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3769 L -0.775 0.72578 " pathEditMode="relative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555 L -0.44167 0.577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2104 L -0.625 -0.03445 " pathEditMode="relative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0" grpId="0" animBg="1"/>
      <p:bldP spid="326671" grpId="0"/>
      <p:bldP spid="326672" grpId="0"/>
      <p:bldP spid="326685" grpId="0" animBg="1"/>
      <p:bldP spid="104477" grpId="0"/>
      <p:bldP spid="104478" grpId="0"/>
      <p:bldP spid="104479" grpId="0"/>
      <p:bldP spid="1044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915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Classifying Structure -- The Symmetry Triangle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8610600" cy="838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Most nuclei do not exhibit the idealized symmetries but rather lie in transitional regions. Mapping the triangle.</a:t>
            </a: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160772" name="Picture 4" descr="rich_structures_v92"/>
          <p:cNvPicPr>
            <a:picLocks noChangeAspect="1" noChangeArrowheads="1"/>
          </p:cNvPicPr>
          <p:nvPr/>
        </p:nvPicPr>
        <p:blipFill>
          <a:blip r:embed="rId3" cstate="print"/>
          <a:srcRect l="3180" t="11627" r="726" b="4070"/>
          <a:stretch>
            <a:fillRect/>
          </a:stretch>
        </p:blipFill>
        <p:spPr bwMode="auto">
          <a:xfrm>
            <a:off x="1295400" y="990600"/>
            <a:ext cx="6019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2976563" y="3633788"/>
            <a:ext cx="831850" cy="1214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70138" y="3657600"/>
            <a:ext cx="1428750" cy="1166813"/>
            <a:chOff x="2544" y="720"/>
            <a:chExt cx="816" cy="675"/>
          </a:xfrm>
        </p:grpSpPr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2544" y="720"/>
              <a:ext cx="816" cy="675"/>
            </a:xfrm>
            <a:custGeom>
              <a:avLst/>
              <a:gdLst>
                <a:gd name="T0" fmla="*/ 0 w 816"/>
                <a:gd name="T1" fmla="*/ 675 h 675"/>
                <a:gd name="T2" fmla="*/ 345 w 816"/>
                <a:gd name="T3" fmla="*/ 0 h 675"/>
                <a:gd name="T4" fmla="*/ 816 w 816"/>
                <a:gd name="T5" fmla="*/ 675 h 675"/>
                <a:gd name="T6" fmla="*/ 0 w 816"/>
                <a:gd name="T7" fmla="*/ 675 h 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5"/>
                <a:gd name="T14" fmla="*/ 816 w 816"/>
                <a:gd name="T15" fmla="*/ 675 h 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5">
                  <a:moveTo>
                    <a:pt x="0" y="675"/>
                  </a:moveTo>
                  <a:lnTo>
                    <a:pt x="345" y="0"/>
                  </a:lnTo>
                  <a:lnTo>
                    <a:pt x="816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66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76" name="Rectangle 8"/>
            <p:cNvSpPr>
              <a:spLocks noChangeArrowheads="1"/>
            </p:cNvSpPr>
            <p:nvPr/>
          </p:nvSpPr>
          <p:spPr bwMode="auto">
            <a:xfrm>
              <a:off x="2759" y="1110"/>
              <a:ext cx="3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Sph.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81325" y="1905000"/>
            <a:ext cx="3022600" cy="2955925"/>
            <a:chOff x="2358" y="1186"/>
            <a:chExt cx="1904" cy="1862"/>
          </a:xfrm>
        </p:grpSpPr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2358" y="1186"/>
              <a:ext cx="1904" cy="1862"/>
            </a:xfrm>
            <a:custGeom>
              <a:avLst/>
              <a:gdLst>
                <a:gd name="T0" fmla="*/ 0 w 1904"/>
                <a:gd name="T1" fmla="*/ 1132 h 1862"/>
                <a:gd name="T2" fmla="*/ 604 w 1904"/>
                <a:gd name="T3" fmla="*/ 0 h 1862"/>
                <a:gd name="T4" fmla="*/ 1904 w 1904"/>
                <a:gd name="T5" fmla="*/ 1862 h 1862"/>
                <a:gd name="T6" fmla="*/ 508 w 1904"/>
                <a:gd name="T7" fmla="*/ 1852 h 1862"/>
                <a:gd name="T8" fmla="*/ 0 w 1904"/>
                <a:gd name="T9" fmla="*/ 1132 h 1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4"/>
                <a:gd name="T16" fmla="*/ 0 h 1862"/>
                <a:gd name="T17" fmla="*/ 1904 w 1904"/>
                <a:gd name="T18" fmla="*/ 1862 h 18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4" h="1862">
                  <a:moveTo>
                    <a:pt x="0" y="1132"/>
                  </a:moveTo>
                  <a:lnTo>
                    <a:pt x="604" y="0"/>
                  </a:lnTo>
                  <a:lnTo>
                    <a:pt x="1904" y="1862"/>
                  </a:lnTo>
                  <a:lnTo>
                    <a:pt x="508" y="1852"/>
                  </a:lnTo>
                  <a:lnTo>
                    <a:pt x="0" y="1132"/>
                  </a:lnTo>
                  <a:close/>
                </a:path>
              </a:pathLst>
            </a:custGeom>
            <a:solidFill>
              <a:srgbClr val="0033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2699" y="2220"/>
              <a:ext cx="68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</a:rPr>
                <a:t>Deformed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3703</Words>
  <Application>Microsoft Office PowerPoint</Application>
  <PresentationFormat>Affichage à l'écran (4:3)</PresentationFormat>
  <Paragraphs>729</Paragraphs>
  <Slides>60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13</vt:i4>
      </vt:variant>
      <vt:variant>
        <vt:lpstr>Serveurs OLE incorporés</vt:lpstr>
      </vt:variant>
      <vt:variant>
        <vt:i4>7</vt:i4>
      </vt:variant>
      <vt:variant>
        <vt:lpstr>Titres des diapositives</vt:lpstr>
      </vt:variant>
      <vt:variant>
        <vt:i4>60</vt:i4>
      </vt:variant>
    </vt:vector>
  </HeadingPairs>
  <TitlesOfParts>
    <vt:vector size="80" baseType="lpstr">
      <vt:lpstr>1_Office Theme</vt:lpstr>
      <vt:lpstr>8_Office Theme</vt:lpstr>
      <vt:lpstr>3_Office Theme</vt:lpstr>
      <vt:lpstr>10_Office Theme</vt:lpstr>
      <vt:lpstr>19_Office Theme</vt:lpstr>
      <vt:lpstr>1_Textured</vt:lpstr>
      <vt:lpstr>2_Default Design</vt:lpstr>
      <vt:lpstr>5_Office Theme</vt:lpstr>
      <vt:lpstr>9_Office Theme</vt:lpstr>
      <vt:lpstr>1_Default Design</vt:lpstr>
      <vt:lpstr>5_Default Design</vt:lpstr>
      <vt:lpstr>17_Office Theme</vt:lpstr>
      <vt:lpstr>6_Office Theme</vt:lpstr>
      <vt:lpstr>MathType 6.0 Equation</vt:lpstr>
      <vt:lpstr>Document</vt:lpstr>
      <vt:lpstr>Graph</vt:lpstr>
      <vt:lpstr>Microsoft Equation 3.0</vt:lpstr>
      <vt:lpstr>Equation</vt:lpstr>
      <vt:lpstr>CorelPhotoPaint.Image.10</vt:lpstr>
      <vt:lpstr>Acrobat Document</vt:lpstr>
      <vt:lpstr>Diapositive 1</vt:lpstr>
      <vt:lpstr>Diapositive 2</vt:lpstr>
      <vt:lpstr>Diapositive 3</vt:lpstr>
      <vt:lpstr>Diapositive 4</vt:lpstr>
      <vt:lpstr>OK, here’s what you need to remember from the Group Theory</vt:lpstr>
      <vt:lpstr>Concept of a Dynamical Symmetry</vt:lpstr>
      <vt:lpstr>Diapositive 7</vt:lpstr>
      <vt:lpstr>Group Structure of the IBA</vt:lpstr>
      <vt:lpstr>Diapositive 9</vt:lpstr>
      <vt:lpstr>Diapositive 10</vt:lpstr>
      <vt:lpstr>Diapositive 11</vt:lpstr>
      <vt:lpstr>Diapositive 12</vt:lpstr>
      <vt:lpstr>Diapositive 13</vt:lpstr>
      <vt:lpstr>E2 transitions in U(5)</vt:lpstr>
      <vt:lpstr>Creation and destruction operators as</vt:lpstr>
      <vt:lpstr>Diapositive 16</vt:lpstr>
      <vt:lpstr>Diapositive 17</vt:lpstr>
      <vt:lpstr>Deformed nuclei</vt:lpstr>
      <vt:lpstr>Diapositive 19</vt:lpstr>
      <vt:lpstr>Diapositive 20</vt:lpstr>
      <vt:lpstr>Diapositive 21</vt:lpstr>
      <vt:lpstr>SU(3)  Deformed nuclei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More General IBA calculations</vt:lpstr>
      <vt:lpstr>Diapositive 33</vt:lpstr>
      <vt:lpstr>Diapositive 34</vt:lpstr>
      <vt:lpstr>Diapositive 35</vt:lpstr>
      <vt:lpstr>Diapositive 36</vt:lpstr>
      <vt:lpstr>Diapositive 37</vt:lpstr>
      <vt:lpstr>Spanning the Triangle</vt:lpstr>
      <vt:lpstr>Diapositive 39</vt:lpstr>
      <vt:lpstr>H has two parameters. A given observable can only specify one of them. What does this imply? An observable gives a contour of constant values within the triangle</vt:lpstr>
      <vt:lpstr> </vt:lpstr>
      <vt:lpstr>Contour Plots in the Triangle</vt:lpstr>
      <vt:lpstr>We have a problem</vt:lpstr>
      <vt:lpstr>Diapositive 44</vt:lpstr>
      <vt:lpstr>Diapositive 45</vt:lpstr>
      <vt:lpstr>Special Thanks to:</vt:lpstr>
      <vt:lpstr>Appendix:    Trajectories-by-eye   Running the IBA program using the Titan computer at Yale   Examples “2” and “3” skipped earlier of the use of the CQF form of the IBA</vt:lpstr>
      <vt:lpstr>Trajectories at a Glance</vt:lpstr>
      <vt:lpstr>Nuclear Model Codes at Yale Computer name: Titan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End of Appendix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BORDEAUX 2</dc:title>
  <dc:creator>Rick Casten</dc:creator>
  <cp:lastModifiedBy>chambon</cp:lastModifiedBy>
  <cp:revision>23</cp:revision>
  <dcterms:created xsi:type="dcterms:W3CDTF">2010-09-09T18:58:14Z</dcterms:created>
  <dcterms:modified xsi:type="dcterms:W3CDTF">2010-10-18T09:07:39Z</dcterms:modified>
</cp:coreProperties>
</file>