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804" r:id="rId10"/>
    <p:sldMasterId id="2147483883" r:id="rId11"/>
    <p:sldMasterId id="2147483895" r:id="rId12"/>
  </p:sldMasterIdLst>
  <p:notesMasterIdLst>
    <p:notesMasterId r:id="rId57"/>
  </p:notesMasterIdLst>
  <p:sldIdLst>
    <p:sldId id="322" r:id="rId13"/>
    <p:sldId id="263" r:id="rId14"/>
    <p:sldId id="326" r:id="rId15"/>
    <p:sldId id="264" r:id="rId16"/>
    <p:sldId id="266" r:id="rId17"/>
    <p:sldId id="327" r:id="rId18"/>
    <p:sldId id="268" r:id="rId19"/>
    <p:sldId id="267" r:id="rId20"/>
    <p:sldId id="333" r:id="rId21"/>
    <p:sldId id="283" r:id="rId22"/>
    <p:sldId id="262" r:id="rId23"/>
    <p:sldId id="269" r:id="rId24"/>
    <p:sldId id="270" r:id="rId25"/>
    <p:sldId id="325" r:id="rId26"/>
    <p:sldId id="272" r:id="rId27"/>
    <p:sldId id="273" r:id="rId28"/>
    <p:sldId id="275" r:id="rId29"/>
    <p:sldId id="276" r:id="rId30"/>
    <p:sldId id="277" r:id="rId31"/>
    <p:sldId id="278" r:id="rId32"/>
    <p:sldId id="280" r:id="rId33"/>
    <p:sldId id="294" r:id="rId34"/>
    <p:sldId id="282" r:id="rId35"/>
    <p:sldId id="284" r:id="rId36"/>
    <p:sldId id="281" r:id="rId37"/>
    <p:sldId id="301" r:id="rId38"/>
    <p:sldId id="290" r:id="rId39"/>
    <p:sldId id="285" r:id="rId40"/>
    <p:sldId id="334" r:id="rId41"/>
    <p:sldId id="287" r:id="rId42"/>
    <p:sldId id="286" r:id="rId43"/>
    <p:sldId id="288" r:id="rId44"/>
    <p:sldId id="289" r:id="rId45"/>
    <p:sldId id="291" r:id="rId46"/>
    <p:sldId id="292" r:id="rId47"/>
    <p:sldId id="293" r:id="rId48"/>
    <p:sldId id="315" r:id="rId49"/>
    <p:sldId id="316" r:id="rId50"/>
    <p:sldId id="318" r:id="rId51"/>
    <p:sldId id="321" r:id="rId52"/>
    <p:sldId id="319" r:id="rId53"/>
    <p:sldId id="320" r:id="rId54"/>
    <p:sldId id="317" r:id="rId55"/>
    <p:sldId id="32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9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3CAD1-4398-432E-9D95-A78762265021}" type="datetimeFigureOut">
              <a:rPr lang="en-US" smtClean="0"/>
              <a:pPr/>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87DC9-3209-4530-B5EA-222B71AD70FA}"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57FF6-F95C-4D8A-858A-AADA0641A914}" type="slidenum">
              <a:rPr lang="en-US">
                <a:solidFill>
                  <a:prstClr val="black"/>
                </a:solidFill>
              </a:rPr>
              <a:pPr/>
              <a:t>4</a:t>
            </a:fld>
            <a:endParaRPr lang="en-US">
              <a:solidFill>
                <a:prstClr val="black"/>
              </a:solidFill>
            </a:endParaRPr>
          </a:p>
        </p:txBody>
      </p:sp>
      <p:sp>
        <p:nvSpPr>
          <p:cNvPr id="102402" name="Rectangle 2"/>
          <p:cNvSpPr>
            <a:spLocks noGrp="1" noRot="1" noChangeAspect="1" noChangeArrowheads="1" noTextEdit="1"/>
          </p:cNvSpPr>
          <p:nvPr>
            <p:ph type="sldImg"/>
          </p:nvPr>
        </p:nvSpPr>
        <p:spPr>
          <a:xfrm>
            <a:off x="1144588" y="685800"/>
            <a:ext cx="4572000" cy="3429000"/>
          </a:xfrm>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A7521-391A-4CB9-87B0-8A3ADC3E2A01}" type="slidenum">
              <a:rPr lang="en-US">
                <a:solidFill>
                  <a:prstClr val="black"/>
                </a:solidFill>
              </a:rPr>
              <a:pPr/>
              <a:t>26</a:t>
            </a:fld>
            <a:endParaRPr lang="en-US">
              <a:solidFill>
                <a:prstClr val="black"/>
              </a:solidFill>
            </a:endParaRPr>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a:t>One of the fascinating questions for the future is to see if these remarkable patterns continue in nuclei far from stability.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E302408C-A602-4003-8140-7E2ECA1266B6}" type="slidenum">
              <a:rPr lang="en-US" sz="1200">
                <a:solidFill>
                  <a:prstClr val="black"/>
                </a:solidFill>
                <a:cs typeface="Arial" pitchFamily="34" charset="0"/>
              </a:rPr>
              <a:pPr algn="r" fontAlgn="base">
                <a:spcBef>
                  <a:spcPct val="0"/>
                </a:spcBef>
                <a:spcAft>
                  <a:spcPct val="0"/>
                </a:spcAft>
                <a:defRPr/>
              </a:pPr>
              <a:t>28</a:t>
            </a:fld>
            <a:endParaRPr lang="en-US" sz="1200">
              <a:solidFill>
                <a:prstClr val="black"/>
              </a:solidFill>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A1569340-DB6A-4EF7-85EF-6531C5B93C1F}" type="slidenum">
              <a:rPr lang="en-US" sz="1200">
                <a:solidFill>
                  <a:prstClr val="black"/>
                </a:solidFill>
                <a:cs typeface="Arial" pitchFamily="34" charset="0"/>
              </a:rPr>
              <a:pPr algn="r" fontAlgn="base">
                <a:spcBef>
                  <a:spcPct val="0"/>
                </a:spcBef>
                <a:spcAft>
                  <a:spcPct val="0"/>
                </a:spcAft>
                <a:defRPr/>
              </a:pPr>
              <a:t>29</a:t>
            </a:fld>
            <a:endParaRPr lang="en-US" sz="1200">
              <a:solidFill>
                <a:prstClr val="black"/>
              </a:solidFill>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8436" name="Slide Number Placeholder 3"/>
          <p:cNvSpPr>
            <a:spLocks noGrp="1"/>
          </p:cNvSpPr>
          <p:nvPr>
            <p:ph type="sldNum" sz="quarter" idx="5"/>
          </p:nvPr>
        </p:nvSpPr>
        <p:spPr>
          <a:noFill/>
        </p:spPr>
        <p:txBody>
          <a:bodyPr/>
          <a:lstStyle/>
          <a:p>
            <a:fld id="{53DF1B98-1C84-4E59-88FE-A9EB337B042F}" type="slidenum">
              <a:rPr lang="en-US">
                <a:solidFill>
                  <a:prstClr val="black"/>
                </a:solidFill>
              </a:rPr>
              <a:pPr/>
              <a:t>32</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12ACB9F-9259-4878-AA27-D7593E1BF70D}" type="slidenum">
              <a:rPr lang="en-US">
                <a:solidFill>
                  <a:prstClr val="black"/>
                </a:solidFill>
              </a:rPr>
              <a:pPr/>
              <a:t>36</a:t>
            </a:fld>
            <a:endParaRPr lang="en-US">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62BFE9-D8F3-4141-9A03-9DB00B7FD2CC}" type="slidenum">
              <a:rPr lang="en-US">
                <a:solidFill>
                  <a:prstClr val="black"/>
                </a:solidFill>
              </a:rPr>
              <a:pPr/>
              <a:t>42</a:t>
            </a:fld>
            <a:endParaRPr lang="en-US">
              <a:solidFill>
                <a:prstClr val="black"/>
              </a:solidFill>
            </a:endParaRPr>
          </a:p>
        </p:txBody>
      </p:sp>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p:txBody>
          <a:bodyPr/>
          <a:lstStyle/>
          <a:p>
            <a:pPr>
              <a:spcBef>
                <a:spcPct val="0"/>
              </a:spcBef>
            </a:pPr>
            <a:endParaRPr lang="en-US"/>
          </a:p>
        </p:txBody>
      </p:sp>
      <p:sp>
        <p:nvSpPr>
          <p:cNvPr id="2150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87C30A90-6808-4C6D-B822-C85734177E47}" type="slidenum">
              <a:rPr lang="en-US" sz="1200">
                <a:solidFill>
                  <a:prstClr val="black"/>
                </a:solidFill>
              </a:rPr>
              <a:pPr algn="r" fontAlgn="base">
                <a:spcBef>
                  <a:spcPct val="0"/>
                </a:spcBef>
                <a:spcAft>
                  <a:spcPct val="0"/>
                </a:spcAft>
                <a:defRPr/>
              </a:pPr>
              <a:t>42</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3FF558D-048E-4565-BDE3-903FF39FBCC8}" type="slidenum">
              <a:rPr lang="en-US">
                <a:solidFill>
                  <a:prstClr val="black"/>
                </a:solidFill>
              </a:rPr>
              <a:pPr/>
              <a:t>5</a:t>
            </a:fld>
            <a:endParaRPr lang="en-US">
              <a:solidFill>
                <a:prstClr val="black"/>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0432A-7BD2-457E-AFC7-ECFBB73B4F4B}" type="slidenum">
              <a:rPr lang="en-US">
                <a:solidFill>
                  <a:prstClr val="black"/>
                </a:solidFill>
              </a:rPr>
              <a:pPr/>
              <a:t>10</a:t>
            </a:fld>
            <a:endParaRPr lang="en-US">
              <a:solidFill>
                <a:prstClr val="black"/>
              </a:solidFill>
            </a:endParaRPr>
          </a:p>
        </p:txBody>
      </p:sp>
      <p:sp>
        <p:nvSpPr>
          <p:cNvPr id="214018" name="Rectangle 2"/>
          <p:cNvSpPr>
            <a:spLocks noGrp="1" noRot="1" noChangeAspect="1" noChangeArrowheads="1" noTextEdit="1"/>
          </p:cNvSpPr>
          <p:nvPr>
            <p:ph type="sldImg"/>
          </p:nvPr>
        </p:nvSpPr>
        <p:spPr>
          <a:xfrm>
            <a:off x="1144588" y="685800"/>
            <a:ext cx="4572000" cy="3429000"/>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B8E47B7-84F7-4612-B8CF-E0726788329F}" type="slidenum">
              <a:rPr lang="en-US">
                <a:solidFill>
                  <a:prstClr val="black"/>
                </a:solidFill>
              </a:rPr>
              <a:pPr/>
              <a:t>13</a:t>
            </a:fld>
            <a:endParaRPr lang="en-US">
              <a:solidFill>
                <a:prstClr val="black"/>
              </a:solidFill>
            </a:endParaRPr>
          </a:p>
        </p:txBody>
      </p:sp>
      <p:sp>
        <p:nvSpPr>
          <p:cNvPr id="114691" name="Slide Image Placeholder 1"/>
          <p:cNvSpPr>
            <a:spLocks noGrp="1" noRot="1" noChangeAspect="1" noTextEdit="1"/>
          </p:cNvSpPr>
          <p:nvPr>
            <p:ph type="sldImg"/>
          </p:nvPr>
        </p:nvSpPr>
        <p:spPr>
          <a:ln/>
        </p:spPr>
      </p:sp>
      <p:sp>
        <p:nvSpPr>
          <p:cNvPr id="114692"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970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3B2B7AEE-F3A1-4C88-B594-F48641605D2B}" type="slidenum">
              <a:rPr lang="en-US" sz="1200">
                <a:solidFill>
                  <a:prstClr val="black"/>
                </a:solidFill>
              </a:rPr>
              <a:pPr algn="r" fontAlgn="base">
                <a:spcBef>
                  <a:spcPct val="0"/>
                </a:spcBef>
                <a:spcAft>
                  <a:spcPct val="0"/>
                </a:spcAft>
                <a:defRPr/>
              </a:pPr>
              <a:t>13</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22580679-1AB8-483B-B277-5363897CA89B}" type="slidenum">
              <a:rPr lang="en-US">
                <a:solidFill>
                  <a:prstClr val="black"/>
                </a:solidFill>
              </a:rPr>
              <a:pPr/>
              <a:t>14</a:t>
            </a:fld>
            <a:endParaRPr lang="en-US">
              <a:solidFill>
                <a:prstClr val="black"/>
              </a:solidFill>
            </a:endParaRPr>
          </a:p>
        </p:txBody>
      </p:sp>
      <p:sp>
        <p:nvSpPr>
          <p:cNvPr id="8" name="Slide Number Placeholder 7"/>
          <p:cNvSpPr txBox="1">
            <a:spLocks noGrp="1" noChangeArrowheads="1"/>
          </p:cNvSpPr>
          <p:nvPr/>
        </p:nvSpPr>
        <p:spPr>
          <a:xfrm>
            <a:off x="3884613" y="8685213"/>
            <a:ext cx="2971800" cy="457200"/>
          </a:xfrm>
          <a:prstGeom prst="rect">
            <a:avLst/>
          </a:prstGeom>
          <a:noFill/>
        </p:spPr>
        <p:txBody>
          <a:bodyPr anchor="b"/>
          <a:lstStyle/>
          <a:p>
            <a:pPr algn="r">
              <a:defRPr/>
            </a:pPr>
            <a:fld id="{7381E388-F7A0-4581-B2FA-888616C529AD}" type="slidenum">
              <a:rPr lang="en-US" sz="1200">
                <a:solidFill>
                  <a:prstClr val="black"/>
                </a:solidFill>
              </a:rPr>
              <a:pPr algn="r">
                <a:defRPr/>
              </a:pPr>
              <a:t>14</a:t>
            </a:fld>
            <a:endParaRPr lang="en-US" sz="1200">
              <a:solidFill>
                <a:prstClr val="black"/>
              </a:solidFill>
            </a:endParaRPr>
          </a:p>
        </p:txBody>
      </p:sp>
      <p:sp>
        <p:nvSpPr>
          <p:cNvPr id="450563" name="Slide Image Placeholder 1"/>
          <p:cNvSpPr>
            <a:spLocks noGrp="1" noRot="1" noChangeAspect="1" noTextEdit="1"/>
          </p:cNvSpPr>
          <p:nvPr>
            <p:ph type="sldImg"/>
          </p:nvPr>
        </p:nvSpPr>
        <p:spPr>
          <a:ln/>
        </p:spPr>
      </p:sp>
      <p:sp>
        <p:nvSpPr>
          <p:cNvPr id="450564" name="Notes Placeholder 2"/>
          <p:cNvSpPr>
            <a:spLocks noGrp="1"/>
          </p:cNvSpPr>
          <p:nvPr>
            <p:ph type="body" idx="1"/>
          </p:nvPr>
        </p:nvSpPr>
        <p:spPr/>
        <p:txBody>
          <a:bodyPr/>
          <a:lstStyle/>
          <a:p>
            <a:pPr>
              <a:spcBef>
                <a:spcPct val="0"/>
              </a:spcBef>
            </a:pPr>
            <a:endParaRPr lang="en-US"/>
          </a:p>
        </p:txBody>
      </p:sp>
      <p:sp>
        <p:nvSpPr>
          <p:cNvPr id="4505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C95899EC-D08E-4D27-B695-5A2E9C061011}" type="slidenum">
              <a:rPr lang="en-US" sz="1200" smtClean="0">
                <a:solidFill>
                  <a:prstClr val="black"/>
                </a:solidFill>
                <a:cs typeface="Arial" pitchFamily="34" charset="0"/>
              </a:rPr>
              <a:pPr algn="r" fontAlgn="base">
                <a:spcBef>
                  <a:spcPct val="0"/>
                </a:spcBef>
                <a:spcAft>
                  <a:spcPct val="0"/>
                </a:spcAft>
              </a:pPr>
              <a:t>14</a:t>
            </a:fld>
            <a:endParaRPr lang="en-US" sz="1200" smtClean="0">
              <a:solidFill>
                <a:prstClr val="black"/>
              </a:solidFill>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33CFCBB-4C16-48AE-B50D-B708621B3C83}" type="slidenum">
              <a:rPr lang="en-US">
                <a:solidFill>
                  <a:prstClr val="black"/>
                </a:solidFill>
              </a:rPr>
              <a:pPr/>
              <a:t>19</a:t>
            </a:fld>
            <a:endParaRPr lang="en-US">
              <a:solidFill>
                <a:prstClr val="black"/>
              </a:solidFill>
            </a:endParaRPr>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base">
              <a:spcBef>
                <a:spcPct val="0"/>
              </a:spcBef>
              <a:spcAft>
                <a:spcPct val="0"/>
              </a:spcAft>
              <a:defRPr/>
            </a:pPr>
            <a:fld id="{14C64C68-F3BD-4C0C-9C23-E1E015A2B828}" type="slidenum">
              <a:rPr lang="en-US" sz="1200">
                <a:solidFill>
                  <a:prstClr val="black"/>
                </a:solidFill>
                <a:cs typeface="Arial" pitchFamily="34" charset="0"/>
              </a:rPr>
              <a:pPr algn="r" fontAlgn="base">
                <a:spcBef>
                  <a:spcPct val="0"/>
                </a:spcBef>
                <a:spcAft>
                  <a:spcPct val="0"/>
                </a:spcAft>
                <a:defRPr/>
              </a:pPr>
              <a:t>23</a:t>
            </a:fld>
            <a:endParaRPr lang="en-US" sz="1200">
              <a:solidFill>
                <a:prstClr val="black"/>
              </a:solidFill>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A87DC9-3209-4530-B5EA-222B71AD70FA}"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49C5DC4-1FC9-4E86-8F1D-CA3EB1769D56}" type="slidenum">
              <a:rPr lang="en-US">
                <a:solidFill>
                  <a:prstClr val="black"/>
                </a:solidFill>
              </a:rPr>
              <a:pPr/>
              <a:t>25</a:t>
            </a:fld>
            <a:endParaRPr lang="en-US">
              <a:solidFill>
                <a:prstClr val="black"/>
              </a:solidFill>
            </a:endParaRPr>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933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3190233D-72A0-4EE4-88A5-79653C00A374}" type="slidenum">
              <a:rPr lang="en-US" sz="1200">
                <a:solidFill>
                  <a:prstClr val="black"/>
                </a:solidFill>
                <a:cs typeface="Arial" pitchFamily="34" charset="0"/>
              </a:rPr>
              <a:pPr algn="r" fontAlgn="base">
                <a:spcBef>
                  <a:spcPct val="0"/>
                </a:spcBef>
                <a:spcAft>
                  <a:spcPct val="0"/>
                </a:spcAft>
              </a:pPr>
              <a:t>25</a:t>
            </a:fld>
            <a:endParaRPr lang="en-US" sz="1200">
              <a:solidFill>
                <a:prstClr val="black"/>
              </a:solidFill>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B3B5C459-02B8-43DA-84D1-595A595E54F4}"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F37A6FD-6529-4377-9542-071BC02B34E4}"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86E7E06-1F41-448F-B27E-3F6A52A9331B}"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BD400D8-C3DB-4F6E-AA10-AB3822198D73}"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03DFC24D-DB93-4D5C-811D-9FB85C7AF1FC}"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165A7244-0932-42B3-B383-8EA60F160255}"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63C9F158-13F4-4D37-B3F8-5E5E2473CFA6}"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1E9492F-4C01-40FA-B4C2-B1E320630283}"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3FD034C9-1CB0-46C8-B0D1-57F28C1F39D8}"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46C7B5-D52D-4F73-8EC9-6B012C9E2F91}"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9A964B9-8EED-4D6A-BAAF-07FF7933E350}"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0D916E09-D197-4AB3-AC45-EDEF3F352AFF}"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7820F95-C351-496A-ACE9-4BECCBDC342F}" type="datetimeFigureOut">
              <a:rPr lang="en-US">
                <a:solidFill>
                  <a:srgbClr val="000000"/>
                </a:solidFill>
              </a:rPr>
              <a:pPr>
                <a:defRPr/>
              </a:pPr>
              <a:t>9/30/2010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BADDB7-F53F-45F1-8F93-E54DB9F4261C}"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ADCAA4-C332-4AF6-8596-40F68B942DC6}" type="datetimeFigureOut">
              <a:rPr lang="en-US">
                <a:solidFill>
                  <a:srgbClr val="000000"/>
                </a:solidFill>
              </a:rPr>
              <a:pPr>
                <a:defRPr/>
              </a:pPr>
              <a:t>9/30/2010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9A8819-A0B0-4FAA-824F-077AC463C8EF}"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527E545-6045-4A00-BC92-40D947E7BA32}" type="datetimeFigureOut">
              <a:rPr lang="en-US">
                <a:solidFill>
                  <a:srgbClr val="000000"/>
                </a:solidFill>
              </a:rPr>
              <a:pPr>
                <a:defRPr/>
              </a:pPr>
              <a:t>9/30/2010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9032B-6C75-4411-BAEA-B0B86D960DCE}"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280E639-1C24-47E6-98F4-D721D0427535}" type="datetimeFigureOut">
              <a:rPr lang="en-US">
                <a:solidFill>
                  <a:srgbClr val="000000"/>
                </a:solidFill>
              </a:rPr>
              <a:pPr>
                <a:defRPr/>
              </a:pPr>
              <a:t>9/30/2010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29251D-8AB7-4025-BF3C-95EF651E9A27}"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09B2BCA-A086-4E2A-9234-CAB5AE5849D7}" type="datetimeFigureOut">
              <a:rPr lang="en-US">
                <a:solidFill>
                  <a:srgbClr val="000000"/>
                </a:solidFill>
              </a:rPr>
              <a:pPr>
                <a:defRPr/>
              </a:pPr>
              <a:t>9/30/2010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E86E65-AE8D-4EC4-A432-0ACAA7CAC853}"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66B74D3-4175-4301-A998-234C62C52511}" type="datetimeFigureOut">
              <a:rPr lang="en-US">
                <a:solidFill>
                  <a:srgbClr val="000000"/>
                </a:solidFill>
              </a:rPr>
              <a:pPr>
                <a:defRPr/>
              </a:pPr>
              <a:t>9/30/2010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56B7FF-397D-49A0-8CC0-CF82C45F32C0}"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41940F-4308-416F-B7F1-296959BDA47D}" type="datetimeFigureOut">
              <a:rPr lang="en-US">
                <a:solidFill>
                  <a:srgbClr val="000000"/>
                </a:solidFill>
              </a:rPr>
              <a:pPr>
                <a:defRPr/>
              </a:pPr>
              <a:t>9/30/2010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A20280-7131-42AA-95B2-EEE4E3588E81}"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ECBAA4D-8FEE-4EC2-B90C-20B77E808AE1}" type="datetimeFigureOut">
              <a:rPr lang="en-US">
                <a:solidFill>
                  <a:srgbClr val="000000"/>
                </a:solidFill>
              </a:rPr>
              <a:pPr>
                <a:defRPr/>
              </a:pPr>
              <a:t>9/30/2010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D58797-007D-4E68-907C-03D048EA0967}"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32DC7D-F98E-42EE-B9B1-5A2FA8C6942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2F44CA-2045-417C-88FB-D503AFB989E2}" type="datetimeFigureOut">
              <a:rPr lang="en-US">
                <a:solidFill>
                  <a:srgbClr val="000000"/>
                </a:solidFill>
              </a:rPr>
              <a:pPr>
                <a:defRPr/>
              </a:pPr>
              <a:t>9/30/2010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A8750B-B341-4BD5-8004-5E6373D51A88}"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8CAB4B-10E5-44E8-BF78-103534AA499A}" type="datetimeFigureOut">
              <a:rPr lang="en-US">
                <a:solidFill>
                  <a:srgbClr val="000000"/>
                </a:solidFill>
              </a:rPr>
              <a:pPr>
                <a:defRPr/>
              </a:pPr>
              <a:t>9/30/2010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186F1-3341-4F17-BE36-3CCD37AC15A7}"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7F80A29-E584-46DB-92B6-633250D4847D}" type="datetimeFigureOut">
              <a:rPr lang="en-US">
                <a:solidFill>
                  <a:srgbClr val="000000"/>
                </a:solidFill>
              </a:rPr>
              <a:pPr>
                <a:defRPr/>
              </a:pPr>
              <a:t>9/30/2010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BE8574-D9F8-4804-8BB3-88287DE0AE6E}"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2BA3FB-A352-4360-AE27-723CF661068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370357-5285-487E-B191-16E1E6218FF7}"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3E4E84-3C70-4B24-80D0-ABD38ADB9FAB}"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401D9AB-A899-4E82-8558-C6F7B5F2B034}"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8349F56-5B36-4D8C-AF80-828A5F836F45}"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4B8ECA2-09E2-4953-AC9D-CD1F66CC2C28}"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74A61E-2849-4CCF-8D5B-D7F15F8AABC0}"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2A81A2-AB8A-4D3C-9946-95171A6238DD}"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208A26-9673-4982-AB31-3AF440F6E89C}" type="slidenum">
              <a:rPr lang="en-US">
                <a:solidFill>
                  <a:srgbClr val="000000"/>
                </a:solidFill>
              </a:rPr>
              <a:pPr/>
              <a:t>‹N°›</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B20E6C-F67A-43E2-A29E-9086CB89D7BE}"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5E704B-44FA-4A27-A19B-41ADDC906AA3}"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B19114-5678-4DCB-9A0B-B4F0182A7B7C}"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0A0C08-EFBC-4C2A-BF19-BDCE2C7FF050}"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17E49A-1A1C-4580-8F80-503499108E65}"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F481F10-FDC0-44EA-B5F5-A526C12EF832}"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5BDB06-5809-4968-927F-A45B60FBDA10}"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E3453D-283D-4D14-9725-EBFD95711E36}"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3FDEC7-1CB3-4CF5-AA24-7E412401E6B1}"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12B864-04B2-44E0-8A6C-BEBDB68EDC93}"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CE54B4-1C60-4F64-9DB8-C470C07A8FE2}" type="slidenum">
              <a:rPr lang="en-US">
                <a:solidFill>
                  <a:srgbClr val="000000"/>
                </a:solidFill>
              </a:rPr>
              <a:pPr>
                <a:defRPr/>
              </a:pPr>
              <a:t>‹N°›</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5B1B33-070C-4377-A862-03E56F8AD300}"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CB9C80-6393-44E2-952E-662EAA17E24D}"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2BC2C-F232-4F1F-BBC9-68E1A37D5C22}"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CCF07C-39EF-47E9-A451-7265F2EDCDF1}"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A6DB3D-71BA-4292-A627-5F6B0359571E}"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8BEF10-4966-4127-9E56-793FFEDA3083}"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30173B-F62B-48F3-9A00-6D5813492BAF}"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0A9734-6CBC-42BE-8D66-F1D29B4678FD}"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3B7F6-A3F3-4CA2-BF8E-7F854F04CCB8}"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236C9-D5B6-44DE-9208-1B17EBF7E0CE}"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63191D-FF67-47F1-ACE5-3AF660BAA7BE}" type="slidenum">
              <a:rPr lang="en-GB">
                <a:solidFill>
                  <a:srgbClr val="000000"/>
                </a:solidFill>
              </a:rPr>
              <a:pPr>
                <a:defRPr/>
              </a:pPr>
              <a:t>‹N°›</a:t>
            </a:fld>
            <a:endParaRPr lang="en-GB">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endParaRPr lang="en-GB"/>
          </a:p>
        </p:txBody>
      </p:sp>
      <p:sp>
        <p:nvSpPr>
          <p:cNvPr id="5" name="Rectangle 5"/>
          <p:cNvSpPr>
            <a:spLocks noGrp="1" noChangeArrowheads="1"/>
          </p:cNvSpPr>
          <p:nvPr>
            <p:ph type="ftr" idx="11"/>
          </p:nvPr>
        </p:nvSpPr>
        <p:spPr>
          <a:ln/>
        </p:spPr>
        <p:txBody>
          <a:bodyPr/>
          <a:lstStyle>
            <a:lvl1pPr>
              <a:defRPr/>
            </a:lvl1pPr>
          </a:lstStyle>
          <a:p>
            <a:endParaRPr lang="en-GB"/>
          </a:p>
        </p:txBody>
      </p:sp>
      <p:sp>
        <p:nvSpPr>
          <p:cNvPr id="6" name="Rectangle 6"/>
          <p:cNvSpPr>
            <a:spLocks noGrp="1" noChangeArrowheads="1"/>
          </p:cNvSpPr>
          <p:nvPr>
            <p:ph type="sldNum" idx="12"/>
          </p:nvPr>
        </p:nvSpPr>
        <p:spPr>
          <a:ln/>
        </p:spPr>
        <p:txBody>
          <a:bodyPr/>
          <a:lstStyle>
            <a:lvl1pPr>
              <a:defRPr/>
            </a:lvl1pPr>
          </a:lstStyle>
          <a:p>
            <a:fld id="{88B8C780-2CBF-4706-B7EF-02AB6BDF3AE4}" type="slidenum">
              <a:rPr lang="en-GB"/>
              <a:pPr/>
              <a:t>‹N°›</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endParaRPr lang="en-GB"/>
          </a:p>
        </p:txBody>
      </p:sp>
      <p:sp>
        <p:nvSpPr>
          <p:cNvPr id="5" name="Rectangle 5"/>
          <p:cNvSpPr>
            <a:spLocks noGrp="1" noChangeArrowheads="1"/>
          </p:cNvSpPr>
          <p:nvPr>
            <p:ph type="ftr" idx="11"/>
          </p:nvPr>
        </p:nvSpPr>
        <p:spPr>
          <a:ln/>
        </p:spPr>
        <p:txBody>
          <a:bodyPr/>
          <a:lstStyle>
            <a:lvl1pPr>
              <a:defRPr/>
            </a:lvl1pPr>
          </a:lstStyle>
          <a:p>
            <a:endParaRPr lang="en-GB"/>
          </a:p>
        </p:txBody>
      </p:sp>
      <p:sp>
        <p:nvSpPr>
          <p:cNvPr id="6" name="Rectangle 6"/>
          <p:cNvSpPr>
            <a:spLocks noGrp="1" noChangeArrowheads="1"/>
          </p:cNvSpPr>
          <p:nvPr>
            <p:ph type="sldNum" idx="12"/>
          </p:nvPr>
        </p:nvSpPr>
        <p:spPr>
          <a:ln/>
        </p:spPr>
        <p:txBody>
          <a:bodyPr/>
          <a:lstStyle>
            <a:lvl1pPr>
              <a:defRPr/>
            </a:lvl1pPr>
          </a:lstStyle>
          <a:p>
            <a:fld id="{4AD22769-1FB1-498D-80D1-561725854C19}" type="slidenum">
              <a:rPr lang="en-GB"/>
              <a:pPr/>
              <a:t>‹N°›</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endParaRPr lang="en-GB"/>
          </a:p>
        </p:txBody>
      </p:sp>
      <p:sp>
        <p:nvSpPr>
          <p:cNvPr id="5" name="Rectangle 5"/>
          <p:cNvSpPr>
            <a:spLocks noGrp="1" noChangeArrowheads="1"/>
          </p:cNvSpPr>
          <p:nvPr>
            <p:ph type="ftr" idx="11"/>
          </p:nvPr>
        </p:nvSpPr>
        <p:spPr>
          <a:ln/>
        </p:spPr>
        <p:txBody>
          <a:bodyPr/>
          <a:lstStyle>
            <a:lvl1pPr>
              <a:defRPr/>
            </a:lvl1pPr>
          </a:lstStyle>
          <a:p>
            <a:endParaRPr lang="en-GB"/>
          </a:p>
        </p:txBody>
      </p:sp>
      <p:sp>
        <p:nvSpPr>
          <p:cNvPr id="6" name="Rectangle 6"/>
          <p:cNvSpPr>
            <a:spLocks noGrp="1" noChangeArrowheads="1"/>
          </p:cNvSpPr>
          <p:nvPr>
            <p:ph type="sldNum" idx="12"/>
          </p:nvPr>
        </p:nvSpPr>
        <p:spPr>
          <a:ln/>
        </p:spPr>
        <p:txBody>
          <a:bodyPr/>
          <a:lstStyle>
            <a:lvl1pPr>
              <a:defRPr/>
            </a:lvl1pPr>
          </a:lstStyle>
          <a:p>
            <a:fld id="{79787DD3-164C-475D-9A90-4C2A3137375E}" type="slidenum">
              <a:rPr lang="en-GB"/>
              <a:pPr/>
              <a:t>‹N°›</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endParaRPr lang="en-GB"/>
          </a:p>
        </p:txBody>
      </p:sp>
      <p:sp>
        <p:nvSpPr>
          <p:cNvPr id="6" name="Rectangle 5"/>
          <p:cNvSpPr>
            <a:spLocks noGrp="1" noChangeArrowheads="1"/>
          </p:cNvSpPr>
          <p:nvPr>
            <p:ph type="ftr" idx="11"/>
          </p:nvPr>
        </p:nvSpPr>
        <p:spPr>
          <a:ln/>
        </p:spPr>
        <p:txBody>
          <a:bodyPr/>
          <a:lstStyle>
            <a:lvl1pPr>
              <a:defRPr/>
            </a:lvl1pPr>
          </a:lstStyle>
          <a:p>
            <a:endParaRPr lang="en-GB"/>
          </a:p>
        </p:txBody>
      </p:sp>
      <p:sp>
        <p:nvSpPr>
          <p:cNvPr id="7" name="Rectangle 6"/>
          <p:cNvSpPr>
            <a:spLocks noGrp="1" noChangeArrowheads="1"/>
          </p:cNvSpPr>
          <p:nvPr>
            <p:ph type="sldNum" idx="12"/>
          </p:nvPr>
        </p:nvSpPr>
        <p:spPr>
          <a:ln/>
        </p:spPr>
        <p:txBody>
          <a:bodyPr/>
          <a:lstStyle>
            <a:lvl1pPr>
              <a:defRPr/>
            </a:lvl1pPr>
          </a:lstStyle>
          <a:p>
            <a:fld id="{96524C7C-3A3C-4145-A32C-DF1959625D9B}"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endParaRPr lang="en-GB"/>
          </a:p>
        </p:txBody>
      </p:sp>
      <p:sp>
        <p:nvSpPr>
          <p:cNvPr id="8" name="Rectangle 5"/>
          <p:cNvSpPr>
            <a:spLocks noGrp="1" noChangeArrowheads="1"/>
          </p:cNvSpPr>
          <p:nvPr>
            <p:ph type="ftr" idx="11"/>
          </p:nvPr>
        </p:nvSpPr>
        <p:spPr>
          <a:ln/>
        </p:spPr>
        <p:txBody>
          <a:bodyPr/>
          <a:lstStyle>
            <a:lvl1pPr>
              <a:defRPr/>
            </a:lvl1pPr>
          </a:lstStyle>
          <a:p>
            <a:endParaRPr lang="en-GB"/>
          </a:p>
        </p:txBody>
      </p:sp>
      <p:sp>
        <p:nvSpPr>
          <p:cNvPr id="9" name="Rectangle 6"/>
          <p:cNvSpPr>
            <a:spLocks noGrp="1" noChangeArrowheads="1"/>
          </p:cNvSpPr>
          <p:nvPr>
            <p:ph type="sldNum" idx="12"/>
          </p:nvPr>
        </p:nvSpPr>
        <p:spPr>
          <a:ln/>
        </p:spPr>
        <p:txBody>
          <a:bodyPr/>
          <a:lstStyle>
            <a:lvl1pPr>
              <a:defRPr/>
            </a:lvl1pPr>
          </a:lstStyle>
          <a:p>
            <a:fld id="{4F7D9BA3-7653-4521-AAF7-BD2670D4E971}" type="slidenum">
              <a:rPr lang="en-GB"/>
              <a:pPr/>
              <a:t>‹N°›</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endParaRPr lang="en-GB"/>
          </a:p>
        </p:txBody>
      </p:sp>
      <p:sp>
        <p:nvSpPr>
          <p:cNvPr id="4" name="Rectangle 5"/>
          <p:cNvSpPr>
            <a:spLocks noGrp="1" noChangeArrowheads="1"/>
          </p:cNvSpPr>
          <p:nvPr>
            <p:ph type="ftr" idx="11"/>
          </p:nvPr>
        </p:nvSpPr>
        <p:spPr>
          <a:ln/>
        </p:spPr>
        <p:txBody>
          <a:bodyPr/>
          <a:lstStyle>
            <a:lvl1pPr>
              <a:defRPr/>
            </a:lvl1pPr>
          </a:lstStyle>
          <a:p>
            <a:endParaRPr lang="en-GB"/>
          </a:p>
        </p:txBody>
      </p:sp>
      <p:sp>
        <p:nvSpPr>
          <p:cNvPr id="5" name="Rectangle 6"/>
          <p:cNvSpPr>
            <a:spLocks noGrp="1" noChangeArrowheads="1"/>
          </p:cNvSpPr>
          <p:nvPr>
            <p:ph type="sldNum" idx="12"/>
          </p:nvPr>
        </p:nvSpPr>
        <p:spPr>
          <a:ln/>
        </p:spPr>
        <p:txBody>
          <a:bodyPr/>
          <a:lstStyle>
            <a:lvl1pPr>
              <a:defRPr/>
            </a:lvl1pPr>
          </a:lstStyle>
          <a:p>
            <a:fld id="{EC9B6390-66E5-42F3-A85F-BC693B691ECC}" type="slidenum">
              <a:rPr lang="en-GB"/>
              <a:pPr/>
              <a:t>‹N°›</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endParaRPr lang="en-GB"/>
          </a:p>
        </p:txBody>
      </p:sp>
      <p:sp>
        <p:nvSpPr>
          <p:cNvPr id="3" name="Rectangle 5"/>
          <p:cNvSpPr>
            <a:spLocks noGrp="1" noChangeArrowheads="1"/>
          </p:cNvSpPr>
          <p:nvPr>
            <p:ph type="ftr" idx="11"/>
          </p:nvPr>
        </p:nvSpPr>
        <p:spPr>
          <a:ln/>
        </p:spPr>
        <p:txBody>
          <a:bodyPr/>
          <a:lstStyle>
            <a:lvl1pPr>
              <a:defRPr/>
            </a:lvl1pPr>
          </a:lstStyle>
          <a:p>
            <a:endParaRPr lang="en-GB"/>
          </a:p>
        </p:txBody>
      </p:sp>
      <p:sp>
        <p:nvSpPr>
          <p:cNvPr id="4" name="Rectangle 6"/>
          <p:cNvSpPr>
            <a:spLocks noGrp="1" noChangeArrowheads="1"/>
          </p:cNvSpPr>
          <p:nvPr>
            <p:ph type="sldNum" idx="12"/>
          </p:nvPr>
        </p:nvSpPr>
        <p:spPr>
          <a:ln/>
        </p:spPr>
        <p:txBody>
          <a:bodyPr/>
          <a:lstStyle>
            <a:lvl1pPr>
              <a:defRPr/>
            </a:lvl1pPr>
          </a:lstStyle>
          <a:p>
            <a:fld id="{8BBB4F98-1350-4438-ABBD-B0A7BACCC398}" type="slidenum">
              <a:rPr lang="en-GB"/>
              <a:pPr/>
              <a:t>‹N°›</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endParaRPr lang="en-GB"/>
          </a:p>
        </p:txBody>
      </p:sp>
      <p:sp>
        <p:nvSpPr>
          <p:cNvPr id="6" name="Rectangle 5"/>
          <p:cNvSpPr>
            <a:spLocks noGrp="1" noChangeArrowheads="1"/>
          </p:cNvSpPr>
          <p:nvPr>
            <p:ph type="ftr" idx="11"/>
          </p:nvPr>
        </p:nvSpPr>
        <p:spPr>
          <a:ln/>
        </p:spPr>
        <p:txBody>
          <a:bodyPr/>
          <a:lstStyle>
            <a:lvl1pPr>
              <a:defRPr/>
            </a:lvl1pPr>
          </a:lstStyle>
          <a:p>
            <a:endParaRPr lang="en-GB"/>
          </a:p>
        </p:txBody>
      </p:sp>
      <p:sp>
        <p:nvSpPr>
          <p:cNvPr id="7" name="Rectangle 6"/>
          <p:cNvSpPr>
            <a:spLocks noGrp="1" noChangeArrowheads="1"/>
          </p:cNvSpPr>
          <p:nvPr>
            <p:ph type="sldNum" idx="12"/>
          </p:nvPr>
        </p:nvSpPr>
        <p:spPr>
          <a:ln/>
        </p:spPr>
        <p:txBody>
          <a:bodyPr/>
          <a:lstStyle>
            <a:lvl1pPr>
              <a:defRPr/>
            </a:lvl1pPr>
          </a:lstStyle>
          <a:p>
            <a:fld id="{BC9046DB-5948-475C-8BDB-5249B0F5D038}" type="slidenum">
              <a:rPr lang="en-GB"/>
              <a:pPr/>
              <a:t>‹N°›</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endParaRPr lang="en-GB"/>
          </a:p>
        </p:txBody>
      </p:sp>
      <p:sp>
        <p:nvSpPr>
          <p:cNvPr id="6" name="Rectangle 5"/>
          <p:cNvSpPr>
            <a:spLocks noGrp="1" noChangeArrowheads="1"/>
          </p:cNvSpPr>
          <p:nvPr>
            <p:ph type="ftr" idx="11"/>
          </p:nvPr>
        </p:nvSpPr>
        <p:spPr>
          <a:ln/>
        </p:spPr>
        <p:txBody>
          <a:bodyPr/>
          <a:lstStyle>
            <a:lvl1pPr>
              <a:defRPr/>
            </a:lvl1pPr>
          </a:lstStyle>
          <a:p>
            <a:endParaRPr lang="en-GB"/>
          </a:p>
        </p:txBody>
      </p:sp>
      <p:sp>
        <p:nvSpPr>
          <p:cNvPr id="7" name="Rectangle 6"/>
          <p:cNvSpPr>
            <a:spLocks noGrp="1" noChangeArrowheads="1"/>
          </p:cNvSpPr>
          <p:nvPr>
            <p:ph type="sldNum" idx="12"/>
          </p:nvPr>
        </p:nvSpPr>
        <p:spPr>
          <a:ln/>
        </p:spPr>
        <p:txBody>
          <a:bodyPr/>
          <a:lstStyle>
            <a:lvl1pPr>
              <a:defRPr/>
            </a:lvl1pPr>
          </a:lstStyle>
          <a:p>
            <a:fld id="{0244B6E1-2908-4487-A36A-2016522C3AA5}" type="slidenum">
              <a:rPr lang="en-GB"/>
              <a:pPr/>
              <a:t>‹N°›</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endParaRPr lang="en-GB"/>
          </a:p>
        </p:txBody>
      </p:sp>
      <p:sp>
        <p:nvSpPr>
          <p:cNvPr id="5" name="Rectangle 5"/>
          <p:cNvSpPr>
            <a:spLocks noGrp="1" noChangeArrowheads="1"/>
          </p:cNvSpPr>
          <p:nvPr>
            <p:ph type="ftr" idx="11"/>
          </p:nvPr>
        </p:nvSpPr>
        <p:spPr>
          <a:ln/>
        </p:spPr>
        <p:txBody>
          <a:bodyPr/>
          <a:lstStyle>
            <a:lvl1pPr>
              <a:defRPr/>
            </a:lvl1pPr>
          </a:lstStyle>
          <a:p>
            <a:endParaRPr lang="en-GB"/>
          </a:p>
        </p:txBody>
      </p:sp>
      <p:sp>
        <p:nvSpPr>
          <p:cNvPr id="6" name="Rectangle 6"/>
          <p:cNvSpPr>
            <a:spLocks noGrp="1" noChangeArrowheads="1"/>
          </p:cNvSpPr>
          <p:nvPr>
            <p:ph type="sldNum" idx="12"/>
          </p:nvPr>
        </p:nvSpPr>
        <p:spPr>
          <a:ln/>
        </p:spPr>
        <p:txBody>
          <a:bodyPr/>
          <a:lstStyle>
            <a:lvl1pPr>
              <a:defRPr/>
            </a:lvl1pPr>
          </a:lstStyle>
          <a:p>
            <a:fld id="{2CA50B37-9445-48EB-B886-78FD07088386}" type="slidenum">
              <a:rPr lang="en-GB"/>
              <a:pPr/>
              <a:t>‹N°›</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5812"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8213"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endParaRPr lang="en-GB"/>
          </a:p>
        </p:txBody>
      </p:sp>
      <p:sp>
        <p:nvSpPr>
          <p:cNvPr id="5" name="Rectangle 5"/>
          <p:cNvSpPr>
            <a:spLocks noGrp="1" noChangeArrowheads="1"/>
          </p:cNvSpPr>
          <p:nvPr>
            <p:ph type="ftr" idx="11"/>
          </p:nvPr>
        </p:nvSpPr>
        <p:spPr>
          <a:ln/>
        </p:spPr>
        <p:txBody>
          <a:bodyPr/>
          <a:lstStyle>
            <a:lvl1pPr>
              <a:defRPr/>
            </a:lvl1pPr>
          </a:lstStyle>
          <a:p>
            <a:endParaRPr lang="en-GB"/>
          </a:p>
        </p:txBody>
      </p:sp>
      <p:sp>
        <p:nvSpPr>
          <p:cNvPr id="6" name="Rectangle 6"/>
          <p:cNvSpPr>
            <a:spLocks noGrp="1" noChangeArrowheads="1"/>
          </p:cNvSpPr>
          <p:nvPr>
            <p:ph type="sldNum" idx="12"/>
          </p:nvPr>
        </p:nvSpPr>
        <p:spPr>
          <a:ln/>
        </p:spPr>
        <p:txBody>
          <a:bodyPr/>
          <a:lstStyle>
            <a:lvl1pPr>
              <a:defRPr/>
            </a:lvl1pPr>
          </a:lstStyle>
          <a:p>
            <a:fld id="{2E92EA3D-3683-40BA-877C-34A88AA0DA7D}" type="slidenum">
              <a:rPr lang="en-GB"/>
              <a:pPr/>
              <a:t>‹N°›</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097319-8D9B-482C-9AFD-CDD439616584}"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08B1C-9381-41AE-8C41-650252E3BD40}"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C355AB-498C-400C-9780-0D7563949A91}"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67356B-4B30-4899-A83F-C91C1DD621AC}"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C9FDE0-CFFF-4EEB-BA11-6F36B054DA68}"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F633D88-0AED-4F12-B68D-88CB19BF333A}"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8E1DFC9-F9A5-4538-A250-702BBC9B2E09}"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576372-64AF-4318-8BA8-307CA64219B2}"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C0E659-689F-417E-A8BE-4264B62CCDAD}"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C5489B-A271-4BC0-800D-0FA14D4EE303}"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B9D5DF-908A-493E-AC0A-F5B400679C8B}" type="slidenum">
              <a:rPr lang="tr-TR">
                <a:solidFill>
                  <a:srgbClr val="000000"/>
                </a:solidFill>
              </a:rPr>
              <a:pPr>
                <a:defRPr/>
              </a:pPr>
              <a:t>‹N°›</a:t>
            </a:fld>
            <a:endParaRPr lang="tr-TR">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1059523-6563-45F2-954B-20F7332C79F5}"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7088596-5DA3-478E-BFBD-58AFD7D8F021}"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108D617-D376-4902-9822-738A8C55CB36}"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646CA0E-49BD-4BA9-8095-282308A9ACBE}"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BBC70BD9-3E7D-495C-B2F1-8B5FDF66E9EA}"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CF6ED53B-A739-44C8-838D-51A264614E71}"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1130D3A9-2C89-417D-A519-7B88BB74B568}"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3368D26-0470-462B-BCC5-274CBC5F8BEE}"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78BC5EE-7501-4E45-96ED-ED706230BBA5}"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26D483D-1A3A-468F-BB36-8571423DDAD3}"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2DE52EC-6B8B-43AA-AA5C-ECFF84D42AD0}" type="slidenum">
              <a:rPr lang="en-US">
                <a:solidFill>
                  <a:srgbClr val="000000">
                    <a:tint val="75000"/>
                  </a:srgbClr>
                </a:solidFill>
              </a:rPr>
              <a:pPr>
                <a:defRPr/>
              </a:pPr>
              <a:t>‹N°›</a:t>
            </a:fld>
            <a:endParaRPr lang="en-US">
              <a:solidFill>
                <a:srgbClr val="000000">
                  <a:tint val="75000"/>
                </a:srgb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130D7-8E41-4F2D-9070-F50110DC802C}"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E24D8DF-FDE7-453F-8C12-E4162AE978D5}"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3A97AA-2E1F-4EA3-A559-798610E8515B}"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3DA000-6644-424B-A1B8-7F354A6C882D}"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A3782FE-81AF-4922-96EC-CC6034D052A9}"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22FDB5-08DB-4054-A316-9BBD0F9E95DC}"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CC2E20A-0E23-4644-944D-F84CE79859DF}"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D85B51-DB38-46DB-A910-EB06524A4F71}"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0D5AAE0-B56E-4949-A3D6-49BA979EC7BB}"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8D08FF-615F-4163-BCD3-5743A98997A3}"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BB0323-1517-4DFA-AD34-0D768A7C20D3}" type="slidenum">
              <a:rPr lang="en-US">
                <a:solidFill>
                  <a:srgbClr val="000000"/>
                </a:solidFill>
              </a:rPr>
              <a:pPr/>
              <a:t>‹N°›</a:t>
            </a:fld>
            <a:endParaRPr lang="en-US">
              <a:solidFill>
                <a:srgbClr val="000000"/>
              </a:solidFill>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17B02-B75C-4D93-8C52-DEB37421D65E}"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B14A6-44A9-4A42-9DB2-07D9E8CE71DB}"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1D3E7-A8B8-4F4A-8E3C-3F2B516C5CBA}" type="datetimeFigureOut">
              <a:rPr lang="en-US" smtClean="0">
                <a:solidFill>
                  <a:prstClr val="black">
                    <a:tint val="75000"/>
                  </a:prstClr>
                </a:solidFill>
              </a:rPr>
              <a:pPr/>
              <a:t>9/30/2010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E6700-03F1-41C4-8026-5ACAB3CACB1F}" type="slidenum">
              <a:rPr lang="en-US" smtClean="0">
                <a:solidFill>
                  <a:prstClr val="black">
                    <a:tint val="75000"/>
                  </a:prstClr>
                </a:solidFill>
              </a:rPr>
              <a:pPr/>
              <a:t>‹N°›</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C225F0-4E34-4B8B-AD1A-D54F02EB4DF5}" type="slidenum">
              <a:rPr lang="en-US">
                <a:solidFill>
                  <a:srgbClr val="000000">
                    <a:tint val="75000"/>
                  </a:srgbClr>
                </a:solidFill>
              </a:rPr>
              <a:pPr>
                <a:defRPr/>
              </a:pPr>
              <a:t>‹N°›</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fld id="{F0D06002-A128-4A71-894E-1964666590D0}" type="datetimeFigureOut">
              <a:rPr lang="en-US">
                <a:solidFill>
                  <a:srgbClr val="000000"/>
                </a:solidFill>
              </a:rPr>
              <a:pPr fontAlgn="base">
                <a:spcBef>
                  <a:spcPct val="0"/>
                </a:spcBef>
                <a:spcAft>
                  <a:spcPct val="0"/>
                </a:spcAft>
                <a:defRPr/>
              </a:pPr>
              <a:t>9/30/2010</a:t>
            </a:fld>
            <a:endParaRPr lang="en-US">
              <a:solidFill>
                <a:srgbClr val="000000"/>
              </a:solidFill>
            </a:endParaRPr>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fontAlgn="base">
              <a:spcBef>
                <a:spcPct val="0"/>
              </a:spcBef>
              <a:spcAft>
                <a:spcPct val="0"/>
              </a:spcAft>
              <a:defRPr/>
            </a:pPr>
            <a:fld id="{24A503AF-2C45-413B-B293-A8E529AEDF9D}" type="slidenum">
              <a:rPr lang="en-US">
                <a:solidFill>
                  <a:srgbClr val="000000"/>
                </a:solidFill>
              </a:rPr>
              <a:pPr fontAlgn="base">
                <a:spcBef>
                  <a:spcPct val="0"/>
                </a:spcBef>
                <a:spcAft>
                  <a:spcPct val="0"/>
                </a:spcAft>
                <a:defRPr/>
              </a:pPr>
              <a:t>‹N°›</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BB439CC-AD9B-4FFB-B377-75A1D8E09C15}" type="slidenum">
              <a:rPr lang="en-US" smtClean="0">
                <a:solidFill>
                  <a:srgbClr val="000000"/>
                </a:solidFill>
              </a:rPr>
              <a:pPr fontAlgn="base">
                <a:spcBef>
                  <a:spcPct val="0"/>
                </a:spcBef>
                <a:spcAft>
                  <a:spcPct val="0"/>
                </a:spcAft>
              </a:pPr>
              <a:t>‹N°›</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68DCA588-31A1-4A5E-B71D-C0B37A443E34}" type="slidenum">
              <a:rPr lang="en-US">
                <a:solidFill>
                  <a:srgbClr val="000000"/>
                </a:solidFill>
              </a:rPr>
              <a:pPr fontAlgn="base">
                <a:spcBef>
                  <a:spcPct val="0"/>
                </a:spcBef>
                <a:spcAft>
                  <a:spcPct val="0"/>
                </a:spcAft>
                <a:defRPr/>
              </a:pPr>
              <a:t>‹N°›</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p:transition>
  <p:timing>
    <p:tnLst>
      <p:par>
        <p:cTn id="1" dur="indefinite" restart="never" nodeType="tmRoot"/>
      </p:par>
    </p:tnLst>
  </p:timing>
  <p:txStyles>
    <p:titleStyle>
      <a:lvl1pPr algn="ctr" defTabSz="808038" rtl="0" eaLnBrk="0" fontAlgn="base" hangingPunct="0">
        <a:lnSpc>
          <a:spcPct val="88000"/>
        </a:lnSpc>
        <a:spcBef>
          <a:spcPct val="0"/>
        </a:spcBef>
        <a:spcAft>
          <a:spcPct val="0"/>
        </a:spcAft>
        <a:defRPr sz="2900">
          <a:solidFill>
            <a:srgbClr val="064308"/>
          </a:solidFill>
          <a:latin typeface="+mj-lt"/>
          <a:ea typeface="+mj-ea"/>
          <a:cs typeface="+mj-cs"/>
        </a:defRPr>
      </a:lvl1pPr>
      <a:lvl2pPr algn="ctr" defTabSz="808038" rtl="0" eaLnBrk="0" fontAlgn="base" hangingPunct="0">
        <a:lnSpc>
          <a:spcPct val="88000"/>
        </a:lnSpc>
        <a:spcBef>
          <a:spcPct val="0"/>
        </a:spcBef>
        <a:spcAft>
          <a:spcPct val="0"/>
        </a:spcAft>
        <a:defRPr sz="2900">
          <a:solidFill>
            <a:srgbClr val="064308"/>
          </a:solidFill>
          <a:latin typeface="Times New Roman" pitchFamily="18" charset="0"/>
        </a:defRPr>
      </a:lvl2pPr>
      <a:lvl3pPr algn="ctr" defTabSz="808038" rtl="0" eaLnBrk="0" fontAlgn="base" hangingPunct="0">
        <a:lnSpc>
          <a:spcPct val="88000"/>
        </a:lnSpc>
        <a:spcBef>
          <a:spcPct val="0"/>
        </a:spcBef>
        <a:spcAft>
          <a:spcPct val="0"/>
        </a:spcAft>
        <a:defRPr sz="2900">
          <a:solidFill>
            <a:srgbClr val="064308"/>
          </a:solidFill>
          <a:latin typeface="Times New Roman" pitchFamily="18" charset="0"/>
        </a:defRPr>
      </a:lvl3pPr>
      <a:lvl4pPr algn="ctr" defTabSz="808038" rtl="0" eaLnBrk="0" fontAlgn="base" hangingPunct="0">
        <a:lnSpc>
          <a:spcPct val="88000"/>
        </a:lnSpc>
        <a:spcBef>
          <a:spcPct val="0"/>
        </a:spcBef>
        <a:spcAft>
          <a:spcPct val="0"/>
        </a:spcAft>
        <a:defRPr sz="2900">
          <a:solidFill>
            <a:srgbClr val="064308"/>
          </a:solidFill>
          <a:latin typeface="Times New Roman" pitchFamily="18" charset="0"/>
        </a:defRPr>
      </a:lvl4pPr>
      <a:lvl5pPr algn="ctr" defTabSz="808038" rtl="0" eaLnBrk="0" fontAlgn="base" hangingPunct="0">
        <a:lnSpc>
          <a:spcPct val="88000"/>
        </a:lnSpc>
        <a:spcBef>
          <a:spcPct val="0"/>
        </a:spcBef>
        <a:spcAft>
          <a:spcPct val="0"/>
        </a:spcAft>
        <a:defRPr sz="2900">
          <a:solidFill>
            <a:srgbClr val="064308"/>
          </a:solidFill>
          <a:latin typeface="Times New Roman" pitchFamily="18" charset="0"/>
        </a:defRPr>
      </a:lvl5pPr>
      <a:lvl6pPr marL="457200" algn="ctr" defTabSz="808038" rtl="0" fontAlgn="base">
        <a:lnSpc>
          <a:spcPct val="88000"/>
        </a:lnSpc>
        <a:spcBef>
          <a:spcPct val="0"/>
        </a:spcBef>
        <a:spcAft>
          <a:spcPct val="0"/>
        </a:spcAft>
        <a:defRPr sz="2900">
          <a:solidFill>
            <a:srgbClr val="064308"/>
          </a:solidFill>
          <a:latin typeface="Times New Roman" pitchFamily="18" charset="0"/>
        </a:defRPr>
      </a:lvl6pPr>
      <a:lvl7pPr marL="914400" algn="ctr" defTabSz="808038" rtl="0" fontAlgn="base">
        <a:lnSpc>
          <a:spcPct val="88000"/>
        </a:lnSpc>
        <a:spcBef>
          <a:spcPct val="0"/>
        </a:spcBef>
        <a:spcAft>
          <a:spcPct val="0"/>
        </a:spcAft>
        <a:defRPr sz="2900">
          <a:solidFill>
            <a:srgbClr val="064308"/>
          </a:solidFill>
          <a:latin typeface="Times New Roman" pitchFamily="18" charset="0"/>
        </a:defRPr>
      </a:lvl7pPr>
      <a:lvl8pPr marL="1371600" algn="ctr" defTabSz="808038" rtl="0" fontAlgn="base">
        <a:lnSpc>
          <a:spcPct val="88000"/>
        </a:lnSpc>
        <a:spcBef>
          <a:spcPct val="0"/>
        </a:spcBef>
        <a:spcAft>
          <a:spcPct val="0"/>
        </a:spcAft>
        <a:defRPr sz="2900">
          <a:solidFill>
            <a:srgbClr val="064308"/>
          </a:solidFill>
          <a:latin typeface="Times New Roman" pitchFamily="18" charset="0"/>
        </a:defRPr>
      </a:lvl8pPr>
      <a:lvl9pPr marL="1828800" algn="ctr" defTabSz="808038" rtl="0" fontAlgn="base">
        <a:lnSpc>
          <a:spcPct val="88000"/>
        </a:lnSpc>
        <a:spcBef>
          <a:spcPct val="0"/>
        </a:spcBef>
        <a:spcAft>
          <a:spcPct val="0"/>
        </a:spcAft>
        <a:defRPr sz="2900">
          <a:solidFill>
            <a:srgbClr val="064308"/>
          </a:solidFill>
          <a:latin typeface="Times New Roman" pitchFamily="18" charset="0"/>
        </a:defRPr>
      </a:lvl9pPr>
    </p:titleStyle>
    <p:bodyStyle>
      <a:lvl1pPr marL="252413" indent="-252413" algn="l" defTabSz="808038" rtl="0" eaLnBrk="0" fontAlgn="base" hangingPunct="0">
        <a:lnSpc>
          <a:spcPct val="90000"/>
        </a:lnSpc>
        <a:spcBef>
          <a:spcPct val="30000"/>
        </a:spcBef>
        <a:spcAft>
          <a:spcPct val="0"/>
        </a:spcAft>
        <a:buSzPct val="100000"/>
        <a:buChar char="•"/>
        <a:defRPr sz="2200">
          <a:solidFill>
            <a:schemeClr val="tx1"/>
          </a:solidFill>
          <a:latin typeface="+mn-lt"/>
          <a:ea typeface="+mn-ea"/>
          <a:cs typeface="+mn-cs"/>
        </a:defRPr>
      </a:lvl1pPr>
      <a:lvl2pPr marL="604838" indent="-201613" algn="l" defTabSz="808038" rtl="0" eaLnBrk="0" fontAlgn="base" hangingPunct="0">
        <a:lnSpc>
          <a:spcPct val="90000"/>
        </a:lnSpc>
        <a:spcBef>
          <a:spcPct val="30000"/>
        </a:spcBef>
        <a:spcAft>
          <a:spcPct val="0"/>
        </a:spcAft>
        <a:buSzPct val="100000"/>
        <a:buChar char="–"/>
        <a:defRPr>
          <a:solidFill>
            <a:schemeClr val="tx1"/>
          </a:solidFill>
          <a:latin typeface="+mn-lt"/>
        </a:defRPr>
      </a:lvl2pPr>
      <a:lvl3pPr marL="1009650" indent="-201613" algn="l" defTabSz="808038" rtl="0" eaLnBrk="0" fontAlgn="base" hangingPunct="0">
        <a:lnSpc>
          <a:spcPct val="90000"/>
        </a:lnSpc>
        <a:spcBef>
          <a:spcPct val="30000"/>
        </a:spcBef>
        <a:spcAft>
          <a:spcPct val="0"/>
        </a:spcAft>
        <a:buSzPct val="100000"/>
        <a:buChar char="»"/>
        <a:defRPr>
          <a:solidFill>
            <a:schemeClr val="tx1"/>
          </a:solidFill>
          <a:latin typeface="+mn-lt"/>
        </a:defRPr>
      </a:lvl3pPr>
      <a:lvl4pPr marL="1363663" indent="-152400" algn="l" defTabSz="808038" rtl="0" eaLnBrk="0" fontAlgn="base" hangingPunct="0">
        <a:lnSpc>
          <a:spcPct val="90000"/>
        </a:lnSpc>
        <a:spcBef>
          <a:spcPct val="30000"/>
        </a:spcBef>
        <a:spcAft>
          <a:spcPct val="0"/>
        </a:spcAft>
        <a:buSzPct val="100000"/>
        <a:buChar char="•"/>
        <a:defRPr sz="1600">
          <a:solidFill>
            <a:schemeClr val="tx1"/>
          </a:solidFill>
          <a:latin typeface="+mn-lt"/>
        </a:defRPr>
      </a:lvl4pPr>
      <a:lvl5pPr marL="1766888" indent="-150813" algn="l" defTabSz="808038" rtl="0" eaLnBrk="0" fontAlgn="base" hangingPunct="0">
        <a:lnSpc>
          <a:spcPct val="90000"/>
        </a:lnSpc>
        <a:spcBef>
          <a:spcPct val="30000"/>
        </a:spcBef>
        <a:spcAft>
          <a:spcPct val="0"/>
        </a:spcAft>
        <a:buSzPct val="100000"/>
        <a:buChar char="–"/>
        <a:defRPr sz="1600">
          <a:solidFill>
            <a:schemeClr val="tx1"/>
          </a:solidFill>
          <a:latin typeface="+mn-lt"/>
        </a:defRPr>
      </a:lvl5pPr>
      <a:lvl6pPr marL="2224088" indent="-150813" algn="l" defTabSz="808038" rtl="0" fontAlgn="base">
        <a:lnSpc>
          <a:spcPct val="90000"/>
        </a:lnSpc>
        <a:spcBef>
          <a:spcPct val="30000"/>
        </a:spcBef>
        <a:spcAft>
          <a:spcPct val="0"/>
        </a:spcAft>
        <a:buSzPct val="100000"/>
        <a:buChar char="–"/>
        <a:defRPr sz="1600">
          <a:solidFill>
            <a:schemeClr val="tx1"/>
          </a:solidFill>
          <a:latin typeface="+mn-lt"/>
        </a:defRPr>
      </a:lvl6pPr>
      <a:lvl7pPr marL="2681288" indent="-150813" algn="l" defTabSz="808038" rtl="0" fontAlgn="base">
        <a:lnSpc>
          <a:spcPct val="90000"/>
        </a:lnSpc>
        <a:spcBef>
          <a:spcPct val="30000"/>
        </a:spcBef>
        <a:spcAft>
          <a:spcPct val="0"/>
        </a:spcAft>
        <a:buSzPct val="100000"/>
        <a:buChar char="–"/>
        <a:defRPr sz="1600">
          <a:solidFill>
            <a:schemeClr val="tx1"/>
          </a:solidFill>
          <a:latin typeface="+mn-lt"/>
        </a:defRPr>
      </a:lvl7pPr>
      <a:lvl8pPr marL="3138488" indent="-150813" algn="l" defTabSz="808038" rtl="0" fontAlgn="base">
        <a:lnSpc>
          <a:spcPct val="90000"/>
        </a:lnSpc>
        <a:spcBef>
          <a:spcPct val="30000"/>
        </a:spcBef>
        <a:spcAft>
          <a:spcPct val="0"/>
        </a:spcAft>
        <a:buSzPct val="100000"/>
        <a:buChar char="–"/>
        <a:defRPr sz="1600">
          <a:solidFill>
            <a:schemeClr val="tx1"/>
          </a:solidFill>
          <a:latin typeface="+mn-lt"/>
        </a:defRPr>
      </a:lvl8pPr>
      <a:lvl9pPr marL="3595688" indent="-150813" algn="l" defTabSz="808038" rtl="0" fontAlgn="base">
        <a:lnSpc>
          <a:spcPct val="90000"/>
        </a:lnSpc>
        <a:spcBef>
          <a:spcPct val="3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7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endParaRPr lang="en-GB">
              <a:solidFill>
                <a:srgbClr val="000000"/>
              </a:solidFill>
            </a:endParaRPr>
          </a:p>
        </p:txBody>
      </p:sp>
      <p:sp>
        <p:nvSpPr>
          <p:cNvPr id="317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GB">
              <a:solidFill>
                <a:srgbClr val="000000"/>
              </a:solidFill>
            </a:endParaRPr>
          </a:p>
        </p:txBody>
      </p:sp>
      <p:sp>
        <p:nvSpPr>
          <p:cNvPr id="317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51B4A5AF-94F0-4B64-A843-F8C1722FD09E}" type="slidenum">
              <a:rPr lang="en-GB">
                <a:solidFill>
                  <a:srgbClr val="000000"/>
                </a:solidFill>
              </a:rPr>
              <a:pPr fontAlgn="base">
                <a:spcBef>
                  <a:spcPct val="0"/>
                </a:spcBef>
                <a:spcAft>
                  <a:spcPct val="0"/>
                </a:spcAft>
                <a:defRPr/>
              </a:pPr>
              <a:t>‹N°›</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3050"/>
            <a:ext cx="8226425"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3315" name="Rectangle 3"/>
          <p:cNvSpPr>
            <a:spLocks noGrp="1" noChangeArrowheads="1"/>
          </p:cNvSpPr>
          <p:nvPr>
            <p:ph type="body" idx="1"/>
          </p:nvPr>
        </p:nvSpPr>
        <p:spPr bwMode="auto">
          <a:xfrm>
            <a:off x="457200" y="1604963"/>
            <a:ext cx="8226425"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6388" name="Rectangle 4"/>
          <p:cNvSpPr>
            <a:spLocks noGrp="1" noChangeArrowheads="1"/>
          </p:cNvSpPr>
          <p:nvPr>
            <p:ph type="dt"/>
          </p:nvPr>
        </p:nvSpPr>
        <p:spPr bwMode="auto">
          <a:xfrm>
            <a:off x="457200" y="6246813"/>
            <a:ext cx="2125663" cy="4730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116000"/>
              </a:lnSpc>
              <a:buClr>
                <a:srgbClr val="000000"/>
              </a:buClr>
              <a:buSzPct val="45000"/>
              <a:buFont typeface="Wingdings" pitchFamily="2" charset="2"/>
              <a:buNone/>
              <a:defRPr sz="1300">
                <a:solidFill>
                  <a:srgbClr val="000000"/>
                </a:solidFill>
                <a:latin typeface="Nimbus Roman No9 L" pitchFamily="16" charset="0"/>
              </a:defRPr>
            </a:lvl1pPr>
          </a:lstStyle>
          <a:p>
            <a:pPr fontAlgn="base">
              <a:spcBef>
                <a:spcPct val="0"/>
              </a:spcBef>
              <a:spcAft>
                <a:spcPct val="0"/>
              </a:spcAft>
            </a:pPr>
            <a:endParaRPr lang="en-GB"/>
          </a:p>
        </p:txBody>
      </p:sp>
      <p:sp>
        <p:nvSpPr>
          <p:cNvPr id="16389" name="Rectangle 5"/>
          <p:cNvSpPr>
            <a:spLocks noGrp="1" noChangeArrowheads="1"/>
          </p:cNvSpPr>
          <p:nvPr>
            <p:ph type="ftr"/>
          </p:nvPr>
        </p:nvSpPr>
        <p:spPr bwMode="auto">
          <a:xfrm>
            <a:off x="3127375" y="6246813"/>
            <a:ext cx="2895600" cy="4730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116000"/>
              </a:lnSpc>
              <a:buClr>
                <a:srgbClr val="000000"/>
              </a:buClr>
              <a:buSzPct val="45000"/>
              <a:buFont typeface="Wingdings" pitchFamily="2" charset="2"/>
              <a:buNone/>
              <a:defRPr sz="1300">
                <a:solidFill>
                  <a:srgbClr val="000000"/>
                </a:solidFill>
                <a:latin typeface="Nimbus Roman No9 L" pitchFamily="16" charset="0"/>
              </a:defRPr>
            </a:lvl1pPr>
          </a:lstStyle>
          <a:p>
            <a:pPr fontAlgn="base">
              <a:spcBef>
                <a:spcPct val="0"/>
              </a:spcBef>
              <a:spcAft>
                <a:spcPct val="0"/>
              </a:spcAft>
            </a:pPr>
            <a:endParaRPr lang="en-GB"/>
          </a:p>
        </p:txBody>
      </p:sp>
      <p:sp>
        <p:nvSpPr>
          <p:cNvPr id="16390" name="Rectangle 6"/>
          <p:cNvSpPr>
            <a:spLocks noGrp="1" noChangeArrowheads="1"/>
          </p:cNvSpPr>
          <p:nvPr>
            <p:ph type="sldNum"/>
          </p:nvPr>
        </p:nvSpPr>
        <p:spPr bwMode="auto">
          <a:xfrm>
            <a:off x="6554788" y="6246813"/>
            <a:ext cx="2127250" cy="4730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116000"/>
              </a:lnSpc>
              <a:buClr>
                <a:srgbClr val="000000"/>
              </a:buClr>
              <a:buSzPct val="45000"/>
              <a:buFont typeface="Wingdings" pitchFamily="2" charset="2"/>
              <a:buNone/>
              <a:defRPr sz="1300">
                <a:solidFill>
                  <a:srgbClr val="000000"/>
                </a:solidFill>
                <a:latin typeface="Nimbus Roman No9 L" pitchFamily="16" charset="0"/>
              </a:defRPr>
            </a:lvl1pPr>
          </a:lstStyle>
          <a:p>
            <a:pPr fontAlgn="base">
              <a:spcBef>
                <a:spcPct val="0"/>
              </a:spcBef>
              <a:spcAft>
                <a:spcPct val="0"/>
              </a:spcAft>
            </a:pPr>
            <a:fld id="{F18A8188-F788-499F-BBED-01B6C48B0AC5}" type="slidenum">
              <a:rPr lang="en-GB"/>
              <a:pPr fontAlgn="base">
                <a:spcBef>
                  <a:spcPct val="0"/>
                </a:spcBef>
                <a:spcAft>
                  <a:spcPct val="0"/>
                </a:spcAft>
              </a:pPr>
              <a:t>‹N°›</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14338" rtl="0" eaLnBrk="0" fontAlgn="base" hangingPunct="0">
        <a:lnSpc>
          <a:spcPct val="154000"/>
        </a:lnSpc>
        <a:spcBef>
          <a:spcPct val="0"/>
        </a:spcBef>
        <a:spcAft>
          <a:spcPct val="0"/>
        </a:spcAft>
        <a:buClr>
          <a:srgbClr val="000000"/>
        </a:buClr>
        <a:buSzPct val="45000"/>
        <a:buFont typeface="Wingdings" pitchFamily="2" charset="2"/>
        <a:defRPr sz="4000">
          <a:solidFill>
            <a:srgbClr val="000000"/>
          </a:solidFill>
          <a:latin typeface="+mj-lt"/>
          <a:ea typeface="+mj-ea"/>
          <a:cs typeface="+mj-cs"/>
        </a:defRPr>
      </a:lvl1pPr>
      <a:lvl2pPr algn="ctr" defTabSz="414338" rtl="0" eaLnBrk="0" fontAlgn="base" hangingPunct="0">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2pPr>
      <a:lvl3pPr algn="ctr" defTabSz="414338" rtl="0" eaLnBrk="0" fontAlgn="base" hangingPunct="0">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3pPr>
      <a:lvl4pPr algn="ctr" defTabSz="414338" rtl="0" eaLnBrk="0" fontAlgn="base" hangingPunct="0">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4pPr>
      <a:lvl5pPr algn="ctr" defTabSz="414338" rtl="0" eaLnBrk="0" fontAlgn="base" hangingPunct="0">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5pPr>
      <a:lvl6pPr marL="457200" algn="ctr" defTabSz="414338" rtl="0" fontAlgn="base">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6pPr>
      <a:lvl7pPr marL="914400" algn="ctr" defTabSz="414338" rtl="0" fontAlgn="base">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7pPr>
      <a:lvl8pPr marL="1371600" algn="ctr" defTabSz="414338" rtl="0" fontAlgn="base">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8pPr>
      <a:lvl9pPr marL="1828800" algn="ctr" defTabSz="414338" rtl="0" fontAlgn="base">
        <a:lnSpc>
          <a:spcPct val="154000"/>
        </a:lnSpc>
        <a:spcBef>
          <a:spcPct val="0"/>
        </a:spcBef>
        <a:spcAft>
          <a:spcPct val="0"/>
        </a:spcAft>
        <a:buClr>
          <a:srgbClr val="000000"/>
        </a:buClr>
        <a:buSzPct val="45000"/>
        <a:buFont typeface="Wingdings" pitchFamily="2" charset="2"/>
        <a:defRPr sz="4000">
          <a:solidFill>
            <a:srgbClr val="000000"/>
          </a:solidFill>
          <a:latin typeface="Arial" pitchFamily="34" charset="0"/>
        </a:defRPr>
      </a:lvl9pPr>
    </p:titleStyle>
    <p:bodyStyle>
      <a:lvl1pPr marL="390525" indent="-293688" algn="l" defTabSz="414338" rtl="0" eaLnBrk="0" fontAlgn="base" hangingPunct="0">
        <a:lnSpc>
          <a:spcPct val="154000"/>
        </a:lnSpc>
        <a:spcBef>
          <a:spcPct val="0"/>
        </a:spcBef>
        <a:spcAft>
          <a:spcPts val="1288"/>
        </a:spcAft>
        <a:buClr>
          <a:srgbClr val="000000"/>
        </a:buClr>
        <a:buSzPct val="45000"/>
        <a:buFont typeface="Wingdings" pitchFamily="2" charset="2"/>
        <a:buChar char=""/>
        <a:defRPr sz="2900">
          <a:solidFill>
            <a:srgbClr val="000000"/>
          </a:solidFill>
          <a:latin typeface="+mn-lt"/>
          <a:ea typeface="+mn-ea"/>
          <a:cs typeface="+mn-cs"/>
        </a:defRPr>
      </a:lvl1pPr>
      <a:lvl2pPr marL="782638" indent="-260350" algn="l" defTabSz="414338" rtl="0" eaLnBrk="0" fontAlgn="base" hangingPunct="0">
        <a:lnSpc>
          <a:spcPct val="154000"/>
        </a:lnSpc>
        <a:spcBef>
          <a:spcPct val="0"/>
        </a:spcBef>
        <a:spcAft>
          <a:spcPts val="1038"/>
        </a:spcAft>
        <a:buClr>
          <a:srgbClr val="000000"/>
        </a:buClr>
        <a:buSzPct val="75000"/>
        <a:buFont typeface="Symbol" pitchFamily="18" charset="2"/>
        <a:buChar char=""/>
        <a:defRPr sz="2500">
          <a:solidFill>
            <a:srgbClr val="000000"/>
          </a:solidFill>
          <a:latin typeface="+mn-lt"/>
        </a:defRPr>
      </a:lvl2pPr>
      <a:lvl3pPr marL="1173163" indent="-195263" algn="l" defTabSz="414338" rtl="0" eaLnBrk="0" fontAlgn="base" hangingPunct="0">
        <a:lnSpc>
          <a:spcPct val="154000"/>
        </a:lnSpc>
        <a:spcBef>
          <a:spcPct val="0"/>
        </a:spcBef>
        <a:spcAft>
          <a:spcPts val="775"/>
        </a:spcAft>
        <a:buClr>
          <a:srgbClr val="000000"/>
        </a:buClr>
        <a:buSzPct val="45000"/>
        <a:buFont typeface="Wingdings" pitchFamily="2" charset="2"/>
        <a:buChar char=""/>
        <a:defRPr sz="2200">
          <a:solidFill>
            <a:srgbClr val="000000"/>
          </a:solidFill>
          <a:latin typeface="+mn-lt"/>
        </a:defRPr>
      </a:lvl3pPr>
      <a:lvl4pPr marL="1565275" indent="-193675" algn="l" defTabSz="414338" rtl="0" eaLnBrk="0" fontAlgn="base" hangingPunct="0">
        <a:lnSpc>
          <a:spcPct val="154000"/>
        </a:lnSpc>
        <a:spcBef>
          <a:spcPct val="0"/>
        </a:spcBef>
        <a:spcAft>
          <a:spcPts val="525"/>
        </a:spcAft>
        <a:buClr>
          <a:srgbClr val="000000"/>
        </a:buClr>
        <a:buSzPct val="75000"/>
        <a:buFont typeface="Symbol" pitchFamily="18" charset="2"/>
        <a:buChar char=""/>
        <a:defRPr>
          <a:solidFill>
            <a:srgbClr val="000000"/>
          </a:solidFill>
          <a:latin typeface="+mn-lt"/>
        </a:defRPr>
      </a:lvl4pPr>
      <a:lvl5pPr marL="1957388" indent="-196850" algn="l" defTabSz="414338" rtl="0" eaLnBrk="0" fontAlgn="base" hangingPunct="0">
        <a:lnSpc>
          <a:spcPct val="154000"/>
        </a:lnSpc>
        <a:spcBef>
          <a:spcPct val="0"/>
        </a:spcBef>
        <a:spcAft>
          <a:spcPts val="263"/>
        </a:spcAft>
        <a:buClr>
          <a:srgbClr val="000000"/>
        </a:buClr>
        <a:buSzPct val="45000"/>
        <a:buFont typeface="Wingdings" pitchFamily="2" charset="2"/>
        <a:buChar char=""/>
        <a:defRPr>
          <a:solidFill>
            <a:srgbClr val="000000"/>
          </a:solidFill>
          <a:latin typeface="+mn-lt"/>
        </a:defRPr>
      </a:lvl5pPr>
      <a:lvl6pPr marL="2414588" indent="-196850" algn="l" defTabSz="414338" rtl="0" fontAlgn="base">
        <a:lnSpc>
          <a:spcPct val="154000"/>
        </a:lnSpc>
        <a:spcBef>
          <a:spcPct val="0"/>
        </a:spcBef>
        <a:spcAft>
          <a:spcPts val="263"/>
        </a:spcAft>
        <a:buClr>
          <a:srgbClr val="000000"/>
        </a:buClr>
        <a:buSzPct val="45000"/>
        <a:buFont typeface="Wingdings" pitchFamily="2" charset="2"/>
        <a:buChar char=""/>
        <a:defRPr>
          <a:solidFill>
            <a:srgbClr val="000000"/>
          </a:solidFill>
          <a:latin typeface="+mn-lt"/>
        </a:defRPr>
      </a:lvl6pPr>
      <a:lvl7pPr marL="2871788" indent="-196850" algn="l" defTabSz="414338" rtl="0" fontAlgn="base">
        <a:lnSpc>
          <a:spcPct val="154000"/>
        </a:lnSpc>
        <a:spcBef>
          <a:spcPct val="0"/>
        </a:spcBef>
        <a:spcAft>
          <a:spcPts val="263"/>
        </a:spcAft>
        <a:buClr>
          <a:srgbClr val="000000"/>
        </a:buClr>
        <a:buSzPct val="45000"/>
        <a:buFont typeface="Wingdings" pitchFamily="2" charset="2"/>
        <a:buChar char=""/>
        <a:defRPr>
          <a:solidFill>
            <a:srgbClr val="000000"/>
          </a:solidFill>
          <a:latin typeface="+mn-lt"/>
        </a:defRPr>
      </a:lvl7pPr>
      <a:lvl8pPr marL="3328988" indent="-196850" algn="l" defTabSz="414338" rtl="0" fontAlgn="base">
        <a:lnSpc>
          <a:spcPct val="154000"/>
        </a:lnSpc>
        <a:spcBef>
          <a:spcPct val="0"/>
        </a:spcBef>
        <a:spcAft>
          <a:spcPts val="263"/>
        </a:spcAft>
        <a:buClr>
          <a:srgbClr val="000000"/>
        </a:buClr>
        <a:buSzPct val="45000"/>
        <a:buFont typeface="Wingdings" pitchFamily="2" charset="2"/>
        <a:buChar char=""/>
        <a:defRPr>
          <a:solidFill>
            <a:srgbClr val="000000"/>
          </a:solidFill>
          <a:latin typeface="+mn-lt"/>
        </a:defRPr>
      </a:lvl8pPr>
      <a:lvl9pPr marL="3786188" indent="-196850" algn="l" defTabSz="414338" rtl="0" fontAlgn="base">
        <a:lnSpc>
          <a:spcPct val="154000"/>
        </a:lnSpc>
        <a:spcBef>
          <a:spcPct val="0"/>
        </a:spcBef>
        <a:spcAft>
          <a:spcPts val="263"/>
        </a:spcAft>
        <a:buClr>
          <a:srgbClr val="000000"/>
        </a:buClr>
        <a:buSzPct val="45000"/>
        <a:buFont typeface="Wingdings" pitchFamily="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fontAlgn="base">
              <a:spcBef>
                <a:spcPct val="0"/>
              </a:spcBef>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fontAlgn="base">
              <a:spcBef>
                <a:spcPct val="0"/>
              </a:spcBef>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fontAlgn="base">
              <a:spcBef>
                <a:spcPct val="0"/>
              </a:spcBef>
              <a:spcAft>
                <a:spcPct val="0"/>
              </a:spcAft>
              <a:defRPr/>
            </a:pPr>
            <a:fld id="{2652EB08-F91F-4879-9947-D47EE87FDC22}" type="slidenum">
              <a:rPr lang="tr-TR">
                <a:solidFill>
                  <a:srgbClr val="000000"/>
                </a:solidFill>
              </a:rPr>
              <a:pPr fontAlgn="base">
                <a:spcBef>
                  <a:spcPct val="0"/>
                </a:spcBef>
                <a:spcAft>
                  <a:spcPct val="0"/>
                </a:spcAft>
                <a:defRPr/>
              </a:pPr>
              <a:t>‹N°›</a:t>
            </a:fld>
            <a:endParaRPr lang="tr-TR">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cs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cs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cs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E36539D9-D509-4E4E-AEE2-F762BFEDBED1}" type="slidenum">
              <a:rPr lang="en-US">
                <a:solidFill>
                  <a:srgbClr val="000000">
                    <a:tint val="75000"/>
                  </a:srgbClr>
                </a:solidFill>
              </a:rPr>
              <a:pPr>
                <a:defRPr/>
              </a:pPr>
              <a:t>‹N°›</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
        <p:nvSpPr>
          <p:cNvPr id="3143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314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cs typeface="+mn-cs"/>
              </a:defRPr>
            </a:lvl1pPr>
          </a:lstStyle>
          <a:p>
            <a:pPr fontAlgn="base">
              <a:spcBef>
                <a:spcPct val="0"/>
              </a:spcBef>
              <a:spcAft>
                <a:spcPct val="0"/>
              </a:spcAft>
            </a:pPr>
            <a:endParaRPr lang="en-US" smtClean="0">
              <a:solidFill>
                <a:srgbClr val="000000"/>
              </a:solidFill>
            </a:endParaRPr>
          </a:p>
        </p:txBody>
      </p:sp>
      <p:sp>
        <p:nvSpPr>
          <p:cNvPr id="314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cs typeface="+mn-cs"/>
              </a:defRPr>
            </a:lvl1pPr>
          </a:lstStyle>
          <a:p>
            <a:pPr fontAlgn="base">
              <a:spcBef>
                <a:spcPct val="0"/>
              </a:spcBef>
              <a:spcAft>
                <a:spcPct val="0"/>
              </a:spcAft>
            </a:pPr>
            <a:endParaRPr lang="en-US" smtClean="0">
              <a:solidFill>
                <a:srgbClr val="000000"/>
              </a:solidFill>
            </a:endParaRPr>
          </a:p>
        </p:txBody>
      </p:sp>
      <p:sp>
        <p:nvSpPr>
          <p:cNvPr id="314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fontAlgn="base">
              <a:spcBef>
                <a:spcPct val="0"/>
              </a:spcBef>
              <a:spcAft>
                <a:spcPct val="0"/>
              </a:spcAft>
            </a:pPr>
            <a:fld id="{C40D4E6B-08CF-43A7-8A76-592E5FD23327}" type="slidenum">
              <a:rPr lang="en-US" smtClean="0">
                <a:solidFill>
                  <a:srgbClr val="000000"/>
                </a:solidFill>
              </a:rPr>
              <a:pPr fontAlgn="base">
                <a:spcBef>
                  <a:spcPct val="0"/>
                </a:spcBef>
                <a:spcAft>
                  <a:spcPct val="0"/>
                </a:spcAft>
              </a:pPr>
              <a:t>‹N°›</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9.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3.xml"/><Relationship Id="rId1" Type="http://schemas.openxmlformats.org/officeDocument/2006/relationships/vmlDrawing" Target="../drawings/vmlDrawing5.vml"/><Relationship Id="rId6" Type="http://schemas.openxmlformats.org/officeDocument/2006/relationships/image" Target="../media/image21.jpeg"/><Relationship Id="rId5" Type="http://schemas.openxmlformats.org/officeDocument/2006/relationships/oleObject" Target="../embeddings/oleObject8.bin"/><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5.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9.xml"/><Relationship Id="rId1" Type="http://schemas.openxmlformats.org/officeDocument/2006/relationships/vmlDrawing" Target="../drawings/vmlDrawing7.vml"/><Relationship Id="rId4" Type="http://schemas.openxmlformats.org/officeDocument/2006/relationships/oleObject" Target="../embeddings/Feuille_Microsoft_Office_Excel_97-20031.xls"/></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3.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9.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9.xml"/><Relationship Id="rId1" Type="http://schemas.openxmlformats.org/officeDocument/2006/relationships/vmlDrawing" Target="../drawings/vmlDrawing10.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jpeg"/><Relationship Id="rId2" Type="http://schemas.openxmlformats.org/officeDocument/2006/relationships/image" Target="../media/image9.wmf"/><Relationship Id="rId1" Type="http://schemas.openxmlformats.org/officeDocument/2006/relationships/slideLayout" Target="../slideLayouts/slideLayout24.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Autofit/>
          </a:bodyPr>
          <a:lstStyle/>
          <a:p>
            <a:r>
              <a:rPr lang="fr-FR" sz="3200" b="1" dirty="0" smtClean="0"/>
              <a:t>How </a:t>
            </a:r>
            <a:r>
              <a:rPr lang="fr-FR" sz="3200" b="1" dirty="0" err="1" smtClean="0"/>
              <a:t>nuclei</a:t>
            </a:r>
            <a:r>
              <a:rPr lang="fr-FR" sz="3200" b="1" dirty="0" smtClean="0"/>
              <a:t> </a:t>
            </a:r>
            <a:r>
              <a:rPr lang="fr-FR" sz="3200" b="1" dirty="0" err="1" smtClean="0"/>
              <a:t>behave</a:t>
            </a:r>
            <a:r>
              <a:rPr lang="fr-FR" sz="3200" b="1" dirty="0" smtClean="0"/>
              <a:t>: a simple perspective </a:t>
            </a:r>
            <a:r>
              <a:rPr lang="fr-FR" sz="3200" b="1" dirty="0" err="1" smtClean="0"/>
              <a:t>based</a:t>
            </a:r>
            <a:r>
              <a:rPr lang="fr-FR" sz="3200" b="1" dirty="0" smtClean="0"/>
              <a:t> on </a:t>
            </a:r>
            <a:r>
              <a:rPr lang="fr-FR" sz="3200" b="1" dirty="0" err="1" smtClean="0"/>
              <a:t>symmetry</a:t>
            </a:r>
            <a:r>
              <a:rPr lang="fr-FR" sz="3200" b="1" dirty="0" smtClean="0"/>
              <a:t> and </a:t>
            </a:r>
            <a:r>
              <a:rPr lang="fr-FR" sz="3200" b="1" dirty="0" err="1" smtClean="0"/>
              <a:t>geometry</a:t>
            </a:r>
            <a:r>
              <a:rPr lang="fr-FR" sz="3200" b="1" dirty="0" smtClean="0"/>
              <a:t/>
            </a:r>
            <a:br>
              <a:rPr lang="fr-FR" sz="3200" b="1" dirty="0" smtClean="0"/>
            </a:br>
            <a:r>
              <a:rPr lang="en-US" sz="3200" dirty="0" smtClean="0"/>
              <a:t/>
            </a:r>
            <a:br>
              <a:rPr lang="en-US" sz="3200" dirty="0" smtClean="0"/>
            </a:br>
            <a:r>
              <a:rPr lang="fr-FR" sz="2400" b="1" dirty="0" smtClean="0"/>
              <a:t>  (</a:t>
            </a:r>
            <a:r>
              <a:rPr lang="fr-FR" sz="2400" b="1" dirty="0" err="1" smtClean="0"/>
              <a:t>with</a:t>
            </a:r>
            <a:r>
              <a:rPr lang="fr-FR" sz="2400" b="1" dirty="0" smtClean="0"/>
              <a:t> a discussion of the </a:t>
            </a:r>
            <a:r>
              <a:rPr lang="fr-FR" sz="2400" b="1" dirty="0" err="1" smtClean="0"/>
              <a:t>microscopic</a:t>
            </a:r>
            <a:r>
              <a:rPr lang="fr-FR" sz="2400" b="1" dirty="0" smtClean="0"/>
              <a:t> drivers of </a:t>
            </a:r>
            <a:br>
              <a:rPr lang="fr-FR" sz="2400" b="1" dirty="0" smtClean="0"/>
            </a:br>
            <a:r>
              <a:rPr lang="fr-FR" sz="2400" b="1" dirty="0" smtClean="0"/>
              <a:t>structural </a:t>
            </a:r>
            <a:r>
              <a:rPr lang="fr-FR" sz="2400" b="1" dirty="0" err="1" smtClean="0"/>
              <a:t>evolution</a:t>
            </a:r>
            <a:r>
              <a:rPr lang="fr-FR" sz="2400" b="1" dirty="0" smtClean="0"/>
              <a:t>) </a:t>
            </a:r>
            <a:r>
              <a:rPr lang="en-US" sz="2400" dirty="0" smtClean="0"/>
              <a:t/>
            </a:r>
            <a:br>
              <a:rPr lang="en-US" sz="2400" dirty="0" smtClean="0"/>
            </a:br>
            <a:r>
              <a:rPr lang="fr-FR" sz="2400" b="1" dirty="0" smtClean="0"/>
              <a:t> </a:t>
            </a:r>
            <a:r>
              <a:rPr lang="en-US" sz="3200" dirty="0" smtClean="0"/>
              <a:t/>
            </a:r>
            <a:br>
              <a:rPr lang="en-US" sz="3200" dirty="0" smtClean="0"/>
            </a:br>
            <a:r>
              <a:rPr lang="fr-FR" sz="3200" b="1" dirty="0" smtClean="0"/>
              <a:t>R. F. </a:t>
            </a:r>
            <a:r>
              <a:rPr lang="fr-FR" sz="3200" b="1" dirty="0" err="1" smtClean="0"/>
              <a:t>Casten</a:t>
            </a:r>
            <a:r>
              <a:rPr lang="en-US" sz="3200" dirty="0" smtClean="0"/>
              <a:t/>
            </a:r>
            <a:br>
              <a:rPr lang="en-US" sz="3200" dirty="0" smtClean="0"/>
            </a:br>
            <a:r>
              <a:rPr lang="fr-FR" sz="3200" b="1" dirty="0" smtClean="0"/>
              <a:t>WNSL, Yale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cstate="print"/>
          <a:srcRect l="819" t="1492" r="3279"/>
          <a:stretch>
            <a:fillRect/>
          </a:stretch>
        </p:blipFill>
        <p:spPr bwMode="auto">
          <a:xfrm>
            <a:off x="838200" y="1066800"/>
            <a:ext cx="7239000" cy="4510411"/>
          </a:xfrm>
          <a:prstGeom prst="rect">
            <a:avLst/>
          </a:prstGeom>
          <a:noFill/>
          <a:ln w="9525">
            <a:noFill/>
            <a:miter lim="800000"/>
            <a:headEnd/>
            <a:tailEnd/>
          </a:ln>
          <a:effectLst/>
        </p:spPr>
      </p:pic>
      <p:sp>
        <p:nvSpPr>
          <p:cNvPr id="212995" name="Text Box 3"/>
          <p:cNvSpPr txBox="1">
            <a:spLocks noChangeArrowheads="1"/>
          </p:cNvSpPr>
          <p:nvPr/>
        </p:nvSpPr>
        <p:spPr bwMode="auto">
          <a:xfrm>
            <a:off x="0" y="457200"/>
            <a:ext cx="9143999" cy="523220"/>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n-US" sz="2800" b="1" dirty="0">
                <a:solidFill>
                  <a:srgbClr val="FF0000"/>
                </a:solidFill>
              </a:rPr>
              <a:t>Independent Particle Model – </a:t>
            </a:r>
            <a:r>
              <a:rPr lang="en-US" sz="2800" b="1" dirty="0" smtClean="0">
                <a:solidFill>
                  <a:srgbClr val="FF0000"/>
                </a:solidFill>
              </a:rPr>
              <a:t>Trouble in Paradise</a:t>
            </a:r>
            <a:endParaRPr lang="en-US" sz="2800" b="1" dirty="0">
              <a:solidFill>
                <a:srgbClr val="FF0000"/>
              </a:solidFill>
            </a:endParaRPr>
          </a:p>
        </p:txBody>
      </p:sp>
      <p:sp>
        <p:nvSpPr>
          <p:cNvPr id="4" name="TextBox 3"/>
          <p:cNvSpPr txBox="1"/>
          <p:nvPr/>
        </p:nvSpPr>
        <p:spPr>
          <a:xfrm>
            <a:off x="76200" y="0"/>
            <a:ext cx="6163867" cy="461665"/>
          </a:xfrm>
          <a:prstGeom prst="rect">
            <a:avLst/>
          </a:prstGeom>
          <a:noFill/>
        </p:spPr>
        <p:txBody>
          <a:bodyPr wrap="none" rtlCol="0">
            <a:spAutoFit/>
          </a:bodyPr>
          <a:lstStyle/>
          <a:p>
            <a:r>
              <a:rPr lang="en-US" sz="2400" b="1" dirty="0" smtClean="0">
                <a:solidFill>
                  <a:srgbClr val="0070C0"/>
                </a:solidFill>
              </a:rPr>
              <a:t>Caveat slide:  Fragility of the Shell Model</a:t>
            </a:r>
            <a:endParaRPr lang="en-US" sz="2400" b="1" dirty="0">
              <a:solidFill>
                <a:srgbClr val="0070C0"/>
              </a:solidFill>
            </a:endParaRPr>
          </a:p>
        </p:txBody>
      </p:sp>
      <p:sp>
        <p:nvSpPr>
          <p:cNvPr id="5" name="TextBox 4"/>
          <p:cNvSpPr txBox="1"/>
          <p:nvPr/>
        </p:nvSpPr>
        <p:spPr>
          <a:xfrm>
            <a:off x="0" y="6019800"/>
            <a:ext cx="8839200" cy="830997"/>
          </a:xfrm>
          <a:prstGeom prst="rect">
            <a:avLst/>
          </a:prstGeom>
          <a:noFill/>
        </p:spPr>
        <p:txBody>
          <a:bodyPr wrap="square" rtlCol="0">
            <a:spAutoFit/>
          </a:bodyPr>
          <a:lstStyle/>
          <a:p>
            <a:pPr algn="ctr"/>
            <a:r>
              <a:rPr lang="en-US" sz="2400" b="1" dirty="0" smtClean="0">
                <a:solidFill>
                  <a:srgbClr val="0070C0"/>
                </a:solidFill>
              </a:rPr>
              <a:t>How can we see changes in shell structure experimentally. We will soon see one easy tool:     </a:t>
            </a:r>
            <a:endParaRPr lang="en-US" sz="2400" b="1" dirty="0">
              <a:solidFill>
                <a:srgbClr val="0070C0"/>
              </a:solidFill>
            </a:endParaRPr>
          </a:p>
        </p:txBody>
      </p:sp>
      <p:sp>
        <p:nvSpPr>
          <p:cNvPr id="6" name="TextBox 5"/>
          <p:cNvSpPr txBox="1"/>
          <p:nvPr/>
        </p:nvSpPr>
        <p:spPr>
          <a:xfrm>
            <a:off x="6781800" y="6383592"/>
            <a:ext cx="1000595" cy="461665"/>
          </a:xfrm>
          <a:prstGeom prst="rect">
            <a:avLst/>
          </a:prstGeom>
          <a:noFill/>
        </p:spPr>
        <p:txBody>
          <a:bodyPr wrap="none" rtlCol="0">
            <a:spAutoFit/>
          </a:bodyPr>
          <a:lstStyle/>
          <a:p>
            <a:r>
              <a:rPr lang="en-US" sz="2400" b="1" dirty="0" smtClean="0">
                <a:solidFill>
                  <a:srgbClr val="FF0000"/>
                </a:solidFill>
              </a:rPr>
              <a:t>E(2</a:t>
            </a:r>
            <a:r>
              <a:rPr lang="en-US" sz="2400" b="1" baseline="30000" dirty="0" smtClean="0">
                <a:solidFill>
                  <a:srgbClr val="FF0000"/>
                </a:solidFill>
              </a:rPr>
              <a:t>+</a:t>
            </a:r>
            <a:r>
              <a:rPr lang="en-US" sz="2400" b="1" baseline="-25000" dirty="0" smtClean="0">
                <a:solidFill>
                  <a:srgbClr val="FF0000"/>
                </a:solidFill>
              </a:rPr>
              <a:t>1</a:t>
            </a:r>
            <a:r>
              <a:rPr lang="en-US" sz="2400" b="1" dirty="0" smtClean="0">
                <a:solidFill>
                  <a:srgbClr val="FF0000"/>
                </a:solidFill>
              </a:rPr>
              <a:t>)</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fontScale="90000"/>
          </a:bodyPr>
          <a:lstStyle/>
          <a:p>
            <a:r>
              <a:rPr lang="en-US" dirty="0" smtClean="0"/>
              <a:t> </a:t>
            </a:r>
            <a:br>
              <a:rPr lang="en-US" dirty="0" smtClean="0"/>
            </a:br>
            <a:r>
              <a:rPr lang="en-US" b="1" dirty="0" smtClean="0">
                <a:solidFill>
                  <a:srgbClr val="FF0000"/>
                </a:solidFill>
              </a:rPr>
              <a:t>Key Nuclear observables and their behavior with N and Z</a:t>
            </a:r>
            <a:br>
              <a:rPr lang="en-US" b="1" dirty="0" smtClean="0">
                <a:solidFill>
                  <a:srgbClr val="FF0000"/>
                </a:solidFill>
              </a:rPr>
            </a:br>
            <a:r>
              <a:rPr lang="en-US" dirty="0" smtClean="0"/>
              <a:t/>
            </a:r>
            <a:br>
              <a:rPr lang="en-US" dirty="0" smtClean="0"/>
            </a:br>
            <a:r>
              <a:rPr lang="en-US" dirty="0" smtClean="0"/>
              <a:t>What nuclei do, how we study them (what observables), and some simple ideas about structure – single particle and collective aspects</a:t>
            </a:r>
            <a:endParaRPr lang="en-US" dirty="0"/>
          </a:p>
        </p:txBody>
      </p:sp>
      <p:sp>
        <p:nvSpPr>
          <p:cNvPr id="3" name="TextBox 2"/>
          <p:cNvSpPr txBox="1"/>
          <p:nvPr/>
        </p:nvSpPr>
        <p:spPr>
          <a:xfrm>
            <a:off x="381001" y="5029200"/>
            <a:ext cx="8382000" cy="1384995"/>
          </a:xfrm>
          <a:prstGeom prst="rect">
            <a:avLst/>
          </a:prstGeom>
          <a:noFill/>
        </p:spPr>
        <p:txBody>
          <a:bodyPr wrap="square" rtlCol="0">
            <a:spAutoFit/>
          </a:bodyPr>
          <a:lstStyle/>
          <a:p>
            <a:r>
              <a:rPr lang="en-US" sz="2800" b="1" dirty="0" smtClean="0">
                <a:solidFill>
                  <a:srgbClr val="0070C0"/>
                </a:solidFill>
              </a:rPr>
              <a:t>Remember: </a:t>
            </a:r>
            <a:r>
              <a:rPr lang="en-US" sz="2800" b="1" dirty="0" smtClean="0">
                <a:solidFill>
                  <a:srgbClr val="FF0000"/>
                </a:solidFill>
              </a:rPr>
              <a:t>The nuclei are always right </a:t>
            </a:r>
            <a:r>
              <a:rPr lang="en-US" sz="2800" b="1" dirty="0" smtClean="0">
                <a:solidFill>
                  <a:srgbClr val="0070C0"/>
                </a:solidFill>
              </a:rPr>
              <a:t>!!!  Don’t impose our preconceptions on them.  Let them tell us what they are doing.</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76200"/>
            <a:ext cx="8686800" cy="1143001"/>
          </a:xfrm>
        </p:spPr>
        <p:txBody>
          <a:bodyPr/>
          <a:lstStyle/>
          <a:p>
            <a:pPr eaLnBrk="1" hangingPunct="1"/>
            <a:r>
              <a:rPr lang="en-US" sz="3200" dirty="0" smtClean="0"/>
              <a:t>Let’s start with </a:t>
            </a:r>
            <a:r>
              <a:rPr lang="en-US" sz="3200" dirty="0" smtClean="0">
                <a:solidFill>
                  <a:srgbClr val="FF0000"/>
                </a:solidFill>
              </a:rPr>
              <a:t>R</a:t>
            </a:r>
            <a:r>
              <a:rPr lang="en-US" sz="3200" baseline="-25000" dirty="0" smtClean="0">
                <a:solidFill>
                  <a:srgbClr val="FF0000"/>
                </a:solidFill>
              </a:rPr>
              <a:t>4/2</a:t>
            </a:r>
            <a:r>
              <a:rPr lang="en-US" sz="3200" dirty="0" smtClean="0"/>
              <a:t>. How does it vary, and why, and why do we care</a:t>
            </a:r>
          </a:p>
        </p:txBody>
      </p:sp>
      <p:sp>
        <p:nvSpPr>
          <p:cNvPr id="47107" name="Rectangle 3"/>
          <p:cNvSpPr>
            <a:spLocks noGrp="1" noChangeArrowheads="1"/>
          </p:cNvSpPr>
          <p:nvPr>
            <p:ph type="body" idx="1"/>
          </p:nvPr>
        </p:nvSpPr>
        <p:spPr>
          <a:xfrm>
            <a:off x="152400" y="1752600"/>
            <a:ext cx="8686800" cy="4524375"/>
          </a:xfrm>
        </p:spPr>
        <p:txBody>
          <a:bodyPr/>
          <a:lstStyle/>
          <a:p>
            <a:pPr eaLnBrk="1" hangingPunct="1">
              <a:lnSpc>
                <a:spcPct val="134000"/>
              </a:lnSpc>
            </a:pPr>
            <a:r>
              <a:rPr lang="en-US" sz="2400" dirty="0" smtClean="0"/>
              <a:t>We care because it is the almost the </a:t>
            </a:r>
            <a:r>
              <a:rPr lang="en-US" sz="2400" dirty="0" smtClean="0">
                <a:solidFill>
                  <a:srgbClr val="FF0000"/>
                </a:solidFill>
              </a:rPr>
              <a:t>only observable whose value immediately tells us something </a:t>
            </a:r>
            <a:r>
              <a:rPr lang="en-US" sz="2400" dirty="0" smtClean="0"/>
              <a:t>(not everything – as we on shall see in the third lecture on the IBA model!!!) about the structure.</a:t>
            </a:r>
          </a:p>
          <a:p>
            <a:pPr eaLnBrk="1" hangingPunct="1">
              <a:lnSpc>
                <a:spcPct val="134000"/>
              </a:lnSpc>
            </a:pPr>
            <a:r>
              <a:rPr lang="en-US" sz="2400" dirty="0" smtClean="0"/>
              <a:t>We care because it is easy to measure.</a:t>
            </a:r>
          </a:p>
          <a:p>
            <a:pPr eaLnBrk="1" hangingPunct="1">
              <a:lnSpc>
                <a:spcPct val="134000"/>
              </a:lnSpc>
            </a:pPr>
            <a:r>
              <a:rPr lang="en-US" sz="2400" dirty="0" smtClean="0"/>
              <a:t>Other observables, like E(2</a:t>
            </a:r>
            <a:r>
              <a:rPr lang="en-US" sz="2400" baseline="-25000" dirty="0" smtClean="0"/>
              <a:t>1</a:t>
            </a:r>
            <a:r>
              <a:rPr lang="en-US" sz="2400" baseline="30000" dirty="0" smtClean="0"/>
              <a:t>+</a:t>
            </a:r>
            <a:r>
              <a:rPr lang="en-US" sz="2400" dirty="0" smtClean="0"/>
              <a:t>) and masses, are measurable  even further from stability.  They too can give valuable information in the context of regional behavior, but generally not as directly.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4_16.jpg"/>
          <p:cNvPicPr>
            <a:picLocks noChangeAspect="1"/>
          </p:cNvPicPr>
          <p:nvPr/>
        </p:nvPicPr>
        <p:blipFill>
          <a:blip r:embed="rId3" cstate="print"/>
          <a:srcRect/>
          <a:stretch>
            <a:fillRect/>
          </a:stretch>
        </p:blipFill>
        <p:spPr bwMode="auto">
          <a:xfrm>
            <a:off x="1371600" y="2236788"/>
            <a:ext cx="6172200" cy="4773612"/>
          </a:xfrm>
          <a:prstGeom prst="rect">
            <a:avLst/>
          </a:prstGeom>
          <a:noFill/>
          <a:ln w="9525">
            <a:noFill/>
            <a:miter lim="800000"/>
            <a:headEnd/>
            <a:tailEnd/>
          </a:ln>
        </p:spPr>
      </p:pic>
      <p:sp>
        <p:nvSpPr>
          <p:cNvPr id="87043" name="Text Box 3"/>
          <p:cNvSpPr txBox="1">
            <a:spLocks noChangeArrowheads="1"/>
          </p:cNvSpPr>
          <p:nvPr/>
        </p:nvSpPr>
        <p:spPr bwMode="auto">
          <a:xfrm>
            <a:off x="152400" y="42208"/>
            <a:ext cx="8991600" cy="156966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dirty="0" smtClean="0">
                <a:solidFill>
                  <a:srgbClr val="000000"/>
                </a:solidFill>
                <a:cs typeface="Arial" pitchFamily="34" charset="0"/>
              </a:rPr>
              <a:t>Starting from a doubly magic nucleus, what </a:t>
            </a:r>
            <a:r>
              <a:rPr lang="en-US" sz="2400" dirty="0">
                <a:solidFill>
                  <a:srgbClr val="000000"/>
                </a:solidFill>
                <a:cs typeface="Arial" pitchFamily="34" charset="0"/>
              </a:rPr>
              <a:t>happens as the numbers of valence neutrons and protons </a:t>
            </a:r>
            <a:r>
              <a:rPr lang="en-US" sz="2400" b="1" dirty="0">
                <a:solidFill>
                  <a:srgbClr val="FF0000"/>
                </a:solidFill>
                <a:cs typeface="Arial" pitchFamily="34" charset="0"/>
              </a:rPr>
              <a:t>increase</a:t>
            </a:r>
            <a:r>
              <a:rPr lang="en-US" sz="2400" dirty="0">
                <a:solidFill>
                  <a:srgbClr val="000000"/>
                </a:solidFill>
                <a:cs typeface="Arial" pitchFamily="34" charset="0"/>
              </a:rPr>
              <a:t>?  </a:t>
            </a:r>
          </a:p>
          <a:p>
            <a:pPr algn="ctr" fontAlgn="base">
              <a:spcBef>
                <a:spcPct val="0"/>
              </a:spcBef>
              <a:spcAft>
                <a:spcPct val="0"/>
              </a:spcAft>
            </a:pPr>
            <a:r>
              <a:rPr lang="en-US" sz="2400" dirty="0">
                <a:solidFill>
                  <a:srgbClr val="000000"/>
                </a:solidFill>
                <a:cs typeface="Arial" pitchFamily="34" charset="0"/>
              </a:rPr>
              <a:t>Case of </a:t>
            </a:r>
            <a:r>
              <a:rPr lang="en-US" sz="2400" b="1" dirty="0">
                <a:solidFill>
                  <a:srgbClr val="FF0000"/>
                </a:solidFill>
                <a:cs typeface="Arial" pitchFamily="34" charset="0"/>
              </a:rPr>
              <a:t>few</a:t>
            </a:r>
            <a:r>
              <a:rPr lang="en-US" sz="2400" dirty="0">
                <a:solidFill>
                  <a:srgbClr val="000000"/>
                </a:solidFill>
                <a:cs typeface="Arial" pitchFamily="34" charset="0"/>
              </a:rPr>
              <a:t> valence nucleons:</a:t>
            </a:r>
          </a:p>
          <a:p>
            <a:pPr algn="ctr" fontAlgn="base">
              <a:spcBef>
                <a:spcPct val="0"/>
              </a:spcBef>
              <a:spcAft>
                <a:spcPct val="0"/>
              </a:spcAft>
            </a:pPr>
            <a:r>
              <a:rPr lang="en-US" sz="2400" dirty="0">
                <a:solidFill>
                  <a:srgbClr val="000000"/>
                </a:solidFill>
                <a:cs typeface="Arial" pitchFamily="34" charset="0"/>
              </a:rPr>
              <a:t>Lowering of energies, development of </a:t>
            </a:r>
            <a:r>
              <a:rPr lang="en-US" sz="2400" dirty="0" err="1">
                <a:solidFill>
                  <a:srgbClr val="000000"/>
                </a:solidFill>
                <a:cs typeface="Arial" pitchFamily="34" charset="0"/>
              </a:rPr>
              <a:t>multiplets</a:t>
            </a:r>
            <a:r>
              <a:rPr lang="en-US" sz="2400" dirty="0">
                <a:solidFill>
                  <a:srgbClr val="000000"/>
                </a:solidFill>
                <a:cs typeface="Arial" pitchFamily="34" charset="0"/>
              </a:rPr>
              <a:t>.  </a:t>
            </a:r>
            <a:r>
              <a:rPr lang="en-US" sz="2400" b="1" dirty="0">
                <a:solidFill>
                  <a:srgbClr val="FF0000"/>
                </a:solidFill>
                <a:cs typeface="Arial" pitchFamily="34" charset="0"/>
              </a:rPr>
              <a:t>R</a:t>
            </a:r>
            <a:r>
              <a:rPr lang="en-US" sz="2400" b="1" baseline="-25000" dirty="0">
                <a:solidFill>
                  <a:srgbClr val="FF0000"/>
                </a:solidFill>
                <a:cs typeface="Arial" pitchFamily="34" charset="0"/>
              </a:rPr>
              <a:t>4/2 </a:t>
            </a:r>
            <a:r>
              <a:rPr lang="en-US" sz="2400" b="1" dirty="0">
                <a:solidFill>
                  <a:srgbClr val="FF0000"/>
                </a:solidFill>
                <a:cs typeface="Arial" pitchFamily="34" charset="0"/>
                <a:sym typeface="Wingdings" pitchFamily="2" charset="2"/>
              </a:rPr>
              <a:t>  ~2-2.4</a:t>
            </a:r>
            <a:endParaRPr lang="en-US" sz="2400" b="1" dirty="0">
              <a:solidFill>
                <a:srgbClr val="FF0000"/>
              </a:solidFill>
              <a:cs typeface="Arial" pitchFamily="34" charset="0"/>
            </a:endParaRPr>
          </a:p>
        </p:txBody>
      </p:sp>
      <p:sp>
        <p:nvSpPr>
          <p:cNvPr id="81924" name="Text Box 4"/>
          <p:cNvSpPr txBox="1">
            <a:spLocks noChangeArrowheads="1"/>
          </p:cNvSpPr>
          <p:nvPr/>
        </p:nvSpPr>
        <p:spPr bwMode="auto">
          <a:xfrm rot="1035461">
            <a:off x="1532094" y="4846770"/>
            <a:ext cx="5059362" cy="822325"/>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a:solidFill>
                  <a:srgbClr val="FF0000"/>
                </a:solidFill>
              </a:rPr>
              <a:t>This evolution is the emergence of collective behavior</a:t>
            </a:r>
          </a:p>
        </p:txBody>
      </p:sp>
      <p:sp>
        <p:nvSpPr>
          <p:cNvPr id="5" name="TextBox 4"/>
          <p:cNvSpPr txBox="1"/>
          <p:nvPr/>
        </p:nvSpPr>
        <p:spPr>
          <a:xfrm>
            <a:off x="152400" y="4162961"/>
            <a:ext cx="1219200" cy="1323439"/>
          </a:xfrm>
          <a:prstGeom prst="rect">
            <a:avLst/>
          </a:prstGeom>
          <a:noFill/>
        </p:spPr>
        <p:txBody>
          <a:bodyPr wrap="square" rtlCol="0">
            <a:spAutoFit/>
          </a:bodyPr>
          <a:lstStyle/>
          <a:p>
            <a:pPr algn="ctr"/>
            <a:r>
              <a:rPr lang="en-US" sz="2000" dirty="0" smtClean="0">
                <a:solidFill>
                  <a:srgbClr val="000000"/>
                </a:solidFill>
              </a:rPr>
              <a:t>Two nucleons of one type</a:t>
            </a:r>
            <a:endParaRPr lang="en-US" sz="2000" dirty="0">
              <a:solidFill>
                <a:srgbClr val="000000"/>
              </a:solidFill>
            </a:endParaRPr>
          </a:p>
        </p:txBody>
      </p:sp>
      <p:sp>
        <p:nvSpPr>
          <p:cNvPr id="6" name="TextBox 5"/>
          <p:cNvSpPr txBox="1"/>
          <p:nvPr/>
        </p:nvSpPr>
        <p:spPr>
          <a:xfrm>
            <a:off x="7543800" y="4162961"/>
            <a:ext cx="1219200" cy="1323439"/>
          </a:xfrm>
          <a:prstGeom prst="rect">
            <a:avLst/>
          </a:prstGeom>
          <a:noFill/>
        </p:spPr>
        <p:txBody>
          <a:bodyPr wrap="square" rtlCol="0">
            <a:spAutoFit/>
          </a:bodyPr>
          <a:lstStyle/>
          <a:p>
            <a:pPr algn="ctr"/>
            <a:r>
              <a:rPr lang="en-US" sz="2000" dirty="0" smtClean="0">
                <a:solidFill>
                  <a:srgbClr val="000000"/>
                </a:solidFill>
              </a:rPr>
              <a:t>Few nucleons of  both types</a:t>
            </a:r>
            <a:endParaRPr lang="en-US" sz="2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9.jpg"/>
          <p:cNvPicPr>
            <a:picLocks noChangeAspect="1"/>
          </p:cNvPicPr>
          <p:nvPr/>
        </p:nvPicPr>
        <p:blipFill>
          <a:blip r:embed="rId3" cstate="print"/>
          <a:srcRect/>
          <a:stretch>
            <a:fillRect/>
          </a:stretch>
        </p:blipFill>
        <p:spPr bwMode="auto">
          <a:xfrm>
            <a:off x="304800" y="1447800"/>
            <a:ext cx="4876800" cy="6019800"/>
          </a:xfrm>
          <a:prstGeom prst="rect">
            <a:avLst/>
          </a:prstGeom>
          <a:noFill/>
          <a:ln w="9525">
            <a:noFill/>
            <a:miter lim="800000"/>
            <a:headEnd/>
            <a:tailEnd/>
          </a:ln>
        </p:spPr>
      </p:pic>
      <p:sp>
        <p:nvSpPr>
          <p:cNvPr id="33795" name="Text Box 3"/>
          <p:cNvSpPr txBox="1">
            <a:spLocks noChangeArrowheads="1"/>
          </p:cNvSpPr>
          <p:nvPr/>
        </p:nvSpPr>
        <p:spPr bwMode="auto">
          <a:xfrm>
            <a:off x="5105400" y="1663700"/>
            <a:ext cx="3733800" cy="5016758"/>
          </a:xfrm>
          <a:prstGeom prst="rect">
            <a:avLst/>
          </a:prstGeom>
          <a:noFill/>
          <a:ln w="9525">
            <a:noFill/>
            <a:miter lim="800000"/>
            <a:headEnd/>
            <a:tailEnd/>
          </a:ln>
        </p:spPr>
        <p:txBody>
          <a:bodyPr>
            <a:spAutoFit/>
          </a:bodyPr>
          <a:lstStyle/>
          <a:p>
            <a:pPr algn="ctr" fontAlgn="base">
              <a:spcBef>
                <a:spcPct val="0"/>
              </a:spcBef>
              <a:spcAft>
                <a:spcPct val="0"/>
              </a:spcAft>
            </a:pPr>
            <a:r>
              <a:rPr lang="en-US" sz="3200" b="1" dirty="0" smtClean="0">
                <a:solidFill>
                  <a:srgbClr val="A50021"/>
                </a:solidFill>
                <a:latin typeface="Arial" pitchFamily="34" charset="0"/>
                <a:cs typeface="Arial" pitchFamily="34" charset="0"/>
              </a:rPr>
              <a:t>This is about as important as it gets.</a:t>
            </a:r>
          </a:p>
          <a:p>
            <a:pPr algn="ctr" fontAlgn="base">
              <a:spcBef>
                <a:spcPct val="0"/>
              </a:spcBef>
              <a:spcAft>
                <a:spcPct val="0"/>
              </a:spcAft>
            </a:pPr>
            <a:endParaRPr lang="en-US" sz="3200" b="1" dirty="0" smtClean="0">
              <a:solidFill>
                <a:srgbClr val="A50021"/>
              </a:solidFill>
              <a:latin typeface="Arial" pitchFamily="34" charset="0"/>
              <a:cs typeface="Arial" pitchFamily="34" charset="0"/>
            </a:endParaRPr>
          </a:p>
          <a:p>
            <a:pPr algn="ctr" fontAlgn="base">
              <a:spcBef>
                <a:spcPct val="0"/>
              </a:spcBef>
              <a:spcAft>
                <a:spcPct val="0"/>
              </a:spcAft>
            </a:pPr>
            <a:r>
              <a:rPr lang="en-US" sz="3200" b="1" dirty="0" smtClean="0">
                <a:solidFill>
                  <a:srgbClr val="A50021"/>
                </a:solidFill>
                <a:latin typeface="Arial" pitchFamily="34" charset="0"/>
                <a:cs typeface="Arial" pitchFamily="34" charset="0"/>
              </a:rPr>
              <a:t>Please remember it and think about it often (and try to develop a deep love for it).</a:t>
            </a:r>
          </a:p>
          <a:p>
            <a:pPr algn="ctr" fontAlgn="base">
              <a:spcBef>
                <a:spcPct val="0"/>
              </a:spcBef>
              <a:spcAft>
                <a:spcPct val="0"/>
              </a:spcAft>
            </a:pPr>
            <a:endParaRPr lang="en-US" sz="3200" b="1" dirty="0" smtClean="0">
              <a:solidFill>
                <a:srgbClr val="A50021"/>
              </a:solidFill>
              <a:latin typeface="Arial" pitchFamily="34" charset="0"/>
              <a:cs typeface="Arial" pitchFamily="34" charset="0"/>
            </a:endParaRPr>
          </a:p>
        </p:txBody>
      </p:sp>
      <p:sp>
        <p:nvSpPr>
          <p:cNvPr id="449540" name="Text Box 4"/>
          <p:cNvSpPr txBox="1">
            <a:spLocks noChangeArrowheads="1"/>
          </p:cNvSpPr>
          <p:nvPr/>
        </p:nvSpPr>
        <p:spPr bwMode="auto">
          <a:xfrm>
            <a:off x="533400" y="192088"/>
            <a:ext cx="4267200" cy="822325"/>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smtClean="0">
                <a:solidFill>
                  <a:srgbClr val="FFFFFF"/>
                </a:solidFill>
                <a:latin typeface="Arial" pitchFamily="34" charset="0"/>
                <a:cs typeface="Arial" pitchFamily="34" charset="0"/>
              </a:rPr>
              <a:t>A illustrative special case of fundamental importance</a:t>
            </a:r>
          </a:p>
        </p:txBody>
      </p:sp>
      <p:sp>
        <p:nvSpPr>
          <p:cNvPr id="449541" name="TextBox 4"/>
          <p:cNvSpPr txBox="1">
            <a:spLocks noChangeArrowheads="1"/>
          </p:cNvSpPr>
          <p:nvPr/>
        </p:nvSpPr>
        <p:spPr bwMode="auto">
          <a:xfrm>
            <a:off x="-76200" y="0"/>
            <a:ext cx="9220200" cy="95410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800" b="1" dirty="0" smtClean="0">
                <a:solidFill>
                  <a:srgbClr val="FF0000"/>
                </a:solidFill>
                <a:latin typeface="Arial" pitchFamily="34" charset="0"/>
                <a:cs typeface="Arial" pitchFamily="34" charset="0"/>
              </a:rPr>
              <a:t> Origin of collectivity:</a:t>
            </a:r>
          </a:p>
          <a:p>
            <a:pPr algn="ctr" fontAlgn="base">
              <a:spcBef>
                <a:spcPct val="0"/>
              </a:spcBef>
              <a:spcAft>
                <a:spcPct val="0"/>
              </a:spcAft>
            </a:pPr>
            <a:r>
              <a:rPr lang="en-US" sz="2800" b="1" dirty="0" smtClean="0">
                <a:solidFill>
                  <a:srgbClr val="FF0000"/>
                </a:solidFill>
                <a:latin typeface="Arial" pitchFamily="34" charset="0"/>
                <a:cs typeface="Arial" pitchFamily="34" charset="0"/>
              </a:rPr>
              <a:t>Mixing of many configurations</a:t>
            </a:r>
          </a:p>
        </p:txBody>
      </p:sp>
      <p:sp>
        <p:nvSpPr>
          <p:cNvPr id="6" name="Rectangle 5"/>
          <p:cNvSpPr/>
          <p:nvPr/>
        </p:nvSpPr>
        <p:spPr>
          <a:xfrm>
            <a:off x="381000" y="5257800"/>
            <a:ext cx="46482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dirty="0">
                <a:solidFill>
                  <a:srgbClr val="FFFFFF"/>
                </a:solidFill>
              </a:rPr>
              <a:t>T</a:t>
            </a:r>
          </a:p>
        </p:txBody>
      </p:sp>
      <p:sp>
        <p:nvSpPr>
          <p:cNvPr id="7" name="TextBox 6"/>
          <p:cNvSpPr txBox="1">
            <a:spLocks noChangeArrowheads="1"/>
          </p:cNvSpPr>
          <p:nvPr/>
        </p:nvSpPr>
        <p:spPr bwMode="auto">
          <a:xfrm>
            <a:off x="228600" y="4953000"/>
            <a:ext cx="4572000" cy="830997"/>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smtClean="0">
                <a:solidFill>
                  <a:srgbClr val="024ABE"/>
                </a:solidFill>
                <a:latin typeface="Arial" pitchFamily="34" charset="0"/>
                <a:cs typeface="Arial" pitchFamily="34" charset="0"/>
              </a:rPr>
              <a:t>This is the origin of collectivity in nuclei.</a:t>
            </a:r>
          </a:p>
        </p:txBody>
      </p:sp>
      <p:sp>
        <p:nvSpPr>
          <p:cNvPr id="8" name="TextBox 7"/>
          <p:cNvSpPr txBox="1"/>
          <p:nvPr/>
        </p:nvSpPr>
        <p:spPr>
          <a:xfrm>
            <a:off x="0" y="1062335"/>
            <a:ext cx="7552067" cy="461665"/>
          </a:xfrm>
          <a:prstGeom prst="rect">
            <a:avLst/>
          </a:prstGeom>
          <a:noFill/>
        </p:spPr>
        <p:txBody>
          <a:bodyPr wrap="none" rtlCol="0">
            <a:spAutoFit/>
          </a:bodyPr>
          <a:lstStyle/>
          <a:p>
            <a:r>
              <a:rPr lang="en-US" sz="2400" b="1" dirty="0" smtClean="0">
                <a:solidFill>
                  <a:srgbClr val="0070C0"/>
                </a:solidFill>
              </a:rPr>
              <a:t>Consider a toy model: Mixing of degenerate states</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l="2753" t="1042" r="2179"/>
          <a:stretch>
            <a:fillRect/>
          </a:stretch>
        </p:blipFill>
        <p:spPr bwMode="auto">
          <a:xfrm>
            <a:off x="4519613" y="2168525"/>
            <a:ext cx="4319587" cy="4689475"/>
          </a:xfrm>
          <a:prstGeom prst="rect">
            <a:avLst/>
          </a:prstGeom>
          <a:noFill/>
          <a:ln w="9525">
            <a:noFill/>
            <a:miter lim="800000"/>
            <a:headEnd/>
            <a:tailEnd/>
          </a:ln>
          <a:effectLst/>
        </p:spPr>
      </p:pic>
      <p:sp>
        <p:nvSpPr>
          <p:cNvPr id="185347" name="Line 3"/>
          <p:cNvSpPr>
            <a:spLocks noChangeShapeType="1"/>
          </p:cNvSpPr>
          <p:nvPr/>
        </p:nvSpPr>
        <p:spPr bwMode="auto">
          <a:xfrm>
            <a:off x="438150" y="5241925"/>
            <a:ext cx="2151063" cy="1588"/>
          </a:xfrm>
          <a:prstGeom prst="line">
            <a:avLst/>
          </a:prstGeom>
          <a:noFill/>
          <a:ln w="38160">
            <a:solidFill>
              <a:srgbClr val="FFFFFF"/>
            </a:solidFill>
            <a:miter lim="800000"/>
            <a:headEnd/>
            <a:tailEnd/>
          </a:ln>
          <a:effectLst/>
        </p:spPr>
        <p:txBody>
          <a:bodyPr/>
          <a:lstStyle/>
          <a:p>
            <a:pPr fontAlgn="base">
              <a:spcBef>
                <a:spcPct val="0"/>
              </a:spcBef>
              <a:spcAft>
                <a:spcPct val="0"/>
              </a:spcAft>
            </a:pPr>
            <a:endParaRPr lang="en-US" smtClean="0">
              <a:solidFill>
                <a:srgbClr val="000000"/>
              </a:solidFill>
            </a:endParaRPr>
          </a:p>
        </p:txBody>
      </p:sp>
      <p:sp>
        <p:nvSpPr>
          <p:cNvPr id="185348" name="Line 4"/>
          <p:cNvSpPr>
            <a:spLocks noChangeShapeType="1"/>
          </p:cNvSpPr>
          <p:nvPr/>
        </p:nvSpPr>
        <p:spPr bwMode="auto">
          <a:xfrm>
            <a:off x="438150" y="4565650"/>
            <a:ext cx="2151063" cy="1588"/>
          </a:xfrm>
          <a:prstGeom prst="line">
            <a:avLst/>
          </a:prstGeom>
          <a:noFill/>
          <a:ln w="38160">
            <a:solidFill>
              <a:srgbClr val="FFFFFF"/>
            </a:solidFill>
            <a:miter lim="800000"/>
            <a:headEnd/>
            <a:tailEnd/>
          </a:ln>
          <a:effectLst/>
        </p:spPr>
        <p:txBody>
          <a:bodyPr/>
          <a:lstStyle/>
          <a:p>
            <a:pPr fontAlgn="base">
              <a:spcBef>
                <a:spcPct val="0"/>
              </a:spcBef>
              <a:spcAft>
                <a:spcPct val="0"/>
              </a:spcAft>
            </a:pPr>
            <a:endParaRPr lang="en-US" smtClean="0">
              <a:solidFill>
                <a:srgbClr val="000000"/>
              </a:solidFill>
            </a:endParaRPr>
          </a:p>
        </p:txBody>
      </p:sp>
      <p:sp>
        <p:nvSpPr>
          <p:cNvPr id="185349" name="Line 5"/>
          <p:cNvSpPr>
            <a:spLocks noChangeShapeType="1"/>
          </p:cNvSpPr>
          <p:nvPr/>
        </p:nvSpPr>
        <p:spPr bwMode="auto">
          <a:xfrm>
            <a:off x="438150" y="3889375"/>
            <a:ext cx="2151063" cy="1588"/>
          </a:xfrm>
          <a:prstGeom prst="line">
            <a:avLst/>
          </a:prstGeom>
          <a:noFill/>
          <a:ln w="38160">
            <a:solidFill>
              <a:srgbClr val="FFFFFF"/>
            </a:solidFill>
            <a:miter lim="800000"/>
            <a:headEnd/>
            <a:tailEnd/>
          </a:ln>
          <a:effectLst/>
        </p:spPr>
        <p:txBody>
          <a:bodyPr/>
          <a:lstStyle/>
          <a:p>
            <a:pPr fontAlgn="base">
              <a:spcBef>
                <a:spcPct val="0"/>
              </a:spcBef>
              <a:spcAft>
                <a:spcPct val="0"/>
              </a:spcAft>
            </a:pPr>
            <a:endParaRPr lang="en-US" smtClean="0">
              <a:solidFill>
                <a:srgbClr val="000000"/>
              </a:solidFill>
            </a:endParaRPr>
          </a:p>
        </p:txBody>
      </p:sp>
      <p:sp>
        <p:nvSpPr>
          <p:cNvPr id="185350" name="Line 6"/>
          <p:cNvSpPr>
            <a:spLocks noChangeShapeType="1"/>
          </p:cNvSpPr>
          <p:nvPr/>
        </p:nvSpPr>
        <p:spPr bwMode="auto">
          <a:xfrm>
            <a:off x="438150" y="3213100"/>
            <a:ext cx="2151063" cy="1588"/>
          </a:xfrm>
          <a:prstGeom prst="line">
            <a:avLst/>
          </a:prstGeom>
          <a:noFill/>
          <a:ln w="38160">
            <a:solidFill>
              <a:srgbClr val="FFFFFF"/>
            </a:solidFill>
            <a:miter lim="800000"/>
            <a:headEnd/>
            <a:tailEnd/>
          </a:ln>
          <a:effectLst/>
        </p:spPr>
        <p:txBody>
          <a:bodyPr/>
          <a:lstStyle/>
          <a:p>
            <a:pPr fontAlgn="base">
              <a:spcBef>
                <a:spcPct val="0"/>
              </a:spcBef>
              <a:spcAft>
                <a:spcPct val="0"/>
              </a:spcAft>
            </a:pPr>
            <a:endParaRPr lang="en-US" smtClean="0">
              <a:solidFill>
                <a:srgbClr val="000000"/>
              </a:solidFill>
            </a:endParaRPr>
          </a:p>
        </p:txBody>
      </p:sp>
      <p:sp>
        <p:nvSpPr>
          <p:cNvPr id="185351" name="Text Box 7"/>
          <p:cNvSpPr txBox="1">
            <a:spLocks noChangeArrowheads="1"/>
          </p:cNvSpPr>
          <p:nvPr/>
        </p:nvSpPr>
        <p:spPr bwMode="auto">
          <a:xfrm>
            <a:off x="2589213" y="5646738"/>
            <a:ext cx="857250" cy="304800"/>
          </a:xfrm>
          <a:prstGeom prst="rect">
            <a:avLst/>
          </a:prstGeom>
          <a:noFill/>
          <a:ln w="9525">
            <a:noFill/>
            <a:round/>
            <a:headEnd/>
            <a:tailEnd/>
          </a:ln>
          <a:effectLst/>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smtClean="0">
                <a:solidFill>
                  <a:srgbClr val="FFFFFF"/>
                </a:solidFill>
                <a:latin typeface="Times New Roman" pitchFamily="18" charset="0"/>
                <a:cs typeface="Arial" pitchFamily="34" charset="0"/>
              </a:rPr>
              <a:t>0</a:t>
            </a:r>
            <a:r>
              <a:rPr lang="en-GB" sz="1400" b="1" baseline="30000" smtClean="0">
                <a:solidFill>
                  <a:srgbClr val="FFFFFF"/>
                </a:solidFill>
                <a:latin typeface="Times New Roman" pitchFamily="18" charset="0"/>
                <a:cs typeface="Arial" pitchFamily="34" charset="0"/>
              </a:rPr>
              <a:t>+</a:t>
            </a:r>
          </a:p>
        </p:txBody>
      </p:sp>
      <p:sp>
        <p:nvSpPr>
          <p:cNvPr id="185352" name="Text Box 8"/>
          <p:cNvSpPr txBox="1">
            <a:spLocks noChangeArrowheads="1"/>
          </p:cNvSpPr>
          <p:nvPr/>
        </p:nvSpPr>
        <p:spPr bwMode="auto">
          <a:xfrm>
            <a:off x="2589213" y="4937125"/>
            <a:ext cx="857250" cy="304800"/>
          </a:xfrm>
          <a:prstGeom prst="rect">
            <a:avLst/>
          </a:prstGeom>
          <a:noFill/>
          <a:ln w="9525">
            <a:noFill/>
            <a:round/>
            <a:headEnd/>
            <a:tailEnd/>
          </a:ln>
          <a:effectLst/>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smtClean="0">
                <a:solidFill>
                  <a:srgbClr val="FFFFFF"/>
                </a:solidFill>
                <a:latin typeface="Times New Roman" pitchFamily="18" charset="0"/>
                <a:cs typeface="Arial" pitchFamily="34" charset="0"/>
              </a:rPr>
              <a:t>2</a:t>
            </a:r>
            <a:r>
              <a:rPr lang="en-GB" sz="1400" b="1" baseline="30000" smtClean="0">
                <a:solidFill>
                  <a:srgbClr val="FFFFFF"/>
                </a:solidFill>
                <a:latin typeface="Times New Roman" pitchFamily="18" charset="0"/>
                <a:cs typeface="Arial" pitchFamily="34" charset="0"/>
              </a:rPr>
              <a:t>+</a:t>
            </a:r>
          </a:p>
        </p:txBody>
      </p:sp>
      <p:sp>
        <p:nvSpPr>
          <p:cNvPr id="185353" name="Text Box 9"/>
          <p:cNvSpPr txBox="1">
            <a:spLocks noChangeArrowheads="1"/>
          </p:cNvSpPr>
          <p:nvPr/>
        </p:nvSpPr>
        <p:spPr bwMode="auto">
          <a:xfrm>
            <a:off x="2286000" y="3719513"/>
            <a:ext cx="1143000" cy="304800"/>
          </a:xfrm>
          <a:prstGeom prst="rect">
            <a:avLst/>
          </a:prstGeom>
          <a:noFill/>
          <a:ln w="9525">
            <a:noFill/>
            <a:round/>
            <a:headEnd/>
            <a:tailEnd/>
          </a:ln>
          <a:effectLst/>
        </p:spPr>
        <p:txBody>
          <a:bodyPr lIns="90000" tIns="46800" rIns="90000" bIns="46800">
            <a:spAutoFit/>
          </a:bodyPr>
          <a:lstStyle/>
          <a:p>
            <a:pP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smtClean="0">
                <a:solidFill>
                  <a:srgbClr val="FFFFFF"/>
                </a:solidFill>
                <a:latin typeface="Times New Roman" pitchFamily="18" charset="0"/>
                <a:cs typeface="Arial" pitchFamily="34" charset="0"/>
              </a:rPr>
              <a:t>6</a:t>
            </a:r>
            <a:r>
              <a:rPr lang="en-GB" sz="1400" b="1" baseline="30000" smtClean="0">
                <a:solidFill>
                  <a:srgbClr val="FFFFFF"/>
                </a:solidFill>
                <a:latin typeface="Times New Roman" pitchFamily="18" charset="0"/>
                <a:cs typeface="Arial" pitchFamily="34" charset="0"/>
              </a:rPr>
              <a:t>+</a:t>
            </a:r>
            <a:r>
              <a:rPr lang="en-GB" sz="1400" b="1" smtClean="0">
                <a:solidFill>
                  <a:srgbClr val="FFFFFF"/>
                </a:solidFill>
                <a:latin typeface="Times New Roman" pitchFamily="18" charset="0"/>
                <a:cs typeface="Arial" pitchFamily="34" charset="0"/>
              </a:rPr>
              <a:t>. . .</a:t>
            </a:r>
            <a:endParaRPr lang="en-GB" sz="1400" b="1" baseline="30000" smtClean="0">
              <a:solidFill>
                <a:srgbClr val="FFFFFF"/>
              </a:solidFill>
              <a:latin typeface="Times New Roman" pitchFamily="18" charset="0"/>
              <a:cs typeface="Arial" pitchFamily="34" charset="0"/>
            </a:endParaRPr>
          </a:p>
        </p:txBody>
      </p:sp>
      <p:sp>
        <p:nvSpPr>
          <p:cNvPr id="185354" name="Text Box 10"/>
          <p:cNvSpPr txBox="1">
            <a:spLocks noChangeArrowheads="1"/>
          </p:cNvSpPr>
          <p:nvPr/>
        </p:nvSpPr>
        <p:spPr bwMode="auto">
          <a:xfrm>
            <a:off x="2589213" y="2908300"/>
            <a:ext cx="1430337" cy="304800"/>
          </a:xfrm>
          <a:prstGeom prst="rect">
            <a:avLst/>
          </a:prstGeom>
          <a:noFill/>
          <a:ln w="9525">
            <a:noFill/>
            <a:round/>
            <a:headEnd/>
            <a:tailEnd/>
          </a:ln>
          <a:effectLst/>
        </p:spPr>
        <p:txBody>
          <a:bodyPr lIns="90000" tIns="46800" rIns="90000" bIns="46800">
            <a:spAutoFit/>
          </a:bodyPr>
          <a:lstStyle/>
          <a:p>
            <a:pP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smtClean="0">
                <a:solidFill>
                  <a:srgbClr val="FFFFFF"/>
                </a:solidFill>
                <a:latin typeface="Times New Roman" pitchFamily="18" charset="0"/>
                <a:cs typeface="Arial" pitchFamily="34" charset="0"/>
              </a:rPr>
              <a:t>8</a:t>
            </a:r>
            <a:r>
              <a:rPr lang="en-GB" sz="1400" b="1" baseline="30000" smtClean="0">
                <a:solidFill>
                  <a:srgbClr val="FFFFFF"/>
                </a:solidFill>
                <a:latin typeface="Times New Roman" pitchFamily="18" charset="0"/>
                <a:cs typeface="Arial" pitchFamily="34" charset="0"/>
              </a:rPr>
              <a:t>+</a:t>
            </a:r>
            <a:r>
              <a:rPr lang="en-GB" sz="1400" b="1" smtClean="0">
                <a:solidFill>
                  <a:srgbClr val="FFFFFF"/>
                </a:solidFill>
                <a:latin typeface="Times New Roman" pitchFamily="18" charset="0"/>
                <a:cs typeface="Arial" pitchFamily="34" charset="0"/>
              </a:rPr>
              <a:t>. . .</a:t>
            </a:r>
          </a:p>
        </p:txBody>
      </p:sp>
      <p:sp>
        <p:nvSpPr>
          <p:cNvPr id="185355" name="Rectangle 11"/>
          <p:cNvSpPr>
            <a:spLocks noChangeArrowheads="1"/>
          </p:cNvSpPr>
          <p:nvPr/>
        </p:nvSpPr>
        <p:spPr bwMode="auto">
          <a:xfrm>
            <a:off x="838200" y="2598737"/>
            <a:ext cx="3124200" cy="1897063"/>
          </a:xfrm>
          <a:prstGeom prst="rect">
            <a:avLst/>
          </a:prstGeom>
          <a:solidFill>
            <a:srgbClr val="BBE0E3"/>
          </a:solidFill>
          <a:ln w="38160">
            <a:solidFill>
              <a:srgbClr val="800000"/>
            </a:solidFill>
            <a:miter lim="800000"/>
            <a:headEnd/>
            <a:tailEnd/>
          </a:ln>
          <a:effectLst/>
        </p:spPr>
        <p:txBody>
          <a:bodyPr lIns="90000" tIns="46800" rIns="90000" bIns="46800">
            <a:spAutoFit/>
          </a:bodyPr>
          <a:lstStyle/>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smtClean="0">
                <a:solidFill>
                  <a:srgbClr val="FF3300"/>
                </a:solidFill>
                <a:cs typeface="Arial" pitchFamily="34" charset="0"/>
              </a:rPr>
              <a:t>Vibrator (H.O.)</a:t>
            </a:r>
          </a:p>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b="1" u="sng" dirty="0" smtClean="0">
              <a:solidFill>
                <a:srgbClr val="FF3300"/>
              </a:solidFill>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dirty="0" smtClean="0">
                <a:solidFill>
                  <a:srgbClr val="000000"/>
                </a:solidFill>
                <a:latin typeface="Times New Roman" pitchFamily="18" charset="0"/>
                <a:cs typeface="Arial" pitchFamily="34" charset="0"/>
              </a:rPr>
              <a:t>E(J) </a:t>
            </a:r>
            <a:r>
              <a:rPr lang="en-GB" sz="2400" dirty="0" smtClean="0">
                <a:solidFill>
                  <a:srgbClr val="000000"/>
                </a:solidFill>
                <a:latin typeface="Times New Roman" pitchFamily="18" charset="0"/>
                <a:cs typeface="Arial" pitchFamily="34" charset="0"/>
              </a:rPr>
              <a:t>=</a:t>
            </a:r>
            <a:r>
              <a:rPr lang="en-GB" sz="2400" i="1" dirty="0" smtClean="0">
                <a:solidFill>
                  <a:srgbClr val="000000"/>
                </a:solidFill>
                <a:latin typeface="Times New Roman" pitchFamily="18" charset="0"/>
                <a:cs typeface="Arial" pitchFamily="34" charset="0"/>
              </a:rPr>
              <a:t> n </a:t>
            </a:r>
            <a:r>
              <a:rPr lang="en-GB" sz="2400" dirty="0" smtClean="0">
                <a:solidFill>
                  <a:srgbClr val="000000"/>
                </a:solidFill>
                <a:latin typeface="Times New Roman" pitchFamily="18" charset="0"/>
                <a:cs typeface="Arial" pitchFamily="34" charset="0"/>
              </a:rPr>
              <a:t>(</a:t>
            </a:r>
            <a:r>
              <a:rPr lang="en-GB" sz="2400" i="1" dirty="0" smtClean="0">
                <a:solidFill>
                  <a:srgbClr val="000000"/>
                </a:solidFill>
                <a:latin typeface="MT Extra" pitchFamily="18" charset="2"/>
                <a:cs typeface="Arial" pitchFamily="34" charset="0"/>
              </a:rPr>
              <a:t></a:t>
            </a:r>
            <a:r>
              <a:rPr lang="en-GB" sz="2400" i="1" dirty="0" smtClean="0">
                <a:solidFill>
                  <a:srgbClr val="000000"/>
                </a:solidFill>
                <a:latin typeface="Times New Roman" pitchFamily="18" charset="0"/>
                <a:cs typeface="Arial" pitchFamily="34" charset="0"/>
              </a:rPr>
              <a:t> </a:t>
            </a:r>
            <a:r>
              <a:rPr lang="en-GB" sz="2400" i="1" dirty="0" smtClean="0">
                <a:solidFill>
                  <a:srgbClr val="000000"/>
                </a:solidFill>
                <a:latin typeface="Symbol" pitchFamily="18" charset="2"/>
                <a:cs typeface="Arial" pitchFamily="34" charset="0"/>
              </a:rPr>
              <a:t></a:t>
            </a:r>
            <a:r>
              <a:rPr lang="en-GB" sz="2400" baseline="-25000" dirty="0" smtClean="0">
                <a:solidFill>
                  <a:srgbClr val="000000"/>
                </a:solidFill>
                <a:latin typeface="Times New Roman" pitchFamily="18" charset="0"/>
                <a:cs typeface="Arial" pitchFamily="34" charset="0"/>
              </a:rPr>
              <a:t>0 </a:t>
            </a:r>
            <a:r>
              <a:rPr lang="en-GB" sz="2400" dirty="0" smtClean="0">
                <a:solidFill>
                  <a:srgbClr val="000000"/>
                </a:solidFill>
                <a:latin typeface="Times New Roman" pitchFamily="18" charset="0"/>
                <a:cs typeface="Arial" pitchFamily="34" charset="0"/>
              </a:rPr>
              <a:t>)</a:t>
            </a: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smtClean="0">
              <a:solidFill>
                <a:srgbClr val="000000"/>
              </a:solidFill>
              <a:latin typeface="Times New Roman" pitchFamily="18" charset="0"/>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dirty="0" smtClean="0">
                <a:solidFill>
                  <a:srgbClr val="000000"/>
                </a:solidFill>
                <a:latin typeface="Times New Roman" pitchFamily="18" charset="0"/>
                <a:cs typeface="Arial" pitchFamily="34" charset="0"/>
              </a:rPr>
              <a:t>  </a:t>
            </a:r>
            <a:r>
              <a:rPr lang="en-GB" sz="4800" b="1" i="1" dirty="0" smtClean="0">
                <a:solidFill>
                  <a:srgbClr val="FF0000"/>
                </a:solidFill>
                <a:latin typeface="Times New Roman" pitchFamily="18" charset="0"/>
                <a:cs typeface="Arial" pitchFamily="34" charset="0"/>
              </a:rPr>
              <a:t>R</a:t>
            </a:r>
            <a:r>
              <a:rPr lang="en-GB" sz="4800" b="1" baseline="-25000" dirty="0" smtClean="0">
                <a:solidFill>
                  <a:srgbClr val="FF0000"/>
                </a:solidFill>
                <a:latin typeface="Times New Roman" pitchFamily="18" charset="0"/>
                <a:cs typeface="Arial" pitchFamily="34" charset="0"/>
              </a:rPr>
              <a:t>4/2</a:t>
            </a:r>
            <a:r>
              <a:rPr lang="en-GB" sz="4800" b="1" dirty="0" smtClean="0">
                <a:solidFill>
                  <a:srgbClr val="FF0000"/>
                </a:solidFill>
                <a:latin typeface="Times New Roman" pitchFamily="18" charset="0"/>
                <a:cs typeface="Arial" pitchFamily="34" charset="0"/>
              </a:rPr>
              <a:t>= 2.0</a:t>
            </a:r>
            <a:endParaRPr lang="en-GB" sz="2400" i="1" dirty="0" smtClean="0">
              <a:solidFill>
                <a:srgbClr val="000000"/>
              </a:solidFill>
              <a:latin typeface="Times New Roman" pitchFamily="18" charset="0"/>
              <a:cs typeface="Arial" pitchFamily="34" charset="0"/>
            </a:endParaRPr>
          </a:p>
        </p:txBody>
      </p:sp>
      <p:sp>
        <p:nvSpPr>
          <p:cNvPr id="185356" name="Text Box 12"/>
          <p:cNvSpPr txBox="1">
            <a:spLocks noChangeArrowheads="1"/>
          </p:cNvSpPr>
          <p:nvPr/>
        </p:nvSpPr>
        <p:spPr bwMode="auto">
          <a:xfrm>
            <a:off x="5765800" y="6415087"/>
            <a:ext cx="7112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i="1" dirty="0" smtClean="0">
                <a:solidFill>
                  <a:srgbClr val="000000"/>
                </a:solidFill>
                <a:cs typeface="Arial" pitchFamily="34" charset="0"/>
              </a:rPr>
              <a:t>n </a:t>
            </a:r>
            <a:r>
              <a:rPr lang="en-US" b="1" dirty="0" smtClean="0">
                <a:solidFill>
                  <a:srgbClr val="000000"/>
                </a:solidFill>
                <a:cs typeface="Arial" pitchFamily="34" charset="0"/>
              </a:rPr>
              <a:t>= 0</a:t>
            </a:r>
            <a:endParaRPr lang="en-US" b="1" i="1" dirty="0" smtClean="0">
              <a:solidFill>
                <a:srgbClr val="000000"/>
              </a:solidFill>
              <a:cs typeface="Arial" pitchFamily="34" charset="0"/>
            </a:endParaRPr>
          </a:p>
        </p:txBody>
      </p:sp>
      <p:sp>
        <p:nvSpPr>
          <p:cNvPr id="185357" name="Text Box 13"/>
          <p:cNvSpPr txBox="1">
            <a:spLocks noChangeArrowheads="1"/>
          </p:cNvSpPr>
          <p:nvPr/>
        </p:nvSpPr>
        <p:spPr bwMode="auto">
          <a:xfrm>
            <a:off x="5765800" y="5805487"/>
            <a:ext cx="7112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i="1" dirty="0" smtClean="0">
                <a:solidFill>
                  <a:srgbClr val="FF0000"/>
                </a:solidFill>
                <a:cs typeface="Arial" pitchFamily="34" charset="0"/>
              </a:rPr>
              <a:t>n </a:t>
            </a:r>
            <a:r>
              <a:rPr lang="en-US" b="1" dirty="0" smtClean="0">
                <a:solidFill>
                  <a:srgbClr val="FF0000"/>
                </a:solidFill>
                <a:cs typeface="Arial" pitchFamily="34" charset="0"/>
              </a:rPr>
              <a:t>= 1</a:t>
            </a:r>
            <a:endParaRPr lang="en-US" b="1" i="1" dirty="0" smtClean="0">
              <a:solidFill>
                <a:srgbClr val="FF0000"/>
              </a:solidFill>
              <a:cs typeface="Arial" pitchFamily="34" charset="0"/>
            </a:endParaRPr>
          </a:p>
        </p:txBody>
      </p:sp>
      <p:sp>
        <p:nvSpPr>
          <p:cNvPr id="185358" name="Text Box 14"/>
          <p:cNvSpPr txBox="1">
            <a:spLocks noChangeArrowheads="1"/>
          </p:cNvSpPr>
          <p:nvPr/>
        </p:nvSpPr>
        <p:spPr bwMode="auto">
          <a:xfrm>
            <a:off x="6680200" y="4967287"/>
            <a:ext cx="71120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i="1" dirty="0" smtClean="0">
                <a:solidFill>
                  <a:srgbClr val="FF0000"/>
                </a:solidFill>
                <a:cs typeface="Arial" pitchFamily="34" charset="0"/>
              </a:rPr>
              <a:t>n </a:t>
            </a:r>
            <a:r>
              <a:rPr lang="en-US" b="1" dirty="0" smtClean="0">
                <a:solidFill>
                  <a:srgbClr val="FF0000"/>
                </a:solidFill>
                <a:cs typeface="Arial" pitchFamily="34" charset="0"/>
              </a:rPr>
              <a:t>= 2</a:t>
            </a:r>
            <a:endParaRPr lang="en-US" b="1" i="1" dirty="0" smtClean="0">
              <a:solidFill>
                <a:srgbClr val="FF0000"/>
              </a:solidFill>
              <a:cs typeface="Arial" pitchFamily="34" charset="0"/>
            </a:endParaRPr>
          </a:p>
        </p:txBody>
      </p:sp>
      <p:sp>
        <p:nvSpPr>
          <p:cNvPr id="185361" name="Rectangle 17"/>
          <p:cNvSpPr>
            <a:spLocks noChangeArrowheads="1"/>
          </p:cNvSpPr>
          <p:nvPr/>
        </p:nvSpPr>
        <p:spPr bwMode="auto">
          <a:xfrm>
            <a:off x="2743200" y="5638800"/>
            <a:ext cx="1219200" cy="3810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6" name="TextBox 15"/>
          <p:cNvSpPr txBox="1"/>
          <p:nvPr/>
        </p:nvSpPr>
        <p:spPr>
          <a:xfrm>
            <a:off x="1143000" y="152400"/>
            <a:ext cx="6781800" cy="1569660"/>
          </a:xfrm>
          <a:prstGeom prst="rect">
            <a:avLst/>
          </a:prstGeom>
          <a:noFill/>
        </p:spPr>
        <p:txBody>
          <a:bodyPr wrap="square" rtlCol="0">
            <a:spAutoFit/>
          </a:bodyPr>
          <a:lstStyle/>
          <a:p>
            <a:pPr algn="ctr"/>
            <a:r>
              <a:rPr lang="en-US" sz="3200" b="1" dirty="0" smtClean="0">
                <a:solidFill>
                  <a:srgbClr val="FF0000"/>
                </a:solidFill>
              </a:rPr>
              <a:t>Types of collective structures  </a:t>
            </a:r>
          </a:p>
          <a:p>
            <a:pPr algn="ctr"/>
            <a:r>
              <a:rPr lang="en-US" sz="3200" b="1" dirty="0" smtClean="0">
                <a:solidFill>
                  <a:srgbClr val="0070C0"/>
                </a:solidFill>
              </a:rPr>
              <a:t>Few valence nucleons of each type:</a:t>
            </a:r>
          </a:p>
          <a:p>
            <a:pPr algn="ctr"/>
            <a:r>
              <a:rPr lang="en-US" sz="3200" b="1" dirty="0" smtClean="0">
                <a:solidFill>
                  <a:srgbClr val="0070C0"/>
                </a:solidFill>
              </a:rPr>
              <a:t>The spherical vibrator</a:t>
            </a:r>
            <a:endParaRPr lang="en-US" sz="3200" b="1"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152400"/>
            <a:ext cx="9144000" cy="1143000"/>
          </a:xfrm>
        </p:spPr>
        <p:txBody>
          <a:bodyPr/>
          <a:lstStyle/>
          <a:p>
            <a:pPr eaLnBrk="1" hangingPunct="1"/>
            <a:r>
              <a:rPr lang="en-US" sz="2800" b="1" dirty="0" smtClean="0">
                <a:solidFill>
                  <a:srgbClr val="FF0000"/>
                </a:solidFill>
              </a:rPr>
              <a:t>Lots</a:t>
            </a:r>
            <a:r>
              <a:rPr lang="en-US" sz="2800" dirty="0" smtClean="0"/>
              <a:t> of valence nucleons of </a:t>
            </a:r>
            <a:r>
              <a:rPr lang="en-US" sz="2800" b="1" dirty="0" smtClean="0">
                <a:solidFill>
                  <a:srgbClr val="FF0000"/>
                </a:solidFill>
              </a:rPr>
              <a:t>both</a:t>
            </a:r>
            <a:r>
              <a:rPr lang="en-US" sz="2800" dirty="0" smtClean="0"/>
              <a:t> types:</a:t>
            </a:r>
            <a:br>
              <a:rPr lang="en-US" sz="2800" dirty="0" smtClean="0"/>
            </a:br>
            <a:r>
              <a:rPr lang="en-US" sz="2800" dirty="0" smtClean="0"/>
              <a:t>emergence of deformation and therefore rotation (nuclei live in the world, not in their own solipsistic enclaves)</a:t>
            </a:r>
          </a:p>
        </p:txBody>
      </p:sp>
      <p:pic>
        <p:nvPicPr>
          <p:cNvPr id="88067" name="Picture 5"/>
          <p:cNvPicPr>
            <a:picLocks noChangeAspect="1" noChangeArrowheads="1"/>
          </p:cNvPicPr>
          <p:nvPr/>
        </p:nvPicPr>
        <p:blipFill>
          <a:blip r:embed="rId2" cstate="print"/>
          <a:srcRect/>
          <a:stretch>
            <a:fillRect/>
          </a:stretch>
        </p:blipFill>
        <p:spPr bwMode="auto">
          <a:xfrm>
            <a:off x="457200" y="1690688"/>
            <a:ext cx="8229600" cy="4710112"/>
          </a:xfrm>
          <a:prstGeom prst="rect">
            <a:avLst/>
          </a:prstGeom>
          <a:noFill/>
          <a:ln w="9525">
            <a:noFill/>
            <a:miter lim="800000"/>
            <a:headEnd/>
            <a:tailEnd/>
          </a:ln>
        </p:spPr>
      </p:pic>
      <p:sp>
        <p:nvSpPr>
          <p:cNvPr id="88068" name="Rectangle 4"/>
          <p:cNvSpPr>
            <a:spLocks noChangeArrowheads="1"/>
          </p:cNvSpPr>
          <p:nvPr/>
        </p:nvSpPr>
        <p:spPr bwMode="auto">
          <a:xfrm>
            <a:off x="3560763" y="1828800"/>
            <a:ext cx="2611437" cy="579438"/>
          </a:xfrm>
          <a:prstGeom prst="rect">
            <a:avLst/>
          </a:prstGeom>
          <a:noFill/>
          <a:ln w="9525">
            <a:noFill/>
            <a:miter lim="800000"/>
            <a:headEnd/>
            <a:tailEnd/>
          </a:ln>
        </p:spPr>
        <p:txBody>
          <a:bodyPr wrap="none">
            <a:spAutoFit/>
          </a:bodyPr>
          <a:lstStyle/>
          <a:p>
            <a:pPr fontAlgn="base">
              <a:spcBef>
                <a:spcPct val="0"/>
              </a:spcBef>
              <a:spcAft>
                <a:spcPct val="0"/>
              </a:spcAft>
            </a:pPr>
            <a:r>
              <a:rPr lang="en-US" sz="3200">
                <a:solidFill>
                  <a:srgbClr val="000000"/>
                </a:solidFill>
                <a:cs typeface="Arial" pitchFamily="34" charset="0"/>
              </a:rPr>
              <a:t>R</a:t>
            </a:r>
            <a:r>
              <a:rPr lang="en-US" sz="3200" baseline="-25000">
                <a:solidFill>
                  <a:srgbClr val="000000"/>
                </a:solidFill>
                <a:cs typeface="Arial" pitchFamily="34" charset="0"/>
              </a:rPr>
              <a:t>4/2</a:t>
            </a:r>
            <a:r>
              <a:rPr lang="en-US" sz="3200">
                <a:solidFill>
                  <a:srgbClr val="000000"/>
                </a:solidFill>
                <a:cs typeface="Arial" pitchFamily="34" charset="0"/>
              </a:rPr>
              <a:t> </a:t>
            </a:r>
            <a:r>
              <a:rPr lang="en-US" sz="3200">
                <a:solidFill>
                  <a:srgbClr val="000000"/>
                </a:solidFill>
                <a:cs typeface="Arial" pitchFamily="34" charset="0"/>
                <a:sym typeface="Wingdings" pitchFamily="2" charset="2"/>
              </a:rPr>
              <a:t>  ~3.33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4981575" y="592138"/>
          <a:ext cx="2638425" cy="6015037"/>
        </p:xfrm>
        <a:graphic>
          <a:graphicData uri="http://schemas.openxmlformats.org/presentationml/2006/ole">
            <p:oleObj spid="_x0000_s14338" name="Bitmap Image" r:id="rId3" imgW="2362405" imgH="5334462" progId="PBrush">
              <p:embed/>
            </p:oleObj>
          </a:graphicData>
        </a:graphic>
      </p:graphicFrame>
      <p:grpSp>
        <p:nvGrpSpPr>
          <p:cNvPr id="2" name="Group 3"/>
          <p:cNvGrpSpPr>
            <a:grpSpLocks/>
          </p:cNvGrpSpPr>
          <p:nvPr/>
        </p:nvGrpSpPr>
        <p:grpSpPr bwMode="auto">
          <a:xfrm>
            <a:off x="2971800" y="5011738"/>
            <a:ext cx="1720850" cy="1312862"/>
            <a:chOff x="806" y="3165"/>
            <a:chExt cx="1084" cy="827"/>
          </a:xfrm>
        </p:grpSpPr>
        <p:sp>
          <p:nvSpPr>
            <p:cNvPr id="10247" name="Line 4"/>
            <p:cNvSpPr>
              <a:spLocks noChangeShapeType="1"/>
            </p:cNvSpPr>
            <p:nvPr/>
          </p:nvSpPr>
          <p:spPr bwMode="auto">
            <a:xfrm>
              <a:off x="809" y="3893"/>
              <a:ext cx="743" cy="1"/>
            </a:xfrm>
            <a:prstGeom prst="line">
              <a:avLst/>
            </a:prstGeom>
            <a:noFill/>
            <a:ln w="38160">
              <a:solidFill>
                <a:schemeClr val="tx1"/>
              </a:solidFill>
              <a:miter lim="800000"/>
              <a:headEnd/>
              <a:tailEnd/>
            </a:ln>
          </p:spPr>
          <p:txBody>
            <a:bodyPr/>
            <a:lstStyle/>
            <a:p>
              <a:pPr fontAlgn="base">
                <a:spcBef>
                  <a:spcPct val="0"/>
                </a:spcBef>
                <a:spcAft>
                  <a:spcPct val="0"/>
                </a:spcAft>
              </a:pPr>
              <a:endParaRPr lang="en-US">
                <a:solidFill>
                  <a:srgbClr val="000000"/>
                </a:solidFill>
              </a:endParaRPr>
            </a:p>
          </p:txBody>
        </p:sp>
        <p:sp>
          <p:nvSpPr>
            <p:cNvPr id="10248" name="Line 5"/>
            <p:cNvSpPr>
              <a:spLocks noChangeShapeType="1"/>
            </p:cNvSpPr>
            <p:nvPr/>
          </p:nvSpPr>
          <p:spPr bwMode="auto">
            <a:xfrm>
              <a:off x="809" y="3838"/>
              <a:ext cx="743" cy="1"/>
            </a:xfrm>
            <a:prstGeom prst="line">
              <a:avLst/>
            </a:prstGeom>
            <a:noFill/>
            <a:ln w="38160">
              <a:solidFill>
                <a:schemeClr val="tx1"/>
              </a:solidFill>
              <a:miter lim="800000"/>
              <a:headEnd/>
              <a:tailEnd/>
            </a:ln>
          </p:spPr>
          <p:txBody>
            <a:bodyPr/>
            <a:lstStyle/>
            <a:p>
              <a:pPr fontAlgn="base">
                <a:spcBef>
                  <a:spcPct val="0"/>
                </a:spcBef>
                <a:spcAft>
                  <a:spcPct val="0"/>
                </a:spcAft>
              </a:pPr>
              <a:endParaRPr lang="en-US">
                <a:solidFill>
                  <a:srgbClr val="000000"/>
                </a:solidFill>
              </a:endParaRPr>
            </a:p>
          </p:txBody>
        </p:sp>
        <p:sp>
          <p:nvSpPr>
            <p:cNvPr id="10249" name="Line 6"/>
            <p:cNvSpPr>
              <a:spLocks noChangeShapeType="1"/>
            </p:cNvSpPr>
            <p:nvPr/>
          </p:nvSpPr>
          <p:spPr bwMode="auto">
            <a:xfrm>
              <a:off x="806" y="3718"/>
              <a:ext cx="743" cy="1"/>
            </a:xfrm>
            <a:prstGeom prst="line">
              <a:avLst/>
            </a:prstGeom>
            <a:noFill/>
            <a:ln w="38160">
              <a:solidFill>
                <a:schemeClr val="tx1"/>
              </a:solidFill>
              <a:miter lim="800000"/>
              <a:headEnd/>
              <a:tailEnd/>
            </a:ln>
          </p:spPr>
          <p:txBody>
            <a:bodyPr/>
            <a:lstStyle/>
            <a:p>
              <a:pPr fontAlgn="base">
                <a:spcBef>
                  <a:spcPct val="0"/>
                </a:spcBef>
                <a:spcAft>
                  <a:spcPct val="0"/>
                </a:spcAft>
              </a:pPr>
              <a:endParaRPr lang="en-US">
                <a:solidFill>
                  <a:srgbClr val="000000"/>
                </a:solidFill>
              </a:endParaRPr>
            </a:p>
          </p:txBody>
        </p:sp>
        <p:sp>
          <p:nvSpPr>
            <p:cNvPr id="10250" name="Line 7"/>
            <p:cNvSpPr>
              <a:spLocks noChangeShapeType="1"/>
            </p:cNvSpPr>
            <p:nvPr/>
          </p:nvSpPr>
          <p:spPr bwMode="auto">
            <a:xfrm>
              <a:off x="809" y="3533"/>
              <a:ext cx="743" cy="1"/>
            </a:xfrm>
            <a:prstGeom prst="line">
              <a:avLst/>
            </a:prstGeom>
            <a:noFill/>
            <a:ln w="38160">
              <a:solidFill>
                <a:schemeClr val="tx1"/>
              </a:solidFill>
              <a:miter lim="800000"/>
              <a:headEnd/>
              <a:tailEnd/>
            </a:ln>
          </p:spPr>
          <p:txBody>
            <a:bodyPr/>
            <a:lstStyle/>
            <a:p>
              <a:pPr fontAlgn="base">
                <a:spcBef>
                  <a:spcPct val="0"/>
                </a:spcBef>
                <a:spcAft>
                  <a:spcPct val="0"/>
                </a:spcAft>
              </a:pPr>
              <a:endParaRPr lang="en-US">
                <a:solidFill>
                  <a:srgbClr val="000000"/>
                </a:solidFill>
              </a:endParaRPr>
            </a:p>
          </p:txBody>
        </p:sp>
        <p:sp>
          <p:nvSpPr>
            <p:cNvPr id="10251" name="Line 8"/>
            <p:cNvSpPr>
              <a:spLocks noChangeShapeType="1"/>
            </p:cNvSpPr>
            <p:nvPr/>
          </p:nvSpPr>
          <p:spPr bwMode="auto">
            <a:xfrm>
              <a:off x="809" y="3265"/>
              <a:ext cx="743" cy="1"/>
            </a:xfrm>
            <a:prstGeom prst="line">
              <a:avLst/>
            </a:prstGeom>
            <a:noFill/>
            <a:ln w="38160">
              <a:solidFill>
                <a:schemeClr val="tx1"/>
              </a:solidFill>
              <a:miter lim="800000"/>
              <a:headEnd/>
              <a:tailEnd/>
            </a:ln>
          </p:spPr>
          <p:txBody>
            <a:bodyPr/>
            <a:lstStyle/>
            <a:p>
              <a:pPr fontAlgn="base">
                <a:spcBef>
                  <a:spcPct val="0"/>
                </a:spcBef>
                <a:spcAft>
                  <a:spcPct val="0"/>
                </a:spcAft>
              </a:pPr>
              <a:endParaRPr lang="en-US">
                <a:solidFill>
                  <a:srgbClr val="000000"/>
                </a:solidFill>
              </a:endParaRPr>
            </a:p>
          </p:txBody>
        </p:sp>
        <p:sp>
          <p:nvSpPr>
            <p:cNvPr id="10252" name="Text Box 9"/>
            <p:cNvSpPr txBox="1">
              <a:spLocks noChangeArrowheads="1"/>
            </p:cNvSpPr>
            <p:nvPr/>
          </p:nvSpPr>
          <p:spPr bwMode="auto">
            <a:xfrm>
              <a:off x="1484" y="3800"/>
              <a:ext cx="406" cy="192"/>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imes New Roman" pitchFamily="18" charset="0"/>
                  <a:cs typeface="Arial" pitchFamily="34" charset="0"/>
                </a:rPr>
                <a:t>0</a:t>
              </a:r>
              <a:r>
                <a:rPr lang="en-GB" sz="1400" b="1" baseline="30000">
                  <a:solidFill>
                    <a:srgbClr val="000000"/>
                  </a:solidFill>
                  <a:latin typeface="Times New Roman" pitchFamily="18" charset="0"/>
                  <a:cs typeface="Arial" pitchFamily="34" charset="0"/>
                </a:rPr>
                <a:t>+</a:t>
              </a:r>
            </a:p>
          </p:txBody>
        </p:sp>
        <p:sp>
          <p:nvSpPr>
            <p:cNvPr id="10253" name="Text Box 10"/>
            <p:cNvSpPr txBox="1">
              <a:spLocks noChangeArrowheads="1"/>
            </p:cNvSpPr>
            <p:nvPr/>
          </p:nvSpPr>
          <p:spPr bwMode="auto">
            <a:xfrm>
              <a:off x="1484" y="3719"/>
              <a:ext cx="406" cy="192"/>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imes New Roman" pitchFamily="18" charset="0"/>
                  <a:cs typeface="Arial" pitchFamily="34" charset="0"/>
                </a:rPr>
                <a:t>2</a:t>
              </a:r>
              <a:r>
                <a:rPr lang="en-GB" sz="1400" b="1" baseline="30000">
                  <a:solidFill>
                    <a:srgbClr val="000000"/>
                  </a:solidFill>
                  <a:latin typeface="Times New Roman" pitchFamily="18" charset="0"/>
                  <a:cs typeface="Arial" pitchFamily="34" charset="0"/>
                </a:rPr>
                <a:t>+</a:t>
              </a:r>
            </a:p>
          </p:txBody>
        </p:sp>
        <p:sp>
          <p:nvSpPr>
            <p:cNvPr id="10254" name="Text Box 11"/>
            <p:cNvSpPr txBox="1">
              <a:spLocks noChangeArrowheads="1"/>
            </p:cNvSpPr>
            <p:nvPr/>
          </p:nvSpPr>
          <p:spPr bwMode="auto">
            <a:xfrm>
              <a:off x="1484" y="3615"/>
              <a:ext cx="406" cy="192"/>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imes New Roman" pitchFamily="18" charset="0"/>
                  <a:cs typeface="Arial" pitchFamily="34" charset="0"/>
                </a:rPr>
                <a:t>4</a:t>
              </a:r>
              <a:r>
                <a:rPr lang="en-GB" sz="1400" b="1" baseline="30000">
                  <a:solidFill>
                    <a:srgbClr val="000000"/>
                  </a:solidFill>
                  <a:latin typeface="Times New Roman" pitchFamily="18" charset="0"/>
                  <a:cs typeface="Arial" pitchFamily="34" charset="0"/>
                </a:rPr>
                <a:t>+</a:t>
              </a:r>
            </a:p>
          </p:txBody>
        </p:sp>
        <p:sp>
          <p:nvSpPr>
            <p:cNvPr id="10255" name="Text Box 12"/>
            <p:cNvSpPr txBox="1">
              <a:spLocks noChangeArrowheads="1"/>
            </p:cNvSpPr>
            <p:nvPr/>
          </p:nvSpPr>
          <p:spPr bwMode="auto">
            <a:xfrm>
              <a:off x="1484" y="3418"/>
              <a:ext cx="406" cy="192"/>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imes New Roman" pitchFamily="18" charset="0"/>
                  <a:cs typeface="Arial" pitchFamily="34" charset="0"/>
                </a:rPr>
                <a:t>6</a:t>
              </a:r>
              <a:r>
                <a:rPr lang="en-GB" sz="1400" b="1" baseline="30000">
                  <a:solidFill>
                    <a:srgbClr val="000000"/>
                  </a:solidFill>
                  <a:latin typeface="Times New Roman" pitchFamily="18" charset="0"/>
                  <a:cs typeface="Arial" pitchFamily="34" charset="0"/>
                </a:rPr>
                <a:t>+</a:t>
              </a:r>
            </a:p>
          </p:txBody>
        </p:sp>
        <p:sp>
          <p:nvSpPr>
            <p:cNvPr id="10256" name="Text Box 13"/>
            <p:cNvSpPr txBox="1">
              <a:spLocks noChangeArrowheads="1"/>
            </p:cNvSpPr>
            <p:nvPr/>
          </p:nvSpPr>
          <p:spPr bwMode="auto">
            <a:xfrm>
              <a:off x="1484" y="3165"/>
              <a:ext cx="406" cy="192"/>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latin typeface="Times New Roman" pitchFamily="18" charset="0"/>
                  <a:cs typeface="Arial" pitchFamily="34" charset="0"/>
                </a:rPr>
                <a:t>8</a:t>
              </a:r>
              <a:r>
                <a:rPr lang="en-GB" sz="1400" b="1" baseline="30000">
                  <a:solidFill>
                    <a:srgbClr val="000000"/>
                  </a:solidFill>
                  <a:latin typeface="Times New Roman" pitchFamily="18" charset="0"/>
                  <a:cs typeface="Arial" pitchFamily="34" charset="0"/>
                </a:rPr>
                <a:t>+</a:t>
              </a:r>
            </a:p>
          </p:txBody>
        </p:sp>
      </p:grpSp>
      <p:sp>
        <p:nvSpPr>
          <p:cNvPr id="10244" name="Text Box 14"/>
          <p:cNvSpPr txBox="1">
            <a:spLocks noChangeArrowheads="1"/>
          </p:cNvSpPr>
          <p:nvPr/>
        </p:nvSpPr>
        <p:spPr bwMode="auto">
          <a:xfrm>
            <a:off x="533400" y="1295400"/>
            <a:ext cx="3048000" cy="1941173"/>
          </a:xfrm>
          <a:prstGeom prst="rect">
            <a:avLst/>
          </a:prstGeom>
          <a:solidFill>
            <a:srgbClr val="0070C0"/>
          </a:solidFill>
          <a:ln w="38160">
            <a:solidFill>
              <a:srgbClr val="800000"/>
            </a:solidFill>
            <a:miter lim="800000"/>
            <a:headEnd/>
            <a:tailEnd/>
          </a:ln>
        </p:spPr>
        <p:txBody>
          <a:bodyPr wrap="square" lIns="90000" tIns="46800" rIns="90000" bIns="46800">
            <a:spAutoFit/>
          </a:bodyPr>
          <a:lstStyle/>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a:solidFill>
                  <a:srgbClr val="FFFFFF"/>
                </a:solidFill>
                <a:cs typeface="Arial" pitchFamily="34" charset="0"/>
              </a:rPr>
              <a:t>Rotor</a:t>
            </a:r>
          </a:p>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400" b="1" u="sng" dirty="0">
              <a:solidFill>
                <a:srgbClr val="FF3300"/>
              </a:solidFill>
              <a:cs typeface="Arial" pitchFamily="34" charset="0"/>
            </a:endParaRPr>
          </a:p>
          <a:p>
            <a:pP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i="1" dirty="0" smtClean="0">
                <a:solidFill>
                  <a:srgbClr val="FFFFFF"/>
                </a:solidFill>
                <a:latin typeface="Times New Roman" pitchFamily="18" charset="0"/>
                <a:cs typeface="Arial" pitchFamily="34" charset="0"/>
              </a:rPr>
              <a:t>E(J) </a:t>
            </a:r>
            <a:r>
              <a:rPr lang="en-GB" sz="2400" b="1" dirty="0">
                <a:solidFill>
                  <a:srgbClr val="FFFFFF"/>
                </a:solidFill>
                <a:latin typeface="Symbol" pitchFamily="18" charset="2"/>
                <a:cs typeface="Arial" pitchFamily="34" charset="0"/>
              </a:rPr>
              <a:t></a:t>
            </a:r>
            <a:r>
              <a:rPr lang="en-GB" sz="2400" b="1" dirty="0">
                <a:solidFill>
                  <a:srgbClr val="FFFFFF"/>
                </a:solidFill>
                <a:latin typeface="Times New Roman" pitchFamily="18" charset="0"/>
                <a:cs typeface="Arial" pitchFamily="34" charset="0"/>
              </a:rPr>
              <a:t> (</a:t>
            </a:r>
            <a:r>
              <a:rPr lang="en-GB" sz="2400" b="1" i="1" dirty="0">
                <a:solidFill>
                  <a:srgbClr val="FFFFFF"/>
                </a:solidFill>
                <a:latin typeface="Times New Roman" pitchFamily="18" charset="0"/>
                <a:cs typeface="Arial" pitchFamily="34" charset="0"/>
              </a:rPr>
              <a:t> </a:t>
            </a:r>
            <a:r>
              <a:rPr lang="en-GB" sz="2400" b="1" i="1" dirty="0" smtClean="0">
                <a:solidFill>
                  <a:srgbClr val="FFFFFF"/>
                </a:solidFill>
                <a:latin typeface="Times New Roman" pitchFamily="18" charset="0"/>
                <a:cs typeface="Times New Roman" pitchFamily="18" charset="0"/>
              </a:rPr>
              <a:t>ħ</a:t>
            </a:r>
            <a:r>
              <a:rPr lang="en-GB" sz="2400" b="1" i="1" baseline="30000" dirty="0" smtClean="0">
                <a:solidFill>
                  <a:srgbClr val="FFFFFF"/>
                </a:solidFill>
                <a:latin typeface="Times New Roman" pitchFamily="18" charset="0"/>
                <a:cs typeface="Times New Roman" pitchFamily="18" charset="0"/>
              </a:rPr>
              <a:t>2</a:t>
            </a:r>
            <a:r>
              <a:rPr lang="en-GB" sz="2400" b="1" dirty="0" smtClean="0">
                <a:solidFill>
                  <a:srgbClr val="FFFFFF"/>
                </a:solidFill>
                <a:latin typeface="Times New Roman" pitchFamily="18" charset="0"/>
                <a:cs typeface="Times New Roman" pitchFamily="18" charset="0"/>
              </a:rPr>
              <a:t>/2</a:t>
            </a:r>
            <a:r>
              <a:rPr lang="en-GB" sz="2400" b="1" i="1" dirty="0">
                <a:solidFill>
                  <a:srgbClr val="FFFFFF"/>
                </a:solidFill>
                <a:latin typeface="Nimbus Script" pitchFamily="64" charset="0"/>
                <a:cs typeface="Times New Roman" pitchFamily="18" charset="0"/>
              </a:rPr>
              <a:t>J</a:t>
            </a:r>
            <a:r>
              <a:rPr lang="en-GB" sz="2400" b="1" i="1" dirty="0" smtClean="0">
                <a:solidFill>
                  <a:srgbClr val="FFFFFF"/>
                </a:solidFill>
                <a:latin typeface="Nimbus Script" pitchFamily="64" charset="0"/>
                <a:cs typeface="Times New Roman" pitchFamily="18" charset="0"/>
              </a:rPr>
              <a:t> </a:t>
            </a:r>
            <a:r>
              <a:rPr lang="en-GB" sz="2400" b="1" dirty="0" smtClean="0">
                <a:solidFill>
                  <a:srgbClr val="FFFFFF"/>
                </a:solidFill>
                <a:latin typeface="Times New Roman" pitchFamily="18" charset="0"/>
                <a:cs typeface="Arial" pitchFamily="34" charset="0"/>
              </a:rPr>
              <a:t>)</a:t>
            </a:r>
            <a:r>
              <a:rPr lang="en-GB" sz="2400" b="1" i="1" dirty="0" smtClean="0">
                <a:solidFill>
                  <a:srgbClr val="FFFFFF"/>
                </a:solidFill>
                <a:latin typeface="Times New Roman" pitchFamily="18" charset="0"/>
                <a:cs typeface="Arial" pitchFamily="34" charset="0"/>
              </a:rPr>
              <a:t>J</a:t>
            </a:r>
            <a:r>
              <a:rPr lang="en-GB" sz="2400" b="1" dirty="0" smtClean="0">
                <a:solidFill>
                  <a:srgbClr val="FFFFFF"/>
                </a:solidFill>
                <a:latin typeface="Times New Roman" pitchFamily="18" charset="0"/>
                <a:cs typeface="Arial" pitchFamily="34" charset="0"/>
              </a:rPr>
              <a:t>(</a:t>
            </a:r>
            <a:r>
              <a:rPr lang="en-GB" sz="2400" b="1" i="1" dirty="0" smtClean="0">
                <a:solidFill>
                  <a:srgbClr val="FFFFFF"/>
                </a:solidFill>
                <a:latin typeface="Times New Roman" pitchFamily="18" charset="0"/>
                <a:cs typeface="Arial" pitchFamily="34" charset="0"/>
              </a:rPr>
              <a:t>J</a:t>
            </a:r>
            <a:r>
              <a:rPr lang="en-GB" sz="2400" b="1" dirty="0" smtClean="0">
                <a:solidFill>
                  <a:srgbClr val="FFFFFF"/>
                </a:solidFill>
                <a:latin typeface="Times New Roman" pitchFamily="18" charset="0"/>
                <a:cs typeface="Arial" pitchFamily="34" charset="0"/>
              </a:rPr>
              <a:t>+1</a:t>
            </a:r>
            <a:r>
              <a:rPr lang="en-GB" sz="2400" b="1" dirty="0">
                <a:solidFill>
                  <a:srgbClr val="FFFFFF"/>
                </a:solidFill>
                <a:latin typeface="Times New Roman" pitchFamily="18" charset="0"/>
                <a:cs typeface="Arial" pitchFamily="34" charset="0"/>
              </a:rPr>
              <a:t>)</a:t>
            </a:r>
          </a:p>
          <a:p>
            <a:pP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400" dirty="0">
              <a:solidFill>
                <a:srgbClr val="000000"/>
              </a:solidFill>
              <a:latin typeface="Times New Roman" pitchFamily="18" charset="0"/>
              <a:cs typeface="Arial" pitchFamily="34" charset="0"/>
            </a:endParaRPr>
          </a:p>
          <a:p>
            <a:pP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dirty="0">
                <a:solidFill>
                  <a:srgbClr val="000000"/>
                </a:solidFill>
                <a:latin typeface="Times New Roman" pitchFamily="18" charset="0"/>
                <a:cs typeface="Arial" pitchFamily="34" charset="0"/>
              </a:rPr>
              <a:t>         </a:t>
            </a:r>
            <a:r>
              <a:rPr lang="en-GB" sz="2400" b="1" i="1" dirty="0">
                <a:solidFill>
                  <a:srgbClr val="FFFFFF"/>
                </a:solidFill>
                <a:latin typeface="Times New Roman" pitchFamily="18" charset="0"/>
                <a:cs typeface="Arial" pitchFamily="34" charset="0"/>
              </a:rPr>
              <a:t>R</a:t>
            </a:r>
            <a:r>
              <a:rPr lang="en-GB" sz="2400" b="1" baseline="-25000" dirty="0">
                <a:solidFill>
                  <a:srgbClr val="FFFFFF"/>
                </a:solidFill>
                <a:latin typeface="Times New Roman" pitchFamily="18" charset="0"/>
                <a:cs typeface="Arial" pitchFamily="34" charset="0"/>
              </a:rPr>
              <a:t>4/2</a:t>
            </a:r>
            <a:r>
              <a:rPr lang="en-GB" sz="2400" b="1" dirty="0">
                <a:solidFill>
                  <a:srgbClr val="FFFFFF"/>
                </a:solidFill>
                <a:latin typeface="Times New Roman" pitchFamily="18" charset="0"/>
                <a:cs typeface="Arial" pitchFamily="34" charset="0"/>
              </a:rPr>
              <a:t>= 3.33</a:t>
            </a:r>
          </a:p>
        </p:txBody>
      </p:sp>
      <p:sp>
        <p:nvSpPr>
          <p:cNvPr id="10245" name="Text Box 15"/>
          <p:cNvSpPr txBox="1">
            <a:spLocks noChangeArrowheads="1"/>
          </p:cNvSpPr>
          <p:nvPr/>
        </p:nvSpPr>
        <p:spPr bwMode="auto">
          <a:xfrm>
            <a:off x="0" y="-31750"/>
            <a:ext cx="9023350" cy="641350"/>
          </a:xfrm>
          <a:prstGeom prst="rect">
            <a:avLst/>
          </a:prstGeom>
          <a:noFill/>
          <a:ln w="9525">
            <a:noFill/>
            <a:miter lim="800000"/>
            <a:headEnd/>
            <a:tailEnd/>
          </a:ln>
        </p:spPr>
        <p:txBody>
          <a:bodyPr>
            <a:spAutoFit/>
          </a:bodyPr>
          <a:lstStyle/>
          <a:p>
            <a:pPr algn="ctr" fontAlgn="base">
              <a:spcBef>
                <a:spcPct val="0"/>
              </a:spcBef>
              <a:spcAft>
                <a:spcPct val="0"/>
              </a:spcAft>
            </a:pPr>
            <a:r>
              <a:rPr lang="en-US" sz="3600" b="1">
                <a:solidFill>
                  <a:srgbClr val="FFFFFF"/>
                </a:solidFill>
                <a:cs typeface="Arial" pitchFamily="34" charset="0"/>
              </a:rPr>
              <a:t>Deformed nuclei – rotational spectra</a:t>
            </a:r>
          </a:p>
        </p:txBody>
      </p:sp>
      <p:sp>
        <p:nvSpPr>
          <p:cNvPr id="10246" name="Line 16"/>
          <p:cNvSpPr>
            <a:spLocks noChangeShapeType="1"/>
          </p:cNvSpPr>
          <p:nvPr/>
        </p:nvSpPr>
        <p:spPr bwMode="auto">
          <a:xfrm>
            <a:off x="2133600" y="3505200"/>
            <a:ext cx="1066800" cy="1371600"/>
          </a:xfrm>
          <a:prstGeom prst="line">
            <a:avLst/>
          </a:prstGeom>
          <a:noFill/>
          <a:ln w="76200">
            <a:solidFill>
              <a:srgbClr val="FF0000"/>
            </a:solidFill>
            <a:round/>
            <a:headEnd/>
            <a:tailEnd type="triangle" w="med" len="med"/>
          </a:ln>
        </p:spPr>
        <p:txBody>
          <a:bodyPr/>
          <a:lstStyle/>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l="2753" t="1042" r="2179"/>
          <a:stretch>
            <a:fillRect/>
          </a:stretch>
        </p:blipFill>
        <p:spPr bwMode="auto">
          <a:xfrm>
            <a:off x="2335213" y="2490885"/>
            <a:ext cx="3532187" cy="3833715"/>
          </a:xfrm>
          <a:prstGeom prst="rect">
            <a:avLst/>
          </a:prstGeom>
          <a:noFill/>
          <a:ln w="9525">
            <a:noFill/>
            <a:miter lim="800000"/>
            <a:headEnd/>
            <a:tailEnd/>
          </a:ln>
        </p:spPr>
      </p:pic>
      <p:sp>
        <p:nvSpPr>
          <p:cNvPr id="48131" name="Line 3"/>
          <p:cNvSpPr>
            <a:spLocks noChangeShapeType="1"/>
          </p:cNvSpPr>
          <p:nvPr/>
        </p:nvSpPr>
        <p:spPr bwMode="auto">
          <a:xfrm>
            <a:off x="438150" y="5241925"/>
            <a:ext cx="2151063" cy="1588"/>
          </a:xfrm>
          <a:prstGeom prst="line">
            <a:avLst/>
          </a:prstGeom>
          <a:noFill/>
          <a:ln w="38160">
            <a:solidFill>
              <a:srgbClr val="FFFFFF"/>
            </a:solidFill>
            <a:miter lim="800000"/>
            <a:headEnd/>
            <a:tailEnd/>
          </a:ln>
        </p:spPr>
        <p:txBody>
          <a:bodyPr/>
          <a:lstStyle/>
          <a:p>
            <a:pPr fontAlgn="base">
              <a:spcBef>
                <a:spcPct val="0"/>
              </a:spcBef>
              <a:spcAft>
                <a:spcPct val="0"/>
              </a:spcAft>
            </a:pPr>
            <a:endParaRPr lang="en-US">
              <a:solidFill>
                <a:srgbClr val="000000"/>
              </a:solidFill>
            </a:endParaRPr>
          </a:p>
        </p:txBody>
      </p:sp>
      <p:sp>
        <p:nvSpPr>
          <p:cNvPr id="48132" name="Line 4"/>
          <p:cNvSpPr>
            <a:spLocks noChangeShapeType="1"/>
          </p:cNvSpPr>
          <p:nvPr/>
        </p:nvSpPr>
        <p:spPr bwMode="auto">
          <a:xfrm>
            <a:off x="438150" y="4565650"/>
            <a:ext cx="2151063" cy="1588"/>
          </a:xfrm>
          <a:prstGeom prst="line">
            <a:avLst/>
          </a:prstGeom>
          <a:noFill/>
          <a:ln w="38160">
            <a:solidFill>
              <a:srgbClr val="FFFFFF"/>
            </a:solidFill>
            <a:miter lim="800000"/>
            <a:headEnd/>
            <a:tailEnd/>
          </a:ln>
        </p:spPr>
        <p:txBody>
          <a:bodyPr/>
          <a:lstStyle/>
          <a:p>
            <a:pPr fontAlgn="base">
              <a:spcBef>
                <a:spcPct val="0"/>
              </a:spcBef>
              <a:spcAft>
                <a:spcPct val="0"/>
              </a:spcAft>
            </a:pPr>
            <a:endParaRPr lang="en-US">
              <a:solidFill>
                <a:srgbClr val="000000"/>
              </a:solidFill>
            </a:endParaRPr>
          </a:p>
        </p:txBody>
      </p:sp>
      <p:sp>
        <p:nvSpPr>
          <p:cNvPr id="48133" name="Line 5"/>
          <p:cNvSpPr>
            <a:spLocks noChangeShapeType="1"/>
          </p:cNvSpPr>
          <p:nvPr/>
        </p:nvSpPr>
        <p:spPr bwMode="auto">
          <a:xfrm>
            <a:off x="438150" y="3889375"/>
            <a:ext cx="2151063" cy="1588"/>
          </a:xfrm>
          <a:prstGeom prst="line">
            <a:avLst/>
          </a:prstGeom>
          <a:noFill/>
          <a:ln w="38160">
            <a:solidFill>
              <a:srgbClr val="FFFFFF"/>
            </a:solidFill>
            <a:miter lim="800000"/>
            <a:headEnd/>
            <a:tailEnd/>
          </a:ln>
        </p:spPr>
        <p:txBody>
          <a:bodyPr/>
          <a:lstStyle/>
          <a:p>
            <a:pPr fontAlgn="base">
              <a:spcBef>
                <a:spcPct val="0"/>
              </a:spcBef>
              <a:spcAft>
                <a:spcPct val="0"/>
              </a:spcAft>
            </a:pPr>
            <a:endParaRPr lang="en-US">
              <a:solidFill>
                <a:srgbClr val="000000"/>
              </a:solidFill>
            </a:endParaRPr>
          </a:p>
        </p:txBody>
      </p:sp>
      <p:sp>
        <p:nvSpPr>
          <p:cNvPr id="48134" name="Line 6"/>
          <p:cNvSpPr>
            <a:spLocks noChangeShapeType="1"/>
          </p:cNvSpPr>
          <p:nvPr/>
        </p:nvSpPr>
        <p:spPr bwMode="auto">
          <a:xfrm>
            <a:off x="438150" y="3213100"/>
            <a:ext cx="2151063" cy="1588"/>
          </a:xfrm>
          <a:prstGeom prst="line">
            <a:avLst/>
          </a:prstGeom>
          <a:noFill/>
          <a:ln w="38160">
            <a:solidFill>
              <a:srgbClr val="FFFFFF"/>
            </a:solidFill>
            <a:miter lim="800000"/>
            <a:headEnd/>
            <a:tailEnd/>
          </a:ln>
        </p:spPr>
        <p:txBody>
          <a:bodyPr/>
          <a:lstStyle/>
          <a:p>
            <a:pPr fontAlgn="base">
              <a:spcBef>
                <a:spcPct val="0"/>
              </a:spcBef>
              <a:spcAft>
                <a:spcPct val="0"/>
              </a:spcAft>
            </a:pPr>
            <a:endParaRPr lang="en-US">
              <a:solidFill>
                <a:srgbClr val="000000"/>
              </a:solidFill>
            </a:endParaRPr>
          </a:p>
        </p:txBody>
      </p:sp>
      <p:sp>
        <p:nvSpPr>
          <p:cNvPr id="48135" name="Text Box 7"/>
          <p:cNvSpPr txBox="1">
            <a:spLocks noChangeArrowheads="1"/>
          </p:cNvSpPr>
          <p:nvPr/>
        </p:nvSpPr>
        <p:spPr bwMode="auto">
          <a:xfrm>
            <a:off x="2589213" y="5646738"/>
            <a:ext cx="857250" cy="304800"/>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FFFFFF"/>
                </a:solidFill>
                <a:latin typeface="Times New Roman" pitchFamily="18" charset="0"/>
                <a:cs typeface="Arial" pitchFamily="34" charset="0"/>
              </a:rPr>
              <a:t>0</a:t>
            </a:r>
            <a:r>
              <a:rPr lang="en-GB" sz="1400" b="1" baseline="30000">
                <a:solidFill>
                  <a:srgbClr val="FFFFFF"/>
                </a:solidFill>
                <a:latin typeface="Times New Roman" pitchFamily="18" charset="0"/>
                <a:cs typeface="Arial" pitchFamily="34" charset="0"/>
              </a:rPr>
              <a:t>+</a:t>
            </a:r>
          </a:p>
        </p:txBody>
      </p:sp>
      <p:sp>
        <p:nvSpPr>
          <p:cNvPr id="48136" name="Text Box 8"/>
          <p:cNvSpPr txBox="1">
            <a:spLocks noChangeArrowheads="1"/>
          </p:cNvSpPr>
          <p:nvPr/>
        </p:nvSpPr>
        <p:spPr bwMode="auto">
          <a:xfrm>
            <a:off x="2589213" y="4937125"/>
            <a:ext cx="857250" cy="304800"/>
          </a:xfrm>
          <a:prstGeom prst="rect">
            <a:avLst/>
          </a:prstGeom>
          <a:noFill/>
          <a:ln w="9525">
            <a:noFill/>
            <a:round/>
            <a:headEnd/>
            <a:tailEnd/>
          </a:ln>
        </p:spPr>
        <p:txBody>
          <a:bodyPr lIns="90000" tIns="46800" rIns="90000" bIns="46800">
            <a:spAutoFit/>
          </a:bodyPr>
          <a:lstStyle/>
          <a:p>
            <a:pPr algn="ct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FFFFFF"/>
                </a:solidFill>
                <a:latin typeface="Times New Roman" pitchFamily="18" charset="0"/>
                <a:cs typeface="Arial" pitchFamily="34" charset="0"/>
              </a:rPr>
              <a:t>2</a:t>
            </a:r>
            <a:r>
              <a:rPr lang="en-GB" sz="1400" b="1" baseline="30000">
                <a:solidFill>
                  <a:srgbClr val="FFFFFF"/>
                </a:solidFill>
                <a:latin typeface="Times New Roman" pitchFamily="18" charset="0"/>
                <a:cs typeface="Arial" pitchFamily="34" charset="0"/>
              </a:rPr>
              <a:t>+</a:t>
            </a:r>
          </a:p>
        </p:txBody>
      </p:sp>
      <p:sp>
        <p:nvSpPr>
          <p:cNvPr id="48137" name="Text Box 9"/>
          <p:cNvSpPr txBox="1">
            <a:spLocks noChangeArrowheads="1"/>
          </p:cNvSpPr>
          <p:nvPr/>
        </p:nvSpPr>
        <p:spPr bwMode="auto">
          <a:xfrm>
            <a:off x="2589213" y="3719513"/>
            <a:ext cx="1143000" cy="304800"/>
          </a:xfrm>
          <a:prstGeom prst="rect">
            <a:avLst/>
          </a:prstGeom>
          <a:noFill/>
          <a:ln w="9525">
            <a:noFill/>
            <a:round/>
            <a:headEnd/>
            <a:tailEnd/>
          </a:ln>
        </p:spPr>
        <p:txBody>
          <a:bodyPr lIns="90000" tIns="46800" rIns="90000" bIns="46800">
            <a:spAutoFit/>
          </a:bodyPr>
          <a:lstStyle/>
          <a:p>
            <a:pP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FFFFFF"/>
                </a:solidFill>
                <a:latin typeface="Times New Roman" pitchFamily="18" charset="0"/>
                <a:cs typeface="Arial" pitchFamily="34" charset="0"/>
              </a:rPr>
              <a:t>6</a:t>
            </a:r>
            <a:r>
              <a:rPr lang="en-GB" sz="1400" b="1" baseline="30000">
                <a:solidFill>
                  <a:srgbClr val="FFFFFF"/>
                </a:solidFill>
                <a:latin typeface="Times New Roman" pitchFamily="18" charset="0"/>
                <a:cs typeface="Arial" pitchFamily="34" charset="0"/>
              </a:rPr>
              <a:t>+</a:t>
            </a:r>
            <a:r>
              <a:rPr lang="en-GB" sz="1400" b="1">
                <a:solidFill>
                  <a:srgbClr val="FFFFFF"/>
                </a:solidFill>
                <a:latin typeface="Times New Roman" pitchFamily="18" charset="0"/>
                <a:cs typeface="Arial" pitchFamily="34" charset="0"/>
              </a:rPr>
              <a:t>. . .</a:t>
            </a:r>
            <a:endParaRPr lang="en-GB" sz="1400" b="1" baseline="30000">
              <a:solidFill>
                <a:srgbClr val="FFFFFF"/>
              </a:solidFill>
              <a:latin typeface="Times New Roman" pitchFamily="18" charset="0"/>
              <a:cs typeface="Arial" pitchFamily="34" charset="0"/>
            </a:endParaRPr>
          </a:p>
        </p:txBody>
      </p:sp>
      <p:sp>
        <p:nvSpPr>
          <p:cNvPr id="48138" name="Text Box 10"/>
          <p:cNvSpPr txBox="1">
            <a:spLocks noChangeArrowheads="1"/>
          </p:cNvSpPr>
          <p:nvPr/>
        </p:nvSpPr>
        <p:spPr bwMode="auto">
          <a:xfrm>
            <a:off x="2589213" y="2908300"/>
            <a:ext cx="1430337" cy="304800"/>
          </a:xfrm>
          <a:prstGeom prst="rect">
            <a:avLst/>
          </a:prstGeom>
          <a:noFill/>
          <a:ln w="9525">
            <a:noFill/>
            <a:round/>
            <a:headEnd/>
            <a:tailEnd/>
          </a:ln>
        </p:spPr>
        <p:txBody>
          <a:bodyPr lIns="90000" tIns="46800" rIns="90000" bIns="46800">
            <a:spAutoFit/>
          </a:bodyPr>
          <a:lstStyle/>
          <a:p>
            <a:pPr defTabSz="457200" fontAlgn="base">
              <a:spcBef>
                <a:spcPts val="112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FFFFFF"/>
                </a:solidFill>
                <a:latin typeface="Times New Roman" pitchFamily="18" charset="0"/>
                <a:cs typeface="Arial" pitchFamily="34" charset="0"/>
              </a:rPr>
              <a:t>8</a:t>
            </a:r>
            <a:r>
              <a:rPr lang="en-GB" sz="1400" b="1" baseline="30000">
                <a:solidFill>
                  <a:srgbClr val="FFFFFF"/>
                </a:solidFill>
                <a:latin typeface="Times New Roman" pitchFamily="18" charset="0"/>
                <a:cs typeface="Arial" pitchFamily="34" charset="0"/>
              </a:rPr>
              <a:t>+</a:t>
            </a:r>
            <a:r>
              <a:rPr lang="en-GB" sz="1400" b="1">
                <a:solidFill>
                  <a:srgbClr val="FFFFFF"/>
                </a:solidFill>
                <a:latin typeface="Times New Roman" pitchFamily="18" charset="0"/>
                <a:cs typeface="Arial" pitchFamily="34" charset="0"/>
              </a:rPr>
              <a:t>. . .</a:t>
            </a:r>
          </a:p>
        </p:txBody>
      </p:sp>
      <p:sp>
        <p:nvSpPr>
          <p:cNvPr id="48139" name="Rectangle 11"/>
          <p:cNvSpPr>
            <a:spLocks noChangeArrowheads="1"/>
          </p:cNvSpPr>
          <p:nvPr/>
        </p:nvSpPr>
        <p:spPr bwMode="auto">
          <a:xfrm>
            <a:off x="2816225" y="188913"/>
            <a:ext cx="2763838" cy="1714500"/>
          </a:xfrm>
          <a:prstGeom prst="rect">
            <a:avLst/>
          </a:prstGeom>
          <a:solidFill>
            <a:srgbClr val="BBE0E3"/>
          </a:solidFill>
          <a:ln w="38160">
            <a:solidFill>
              <a:srgbClr val="800000"/>
            </a:solidFill>
            <a:miter lim="800000"/>
            <a:headEnd/>
            <a:tailEnd/>
          </a:ln>
        </p:spPr>
        <p:txBody>
          <a:bodyPr lIns="90000" tIns="46800" rIns="90000" bIns="46800">
            <a:spAutoFit/>
          </a:bodyPr>
          <a:lstStyle/>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a:solidFill>
                  <a:srgbClr val="FF3300"/>
                </a:solidFill>
                <a:cs typeface="Arial" pitchFamily="34" charset="0"/>
              </a:rPr>
              <a:t>Vibrator (H.O.)</a:t>
            </a:r>
          </a:p>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b="1" u="sng" dirty="0">
              <a:solidFill>
                <a:srgbClr val="FF3300"/>
              </a:solidFill>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dirty="0" smtClean="0">
                <a:solidFill>
                  <a:srgbClr val="000000"/>
                </a:solidFill>
                <a:latin typeface="Times New Roman" pitchFamily="18" charset="0"/>
                <a:cs typeface="Arial" pitchFamily="34" charset="0"/>
              </a:rPr>
              <a:t>E(J) </a:t>
            </a:r>
            <a:r>
              <a:rPr lang="en-GB" sz="2400" dirty="0">
                <a:solidFill>
                  <a:srgbClr val="000000"/>
                </a:solidFill>
                <a:latin typeface="Times New Roman" pitchFamily="18" charset="0"/>
                <a:cs typeface="Arial" pitchFamily="34" charset="0"/>
              </a:rPr>
              <a:t>=</a:t>
            </a:r>
            <a:r>
              <a:rPr lang="en-GB" sz="2400" i="1" dirty="0">
                <a:solidFill>
                  <a:srgbClr val="000000"/>
                </a:solidFill>
                <a:latin typeface="Times New Roman" pitchFamily="18" charset="0"/>
                <a:cs typeface="Arial" pitchFamily="34" charset="0"/>
              </a:rPr>
              <a:t> n </a:t>
            </a:r>
            <a:r>
              <a:rPr lang="en-GB" sz="2400" dirty="0">
                <a:solidFill>
                  <a:srgbClr val="000000"/>
                </a:solidFill>
                <a:latin typeface="Times New Roman" pitchFamily="18" charset="0"/>
                <a:cs typeface="Arial" pitchFamily="34" charset="0"/>
              </a:rPr>
              <a:t>(</a:t>
            </a:r>
            <a:r>
              <a:rPr lang="en-GB" sz="2400" i="1" dirty="0">
                <a:solidFill>
                  <a:srgbClr val="000000"/>
                </a:solidFill>
                <a:latin typeface="MT Extra" pitchFamily="18" charset="2"/>
                <a:cs typeface="Arial" pitchFamily="34" charset="0"/>
              </a:rPr>
              <a:t></a:t>
            </a:r>
            <a:r>
              <a:rPr lang="en-GB" sz="2400" i="1" dirty="0">
                <a:solidFill>
                  <a:srgbClr val="000000"/>
                </a:solidFill>
                <a:latin typeface="Times New Roman" pitchFamily="18" charset="0"/>
                <a:cs typeface="Arial" pitchFamily="34" charset="0"/>
              </a:rPr>
              <a:t> </a:t>
            </a:r>
            <a:r>
              <a:rPr lang="en-GB" sz="2400" i="1" dirty="0">
                <a:solidFill>
                  <a:srgbClr val="000000"/>
                </a:solidFill>
                <a:latin typeface="Symbol" pitchFamily="18" charset="2"/>
                <a:cs typeface="Arial" pitchFamily="34" charset="0"/>
              </a:rPr>
              <a:t></a:t>
            </a:r>
            <a:r>
              <a:rPr lang="en-GB" sz="2400" baseline="-25000" dirty="0">
                <a:solidFill>
                  <a:srgbClr val="000000"/>
                </a:solidFill>
                <a:latin typeface="Times New Roman" pitchFamily="18" charset="0"/>
                <a:cs typeface="Arial" pitchFamily="34" charset="0"/>
              </a:rPr>
              <a:t>0 </a:t>
            </a:r>
            <a:r>
              <a:rPr lang="en-GB" sz="2400" dirty="0">
                <a:solidFill>
                  <a:srgbClr val="000000"/>
                </a:solidFill>
                <a:latin typeface="Times New Roman" pitchFamily="18" charset="0"/>
                <a:cs typeface="Arial" pitchFamily="34" charset="0"/>
              </a:rPr>
              <a:t>)</a:t>
            </a: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a:solidFill>
                <a:srgbClr val="000000"/>
              </a:solidFill>
              <a:latin typeface="Times New Roman" pitchFamily="18" charset="0"/>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dirty="0">
                <a:solidFill>
                  <a:srgbClr val="000000"/>
                </a:solidFill>
                <a:latin typeface="Times New Roman" pitchFamily="18" charset="0"/>
                <a:cs typeface="Arial" pitchFamily="34" charset="0"/>
              </a:rPr>
              <a:t>  </a:t>
            </a:r>
            <a:r>
              <a:rPr lang="en-GB" sz="3600" b="1" i="1" dirty="0">
                <a:solidFill>
                  <a:srgbClr val="FF0000"/>
                </a:solidFill>
                <a:latin typeface="Times New Roman" pitchFamily="18" charset="0"/>
                <a:cs typeface="Arial" pitchFamily="34" charset="0"/>
              </a:rPr>
              <a:t>R</a:t>
            </a:r>
            <a:r>
              <a:rPr lang="en-GB" sz="3600" b="1" baseline="-25000" dirty="0">
                <a:solidFill>
                  <a:srgbClr val="FF0000"/>
                </a:solidFill>
                <a:latin typeface="Times New Roman" pitchFamily="18" charset="0"/>
                <a:cs typeface="Arial" pitchFamily="34" charset="0"/>
              </a:rPr>
              <a:t>4/2</a:t>
            </a:r>
            <a:r>
              <a:rPr lang="en-GB" sz="3600" b="1" dirty="0">
                <a:solidFill>
                  <a:srgbClr val="FF0000"/>
                </a:solidFill>
                <a:latin typeface="Times New Roman" pitchFamily="18" charset="0"/>
                <a:cs typeface="Arial" pitchFamily="34" charset="0"/>
              </a:rPr>
              <a:t>= 2.0</a:t>
            </a:r>
            <a:endParaRPr lang="en-GB" sz="3600" i="1" dirty="0">
              <a:solidFill>
                <a:srgbClr val="000000"/>
              </a:solidFill>
              <a:latin typeface="Times New Roman" pitchFamily="18" charset="0"/>
              <a:cs typeface="Arial" pitchFamily="34" charset="0"/>
            </a:endParaRPr>
          </a:p>
        </p:txBody>
      </p:sp>
      <p:sp>
        <p:nvSpPr>
          <p:cNvPr id="48140" name="Text Box 12"/>
          <p:cNvSpPr txBox="1">
            <a:spLocks noChangeArrowheads="1"/>
          </p:cNvSpPr>
          <p:nvPr/>
        </p:nvSpPr>
        <p:spPr bwMode="auto">
          <a:xfrm>
            <a:off x="3556000" y="5957887"/>
            <a:ext cx="711200" cy="366713"/>
          </a:xfrm>
          <a:prstGeom prst="rect">
            <a:avLst/>
          </a:prstGeom>
          <a:noFill/>
          <a:ln w="9525">
            <a:noFill/>
            <a:miter lim="800000"/>
            <a:headEnd/>
            <a:tailEnd/>
          </a:ln>
        </p:spPr>
        <p:txBody>
          <a:bodyPr wrap="none">
            <a:spAutoFit/>
          </a:bodyPr>
          <a:lstStyle/>
          <a:p>
            <a:pPr fontAlgn="base">
              <a:spcBef>
                <a:spcPct val="0"/>
              </a:spcBef>
              <a:spcAft>
                <a:spcPct val="0"/>
              </a:spcAft>
            </a:pPr>
            <a:r>
              <a:rPr lang="en-US" b="1" i="1" dirty="0">
                <a:solidFill>
                  <a:srgbClr val="000000"/>
                </a:solidFill>
                <a:cs typeface="Arial" pitchFamily="34" charset="0"/>
              </a:rPr>
              <a:t>n </a:t>
            </a:r>
            <a:r>
              <a:rPr lang="en-US" b="1" dirty="0">
                <a:solidFill>
                  <a:srgbClr val="000000"/>
                </a:solidFill>
                <a:cs typeface="Arial" pitchFamily="34" charset="0"/>
              </a:rPr>
              <a:t>= 0</a:t>
            </a:r>
            <a:endParaRPr lang="en-US" b="1" i="1" dirty="0">
              <a:solidFill>
                <a:srgbClr val="000000"/>
              </a:solidFill>
              <a:cs typeface="Arial" pitchFamily="34" charset="0"/>
            </a:endParaRPr>
          </a:p>
        </p:txBody>
      </p:sp>
      <p:sp>
        <p:nvSpPr>
          <p:cNvPr id="48141" name="Text Box 13"/>
          <p:cNvSpPr txBox="1">
            <a:spLocks noChangeArrowheads="1"/>
          </p:cNvSpPr>
          <p:nvPr/>
        </p:nvSpPr>
        <p:spPr bwMode="auto">
          <a:xfrm>
            <a:off x="3367256" y="5446764"/>
            <a:ext cx="733476" cy="307777"/>
          </a:xfrm>
          <a:prstGeom prst="rect">
            <a:avLst/>
          </a:prstGeom>
          <a:noFill/>
          <a:ln w="9525">
            <a:noFill/>
            <a:miter lim="800000"/>
            <a:headEnd/>
            <a:tailEnd/>
          </a:ln>
        </p:spPr>
        <p:txBody>
          <a:bodyPr wrap="square">
            <a:spAutoFit/>
          </a:bodyPr>
          <a:lstStyle/>
          <a:p>
            <a:pPr fontAlgn="base">
              <a:spcBef>
                <a:spcPct val="0"/>
              </a:spcBef>
              <a:spcAft>
                <a:spcPct val="0"/>
              </a:spcAft>
            </a:pPr>
            <a:r>
              <a:rPr lang="en-US" sz="1400" b="1" i="1" dirty="0">
                <a:solidFill>
                  <a:srgbClr val="FF0000"/>
                </a:solidFill>
                <a:cs typeface="Arial" pitchFamily="34" charset="0"/>
              </a:rPr>
              <a:t>n </a:t>
            </a:r>
            <a:r>
              <a:rPr lang="en-US" sz="1400" b="1" dirty="0">
                <a:solidFill>
                  <a:srgbClr val="FF0000"/>
                </a:solidFill>
                <a:cs typeface="Arial" pitchFamily="34" charset="0"/>
              </a:rPr>
              <a:t>= 1</a:t>
            </a:r>
            <a:endParaRPr lang="en-US" sz="1400" b="1" i="1" dirty="0">
              <a:solidFill>
                <a:srgbClr val="FF0000"/>
              </a:solidFill>
              <a:cs typeface="Arial" pitchFamily="34" charset="0"/>
            </a:endParaRPr>
          </a:p>
        </p:txBody>
      </p:sp>
      <p:sp>
        <p:nvSpPr>
          <p:cNvPr id="48142" name="Text Box 14"/>
          <p:cNvSpPr txBox="1">
            <a:spLocks noChangeArrowheads="1"/>
          </p:cNvSpPr>
          <p:nvPr/>
        </p:nvSpPr>
        <p:spPr bwMode="auto">
          <a:xfrm>
            <a:off x="4132972" y="4780891"/>
            <a:ext cx="627095" cy="323165"/>
          </a:xfrm>
          <a:prstGeom prst="rect">
            <a:avLst/>
          </a:prstGeom>
          <a:noFill/>
          <a:ln w="9525">
            <a:noFill/>
            <a:miter lim="800000"/>
            <a:headEnd/>
            <a:tailEnd/>
          </a:ln>
        </p:spPr>
        <p:txBody>
          <a:bodyPr wrap="none">
            <a:spAutoFit/>
          </a:bodyPr>
          <a:lstStyle/>
          <a:p>
            <a:pPr fontAlgn="base">
              <a:spcBef>
                <a:spcPct val="0"/>
              </a:spcBef>
              <a:spcAft>
                <a:spcPct val="0"/>
              </a:spcAft>
            </a:pPr>
            <a:r>
              <a:rPr lang="en-US" sz="1500" b="1" i="1" dirty="0">
                <a:solidFill>
                  <a:srgbClr val="FF0000"/>
                </a:solidFill>
                <a:cs typeface="Arial" pitchFamily="34" charset="0"/>
              </a:rPr>
              <a:t>n </a:t>
            </a:r>
            <a:r>
              <a:rPr lang="en-US" sz="1500" b="1" dirty="0">
                <a:solidFill>
                  <a:srgbClr val="FF0000"/>
                </a:solidFill>
                <a:cs typeface="Arial" pitchFamily="34" charset="0"/>
              </a:rPr>
              <a:t>= 2</a:t>
            </a:r>
            <a:endParaRPr lang="en-US" sz="1500" b="1" i="1" dirty="0">
              <a:solidFill>
                <a:srgbClr val="FF0000"/>
              </a:solidFill>
              <a:cs typeface="Arial" pitchFamily="34" charset="0"/>
            </a:endParaRPr>
          </a:p>
        </p:txBody>
      </p:sp>
      <p:pic>
        <p:nvPicPr>
          <p:cNvPr id="48143" name="Picture 15"/>
          <p:cNvPicPr>
            <a:picLocks noChangeAspect="1" noChangeArrowheads="1"/>
          </p:cNvPicPr>
          <p:nvPr/>
        </p:nvPicPr>
        <p:blipFill>
          <a:blip r:embed="rId3" cstate="print"/>
          <a:srcRect/>
          <a:stretch>
            <a:fillRect/>
          </a:stretch>
        </p:blipFill>
        <p:spPr bwMode="auto">
          <a:xfrm>
            <a:off x="6300788" y="2165350"/>
            <a:ext cx="2039937" cy="4648200"/>
          </a:xfrm>
          <a:prstGeom prst="rect">
            <a:avLst/>
          </a:prstGeom>
          <a:noFill/>
          <a:ln w="9525">
            <a:noFill/>
            <a:miter lim="800000"/>
            <a:headEnd/>
            <a:tailEnd/>
          </a:ln>
        </p:spPr>
      </p:pic>
      <p:sp>
        <p:nvSpPr>
          <p:cNvPr id="48144" name="Text Box 16"/>
          <p:cNvSpPr txBox="1">
            <a:spLocks noChangeArrowheads="1"/>
          </p:cNvSpPr>
          <p:nvPr/>
        </p:nvSpPr>
        <p:spPr bwMode="auto">
          <a:xfrm>
            <a:off x="5724525" y="115888"/>
            <a:ext cx="3340100" cy="1897062"/>
          </a:xfrm>
          <a:prstGeom prst="rect">
            <a:avLst/>
          </a:prstGeom>
          <a:solidFill>
            <a:schemeClr val="accent1"/>
          </a:solidFill>
          <a:ln w="38160">
            <a:solidFill>
              <a:srgbClr val="800000"/>
            </a:solidFill>
            <a:miter lim="800000"/>
            <a:headEnd/>
            <a:tailEnd/>
          </a:ln>
        </p:spPr>
        <p:txBody>
          <a:bodyPr lIns="90000" tIns="46800" rIns="90000" bIns="46800">
            <a:spAutoFit/>
          </a:bodyPr>
          <a:lstStyle/>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dirty="0">
                <a:solidFill>
                  <a:srgbClr val="FF3300"/>
                </a:solidFill>
                <a:cs typeface="Arial" pitchFamily="34" charset="0"/>
              </a:rPr>
              <a:t>Rotor</a:t>
            </a:r>
          </a:p>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b="1" u="sng" dirty="0">
              <a:solidFill>
                <a:srgbClr val="FF3300"/>
              </a:solidFill>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dirty="0" smtClean="0">
                <a:solidFill>
                  <a:srgbClr val="000000"/>
                </a:solidFill>
                <a:latin typeface="Times New Roman" pitchFamily="18" charset="0"/>
                <a:cs typeface="Arial" pitchFamily="34" charset="0"/>
              </a:rPr>
              <a:t>E(J) </a:t>
            </a:r>
            <a:r>
              <a:rPr lang="en-GB" sz="2400" dirty="0">
                <a:solidFill>
                  <a:srgbClr val="000000"/>
                </a:solidFill>
                <a:latin typeface="Symbol" pitchFamily="18" charset="2"/>
                <a:cs typeface="Arial" pitchFamily="34" charset="0"/>
              </a:rPr>
              <a:t></a:t>
            </a:r>
            <a:r>
              <a:rPr lang="en-GB" sz="2400" dirty="0">
                <a:solidFill>
                  <a:srgbClr val="000000"/>
                </a:solidFill>
                <a:latin typeface="Times New Roman" pitchFamily="18" charset="0"/>
                <a:cs typeface="Arial" pitchFamily="34" charset="0"/>
              </a:rPr>
              <a:t> (</a:t>
            </a:r>
            <a:r>
              <a:rPr lang="en-GB" sz="2400" i="1" dirty="0">
                <a:solidFill>
                  <a:srgbClr val="000000"/>
                </a:solidFill>
                <a:latin typeface="Times New Roman" pitchFamily="18" charset="0"/>
                <a:cs typeface="Arial" pitchFamily="34" charset="0"/>
              </a:rPr>
              <a:t> </a:t>
            </a:r>
            <a:r>
              <a:rPr lang="en-GB" sz="2400" i="1" dirty="0">
                <a:solidFill>
                  <a:srgbClr val="000000"/>
                </a:solidFill>
                <a:latin typeface="Times New Roman" pitchFamily="18" charset="0"/>
                <a:cs typeface="Times New Roman" pitchFamily="18" charset="0"/>
              </a:rPr>
              <a:t>ħ</a:t>
            </a:r>
            <a:r>
              <a:rPr lang="en-GB" sz="2400" i="1" baseline="30000" dirty="0">
                <a:solidFill>
                  <a:srgbClr val="000000"/>
                </a:solidFill>
                <a:latin typeface="Times New Roman" pitchFamily="18" charset="0"/>
                <a:cs typeface="Times New Roman" pitchFamily="18" charset="0"/>
              </a:rPr>
              <a:t>2</a:t>
            </a:r>
            <a:r>
              <a:rPr lang="en-GB" sz="2400" dirty="0">
                <a:solidFill>
                  <a:srgbClr val="000000"/>
                </a:solidFill>
                <a:latin typeface="Times New Roman" pitchFamily="18" charset="0"/>
                <a:cs typeface="Times New Roman" pitchFamily="18" charset="0"/>
              </a:rPr>
              <a:t>/2</a:t>
            </a:r>
            <a:r>
              <a:rPr lang="en-GB" sz="2400" i="1" dirty="0">
                <a:solidFill>
                  <a:srgbClr val="000000"/>
                </a:solidFill>
                <a:latin typeface="Nimbus Script" pitchFamily="64" charset="0"/>
                <a:cs typeface="Times New Roman" pitchFamily="18" charset="0"/>
              </a:rPr>
              <a:t>I </a:t>
            </a:r>
            <a:r>
              <a:rPr lang="en-GB" sz="2400" dirty="0" smtClean="0">
                <a:solidFill>
                  <a:srgbClr val="000000"/>
                </a:solidFill>
                <a:latin typeface="Times New Roman" pitchFamily="18" charset="0"/>
                <a:cs typeface="Arial" pitchFamily="34" charset="0"/>
              </a:rPr>
              <a:t>)</a:t>
            </a:r>
            <a:r>
              <a:rPr lang="en-GB" sz="2400" i="1" dirty="0" smtClean="0">
                <a:solidFill>
                  <a:srgbClr val="000000"/>
                </a:solidFill>
                <a:latin typeface="Times New Roman" pitchFamily="18" charset="0"/>
                <a:cs typeface="Arial" pitchFamily="34" charset="0"/>
              </a:rPr>
              <a:t>J</a:t>
            </a:r>
            <a:r>
              <a:rPr lang="en-GB" sz="2400" dirty="0" smtClean="0">
                <a:solidFill>
                  <a:srgbClr val="000000"/>
                </a:solidFill>
                <a:latin typeface="Times New Roman" pitchFamily="18" charset="0"/>
                <a:cs typeface="Arial" pitchFamily="34" charset="0"/>
              </a:rPr>
              <a:t>(</a:t>
            </a:r>
            <a:r>
              <a:rPr lang="en-GB" sz="2400" i="1" dirty="0" smtClean="0">
                <a:solidFill>
                  <a:srgbClr val="000000"/>
                </a:solidFill>
                <a:latin typeface="Times New Roman" pitchFamily="18" charset="0"/>
                <a:cs typeface="Arial" pitchFamily="34" charset="0"/>
              </a:rPr>
              <a:t>J</a:t>
            </a:r>
            <a:r>
              <a:rPr lang="en-GB" sz="2400" dirty="0" smtClean="0">
                <a:solidFill>
                  <a:srgbClr val="000000"/>
                </a:solidFill>
                <a:latin typeface="Times New Roman" pitchFamily="18" charset="0"/>
                <a:cs typeface="Arial" pitchFamily="34" charset="0"/>
              </a:rPr>
              <a:t>+1</a:t>
            </a:r>
            <a:r>
              <a:rPr lang="en-GB" sz="2400" dirty="0">
                <a:solidFill>
                  <a:srgbClr val="000000"/>
                </a:solidFill>
                <a:latin typeface="Times New Roman" pitchFamily="18" charset="0"/>
                <a:cs typeface="Arial" pitchFamily="34" charset="0"/>
              </a:rPr>
              <a:t>)</a:t>
            </a: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dirty="0">
              <a:solidFill>
                <a:srgbClr val="000000"/>
              </a:solidFill>
              <a:latin typeface="Times New Roman" pitchFamily="18" charset="0"/>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i="1" dirty="0">
                <a:solidFill>
                  <a:srgbClr val="000000"/>
                </a:solidFill>
                <a:latin typeface="Times New Roman" pitchFamily="18" charset="0"/>
                <a:cs typeface="Arial" pitchFamily="34" charset="0"/>
              </a:rPr>
              <a:t>     </a:t>
            </a:r>
            <a:r>
              <a:rPr lang="en-GB" sz="3600" b="1" i="1" dirty="0">
                <a:solidFill>
                  <a:srgbClr val="FF0000"/>
                </a:solidFill>
                <a:latin typeface="Times New Roman" pitchFamily="18" charset="0"/>
                <a:cs typeface="Arial" pitchFamily="34" charset="0"/>
              </a:rPr>
              <a:t>R</a:t>
            </a:r>
            <a:r>
              <a:rPr lang="en-GB" sz="3600" b="1" baseline="-25000" dirty="0">
                <a:solidFill>
                  <a:srgbClr val="FF0000"/>
                </a:solidFill>
                <a:latin typeface="Times New Roman" pitchFamily="18" charset="0"/>
                <a:cs typeface="Arial" pitchFamily="34" charset="0"/>
              </a:rPr>
              <a:t>4/2</a:t>
            </a:r>
            <a:r>
              <a:rPr lang="en-GB" sz="3600" b="1" dirty="0">
                <a:solidFill>
                  <a:srgbClr val="FF0000"/>
                </a:solidFill>
                <a:latin typeface="Times New Roman" pitchFamily="18" charset="0"/>
                <a:cs typeface="Arial" pitchFamily="34" charset="0"/>
              </a:rPr>
              <a:t>= 3.33</a:t>
            </a:r>
          </a:p>
        </p:txBody>
      </p:sp>
      <p:pic>
        <p:nvPicPr>
          <p:cNvPr id="48145" name="Picture 2" descr="4_15.png"/>
          <p:cNvPicPr>
            <a:picLocks noChangeAspect="1"/>
          </p:cNvPicPr>
          <p:nvPr/>
        </p:nvPicPr>
        <p:blipFill>
          <a:blip r:embed="rId4" cstate="print"/>
          <a:srcRect/>
          <a:stretch>
            <a:fillRect/>
          </a:stretch>
        </p:blipFill>
        <p:spPr bwMode="auto">
          <a:xfrm>
            <a:off x="-3302000" y="1168400"/>
            <a:ext cx="5570538" cy="5689600"/>
          </a:xfrm>
          <a:prstGeom prst="rect">
            <a:avLst/>
          </a:prstGeom>
          <a:noFill/>
          <a:ln w="9525">
            <a:noFill/>
            <a:miter lim="800000"/>
            <a:headEnd/>
            <a:tailEnd/>
          </a:ln>
        </p:spPr>
      </p:pic>
      <p:sp>
        <p:nvSpPr>
          <p:cNvPr id="48146" name="Rectangle 20"/>
          <p:cNvSpPr>
            <a:spLocks noChangeArrowheads="1"/>
          </p:cNvSpPr>
          <p:nvPr/>
        </p:nvSpPr>
        <p:spPr bwMode="auto">
          <a:xfrm>
            <a:off x="-919163" y="1196975"/>
            <a:ext cx="1223963" cy="56610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48147" name="Line 21"/>
          <p:cNvSpPr>
            <a:spLocks noChangeShapeType="1"/>
          </p:cNvSpPr>
          <p:nvPr/>
        </p:nvSpPr>
        <p:spPr bwMode="auto">
          <a:xfrm flipH="1">
            <a:off x="395288" y="1252538"/>
            <a:ext cx="0" cy="5589587"/>
          </a:xfrm>
          <a:prstGeom prst="line">
            <a:avLst/>
          </a:prstGeom>
          <a:noFill/>
          <a:ln w="28575">
            <a:solidFill>
              <a:schemeClr val="tx1"/>
            </a:solidFill>
            <a:round/>
            <a:headEnd/>
            <a:tailEnd/>
          </a:ln>
        </p:spPr>
        <p:txBody>
          <a:bodyPr/>
          <a:lstStyle/>
          <a:p>
            <a:pPr fontAlgn="base">
              <a:spcBef>
                <a:spcPct val="0"/>
              </a:spcBef>
              <a:spcAft>
                <a:spcPct val="0"/>
              </a:spcAft>
            </a:pPr>
            <a:endParaRPr lang="en-US">
              <a:solidFill>
                <a:srgbClr val="000000"/>
              </a:solidFill>
            </a:endParaRPr>
          </a:p>
        </p:txBody>
      </p:sp>
      <p:sp>
        <p:nvSpPr>
          <p:cNvPr id="48148" name="Rectangle 23"/>
          <p:cNvSpPr>
            <a:spLocks noChangeArrowheads="1"/>
          </p:cNvSpPr>
          <p:nvPr/>
        </p:nvSpPr>
        <p:spPr bwMode="auto">
          <a:xfrm>
            <a:off x="107950" y="188913"/>
            <a:ext cx="2592388" cy="1562100"/>
          </a:xfrm>
          <a:prstGeom prst="rect">
            <a:avLst/>
          </a:prstGeom>
          <a:solidFill>
            <a:srgbClr val="BBE0E3"/>
          </a:solidFill>
          <a:ln w="38160">
            <a:solidFill>
              <a:srgbClr val="800000"/>
            </a:solidFill>
            <a:miter lim="800000"/>
            <a:headEnd/>
            <a:tailEnd/>
          </a:ln>
        </p:spPr>
        <p:txBody>
          <a:bodyPr lIns="90000" tIns="46800" rIns="90000" bIns="46800">
            <a:spAutoFit/>
          </a:bodyPr>
          <a:lstStyle/>
          <a:p>
            <a:pPr algn="ctr" defTabSz="457200" fontAlgn="base">
              <a:spcBef>
                <a:spcPct val="0"/>
              </a:spcBef>
              <a:spcAft>
                <a:spcPct val="0"/>
              </a:spcAft>
              <a:buClr>
                <a:srgbClr val="FF33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a:solidFill>
                  <a:srgbClr val="FF3300"/>
                </a:solidFill>
                <a:cs typeface="Arial" pitchFamily="34" charset="0"/>
              </a:rPr>
              <a:t>Doubly magic plus 2 nucleons</a:t>
            </a:r>
            <a:endParaRPr lang="en-GB" sz="2400">
              <a:solidFill>
                <a:srgbClr val="000000"/>
              </a:solidFill>
              <a:latin typeface="Times New Roman" pitchFamily="18" charset="0"/>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000">
              <a:solidFill>
                <a:srgbClr val="000000"/>
              </a:solidFill>
              <a:latin typeface="Times New Roman" pitchFamily="18" charset="0"/>
              <a:cs typeface="Arial" pitchFamily="34" charset="0"/>
            </a:endParaRPr>
          </a:p>
          <a:p>
            <a:pPr algn="ctr" defTabSz="457200" fontAlgn="base">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i="1">
                <a:solidFill>
                  <a:srgbClr val="000000"/>
                </a:solidFill>
                <a:latin typeface="Times New Roman" pitchFamily="18" charset="0"/>
                <a:cs typeface="Arial" pitchFamily="34" charset="0"/>
              </a:rPr>
              <a:t>  </a:t>
            </a:r>
            <a:r>
              <a:rPr lang="en-GB" sz="3600" b="1" i="1">
                <a:solidFill>
                  <a:srgbClr val="FF0000"/>
                </a:solidFill>
                <a:latin typeface="Times New Roman" pitchFamily="18" charset="0"/>
                <a:cs typeface="Arial" pitchFamily="34" charset="0"/>
              </a:rPr>
              <a:t>R</a:t>
            </a:r>
            <a:r>
              <a:rPr lang="en-GB" sz="3600" b="1" baseline="-25000">
                <a:solidFill>
                  <a:srgbClr val="FF0000"/>
                </a:solidFill>
                <a:latin typeface="Times New Roman" pitchFamily="18" charset="0"/>
                <a:cs typeface="Arial" pitchFamily="34" charset="0"/>
              </a:rPr>
              <a:t>4/2</a:t>
            </a:r>
            <a:r>
              <a:rPr lang="en-GB" sz="3600" b="1">
                <a:solidFill>
                  <a:srgbClr val="FF0000"/>
                </a:solidFill>
                <a:latin typeface="Times New Roman" pitchFamily="18" charset="0"/>
                <a:cs typeface="Arial" pitchFamily="34" charset="0"/>
              </a:rPr>
              <a:t>&lt; 2.0</a:t>
            </a:r>
            <a:endParaRPr lang="en-GB" sz="3600" i="1">
              <a:solidFill>
                <a:srgbClr val="000000"/>
              </a:solidFill>
              <a:latin typeface="Times New Roman" pitchFamily="18" charset="0"/>
              <a:cs typeface="Arial" pitchFamily="34" charset="0"/>
            </a:endParaRPr>
          </a:p>
        </p:txBody>
      </p:sp>
      <p:sp>
        <p:nvSpPr>
          <p:cNvPr id="48149" name="Line 24"/>
          <p:cNvSpPr>
            <a:spLocks noChangeShapeType="1"/>
          </p:cNvSpPr>
          <p:nvPr/>
        </p:nvSpPr>
        <p:spPr bwMode="auto">
          <a:xfrm>
            <a:off x="395288" y="2133600"/>
            <a:ext cx="1836737" cy="0"/>
          </a:xfrm>
          <a:prstGeom prst="line">
            <a:avLst/>
          </a:prstGeom>
          <a:noFill/>
          <a:ln w="38100">
            <a:solidFill>
              <a:schemeClr val="tx1"/>
            </a:solidFill>
            <a:round/>
            <a:headEnd/>
            <a:tailEnd/>
          </a:ln>
        </p:spPr>
        <p:txBody>
          <a:bodyPr/>
          <a:lstStyle/>
          <a:p>
            <a:pPr fontAlgn="base">
              <a:spcBef>
                <a:spcPct val="0"/>
              </a:spcBef>
              <a:spcAft>
                <a:spcPct val="0"/>
              </a:spcAft>
            </a:pPr>
            <a:endParaRPr lang="en-US">
              <a:solidFill>
                <a:srgbClr val="000000"/>
              </a:solidFill>
            </a:endParaRPr>
          </a:p>
        </p:txBody>
      </p:sp>
      <p:sp>
        <p:nvSpPr>
          <p:cNvPr id="48150" name="Rectangle 25"/>
          <p:cNvSpPr>
            <a:spLocks noChangeArrowheads="1"/>
          </p:cNvSpPr>
          <p:nvPr/>
        </p:nvSpPr>
        <p:spPr bwMode="auto">
          <a:xfrm>
            <a:off x="-252413" y="1916113"/>
            <a:ext cx="2879726" cy="217487"/>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rgbClr val="000099"/>
          </a:fgClr>
          <a:bgClr>
            <a:schemeClr val="accent2"/>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066800"/>
            <a:ext cx="3200400" cy="3200400"/>
            <a:chOff x="0" y="672"/>
            <a:chExt cx="2016" cy="2016"/>
          </a:xfrm>
        </p:grpSpPr>
        <p:sp>
          <p:nvSpPr>
            <p:cNvPr id="90122" name="Text Box 3"/>
            <p:cNvSpPr txBox="1">
              <a:spLocks noChangeArrowheads="1"/>
            </p:cNvSpPr>
            <p:nvPr/>
          </p:nvSpPr>
          <p:spPr bwMode="auto">
            <a:xfrm>
              <a:off x="0" y="672"/>
              <a:ext cx="1536" cy="25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FFF"/>
                  </a:solidFill>
                </a:rPr>
                <a:t>6</a:t>
              </a:r>
              <a:r>
                <a:rPr lang="en-US" sz="2000" b="1" baseline="30000">
                  <a:solidFill>
                    <a:srgbClr val="FFFFFF"/>
                  </a:solidFill>
                </a:rPr>
                <a:t>+</a:t>
              </a:r>
              <a:r>
                <a:rPr lang="en-US" sz="1600" b="1" baseline="30000">
                  <a:solidFill>
                    <a:srgbClr val="FFFFFF"/>
                  </a:solidFill>
                </a:rPr>
                <a:t>	                   </a:t>
              </a:r>
              <a:r>
                <a:rPr lang="en-US" sz="2000" b="1">
                  <a:solidFill>
                    <a:srgbClr val="FFFFFF"/>
                  </a:solidFill>
                </a:rPr>
                <a:t>690</a:t>
              </a:r>
            </a:p>
          </p:txBody>
        </p:sp>
        <p:sp>
          <p:nvSpPr>
            <p:cNvPr id="90123" name="Text Box 4"/>
            <p:cNvSpPr txBox="1">
              <a:spLocks noChangeArrowheads="1"/>
            </p:cNvSpPr>
            <p:nvPr/>
          </p:nvSpPr>
          <p:spPr bwMode="auto">
            <a:xfrm>
              <a:off x="0" y="1334"/>
              <a:ext cx="1536" cy="25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FFF"/>
                  </a:solidFill>
                </a:rPr>
                <a:t>4</a:t>
              </a:r>
              <a:r>
                <a:rPr lang="en-US" sz="2000" b="1" baseline="30000">
                  <a:solidFill>
                    <a:srgbClr val="FFFFFF"/>
                  </a:solidFill>
                </a:rPr>
                <a:t>+</a:t>
              </a:r>
              <a:r>
                <a:rPr lang="en-US" sz="1600" baseline="30000">
                  <a:solidFill>
                    <a:srgbClr val="FFFFFF"/>
                  </a:solidFill>
                </a:rPr>
                <a:t>	                   </a:t>
              </a:r>
              <a:r>
                <a:rPr lang="en-US" sz="2000" b="1">
                  <a:solidFill>
                    <a:srgbClr val="FFFFFF"/>
                  </a:solidFill>
                </a:rPr>
                <a:t>330</a:t>
              </a:r>
            </a:p>
          </p:txBody>
        </p:sp>
        <p:sp>
          <p:nvSpPr>
            <p:cNvPr id="90124" name="Text Box 5"/>
            <p:cNvSpPr txBox="1">
              <a:spLocks noChangeArrowheads="1"/>
            </p:cNvSpPr>
            <p:nvPr/>
          </p:nvSpPr>
          <p:spPr bwMode="auto">
            <a:xfrm>
              <a:off x="0" y="2160"/>
              <a:ext cx="1536" cy="25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FFF"/>
                  </a:solidFill>
                </a:rPr>
                <a:t>0</a:t>
              </a:r>
              <a:r>
                <a:rPr lang="en-US" sz="2000" b="1" baseline="30000">
                  <a:solidFill>
                    <a:srgbClr val="FFFFFF"/>
                  </a:solidFill>
                </a:rPr>
                <a:t>+</a:t>
              </a:r>
              <a:r>
                <a:rPr lang="en-US" sz="1600" baseline="30000">
                  <a:solidFill>
                    <a:srgbClr val="FFFFFF"/>
                  </a:solidFill>
                </a:rPr>
                <a:t>	                    </a:t>
              </a:r>
              <a:r>
                <a:rPr lang="en-US" sz="2000" b="1">
                  <a:solidFill>
                    <a:srgbClr val="FFFFFF"/>
                  </a:solidFill>
                </a:rPr>
                <a:t>0</a:t>
              </a:r>
            </a:p>
          </p:txBody>
        </p:sp>
        <p:sp>
          <p:nvSpPr>
            <p:cNvPr id="90125" name="Text Box 6"/>
            <p:cNvSpPr txBox="1">
              <a:spLocks noChangeArrowheads="1"/>
            </p:cNvSpPr>
            <p:nvPr/>
          </p:nvSpPr>
          <p:spPr bwMode="auto">
            <a:xfrm>
              <a:off x="0" y="1824"/>
              <a:ext cx="1536" cy="25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FFF"/>
                  </a:solidFill>
                </a:rPr>
                <a:t>2</a:t>
              </a:r>
              <a:r>
                <a:rPr lang="en-US" sz="2000" b="1" baseline="30000">
                  <a:solidFill>
                    <a:srgbClr val="FFFFFF"/>
                  </a:solidFill>
                </a:rPr>
                <a:t>+</a:t>
              </a:r>
              <a:r>
                <a:rPr lang="en-US" sz="1600" baseline="30000">
                  <a:solidFill>
                    <a:srgbClr val="FFFFFF"/>
                  </a:solidFill>
                </a:rPr>
                <a:t>	                   </a:t>
              </a:r>
              <a:r>
                <a:rPr lang="en-US" sz="2000" b="1">
                  <a:solidFill>
                    <a:srgbClr val="FFFFFF"/>
                  </a:solidFill>
                </a:rPr>
                <a:t>100</a:t>
              </a:r>
            </a:p>
          </p:txBody>
        </p:sp>
        <p:sp>
          <p:nvSpPr>
            <p:cNvPr id="90126" name="Line 7"/>
            <p:cNvSpPr>
              <a:spLocks noChangeShapeType="1"/>
            </p:cNvSpPr>
            <p:nvPr/>
          </p:nvSpPr>
          <p:spPr bwMode="auto">
            <a:xfrm>
              <a:off x="240" y="816"/>
              <a:ext cx="816" cy="0"/>
            </a:xfrm>
            <a:prstGeom prst="line">
              <a:avLst/>
            </a:prstGeom>
            <a:noFill/>
            <a:ln w="2857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90127" name="Line 8"/>
            <p:cNvSpPr>
              <a:spLocks noChangeShapeType="1"/>
            </p:cNvSpPr>
            <p:nvPr/>
          </p:nvSpPr>
          <p:spPr bwMode="auto">
            <a:xfrm>
              <a:off x="240" y="1488"/>
              <a:ext cx="816" cy="0"/>
            </a:xfrm>
            <a:prstGeom prst="line">
              <a:avLst/>
            </a:prstGeom>
            <a:noFill/>
            <a:ln w="2857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90128" name="Line 9"/>
            <p:cNvSpPr>
              <a:spLocks noChangeShapeType="1"/>
            </p:cNvSpPr>
            <p:nvPr/>
          </p:nvSpPr>
          <p:spPr bwMode="auto">
            <a:xfrm>
              <a:off x="240" y="1968"/>
              <a:ext cx="816" cy="0"/>
            </a:xfrm>
            <a:prstGeom prst="line">
              <a:avLst/>
            </a:prstGeom>
            <a:noFill/>
            <a:ln w="2857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90129" name="Line 10"/>
            <p:cNvSpPr>
              <a:spLocks noChangeShapeType="1"/>
            </p:cNvSpPr>
            <p:nvPr/>
          </p:nvSpPr>
          <p:spPr bwMode="auto">
            <a:xfrm>
              <a:off x="240" y="2304"/>
              <a:ext cx="816" cy="0"/>
            </a:xfrm>
            <a:prstGeom prst="line">
              <a:avLst/>
            </a:prstGeom>
            <a:noFill/>
            <a:ln w="2857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90130" name="Text Box 11"/>
            <p:cNvSpPr txBox="1">
              <a:spLocks noChangeArrowheads="1"/>
            </p:cNvSpPr>
            <p:nvPr/>
          </p:nvSpPr>
          <p:spPr bwMode="auto">
            <a:xfrm>
              <a:off x="0" y="2400"/>
              <a:ext cx="2016" cy="288"/>
            </a:xfrm>
            <a:prstGeom prst="rect">
              <a:avLst/>
            </a:prstGeom>
            <a:noFill/>
            <a:ln w="9525">
              <a:noFill/>
              <a:miter lim="800000"/>
              <a:headEnd/>
              <a:tailEnd/>
            </a:ln>
          </p:spPr>
          <p:txBody>
            <a:bodyPr>
              <a:spAutoFit/>
            </a:bodyPr>
            <a:lstStyle/>
            <a:p>
              <a:pPr fontAlgn="base">
                <a:spcBef>
                  <a:spcPct val="50000"/>
                </a:spcBef>
                <a:spcAft>
                  <a:spcPct val="0"/>
                </a:spcAft>
              </a:pPr>
              <a:r>
                <a:rPr lang="en-US" sz="2400" b="1">
                  <a:solidFill>
                    <a:srgbClr val="FFFFFF"/>
                  </a:solidFill>
                </a:rPr>
                <a:t>J</a:t>
              </a:r>
              <a:r>
                <a:rPr lang="en-US" sz="2400" b="1" baseline="30000">
                  <a:solidFill>
                    <a:srgbClr val="FFFFFF"/>
                  </a:solidFill>
                </a:rPr>
                <a:t>	         </a:t>
              </a:r>
              <a:r>
                <a:rPr lang="en-US" sz="2400" b="1">
                  <a:solidFill>
                    <a:srgbClr val="FFFFFF"/>
                  </a:solidFill>
                </a:rPr>
                <a:t>E (keV)</a:t>
              </a:r>
            </a:p>
          </p:txBody>
        </p:sp>
      </p:grpSp>
      <p:sp>
        <p:nvSpPr>
          <p:cNvPr id="79884" name="Text Box 12"/>
          <p:cNvSpPr txBox="1">
            <a:spLocks noChangeArrowheads="1"/>
          </p:cNvSpPr>
          <p:nvPr/>
        </p:nvSpPr>
        <p:spPr bwMode="auto">
          <a:xfrm>
            <a:off x="2971800" y="334963"/>
            <a:ext cx="1981200" cy="4541837"/>
          </a:xfrm>
          <a:prstGeom prst="rect">
            <a:avLst/>
          </a:prstGeom>
          <a:noFill/>
          <a:ln w="9525">
            <a:noFill/>
            <a:miter lim="800000"/>
            <a:headEnd/>
            <a:tailEnd/>
          </a:ln>
        </p:spPr>
        <p:txBody>
          <a:bodyPr>
            <a:spAutoFit/>
          </a:bodyPr>
          <a:lstStyle/>
          <a:p>
            <a:pPr algn="ctr" fontAlgn="base">
              <a:spcBef>
                <a:spcPct val="50000"/>
              </a:spcBef>
              <a:spcAft>
                <a:spcPct val="0"/>
              </a:spcAft>
            </a:pPr>
            <a:r>
              <a:rPr lang="en-US" sz="14200" b="1">
                <a:solidFill>
                  <a:srgbClr val="FFFFFF"/>
                </a:solidFill>
              </a:rPr>
              <a:t>?</a:t>
            </a:r>
          </a:p>
          <a:p>
            <a:pPr algn="ctr" fontAlgn="base">
              <a:spcBef>
                <a:spcPct val="50000"/>
              </a:spcBef>
              <a:spcAft>
                <a:spcPct val="0"/>
              </a:spcAft>
            </a:pPr>
            <a:endParaRPr lang="en-US" sz="2000" b="1">
              <a:solidFill>
                <a:srgbClr val="FFFFFF"/>
              </a:solidFill>
            </a:endParaRPr>
          </a:p>
          <a:p>
            <a:pPr algn="ctr" fontAlgn="base">
              <a:spcBef>
                <a:spcPct val="50000"/>
              </a:spcBef>
              <a:spcAft>
                <a:spcPct val="0"/>
              </a:spcAft>
            </a:pPr>
            <a:endParaRPr lang="en-US" sz="2000" b="1">
              <a:solidFill>
                <a:srgbClr val="FFFFFF"/>
              </a:solidFill>
            </a:endParaRPr>
          </a:p>
          <a:p>
            <a:pPr algn="ctr" fontAlgn="base">
              <a:spcBef>
                <a:spcPct val="50000"/>
              </a:spcBef>
              <a:spcAft>
                <a:spcPct val="0"/>
              </a:spcAft>
            </a:pPr>
            <a:r>
              <a:rPr lang="en-US" sz="2000" b="1">
                <a:solidFill>
                  <a:srgbClr val="FFFFFF"/>
                </a:solidFill>
              </a:rPr>
              <a:t>Without </a:t>
            </a:r>
          </a:p>
          <a:p>
            <a:pPr algn="ctr" fontAlgn="base">
              <a:spcBef>
                <a:spcPct val="50000"/>
              </a:spcBef>
              <a:spcAft>
                <a:spcPct val="0"/>
              </a:spcAft>
            </a:pPr>
            <a:r>
              <a:rPr lang="en-US" sz="2000" b="1">
                <a:solidFill>
                  <a:srgbClr val="FFFFFF"/>
                </a:solidFill>
              </a:rPr>
              <a:t>rotor </a:t>
            </a:r>
          </a:p>
          <a:p>
            <a:pPr algn="ctr" fontAlgn="base">
              <a:spcBef>
                <a:spcPct val="50000"/>
              </a:spcBef>
              <a:spcAft>
                <a:spcPct val="0"/>
              </a:spcAft>
            </a:pPr>
            <a:r>
              <a:rPr lang="en-US" sz="2000" b="1">
                <a:solidFill>
                  <a:srgbClr val="FFFFFF"/>
                </a:solidFill>
              </a:rPr>
              <a:t>paradigm</a:t>
            </a:r>
          </a:p>
        </p:txBody>
      </p:sp>
      <p:sp>
        <p:nvSpPr>
          <p:cNvPr id="79885" name="Text Box 13"/>
          <p:cNvSpPr txBox="1">
            <a:spLocks noChangeArrowheads="1"/>
          </p:cNvSpPr>
          <p:nvPr/>
        </p:nvSpPr>
        <p:spPr bwMode="auto">
          <a:xfrm>
            <a:off x="4800600" y="0"/>
            <a:ext cx="2133600" cy="4419600"/>
          </a:xfrm>
          <a:prstGeom prst="rect">
            <a:avLst/>
          </a:prstGeom>
          <a:noFill/>
          <a:ln w="9525">
            <a:noFill/>
            <a:miter lim="800000"/>
            <a:headEnd/>
            <a:tailEnd/>
          </a:ln>
        </p:spPr>
        <p:txBody>
          <a:bodyPr>
            <a:spAutoFit/>
          </a:bodyPr>
          <a:lstStyle/>
          <a:p>
            <a:pPr fontAlgn="base">
              <a:spcBef>
                <a:spcPct val="50000"/>
              </a:spcBef>
              <a:spcAft>
                <a:spcPct val="0"/>
              </a:spcAft>
            </a:pPr>
            <a:r>
              <a:rPr lang="en-US" sz="2400" b="1">
                <a:solidFill>
                  <a:srgbClr val="FF3399"/>
                </a:solidFill>
                <a:latin typeface="Arial Black" pitchFamily="34" charset="0"/>
              </a:rPr>
              <a:t> </a:t>
            </a:r>
            <a:r>
              <a:rPr lang="en-US" sz="2400" b="1">
                <a:solidFill>
                  <a:srgbClr val="FFFF00"/>
                </a:solidFill>
                <a:latin typeface="Arial Black" pitchFamily="34" charset="0"/>
              </a:rPr>
              <a:t>Paradigm</a:t>
            </a:r>
          </a:p>
          <a:p>
            <a:pPr fontAlgn="base">
              <a:spcBef>
                <a:spcPct val="50000"/>
              </a:spcBef>
              <a:spcAft>
                <a:spcPct val="0"/>
              </a:spcAft>
            </a:pPr>
            <a:r>
              <a:rPr lang="en-US" sz="2400" b="1">
                <a:solidFill>
                  <a:srgbClr val="FFFF00"/>
                </a:solidFill>
                <a:latin typeface="Arial Black" pitchFamily="34" charset="0"/>
              </a:rPr>
              <a:t>Benchmark</a:t>
            </a:r>
            <a:r>
              <a:rPr lang="en-US">
                <a:solidFill>
                  <a:srgbClr val="FFFFFF"/>
                </a:solidFill>
              </a:rPr>
              <a:t>     </a:t>
            </a:r>
          </a:p>
          <a:p>
            <a:pPr fontAlgn="base">
              <a:spcBef>
                <a:spcPct val="50000"/>
              </a:spcBef>
              <a:spcAft>
                <a:spcPct val="0"/>
              </a:spcAft>
            </a:pPr>
            <a:r>
              <a:rPr lang="en-US" b="1">
                <a:solidFill>
                  <a:srgbClr val="FFFFFF"/>
                </a:solidFill>
              </a:rPr>
              <a:t>          700</a:t>
            </a:r>
          </a:p>
          <a:p>
            <a:pPr fontAlgn="base">
              <a:spcBef>
                <a:spcPct val="50000"/>
              </a:spcBef>
              <a:spcAft>
                <a:spcPct val="0"/>
              </a:spcAft>
            </a:pPr>
            <a:endParaRPr lang="en-US" sz="2800" b="1">
              <a:solidFill>
                <a:srgbClr val="FFFFFF"/>
              </a:solidFill>
            </a:endParaRPr>
          </a:p>
          <a:p>
            <a:pPr fontAlgn="base">
              <a:spcBef>
                <a:spcPct val="50000"/>
              </a:spcBef>
              <a:spcAft>
                <a:spcPct val="0"/>
              </a:spcAft>
            </a:pPr>
            <a:r>
              <a:rPr lang="en-US" b="1">
                <a:solidFill>
                  <a:srgbClr val="FFFFFF"/>
                </a:solidFill>
              </a:rPr>
              <a:t>          333</a:t>
            </a:r>
          </a:p>
          <a:p>
            <a:pPr fontAlgn="base">
              <a:spcBef>
                <a:spcPct val="50000"/>
              </a:spcBef>
              <a:spcAft>
                <a:spcPct val="0"/>
              </a:spcAft>
            </a:pPr>
            <a:endParaRPr lang="en-US" sz="1600" b="1">
              <a:solidFill>
                <a:srgbClr val="FFFFFF"/>
              </a:solidFill>
            </a:endParaRPr>
          </a:p>
          <a:p>
            <a:pPr fontAlgn="base">
              <a:spcBef>
                <a:spcPct val="50000"/>
              </a:spcBef>
              <a:spcAft>
                <a:spcPct val="0"/>
              </a:spcAft>
            </a:pPr>
            <a:r>
              <a:rPr lang="en-US" b="1">
                <a:solidFill>
                  <a:srgbClr val="FFFFFF"/>
                </a:solidFill>
              </a:rPr>
              <a:t>          100</a:t>
            </a:r>
          </a:p>
          <a:p>
            <a:pPr fontAlgn="base">
              <a:spcBef>
                <a:spcPct val="50000"/>
              </a:spcBef>
              <a:spcAft>
                <a:spcPct val="0"/>
              </a:spcAft>
            </a:pPr>
            <a:endParaRPr lang="en-US" sz="500" b="1">
              <a:solidFill>
                <a:srgbClr val="FFFFFF"/>
              </a:solidFill>
            </a:endParaRPr>
          </a:p>
          <a:p>
            <a:pPr fontAlgn="base">
              <a:spcBef>
                <a:spcPct val="50000"/>
              </a:spcBef>
              <a:spcAft>
                <a:spcPct val="0"/>
              </a:spcAft>
            </a:pPr>
            <a:r>
              <a:rPr lang="en-US" b="1">
                <a:solidFill>
                  <a:srgbClr val="FFFFFF"/>
                </a:solidFill>
              </a:rPr>
              <a:t>            0</a:t>
            </a:r>
          </a:p>
          <a:p>
            <a:pPr fontAlgn="base">
              <a:spcBef>
                <a:spcPct val="50000"/>
              </a:spcBef>
              <a:spcAft>
                <a:spcPct val="0"/>
              </a:spcAft>
            </a:pPr>
            <a:endParaRPr lang="en-US" sz="1000" b="1">
              <a:solidFill>
                <a:srgbClr val="FFFFFF"/>
              </a:solidFill>
            </a:endParaRPr>
          </a:p>
          <a:p>
            <a:pPr fontAlgn="base">
              <a:spcBef>
                <a:spcPct val="50000"/>
              </a:spcBef>
              <a:spcAft>
                <a:spcPct val="0"/>
              </a:spcAft>
            </a:pPr>
            <a:r>
              <a:rPr lang="en-US" b="1">
                <a:solidFill>
                  <a:srgbClr val="FFFFFF"/>
                </a:solidFill>
              </a:rPr>
              <a:t>   Rotor  J(J + 1)</a:t>
            </a:r>
          </a:p>
        </p:txBody>
      </p:sp>
      <p:sp>
        <p:nvSpPr>
          <p:cNvPr id="79886" name="Text Box 14"/>
          <p:cNvSpPr txBox="1">
            <a:spLocks noChangeArrowheads="1"/>
          </p:cNvSpPr>
          <p:nvPr/>
        </p:nvSpPr>
        <p:spPr bwMode="auto">
          <a:xfrm>
            <a:off x="6934200" y="0"/>
            <a:ext cx="2209800" cy="4392613"/>
          </a:xfrm>
          <a:prstGeom prst="rect">
            <a:avLst/>
          </a:prstGeom>
          <a:noFill/>
          <a:ln w="9525">
            <a:noFill/>
            <a:miter lim="800000"/>
            <a:headEnd/>
            <a:tailEnd/>
          </a:ln>
        </p:spPr>
        <p:txBody>
          <a:bodyPr>
            <a:spAutoFit/>
          </a:bodyPr>
          <a:lstStyle/>
          <a:p>
            <a:pPr algn="ctr" fontAlgn="base">
              <a:spcBef>
                <a:spcPct val="50000"/>
              </a:spcBef>
              <a:spcAft>
                <a:spcPct val="0"/>
              </a:spcAft>
            </a:pPr>
            <a:r>
              <a:rPr lang="en-US" sz="2400" b="1">
                <a:solidFill>
                  <a:srgbClr val="FFFF00"/>
                </a:solidFill>
                <a:latin typeface="Arial Black" pitchFamily="34" charset="0"/>
              </a:rPr>
              <a:t>Amplifies structural differences</a:t>
            </a:r>
            <a:r>
              <a:rPr lang="en-US">
                <a:solidFill>
                  <a:srgbClr val="FFFFFF"/>
                </a:solidFill>
              </a:rPr>
              <a:t> </a:t>
            </a:r>
            <a:endParaRPr lang="en-US">
              <a:solidFill>
                <a:srgbClr val="000000"/>
              </a:solidFill>
            </a:endParaRPr>
          </a:p>
          <a:p>
            <a:pPr fontAlgn="base">
              <a:spcBef>
                <a:spcPct val="50000"/>
              </a:spcBef>
              <a:spcAft>
                <a:spcPct val="0"/>
              </a:spcAft>
            </a:pPr>
            <a:endParaRPr lang="en-US">
              <a:solidFill>
                <a:srgbClr val="000000"/>
              </a:solidFill>
            </a:endParaRPr>
          </a:p>
          <a:p>
            <a:pPr fontAlgn="base">
              <a:spcBef>
                <a:spcPct val="50000"/>
              </a:spcBef>
              <a:spcAft>
                <a:spcPct val="0"/>
              </a:spcAft>
            </a:pPr>
            <a:endParaRPr lang="en-US">
              <a:solidFill>
                <a:srgbClr val="FFFFFF"/>
              </a:solidFill>
            </a:endParaRPr>
          </a:p>
          <a:p>
            <a:pPr algn="ctr" fontAlgn="base">
              <a:spcBef>
                <a:spcPct val="50000"/>
              </a:spcBef>
              <a:spcAft>
                <a:spcPct val="0"/>
              </a:spcAft>
            </a:pPr>
            <a:r>
              <a:rPr lang="en-US" b="1">
                <a:solidFill>
                  <a:srgbClr val="FFFFFF"/>
                </a:solidFill>
              </a:rPr>
              <a:t>Centrifugal    stretching</a:t>
            </a:r>
          </a:p>
          <a:p>
            <a:pPr algn="ctr" fontAlgn="base">
              <a:spcBef>
                <a:spcPct val="50000"/>
              </a:spcBef>
              <a:spcAft>
                <a:spcPct val="0"/>
              </a:spcAft>
            </a:pPr>
            <a:endParaRPr lang="en-US" sz="1200" b="1">
              <a:solidFill>
                <a:srgbClr val="000000"/>
              </a:solidFill>
            </a:endParaRPr>
          </a:p>
          <a:p>
            <a:pPr algn="ctr" fontAlgn="base">
              <a:spcBef>
                <a:spcPct val="50000"/>
              </a:spcBef>
              <a:spcAft>
                <a:spcPct val="0"/>
              </a:spcAft>
            </a:pPr>
            <a:endParaRPr lang="en-US" sz="1400" b="1">
              <a:solidFill>
                <a:srgbClr val="000000"/>
              </a:solidFill>
            </a:endParaRPr>
          </a:p>
          <a:p>
            <a:pPr algn="ctr" fontAlgn="base">
              <a:spcBef>
                <a:spcPct val="50000"/>
              </a:spcBef>
              <a:spcAft>
                <a:spcPct val="0"/>
              </a:spcAft>
            </a:pPr>
            <a:endParaRPr lang="en-US" sz="1400" b="1">
              <a:solidFill>
                <a:srgbClr val="000000"/>
              </a:solidFill>
            </a:endParaRPr>
          </a:p>
          <a:p>
            <a:pPr algn="ctr" fontAlgn="base">
              <a:spcBef>
                <a:spcPct val="50000"/>
              </a:spcBef>
              <a:spcAft>
                <a:spcPct val="0"/>
              </a:spcAft>
            </a:pPr>
            <a:endParaRPr lang="en-US" sz="1600" b="1">
              <a:solidFill>
                <a:srgbClr val="000000"/>
              </a:solidFill>
            </a:endParaRPr>
          </a:p>
          <a:p>
            <a:pPr algn="ctr" fontAlgn="base">
              <a:spcBef>
                <a:spcPct val="50000"/>
              </a:spcBef>
              <a:spcAft>
                <a:spcPct val="0"/>
              </a:spcAft>
            </a:pPr>
            <a:r>
              <a:rPr lang="en-US" b="1">
                <a:solidFill>
                  <a:srgbClr val="FFFFFF"/>
                </a:solidFill>
              </a:rPr>
              <a:t>Deviations</a:t>
            </a:r>
          </a:p>
        </p:txBody>
      </p:sp>
      <p:grpSp>
        <p:nvGrpSpPr>
          <p:cNvPr id="3" name="Group 15"/>
          <p:cNvGrpSpPr>
            <a:grpSpLocks/>
          </p:cNvGrpSpPr>
          <p:nvPr/>
        </p:nvGrpSpPr>
        <p:grpSpPr bwMode="auto">
          <a:xfrm>
            <a:off x="6858000" y="4572000"/>
            <a:ext cx="2362200" cy="1846263"/>
            <a:chOff x="4320" y="2880"/>
            <a:chExt cx="1488" cy="1163"/>
          </a:xfrm>
        </p:grpSpPr>
        <p:sp>
          <p:nvSpPr>
            <p:cNvPr id="90120" name="Text Box 16"/>
            <p:cNvSpPr txBox="1">
              <a:spLocks noChangeArrowheads="1"/>
            </p:cNvSpPr>
            <p:nvPr/>
          </p:nvSpPr>
          <p:spPr bwMode="auto">
            <a:xfrm>
              <a:off x="4320" y="3552"/>
              <a:ext cx="1488" cy="491"/>
            </a:xfrm>
            <a:prstGeom prst="rect">
              <a:avLst/>
            </a:prstGeom>
            <a:noFill/>
            <a:ln w="9525">
              <a:noFill/>
              <a:miter lim="800000"/>
              <a:headEnd/>
              <a:tailEnd/>
            </a:ln>
          </p:spPr>
          <p:txBody>
            <a:bodyPr>
              <a:spAutoFit/>
            </a:bodyPr>
            <a:lstStyle/>
            <a:p>
              <a:pPr fontAlgn="base">
                <a:spcBef>
                  <a:spcPct val="50000"/>
                </a:spcBef>
                <a:spcAft>
                  <a:spcPct val="0"/>
                </a:spcAft>
              </a:pPr>
              <a:r>
                <a:rPr lang="en-US" b="1">
                  <a:solidFill>
                    <a:srgbClr val="FFFFFF"/>
                  </a:solidFill>
                </a:rPr>
                <a:t> Identify additional</a:t>
              </a:r>
            </a:p>
            <a:p>
              <a:pPr fontAlgn="base">
                <a:spcBef>
                  <a:spcPct val="50000"/>
                </a:spcBef>
                <a:spcAft>
                  <a:spcPct val="0"/>
                </a:spcAft>
              </a:pPr>
              <a:r>
                <a:rPr lang="en-US" b="1">
                  <a:solidFill>
                    <a:srgbClr val="FFFFFF"/>
                  </a:solidFill>
                </a:rPr>
                <a:t>degrees of freedom</a:t>
              </a:r>
              <a:endParaRPr lang="en-US">
                <a:solidFill>
                  <a:srgbClr val="FFFFFF"/>
                </a:solidFill>
              </a:endParaRPr>
            </a:p>
          </p:txBody>
        </p:sp>
        <p:sp>
          <p:nvSpPr>
            <p:cNvPr id="90121" name="Line 17"/>
            <p:cNvSpPr>
              <a:spLocks noChangeShapeType="1"/>
            </p:cNvSpPr>
            <p:nvPr/>
          </p:nvSpPr>
          <p:spPr bwMode="auto">
            <a:xfrm>
              <a:off x="5040" y="2880"/>
              <a:ext cx="0" cy="576"/>
            </a:xfrm>
            <a:prstGeom prst="line">
              <a:avLst/>
            </a:prstGeom>
            <a:noFill/>
            <a:ln w="28575">
              <a:solidFill>
                <a:schemeClr val="bg1"/>
              </a:solidFill>
              <a:round/>
              <a:headEnd/>
              <a:tailEnd type="arrow" w="med" len="med"/>
            </a:ln>
          </p:spPr>
          <p:txBody>
            <a:bodyPr/>
            <a:lstStyle/>
            <a:p>
              <a:pPr fontAlgn="base">
                <a:spcBef>
                  <a:spcPct val="0"/>
                </a:spcBef>
                <a:spcAft>
                  <a:spcPct val="0"/>
                </a:spcAft>
              </a:pPr>
              <a:endParaRPr lang="en-US">
                <a:solidFill>
                  <a:srgbClr val="000000"/>
                </a:solidFill>
              </a:endParaRPr>
            </a:p>
          </p:txBody>
        </p:sp>
      </p:grpSp>
      <p:sp>
        <p:nvSpPr>
          <p:cNvPr id="90119" name="Text Box 18"/>
          <p:cNvSpPr txBox="1">
            <a:spLocks noChangeArrowheads="1"/>
          </p:cNvSpPr>
          <p:nvPr/>
        </p:nvSpPr>
        <p:spPr bwMode="auto">
          <a:xfrm>
            <a:off x="365125" y="36513"/>
            <a:ext cx="22923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b="1">
                <a:solidFill>
                  <a:srgbClr val="FFFFFF"/>
                </a:solidFill>
              </a:rPr>
              <a:t>Value of paradigms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79884"/>
                                        </p:tgtEl>
                                        <p:attrNameLst>
                                          <p:attrName>style.visibility</p:attrName>
                                        </p:attrNameLst>
                                      </p:cBhvr>
                                      <p:to>
                                        <p:strVal val="visible"/>
                                      </p:to>
                                    </p:set>
                                    <p:anim calcmode="lin" valueType="num">
                                      <p:cBhvr>
                                        <p:cTn id="12" dur="500" fill="hold"/>
                                        <p:tgtEl>
                                          <p:spTgt spid="79884"/>
                                        </p:tgtEl>
                                        <p:attrNameLst>
                                          <p:attrName>ppt_w</p:attrName>
                                        </p:attrNameLst>
                                      </p:cBhvr>
                                      <p:tavLst>
                                        <p:tav tm="0">
                                          <p:val>
                                            <p:fltVal val="0"/>
                                          </p:val>
                                        </p:tav>
                                        <p:tav tm="100000">
                                          <p:val>
                                            <p:strVal val="#ppt_w"/>
                                          </p:val>
                                        </p:tav>
                                      </p:tavLst>
                                    </p:anim>
                                    <p:anim calcmode="lin" valueType="num">
                                      <p:cBhvr>
                                        <p:cTn id="13" dur="500" fill="hold"/>
                                        <p:tgtEl>
                                          <p:spTgt spid="79884"/>
                                        </p:tgtEl>
                                        <p:attrNameLst>
                                          <p:attrName>ppt_h</p:attrName>
                                        </p:attrNameLst>
                                      </p:cBhvr>
                                      <p:tavLst>
                                        <p:tav tm="0">
                                          <p:val>
                                            <p:fltVal val="0"/>
                                          </p:val>
                                        </p:tav>
                                        <p:tav tm="100000">
                                          <p:val>
                                            <p:strVal val="#ppt_h"/>
                                          </p:val>
                                        </p:tav>
                                      </p:tavLst>
                                    </p:anim>
                                    <p:anim calcmode="lin" valueType="num">
                                      <p:cBhvr>
                                        <p:cTn id="14" dur="500" fill="hold"/>
                                        <p:tgtEl>
                                          <p:spTgt spid="79884"/>
                                        </p:tgtEl>
                                        <p:attrNameLst>
                                          <p:attrName>style.rotation</p:attrName>
                                        </p:attrNameLst>
                                      </p:cBhvr>
                                      <p:tavLst>
                                        <p:tav tm="0">
                                          <p:val>
                                            <p:fltVal val="360"/>
                                          </p:val>
                                        </p:tav>
                                        <p:tav tm="100000">
                                          <p:val>
                                            <p:fltVal val="0"/>
                                          </p:val>
                                        </p:tav>
                                      </p:tavLst>
                                    </p:anim>
                                    <p:animEffect transition="in" filter="fade">
                                      <p:cBhvr>
                                        <p:cTn id="15" dur="500"/>
                                        <p:tgtEl>
                                          <p:spTgt spid="79884"/>
                                        </p:tgtEl>
                                      </p:cBhvr>
                                    </p:animEffec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79885"/>
                                        </p:tgtEl>
                                        <p:attrNameLst>
                                          <p:attrName>style.visibility</p:attrName>
                                        </p:attrNameLst>
                                      </p:cBhvr>
                                      <p:to>
                                        <p:strVal val="visible"/>
                                      </p:to>
                                    </p:set>
                                    <p:animEffect transition="in" filter="fade">
                                      <p:cBhvr>
                                        <p:cTn id="20" dur="192" decel="100000"/>
                                        <p:tgtEl>
                                          <p:spTgt spid="79885"/>
                                        </p:tgtEl>
                                      </p:cBhvr>
                                    </p:animEffect>
                                    <p:animScale>
                                      <p:cBhvr>
                                        <p:cTn id="21" dur="192" decel="100000"/>
                                        <p:tgtEl>
                                          <p:spTgt spid="79885"/>
                                        </p:tgtEl>
                                      </p:cBhvr>
                                      <p:from x="10000" y="10000"/>
                                      <p:to x="200000" y="450000"/>
                                    </p:animScale>
                                    <p:animScale>
                                      <p:cBhvr>
                                        <p:cTn id="22" dur="308" accel="100000" fill="hold">
                                          <p:stCondLst>
                                            <p:cond delay="192"/>
                                          </p:stCondLst>
                                        </p:cTn>
                                        <p:tgtEl>
                                          <p:spTgt spid="79885"/>
                                        </p:tgtEl>
                                      </p:cBhvr>
                                      <p:from x="200000" y="450000"/>
                                      <p:to x="100000" y="100000"/>
                                    </p:animScale>
                                    <p:set>
                                      <p:cBhvr>
                                        <p:cTn id="23" dur="192" fill="hold"/>
                                        <p:tgtEl>
                                          <p:spTgt spid="79885"/>
                                        </p:tgtEl>
                                        <p:attrNameLst>
                                          <p:attrName>ppt_x</p:attrName>
                                        </p:attrNameLst>
                                      </p:cBhvr>
                                      <p:to>
                                        <p:strVal val="(0.5)"/>
                                      </p:to>
                                    </p:set>
                                    <p:anim from="(0.5)" to="(#ppt_x)" calcmode="lin" valueType="num">
                                      <p:cBhvr>
                                        <p:cTn id="24" dur="308" accel="100000" fill="hold">
                                          <p:stCondLst>
                                            <p:cond delay="192"/>
                                          </p:stCondLst>
                                        </p:cTn>
                                        <p:tgtEl>
                                          <p:spTgt spid="79885"/>
                                        </p:tgtEl>
                                        <p:attrNameLst>
                                          <p:attrName>ppt_x</p:attrName>
                                        </p:attrNameLst>
                                      </p:cBhvr>
                                    </p:anim>
                                    <p:set>
                                      <p:cBhvr>
                                        <p:cTn id="25" dur="192" fill="hold"/>
                                        <p:tgtEl>
                                          <p:spTgt spid="79885"/>
                                        </p:tgtEl>
                                        <p:attrNameLst>
                                          <p:attrName>ppt_y</p:attrName>
                                        </p:attrNameLst>
                                      </p:cBhvr>
                                      <p:to>
                                        <p:strVal val="(#ppt_y+0.4)"/>
                                      </p:to>
                                    </p:set>
                                    <p:anim from="(#ppt_y+0.4)" to="(#ppt_y)" calcmode="lin" valueType="num">
                                      <p:cBhvr>
                                        <p:cTn id="26" dur="308" accel="100000" fill="hold">
                                          <p:stCondLst>
                                            <p:cond delay="192"/>
                                          </p:stCondLst>
                                        </p:cTn>
                                        <p:tgtEl>
                                          <p:spTgt spid="79885"/>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9886"/>
                                        </p:tgtEl>
                                        <p:attrNameLst>
                                          <p:attrName>style.visibility</p:attrName>
                                        </p:attrNameLst>
                                      </p:cBhvr>
                                      <p:to>
                                        <p:strVal val="visible"/>
                                      </p:to>
                                    </p:set>
                                    <p:anim calcmode="lin" valueType="num">
                                      <p:cBhvr>
                                        <p:cTn id="31" dur="500" decel="50000" fill="hold">
                                          <p:stCondLst>
                                            <p:cond delay="0"/>
                                          </p:stCondLst>
                                        </p:cTn>
                                        <p:tgtEl>
                                          <p:spTgt spid="7988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988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9886"/>
                                        </p:tgtEl>
                                        <p:attrNameLst>
                                          <p:attrName>ppt_w</p:attrName>
                                        </p:attrNameLst>
                                      </p:cBhvr>
                                      <p:tavLst>
                                        <p:tav tm="0">
                                          <p:val>
                                            <p:strVal val="#ppt_w*.05"/>
                                          </p:val>
                                        </p:tav>
                                        <p:tav tm="100000">
                                          <p:val>
                                            <p:strVal val="#ppt_w"/>
                                          </p:val>
                                        </p:tav>
                                      </p:tavLst>
                                    </p:anim>
                                    <p:anim calcmode="lin" valueType="num">
                                      <p:cBhvr>
                                        <p:cTn id="34" dur="1000" fill="hold"/>
                                        <p:tgtEl>
                                          <p:spTgt spid="7988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988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988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988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9886"/>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4" grpId="0"/>
      <p:bldP spid="79885" grpId="0"/>
      <p:bldP spid="798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2"/>
          <p:cNvSpPr txBox="1">
            <a:spLocks noChangeArrowheads="1"/>
          </p:cNvSpPr>
          <p:nvPr/>
        </p:nvSpPr>
        <p:spPr bwMode="auto">
          <a:xfrm>
            <a:off x="152400" y="228600"/>
            <a:ext cx="8839200" cy="6423025"/>
          </a:xfrm>
          <a:prstGeom prst="rect">
            <a:avLst/>
          </a:prstGeom>
          <a:solidFill>
            <a:srgbClr val="CCFFCC"/>
          </a:solidFill>
          <a:ln w="38100">
            <a:solidFill>
              <a:srgbClr val="800000"/>
            </a:solidFill>
            <a:miter lim="800000"/>
            <a:headEnd/>
            <a:tailEnd/>
          </a:ln>
          <a:effectLst/>
        </p:spPr>
        <p:txBody>
          <a:bodyPr>
            <a:spAutoFit/>
          </a:bodyPr>
          <a:lstStyle/>
          <a:p>
            <a:pPr fontAlgn="base">
              <a:spcBef>
                <a:spcPct val="50000"/>
              </a:spcBef>
              <a:spcAft>
                <a:spcPct val="0"/>
              </a:spcAft>
            </a:pPr>
            <a:r>
              <a:rPr lang="en-US" sz="2800" b="1" u="sng" smtClean="0">
                <a:solidFill>
                  <a:srgbClr val="000000"/>
                </a:solidFill>
                <a:latin typeface="Times New Roman" pitchFamily="18" charset="0"/>
              </a:rPr>
              <a:t>Themes and challenges of Modern Science</a:t>
            </a:r>
          </a:p>
          <a:p>
            <a:pPr fontAlgn="base">
              <a:spcBef>
                <a:spcPct val="50000"/>
              </a:spcBef>
              <a:spcAft>
                <a:spcPct val="0"/>
              </a:spcAft>
            </a:pPr>
            <a:endParaRPr lang="en-US" sz="2800" b="1" u="sng" smtClean="0">
              <a:solidFill>
                <a:srgbClr val="000000"/>
              </a:solidFill>
              <a:latin typeface="Times New Roman" pitchFamily="18" charset="0"/>
            </a:endParaRPr>
          </a:p>
          <a:p>
            <a:pPr fontAlgn="base">
              <a:spcBef>
                <a:spcPct val="50000"/>
              </a:spcBef>
              <a:spcAft>
                <a:spcPct val="0"/>
              </a:spcAft>
              <a:buFontTx/>
              <a:buChar char="•"/>
            </a:pPr>
            <a:r>
              <a:rPr lang="en-US" sz="2400" b="1" u="sng" smtClean="0">
                <a:solidFill>
                  <a:srgbClr val="000000"/>
                </a:solidFill>
                <a:latin typeface="Times New Roman" pitchFamily="18" charset="0"/>
              </a:rPr>
              <a:t>Complexity out of simplicity -- Microscopic</a:t>
            </a:r>
            <a:endParaRPr lang="en-US" sz="2400" b="1" smtClean="0">
              <a:solidFill>
                <a:srgbClr val="000000"/>
              </a:solidFill>
              <a:latin typeface="Times New Roman" pitchFamily="18" charset="0"/>
            </a:endParaRPr>
          </a:p>
          <a:p>
            <a:pPr lvl="1" fontAlgn="base">
              <a:spcBef>
                <a:spcPct val="50000"/>
              </a:spcBef>
              <a:spcAft>
                <a:spcPct val="0"/>
              </a:spcAft>
            </a:pPr>
            <a:r>
              <a:rPr lang="en-US" sz="2000" b="1" smtClean="0">
                <a:solidFill>
                  <a:srgbClr val="000000"/>
                </a:solidFill>
                <a:latin typeface="Times New Roman" pitchFamily="18" charset="0"/>
              </a:rPr>
              <a:t>How the world, with all its apparent complexity and diversity can be constructed out of a few elementary building blocks and their interactions</a:t>
            </a:r>
          </a:p>
          <a:p>
            <a:pPr lvl="1" fontAlgn="base">
              <a:spcBef>
                <a:spcPct val="50000"/>
              </a:spcBef>
              <a:spcAft>
                <a:spcPct val="0"/>
              </a:spcAft>
            </a:pPr>
            <a:endParaRPr lang="en-US" sz="2000" b="1" smtClean="0">
              <a:solidFill>
                <a:srgbClr val="000000"/>
              </a:solidFill>
              <a:latin typeface="Times New Roman" pitchFamily="18" charset="0"/>
            </a:endParaRPr>
          </a:p>
          <a:p>
            <a:pPr lvl="1" fontAlgn="base">
              <a:spcBef>
                <a:spcPct val="50000"/>
              </a:spcBef>
              <a:spcAft>
                <a:spcPct val="0"/>
              </a:spcAft>
            </a:pPr>
            <a:endParaRPr lang="en-US" sz="2000" b="1" smtClean="0">
              <a:solidFill>
                <a:srgbClr val="000000"/>
              </a:solidFill>
              <a:latin typeface="Times New Roman" pitchFamily="18" charset="0"/>
            </a:endParaRPr>
          </a:p>
          <a:p>
            <a:pPr fontAlgn="base">
              <a:spcBef>
                <a:spcPct val="50000"/>
              </a:spcBef>
              <a:spcAft>
                <a:spcPct val="0"/>
              </a:spcAft>
              <a:buFontTx/>
              <a:buChar char="•"/>
            </a:pPr>
            <a:r>
              <a:rPr lang="en-US" sz="2400" b="1" u="sng" smtClean="0">
                <a:solidFill>
                  <a:srgbClr val="000000"/>
                </a:solidFill>
                <a:latin typeface="Times New Roman" pitchFamily="18" charset="0"/>
              </a:rPr>
              <a:t>Simplicity out of complexity – Macroscopic</a:t>
            </a:r>
          </a:p>
          <a:p>
            <a:pPr fontAlgn="base">
              <a:spcBef>
                <a:spcPct val="50000"/>
              </a:spcBef>
              <a:spcAft>
                <a:spcPct val="0"/>
              </a:spcAft>
            </a:pPr>
            <a:endParaRPr lang="en-US" sz="1000" b="1" smtClean="0">
              <a:solidFill>
                <a:srgbClr val="000000"/>
              </a:solidFill>
              <a:latin typeface="Times New Roman" pitchFamily="18" charset="0"/>
            </a:endParaRPr>
          </a:p>
          <a:p>
            <a:pPr lvl="1" fontAlgn="base">
              <a:spcBef>
                <a:spcPct val="50000"/>
              </a:spcBef>
              <a:spcAft>
                <a:spcPct val="0"/>
              </a:spcAft>
            </a:pPr>
            <a:r>
              <a:rPr lang="en-US" sz="2000" b="1" smtClean="0">
                <a:solidFill>
                  <a:srgbClr val="000000"/>
                </a:solidFill>
                <a:latin typeface="Times New Roman" pitchFamily="18" charset="0"/>
              </a:rPr>
              <a:t>How the world of complex systems can display such remarkable regularity and simplicity</a:t>
            </a:r>
          </a:p>
          <a:p>
            <a:pPr lvl="1" fontAlgn="base">
              <a:spcBef>
                <a:spcPct val="50000"/>
              </a:spcBef>
              <a:spcAft>
                <a:spcPct val="0"/>
              </a:spcAft>
            </a:pPr>
            <a:endParaRPr lang="en-US" sz="2000" b="1" smtClean="0">
              <a:solidFill>
                <a:srgbClr val="000000"/>
              </a:solidFill>
              <a:latin typeface="Times New Roman" pitchFamily="18" charset="0"/>
            </a:endParaRPr>
          </a:p>
          <a:p>
            <a:pPr lvl="1" fontAlgn="base">
              <a:spcBef>
                <a:spcPct val="50000"/>
              </a:spcBef>
              <a:spcAft>
                <a:spcPct val="0"/>
              </a:spcAft>
            </a:pPr>
            <a:endParaRPr lang="en-US" sz="2000" b="1" smtClean="0">
              <a:solidFill>
                <a:srgbClr val="000000"/>
              </a:solidFill>
              <a:latin typeface="Times New Roman" pitchFamily="18" charset="0"/>
            </a:endParaRPr>
          </a:p>
          <a:p>
            <a:pPr lvl="1" fontAlgn="base">
              <a:spcBef>
                <a:spcPct val="50000"/>
              </a:spcBef>
              <a:spcAft>
                <a:spcPct val="0"/>
              </a:spcAft>
            </a:pPr>
            <a:endParaRPr lang="en-US" sz="2400" b="1" smtClean="0">
              <a:solidFill>
                <a:srgbClr val="000000"/>
              </a:solidFill>
              <a:latin typeface="Times New Roman" pitchFamily="18" charset="0"/>
            </a:endParaRPr>
          </a:p>
        </p:txBody>
      </p:sp>
      <p:pic>
        <p:nvPicPr>
          <p:cNvPr id="286723" name="Picture 3"/>
          <p:cNvPicPr>
            <a:picLocks noChangeAspect="1" noChangeArrowheads="1"/>
          </p:cNvPicPr>
          <p:nvPr/>
        </p:nvPicPr>
        <p:blipFill>
          <a:blip r:embed="rId2" cstate="print"/>
          <a:srcRect l="26501" t="18509" r="35336" b="69679"/>
          <a:stretch>
            <a:fillRect/>
          </a:stretch>
        </p:blipFill>
        <p:spPr bwMode="auto">
          <a:xfrm>
            <a:off x="6934200" y="2819400"/>
            <a:ext cx="1828800" cy="920750"/>
          </a:xfrm>
          <a:prstGeom prst="rect">
            <a:avLst/>
          </a:prstGeom>
          <a:solidFill>
            <a:srgbClr val="99FF99"/>
          </a:solidFill>
          <a:ln w="9525">
            <a:noFill/>
            <a:miter lim="800000"/>
            <a:headEnd/>
            <a:tailEnd/>
          </a:ln>
        </p:spPr>
      </p:pic>
      <p:pic>
        <p:nvPicPr>
          <p:cNvPr id="286724" name="Picture 4"/>
          <p:cNvPicPr>
            <a:picLocks noChangeAspect="1" noChangeArrowheads="1"/>
          </p:cNvPicPr>
          <p:nvPr/>
        </p:nvPicPr>
        <p:blipFill>
          <a:blip r:embed="rId2" cstate="print"/>
          <a:srcRect l="30035" t="37016" r="38869" b="48993"/>
          <a:stretch>
            <a:fillRect/>
          </a:stretch>
        </p:blipFill>
        <p:spPr bwMode="auto">
          <a:xfrm>
            <a:off x="7086600" y="5080000"/>
            <a:ext cx="1600200" cy="1168400"/>
          </a:xfrm>
          <a:prstGeom prst="rect">
            <a:avLst/>
          </a:prstGeom>
          <a:noFill/>
          <a:ln w="9525">
            <a:noFill/>
            <a:miter lim="800000"/>
            <a:headEnd/>
            <a:tailEnd/>
          </a:ln>
        </p:spPr>
      </p:pic>
      <p:sp>
        <p:nvSpPr>
          <p:cNvPr id="5" name="TextBox 4"/>
          <p:cNvSpPr txBox="1"/>
          <p:nvPr/>
        </p:nvSpPr>
        <p:spPr>
          <a:xfrm>
            <a:off x="1860431" y="2819400"/>
            <a:ext cx="4083169" cy="369332"/>
          </a:xfrm>
          <a:prstGeom prst="rect">
            <a:avLst/>
          </a:prstGeom>
          <a:noFill/>
        </p:spPr>
        <p:txBody>
          <a:bodyPr wrap="none" rtlCol="0">
            <a:spAutoFit/>
          </a:bodyPr>
          <a:lstStyle/>
          <a:p>
            <a:r>
              <a:rPr lang="en-US" b="1" dirty="0" smtClean="0">
                <a:solidFill>
                  <a:srgbClr val="FF0000"/>
                </a:solidFill>
              </a:rPr>
              <a:t>What is the force that binds nuclei?</a:t>
            </a:r>
            <a:endParaRPr lang="en-US" b="1" dirty="0">
              <a:solidFill>
                <a:srgbClr val="FF0000"/>
              </a:solidFill>
            </a:endParaRPr>
          </a:p>
        </p:txBody>
      </p:sp>
      <p:sp>
        <p:nvSpPr>
          <p:cNvPr id="6" name="TextBox 5"/>
          <p:cNvSpPr txBox="1"/>
          <p:nvPr/>
        </p:nvSpPr>
        <p:spPr>
          <a:xfrm>
            <a:off x="1860431" y="5257800"/>
            <a:ext cx="4616569" cy="646331"/>
          </a:xfrm>
          <a:prstGeom prst="rect">
            <a:avLst/>
          </a:prstGeom>
          <a:noFill/>
        </p:spPr>
        <p:txBody>
          <a:bodyPr wrap="square" rtlCol="0">
            <a:spAutoFit/>
          </a:bodyPr>
          <a:lstStyle/>
          <a:p>
            <a:r>
              <a:rPr lang="en-US" b="1" dirty="0" smtClean="0">
                <a:solidFill>
                  <a:srgbClr val="FF0000"/>
                </a:solidFill>
              </a:rPr>
              <a:t>What are the simple patterns that nuclei display and what is their origin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2" cstate="print"/>
          <a:srcRect/>
          <a:stretch>
            <a:fillRect/>
          </a:stretch>
        </p:blipFill>
        <p:spPr bwMode="auto">
          <a:xfrm>
            <a:off x="152400" y="1350962"/>
            <a:ext cx="4038600" cy="2535238"/>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152400" y="4191000"/>
            <a:ext cx="4038600" cy="2398684"/>
          </a:xfrm>
          <a:prstGeom prst="rect">
            <a:avLst/>
          </a:prstGeom>
          <a:noFill/>
          <a:ln w="9525">
            <a:noFill/>
            <a:miter lim="800000"/>
            <a:headEnd/>
            <a:tailEnd/>
          </a:ln>
        </p:spPr>
      </p:pic>
      <p:pic>
        <p:nvPicPr>
          <p:cNvPr id="49156" name="Picture 5"/>
          <p:cNvPicPr>
            <a:picLocks noChangeAspect="1" noChangeArrowheads="1"/>
          </p:cNvPicPr>
          <p:nvPr/>
        </p:nvPicPr>
        <p:blipFill>
          <a:blip r:embed="rId4" cstate="print"/>
          <a:srcRect/>
          <a:stretch>
            <a:fillRect/>
          </a:stretch>
        </p:blipFill>
        <p:spPr bwMode="auto">
          <a:xfrm>
            <a:off x="4724400" y="4191000"/>
            <a:ext cx="4191000" cy="2398713"/>
          </a:xfrm>
          <a:prstGeom prst="rect">
            <a:avLst/>
          </a:prstGeom>
          <a:noFill/>
          <a:ln w="9525">
            <a:noFill/>
            <a:miter lim="800000"/>
            <a:headEnd/>
            <a:tailEnd/>
          </a:ln>
        </p:spPr>
      </p:pic>
      <p:pic>
        <p:nvPicPr>
          <p:cNvPr id="49157" name="Picture 6"/>
          <p:cNvPicPr>
            <a:picLocks noChangeAspect="1" noChangeArrowheads="1"/>
          </p:cNvPicPr>
          <p:nvPr/>
        </p:nvPicPr>
        <p:blipFill>
          <a:blip r:embed="rId5" cstate="print"/>
          <a:srcRect/>
          <a:stretch>
            <a:fillRect/>
          </a:stretch>
        </p:blipFill>
        <p:spPr bwMode="auto">
          <a:xfrm>
            <a:off x="4648200" y="1397000"/>
            <a:ext cx="4267200" cy="2489200"/>
          </a:xfrm>
          <a:prstGeom prst="rect">
            <a:avLst/>
          </a:prstGeom>
          <a:noFill/>
          <a:ln w="9525">
            <a:noFill/>
            <a:miter lim="800000"/>
            <a:headEnd/>
            <a:tailEnd/>
          </a:ln>
        </p:spPr>
      </p:pic>
      <p:sp>
        <p:nvSpPr>
          <p:cNvPr id="6" name="TextBox 5"/>
          <p:cNvSpPr txBox="1"/>
          <p:nvPr/>
        </p:nvSpPr>
        <p:spPr>
          <a:xfrm>
            <a:off x="633315" y="457200"/>
            <a:ext cx="7672485" cy="461665"/>
          </a:xfrm>
          <a:prstGeom prst="rect">
            <a:avLst/>
          </a:prstGeom>
          <a:noFill/>
        </p:spPr>
        <p:txBody>
          <a:bodyPr wrap="none" rtlCol="0">
            <a:spAutoFit/>
          </a:bodyPr>
          <a:lstStyle/>
          <a:p>
            <a:r>
              <a:rPr lang="en-US" sz="2400" b="1" dirty="0" smtClean="0">
                <a:solidFill>
                  <a:srgbClr val="0070C0"/>
                </a:solidFill>
              </a:rPr>
              <a:t>Reminder of several types of spectra and where they occur</a:t>
            </a:r>
            <a:endParaRPr lang="en-US" sz="2400" b="1" dirty="0">
              <a:solidFill>
                <a:srgbClr val="0070C0"/>
              </a:solidFill>
            </a:endParaRPr>
          </a:p>
        </p:txBody>
      </p:sp>
      <p:sp>
        <p:nvSpPr>
          <p:cNvPr id="7" name="TextBox 6"/>
          <p:cNvSpPr txBox="1"/>
          <p:nvPr/>
        </p:nvSpPr>
        <p:spPr>
          <a:xfrm>
            <a:off x="152400" y="4114800"/>
            <a:ext cx="2359941" cy="369332"/>
          </a:xfrm>
          <a:prstGeom prst="rect">
            <a:avLst/>
          </a:prstGeom>
          <a:noFill/>
        </p:spPr>
        <p:txBody>
          <a:bodyPr wrap="none" rtlCol="0">
            <a:spAutoFit/>
          </a:bodyPr>
          <a:lstStyle/>
          <a:p>
            <a:r>
              <a:rPr lang="en-US" dirty="0" smtClean="0">
                <a:solidFill>
                  <a:prstClr val="black"/>
                </a:solidFill>
              </a:rPr>
              <a:t>More valence nucleons</a:t>
            </a:r>
            <a:endParaRPr lang="en-US" dirty="0">
              <a:solidFill>
                <a:prstClr val="black"/>
              </a:solidFill>
            </a:endParaRPr>
          </a:p>
        </p:txBody>
      </p:sp>
      <p:sp>
        <p:nvSpPr>
          <p:cNvPr id="8" name="TextBox 7"/>
          <p:cNvSpPr txBox="1"/>
          <p:nvPr/>
        </p:nvSpPr>
        <p:spPr>
          <a:xfrm>
            <a:off x="5317728" y="1371600"/>
            <a:ext cx="2547557" cy="369332"/>
          </a:xfrm>
          <a:prstGeom prst="rect">
            <a:avLst/>
          </a:prstGeom>
          <a:noFill/>
        </p:spPr>
        <p:txBody>
          <a:bodyPr wrap="none" rtlCol="0">
            <a:spAutoFit/>
          </a:bodyPr>
          <a:lstStyle/>
          <a:p>
            <a:r>
              <a:rPr lang="en-US" dirty="0" smtClean="0">
                <a:solidFill>
                  <a:prstClr val="black"/>
                </a:solidFill>
              </a:rPr>
              <a:t>      Few valence nucleons</a:t>
            </a:r>
            <a:endParaRPr lang="en-US" dirty="0">
              <a:solidFill>
                <a:prstClr val="black"/>
              </a:solidFill>
            </a:endParaRPr>
          </a:p>
        </p:txBody>
      </p:sp>
      <p:sp>
        <p:nvSpPr>
          <p:cNvPr id="9" name="TextBox 8"/>
          <p:cNvSpPr txBox="1"/>
          <p:nvPr/>
        </p:nvSpPr>
        <p:spPr>
          <a:xfrm>
            <a:off x="5257800" y="4267200"/>
            <a:ext cx="3576941" cy="369332"/>
          </a:xfrm>
          <a:prstGeom prst="rect">
            <a:avLst/>
          </a:prstGeom>
          <a:noFill/>
        </p:spPr>
        <p:txBody>
          <a:bodyPr wrap="none" rtlCol="0">
            <a:spAutoFit/>
          </a:bodyPr>
          <a:lstStyle/>
          <a:p>
            <a:r>
              <a:rPr lang="en-US" dirty="0" smtClean="0">
                <a:solidFill>
                  <a:prstClr val="black"/>
                </a:solidFill>
              </a:rPr>
              <a:t>Many valence nucleons –&gt; mid-shell</a:t>
            </a:r>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73025" y="609600"/>
            <a:ext cx="8994775" cy="6096000"/>
          </a:xfrm>
          <a:prstGeom prst="rect">
            <a:avLst/>
          </a:prstGeom>
          <a:noFill/>
          <a:ln w="9525">
            <a:noFill/>
            <a:miter lim="800000"/>
            <a:headEnd/>
            <a:tailEnd/>
          </a:ln>
        </p:spPr>
      </p:pic>
      <p:sp>
        <p:nvSpPr>
          <p:cNvPr id="50179" name="Text Box 3"/>
          <p:cNvSpPr txBox="1">
            <a:spLocks noChangeArrowheads="1"/>
          </p:cNvSpPr>
          <p:nvPr/>
        </p:nvSpPr>
        <p:spPr bwMode="auto">
          <a:xfrm>
            <a:off x="981075" y="65088"/>
            <a:ext cx="7248525" cy="519112"/>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800" b="1" dirty="0">
                <a:solidFill>
                  <a:srgbClr val="FF0000"/>
                </a:solidFill>
                <a:cs typeface="Arial" pitchFamily="34" charset="0"/>
              </a:rPr>
              <a:t>Broad perspective on structural evolution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438150" y="762000"/>
          <a:ext cx="8020050" cy="5667375"/>
        </p:xfrm>
        <a:graphic>
          <a:graphicData uri="http://schemas.openxmlformats.org/presentationml/2006/ole">
            <p:oleObj spid="_x0000_s18434" name="Acrobat Document" r:id="rId3" imgW="9472320" imgH="6693480" progId="AcroExch.Document.7">
              <p:embed/>
            </p:oleObj>
          </a:graphicData>
        </a:graphic>
      </p:graphicFrame>
      <p:sp>
        <p:nvSpPr>
          <p:cNvPr id="202755" name="Oval 3"/>
          <p:cNvSpPr>
            <a:spLocks noChangeArrowheads="1"/>
          </p:cNvSpPr>
          <p:nvPr/>
        </p:nvSpPr>
        <p:spPr bwMode="auto">
          <a:xfrm>
            <a:off x="4572000" y="2743200"/>
            <a:ext cx="457200" cy="914400"/>
          </a:xfrm>
          <a:prstGeom prst="ellipse">
            <a:avLst/>
          </a:prstGeom>
          <a:noFill/>
          <a:ln w="38100">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4" name="TextBox 3"/>
          <p:cNvSpPr txBox="1"/>
          <p:nvPr/>
        </p:nvSpPr>
        <p:spPr>
          <a:xfrm>
            <a:off x="914400" y="76200"/>
            <a:ext cx="7300204" cy="461665"/>
          </a:xfrm>
          <a:prstGeom prst="rect">
            <a:avLst/>
          </a:prstGeom>
          <a:noFill/>
        </p:spPr>
        <p:txBody>
          <a:bodyPr wrap="none" rtlCol="0">
            <a:spAutoFit/>
          </a:bodyPr>
          <a:lstStyle/>
          <a:p>
            <a:r>
              <a:rPr lang="en-US" sz="2400" b="1" dirty="0" smtClean="0">
                <a:solidFill>
                  <a:srgbClr val="0070C0"/>
                </a:solidFill>
              </a:rPr>
              <a:t>A special phenomenon – rapid structural change</a:t>
            </a:r>
            <a:endParaRPr lang="en-US" sz="2400" b="1" dirty="0">
              <a:solidFill>
                <a:srgbClr val="0070C0"/>
              </a:solidFill>
            </a:endParaRPr>
          </a:p>
        </p:txBody>
      </p:sp>
      <p:sp>
        <p:nvSpPr>
          <p:cNvPr id="5" name="TextBox 4"/>
          <p:cNvSpPr txBox="1"/>
          <p:nvPr/>
        </p:nvSpPr>
        <p:spPr>
          <a:xfrm>
            <a:off x="152400" y="6488668"/>
            <a:ext cx="889987" cy="369332"/>
          </a:xfrm>
          <a:prstGeom prst="rect">
            <a:avLst/>
          </a:prstGeom>
          <a:noFill/>
        </p:spPr>
        <p:txBody>
          <a:bodyPr wrap="none" rtlCol="0">
            <a:spAutoFit/>
          </a:bodyPr>
          <a:lstStyle/>
          <a:p>
            <a:r>
              <a:rPr lang="en-US" b="1" dirty="0" err="1" smtClean="0"/>
              <a:t>Cakirli</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 calcmode="lin" valueType="num">
                                      <p:cBhvr additive="base">
                                        <p:cTn id="7" dur="500" fill="hold"/>
                                        <p:tgtEl>
                                          <p:spTgt spid="202755"/>
                                        </p:tgtEl>
                                        <p:attrNameLst>
                                          <p:attrName>ppt_x</p:attrName>
                                        </p:attrNameLst>
                                      </p:cBhvr>
                                      <p:tavLst>
                                        <p:tav tm="0">
                                          <p:val>
                                            <p:strVal val="0-#ppt_w/2"/>
                                          </p:val>
                                        </p:tav>
                                        <p:tav tm="100000">
                                          <p:val>
                                            <p:strVal val="#ppt_x"/>
                                          </p:val>
                                        </p:tav>
                                      </p:tavLst>
                                    </p:anim>
                                    <p:anim calcmode="lin" valueType="num">
                                      <p:cBhvr additive="base">
                                        <p:cTn id="8" dur="500" fill="hold"/>
                                        <p:tgtEl>
                                          <p:spTgt spid="2027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4_13.jpg"/>
          <p:cNvPicPr>
            <a:picLocks noChangeAspect="1"/>
          </p:cNvPicPr>
          <p:nvPr/>
        </p:nvPicPr>
        <p:blipFill>
          <a:blip r:embed="rId3" cstate="print"/>
          <a:srcRect/>
          <a:stretch>
            <a:fillRect/>
          </a:stretch>
        </p:blipFill>
        <p:spPr bwMode="auto">
          <a:xfrm>
            <a:off x="3962400" y="-1143000"/>
            <a:ext cx="5337175" cy="5276109"/>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1447800"/>
            <a:ext cx="4059156" cy="5410200"/>
          </a:xfrm>
          <a:prstGeom prst="rect">
            <a:avLst/>
          </a:prstGeom>
          <a:noFill/>
          <a:ln w="9525">
            <a:noFill/>
            <a:miter lim="800000"/>
            <a:headEnd/>
            <a:tailEnd/>
          </a:ln>
        </p:spPr>
      </p:pic>
      <p:sp>
        <p:nvSpPr>
          <p:cNvPr id="6" name="TextBox 5"/>
          <p:cNvSpPr txBox="1"/>
          <p:nvPr/>
        </p:nvSpPr>
        <p:spPr>
          <a:xfrm>
            <a:off x="228600" y="152400"/>
            <a:ext cx="2295821" cy="1200329"/>
          </a:xfrm>
          <a:prstGeom prst="rect">
            <a:avLst/>
          </a:prstGeom>
          <a:noFill/>
        </p:spPr>
        <p:txBody>
          <a:bodyPr wrap="none" rtlCol="0">
            <a:spAutoFit/>
          </a:bodyPr>
          <a:lstStyle/>
          <a:p>
            <a:r>
              <a:rPr lang="en-US" sz="7200" b="1" dirty="0" smtClean="0">
                <a:solidFill>
                  <a:srgbClr val="FF0000"/>
                </a:solidFill>
              </a:rPr>
              <a:t>E(2</a:t>
            </a:r>
            <a:r>
              <a:rPr lang="en-US" sz="7200" b="1" baseline="30000" dirty="0" smtClean="0">
                <a:solidFill>
                  <a:srgbClr val="FF0000"/>
                </a:solidFill>
              </a:rPr>
              <a:t>+</a:t>
            </a:r>
            <a:r>
              <a:rPr lang="en-US" sz="7200" b="1" baseline="-25000" dirty="0" smtClean="0">
                <a:solidFill>
                  <a:srgbClr val="FF0000"/>
                </a:solidFill>
              </a:rPr>
              <a:t>1</a:t>
            </a:r>
            <a:r>
              <a:rPr lang="en-US" sz="7200" b="1" dirty="0" smtClean="0">
                <a:solidFill>
                  <a:srgbClr val="FF0000"/>
                </a:solidFill>
              </a:rPr>
              <a:t>)</a:t>
            </a:r>
            <a:endParaRPr lang="en-US" sz="7200" b="1" dirty="0">
              <a:solidFill>
                <a:srgbClr val="FF0000"/>
              </a:solidFill>
            </a:endParaRPr>
          </a:p>
        </p:txBody>
      </p:sp>
      <p:sp>
        <p:nvSpPr>
          <p:cNvPr id="7" name="TextBox 6"/>
          <p:cNvSpPr txBox="1"/>
          <p:nvPr/>
        </p:nvSpPr>
        <p:spPr>
          <a:xfrm>
            <a:off x="4267200" y="4876800"/>
            <a:ext cx="4876800" cy="1384995"/>
          </a:xfrm>
          <a:prstGeom prst="rect">
            <a:avLst/>
          </a:prstGeom>
          <a:noFill/>
        </p:spPr>
        <p:txBody>
          <a:bodyPr wrap="square" rtlCol="0">
            <a:spAutoFit/>
          </a:bodyPr>
          <a:lstStyle/>
          <a:p>
            <a:pPr algn="ctr"/>
            <a:r>
              <a:rPr lang="en-US" sz="2800" b="1" dirty="0" smtClean="0">
                <a:solidFill>
                  <a:srgbClr val="FF0000"/>
                </a:solidFill>
              </a:rPr>
              <a:t>E(2</a:t>
            </a:r>
            <a:r>
              <a:rPr lang="en-US" sz="2800" b="1" baseline="30000" dirty="0" smtClean="0">
                <a:solidFill>
                  <a:srgbClr val="FF0000"/>
                </a:solidFill>
              </a:rPr>
              <a:t>+</a:t>
            </a:r>
            <a:r>
              <a:rPr lang="en-US" sz="2800" b="1" baseline="-25000" dirty="0" smtClean="0">
                <a:solidFill>
                  <a:srgbClr val="FF0000"/>
                </a:solidFill>
              </a:rPr>
              <a:t>1 </a:t>
            </a:r>
            <a:r>
              <a:rPr lang="en-US" sz="2800" b="1" dirty="0" smtClean="0">
                <a:solidFill>
                  <a:srgbClr val="FF0000"/>
                </a:solidFill>
              </a:rPr>
              <a:t>)</a:t>
            </a:r>
          </a:p>
          <a:p>
            <a:pPr algn="ctr"/>
            <a:r>
              <a:rPr lang="en-US" sz="2800" b="1" dirty="0" smtClean="0">
                <a:solidFill>
                  <a:srgbClr val="FF0000"/>
                </a:solidFill>
              </a:rPr>
              <a:t> a simple measure of collectivity</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mtClean="0">
              <a:solidFill>
                <a:srgbClr val="000000"/>
              </a:solidFill>
            </a:endParaRPr>
          </a:p>
        </p:txBody>
      </p:sp>
      <p:sp>
        <p:nvSpPr>
          <p:cNvPr id="4" name="TextBox 3"/>
          <p:cNvSpPr txBox="1"/>
          <p:nvPr/>
        </p:nvSpPr>
        <p:spPr>
          <a:xfrm>
            <a:off x="685801" y="5059740"/>
            <a:ext cx="8153400" cy="1569660"/>
          </a:xfrm>
          <a:prstGeom prst="rect">
            <a:avLst/>
          </a:prstGeom>
          <a:noFill/>
        </p:spPr>
        <p:txBody>
          <a:bodyPr wrap="square" rtlCol="0">
            <a:spAutoFit/>
          </a:bodyPr>
          <a:lstStyle/>
          <a:p>
            <a:r>
              <a:rPr lang="en-US" sz="2400" b="1" dirty="0" smtClean="0">
                <a:solidFill>
                  <a:srgbClr val="0070C0"/>
                </a:solidFill>
              </a:rPr>
              <a:t>Note that N = 20 is NOT magic for Mg and N = 28 is NOT magic for Si and S </a:t>
            </a:r>
            <a:r>
              <a:rPr lang="en-US" sz="2400" b="1" dirty="0" smtClean="0">
                <a:solidFill>
                  <a:srgbClr val="FF0000"/>
                </a:solidFill>
              </a:rPr>
              <a:t>!!!!  </a:t>
            </a:r>
            <a:r>
              <a:rPr lang="en-US" sz="2400" b="1" dirty="0" smtClean="0">
                <a:solidFill>
                  <a:srgbClr val="0070C0"/>
                </a:solidFill>
              </a:rPr>
              <a:t>Studying the evolution of shell structure is one of the most active and important areas of nuclear structure research today.</a:t>
            </a:r>
            <a:endParaRPr lang="en-US" sz="2400" b="1" dirty="0">
              <a:solidFill>
                <a:srgbClr val="0070C0"/>
              </a:solidFill>
            </a:endParaRPr>
          </a:p>
        </p:txBody>
      </p:sp>
      <p:pic>
        <p:nvPicPr>
          <p:cNvPr id="5" name="Picture 2" descr="energies2plus.jpg"/>
          <p:cNvPicPr>
            <a:picLocks noChangeAspect="1" noChangeArrowheads="1"/>
          </p:cNvPicPr>
          <p:nvPr/>
        </p:nvPicPr>
        <p:blipFill>
          <a:blip r:embed="rId3" cstate="print"/>
          <a:srcRect/>
          <a:stretch>
            <a:fillRect/>
          </a:stretch>
        </p:blipFill>
        <p:spPr bwMode="auto">
          <a:xfrm>
            <a:off x="1087721" y="228600"/>
            <a:ext cx="660847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4" cstate="print"/>
          <a:srcRect/>
          <a:stretch>
            <a:fillRect/>
          </a:stretch>
        </p:blipFill>
        <p:spPr bwMode="auto">
          <a:xfrm>
            <a:off x="4902200" y="3581400"/>
            <a:ext cx="9423400" cy="12725400"/>
          </a:xfrm>
          <a:prstGeom prst="rect">
            <a:avLst/>
          </a:prstGeom>
          <a:noFill/>
          <a:ln w="9525">
            <a:noFill/>
            <a:miter lim="800000"/>
            <a:headEnd/>
            <a:tailEnd/>
          </a:ln>
        </p:spPr>
      </p:pic>
      <p:sp>
        <p:nvSpPr>
          <p:cNvPr id="55299" name="Rectangle 3"/>
          <p:cNvSpPr>
            <a:spLocks noChangeArrowheads="1"/>
          </p:cNvSpPr>
          <p:nvPr/>
        </p:nvSpPr>
        <p:spPr bwMode="auto">
          <a:xfrm>
            <a:off x="0" y="7162800"/>
            <a:ext cx="9144000" cy="93726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55300" name="Text Box 4"/>
          <p:cNvSpPr txBox="1">
            <a:spLocks noChangeArrowheads="1"/>
          </p:cNvSpPr>
          <p:nvPr/>
        </p:nvSpPr>
        <p:spPr bwMode="auto">
          <a:xfrm>
            <a:off x="0" y="3055203"/>
            <a:ext cx="8839200" cy="830997"/>
          </a:xfrm>
          <a:prstGeom prst="rect">
            <a:avLst/>
          </a:prstGeom>
          <a:noFill/>
          <a:ln w="9525">
            <a:noFill/>
            <a:miter lim="800000"/>
            <a:headEnd/>
            <a:tailEnd/>
          </a:ln>
        </p:spPr>
        <p:txBody>
          <a:bodyPr>
            <a:spAutoFit/>
          </a:bodyPr>
          <a:lstStyle/>
          <a:p>
            <a:pPr algn="ctr" fontAlgn="base">
              <a:spcBef>
                <a:spcPct val="0"/>
              </a:spcBef>
              <a:spcAft>
                <a:spcPct val="0"/>
              </a:spcAft>
            </a:pPr>
            <a:r>
              <a:rPr lang="en-US" sz="2400" b="1" dirty="0">
                <a:solidFill>
                  <a:srgbClr val="0033CC"/>
                </a:solidFill>
              </a:rPr>
              <a:t>Often, esp. in exotic nuclei, R</a:t>
            </a:r>
            <a:r>
              <a:rPr lang="en-US" sz="2400" b="1" baseline="-25000" dirty="0">
                <a:solidFill>
                  <a:srgbClr val="0033CC"/>
                </a:solidFill>
              </a:rPr>
              <a:t>4/2</a:t>
            </a:r>
            <a:r>
              <a:rPr lang="en-US" sz="2400" b="1" dirty="0">
                <a:solidFill>
                  <a:srgbClr val="0033CC"/>
                </a:solidFill>
              </a:rPr>
              <a:t> is not available. </a:t>
            </a:r>
          </a:p>
          <a:p>
            <a:pPr algn="ctr" fontAlgn="base">
              <a:spcBef>
                <a:spcPct val="0"/>
              </a:spcBef>
              <a:spcAft>
                <a:spcPct val="0"/>
              </a:spcAft>
            </a:pPr>
            <a:r>
              <a:rPr lang="en-US" sz="2400" b="1" dirty="0">
                <a:solidFill>
                  <a:srgbClr val="0033CC"/>
                </a:solidFill>
              </a:rPr>
              <a:t>E(2</a:t>
            </a:r>
            <a:r>
              <a:rPr lang="en-US" sz="2400" b="1" baseline="-25000" dirty="0">
                <a:solidFill>
                  <a:srgbClr val="0033CC"/>
                </a:solidFill>
              </a:rPr>
              <a:t>1</a:t>
            </a:r>
            <a:r>
              <a:rPr lang="en-US" sz="2400" b="1" baseline="30000" dirty="0">
                <a:solidFill>
                  <a:srgbClr val="0033CC"/>
                </a:solidFill>
              </a:rPr>
              <a:t>+</a:t>
            </a:r>
            <a:r>
              <a:rPr lang="en-US" sz="2400" b="1" dirty="0">
                <a:solidFill>
                  <a:srgbClr val="0033CC"/>
                </a:solidFill>
              </a:rPr>
              <a:t>) </a:t>
            </a:r>
            <a:r>
              <a:rPr lang="en-US" sz="2400" b="1" dirty="0" smtClean="0">
                <a:solidFill>
                  <a:srgbClr val="0033CC"/>
                </a:solidFill>
              </a:rPr>
              <a:t>is </a:t>
            </a:r>
            <a:r>
              <a:rPr lang="en-US" sz="2400" b="1" dirty="0">
                <a:solidFill>
                  <a:srgbClr val="0033CC"/>
                </a:solidFill>
              </a:rPr>
              <a:t>easier to measure, </a:t>
            </a:r>
            <a:r>
              <a:rPr lang="en-US" sz="2400" b="1" dirty="0" smtClean="0">
                <a:solidFill>
                  <a:srgbClr val="0033CC"/>
                </a:solidFill>
              </a:rPr>
              <a:t>and often works </a:t>
            </a:r>
            <a:r>
              <a:rPr lang="en-US" sz="2400" b="1" dirty="0">
                <a:solidFill>
                  <a:srgbClr val="0033CC"/>
                </a:solidFill>
              </a:rPr>
              <a:t>as </a:t>
            </a:r>
            <a:r>
              <a:rPr lang="en-US" sz="2400" b="1" dirty="0" smtClean="0">
                <a:solidFill>
                  <a:srgbClr val="0033CC"/>
                </a:solidFill>
              </a:rPr>
              <a:t>well.</a:t>
            </a:r>
            <a:endParaRPr lang="en-US" sz="2400" b="1" dirty="0">
              <a:solidFill>
                <a:srgbClr val="0033CC"/>
              </a:solidFill>
            </a:endParaRPr>
          </a:p>
        </p:txBody>
      </p:sp>
      <p:sp>
        <p:nvSpPr>
          <p:cNvPr id="8" name="Rectangle 7"/>
          <p:cNvSpPr/>
          <p:nvPr/>
        </p:nvSpPr>
        <p:spPr>
          <a:xfrm>
            <a:off x="8854440" y="3886200"/>
            <a:ext cx="5153464"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533400" y="1443335"/>
            <a:ext cx="4200189" cy="461665"/>
          </a:xfrm>
          <a:prstGeom prst="rect">
            <a:avLst/>
          </a:prstGeom>
          <a:noFill/>
        </p:spPr>
        <p:txBody>
          <a:bodyPr wrap="none" rtlCol="0">
            <a:spAutoFit/>
          </a:bodyPr>
          <a:lstStyle/>
          <a:p>
            <a:r>
              <a:rPr lang="en-US" sz="2400" b="1" dirty="0" smtClean="0">
                <a:solidFill>
                  <a:srgbClr val="0033CC"/>
                </a:solidFill>
              </a:rPr>
              <a:t>R</a:t>
            </a:r>
            <a:r>
              <a:rPr lang="en-US" sz="2400" b="1" baseline="-25000" dirty="0" smtClean="0">
                <a:solidFill>
                  <a:srgbClr val="0033CC"/>
                </a:solidFill>
              </a:rPr>
              <a:t>4/2   </a:t>
            </a:r>
            <a:r>
              <a:rPr lang="en-US" sz="2400" b="1" dirty="0" smtClean="0">
                <a:solidFill>
                  <a:srgbClr val="0033CC"/>
                </a:solidFill>
              </a:rPr>
              <a:t>across a typical region</a:t>
            </a:r>
            <a:endParaRPr lang="en-US" sz="2400" dirty="0">
              <a:solidFill>
                <a:srgbClr val="0070C0"/>
              </a:solidFill>
            </a:endParaRPr>
          </a:p>
        </p:txBody>
      </p:sp>
      <p:graphicFrame>
        <p:nvGraphicFramePr>
          <p:cNvPr id="78851" name="Object 3"/>
          <p:cNvGraphicFramePr>
            <a:graphicFrameLocks noChangeAspect="1"/>
          </p:cNvGraphicFramePr>
          <p:nvPr/>
        </p:nvGraphicFramePr>
        <p:xfrm>
          <a:off x="4800600" y="0"/>
          <a:ext cx="3733800" cy="3062147"/>
        </p:xfrm>
        <a:graphic>
          <a:graphicData uri="http://schemas.openxmlformats.org/presentationml/2006/ole">
            <p:oleObj spid="_x0000_s15362" name="Graph" r:id="rId5" imgW="5761800" imgH="3859200" progId="">
              <p:embed/>
            </p:oleObj>
          </a:graphicData>
        </a:graphic>
      </p:graphicFrame>
      <p:sp>
        <p:nvSpPr>
          <p:cNvPr id="14" name="TextBox 13"/>
          <p:cNvSpPr txBox="1"/>
          <p:nvPr/>
        </p:nvSpPr>
        <p:spPr>
          <a:xfrm>
            <a:off x="3581400" y="4191000"/>
            <a:ext cx="1447800" cy="2308324"/>
          </a:xfrm>
          <a:prstGeom prst="rect">
            <a:avLst/>
          </a:prstGeom>
          <a:noFill/>
        </p:spPr>
        <p:txBody>
          <a:bodyPr wrap="square" rtlCol="0">
            <a:spAutoFit/>
          </a:bodyPr>
          <a:lstStyle/>
          <a:p>
            <a:pPr algn="ctr"/>
            <a:r>
              <a:rPr lang="en-US" sz="2400" b="1" dirty="0" smtClean="0">
                <a:solidFill>
                  <a:srgbClr val="000000"/>
                </a:solidFill>
              </a:rPr>
              <a:t>Often better to</a:t>
            </a:r>
            <a:r>
              <a:rPr lang="en-US" sz="2400" b="1" dirty="0" smtClean="0">
                <a:solidFill>
                  <a:srgbClr val="0033CC"/>
                </a:solidFill>
              </a:rPr>
              <a:t> use in the form  </a:t>
            </a:r>
            <a:r>
              <a:rPr lang="en-US" sz="2400" b="1" dirty="0" smtClean="0">
                <a:solidFill>
                  <a:srgbClr val="FF0000"/>
                </a:solidFill>
              </a:rPr>
              <a:t>1/ E(2</a:t>
            </a:r>
            <a:r>
              <a:rPr lang="en-US" sz="2400" b="1" baseline="-25000" dirty="0" smtClean="0">
                <a:solidFill>
                  <a:srgbClr val="FF0000"/>
                </a:solidFill>
              </a:rPr>
              <a:t>1</a:t>
            </a:r>
            <a:r>
              <a:rPr lang="en-US" sz="2400" b="1" baseline="30000" dirty="0" smtClean="0">
                <a:solidFill>
                  <a:srgbClr val="FF0000"/>
                </a:solidFill>
              </a:rPr>
              <a:t>+</a:t>
            </a:r>
            <a:r>
              <a:rPr lang="en-US" sz="2400" b="1" dirty="0" smtClean="0">
                <a:solidFill>
                  <a:srgbClr val="FF0000"/>
                </a:solidFill>
              </a:rPr>
              <a:t>) !!!</a:t>
            </a:r>
            <a:r>
              <a:rPr lang="en-US" sz="2400" b="1" dirty="0" smtClean="0">
                <a:solidFill>
                  <a:srgbClr val="000000"/>
                </a:solidFill>
              </a:rPr>
              <a:t> </a:t>
            </a:r>
            <a:endParaRPr lang="en-US" sz="2400" b="1" dirty="0">
              <a:solidFill>
                <a:srgbClr val="000000"/>
              </a:solidFill>
            </a:endParaRPr>
          </a:p>
        </p:txBody>
      </p:sp>
      <p:sp>
        <p:nvSpPr>
          <p:cNvPr id="15" name="Rectangle 14"/>
          <p:cNvSpPr/>
          <p:nvPr/>
        </p:nvSpPr>
        <p:spPr>
          <a:xfrm>
            <a:off x="3581400" y="4038600"/>
            <a:ext cx="14478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p:nvSpPr>
        <p:spPr>
          <a:xfrm>
            <a:off x="609600" y="3124200"/>
            <a:ext cx="7543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p:nvSpPr>
        <p:spPr>
          <a:xfrm>
            <a:off x="5943600" y="1981200"/>
            <a:ext cx="988412" cy="369332"/>
          </a:xfrm>
          <a:prstGeom prst="rect">
            <a:avLst/>
          </a:prstGeom>
          <a:noFill/>
        </p:spPr>
        <p:txBody>
          <a:bodyPr wrap="none" rtlCol="0">
            <a:spAutoFit/>
          </a:bodyPr>
          <a:lstStyle/>
          <a:p>
            <a:r>
              <a:rPr lang="en-US" dirty="0" smtClean="0">
                <a:solidFill>
                  <a:srgbClr val="FF0000"/>
                </a:solidFill>
              </a:rPr>
              <a:t>Vibrator</a:t>
            </a:r>
            <a:endParaRPr lang="en-US" dirty="0">
              <a:solidFill>
                <a:srgbClr val="FF0000"/>
              </a:solidFill>
            </a:endParaRPr>
          </a:p>
        </p:txBody>
      </p:sp>
      <p:sp>
        <p:nvSpPr>
          <p:cNvPr id="18" name="TextBox 17"/>
          <p:cNvSpPr txBox="1"/>
          <p:nvPr/>
        </p:nvSpPr>
        <p:spPr>
          <a:xfrm>
            <a:off x="6261477" y="152400"/>
            <a:ext cx="748923" cy="369332"/>
          </a:xfrm>
          <a:prstGeom prst="rect">
            <a:avLst/>
          </a:prstGeom>
          <a:noFill/>
        </p:spPr>
        <p:txBody>
          <a:bodyPr wrap="none" rtlCol="0">
            <a:spAutoFit/>
          </a:bodyPr>
          <a:lstStyle/>
          <a:p>
            <a:r>
              <a:rPr lang="en-US" dirty="0" smtClean="0">
                <a:solidFill>
                  <a:srgbClr val="FF0000"/>
                </a:solidFill>
              </a:rPr>
              <a:t>Rotor</a:t>
            </a:r>
            <a:endParaRPr lang="en-US" dirty="0">
              <a:solidFill>
                <a:srgbClr val="FF0000"/>
              </a:solidFill>
            </a:endParaRPr>
          </a:p>
        </p:txBody>
      </p:sp>
      <p:pic>
        <p:nvPicPr>
          <p:cNvPr id="19" name="Picture 2" descr="4_16.jpg"/>
          <p:cNvPicPr>
            <a:picLocks noChangeAspect="1"/>
          </p:cNvPicPr>
          <p:nvPr/>
        </p:nvPicPr>
        <p:blipFill>
          <a:blip r:embed="rId6" cstate="print"/>
          <a:srcRect/>
          <a:stretch>
            <a:fillRect/>
          </a:stretch>
        </p:blipFill>
        <p:spPr bwMode="auto">
          <a:xfrm>
            <a:off x="381000" y="4267200"/>
            <a:ext cx="2743200" cy="2121605"/>
          </a:xfrm>
          <a:prstGeom prst="rect">
            <a:avLst/>
          </a:prstGeom>
          <a:noFill/>
          <a:ln w="9525">
            <a:noFill/>
            <a:miter lim="800000"/>
            <a:headEnd/>
            <a:tailEnd/>
          </a:ln>
        </p:spPr>
      </p:pic>
      <p:cxnSp>
        <p:nvCxnSpPr>
          <p:cNvPr id="21" name="Straight Arrow Connector 20"/>
          <p:cNvCxnSpPr/>
          <p:nvPr/>
        </p:nvCxnSpPr>
        <p:spPr>
          <a:xfrm>
            <a:off x="914400" y="5029200"/>
            <a:ext cx="1905000" cy="6096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724400" y="3810000"/>
            <a:ext cx="4800600" cy="42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457200" y="4343400"/>
            <a:ext cx="40386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Curved Right Arrow 23"/>
          <p:cNvSpPr/>
          <p:nvPr/>
        </p:nvSpPr>
        <p:spPr>
          <a:xfrm rot="10800000">
            <a:off x="8153400" y="1981200"/>
            <a:ext cx="502920" cy="2057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TextBox 24"/>
          <p:cNvSpPr txBox="1"/>
          <p:nvPr/>
        </p:nvSpPr>
        <p:spPr>
          <a:xfrm>
            <a:off x="8153400" y="2514600"/>
            <a:ext cx="441146" cy="1015663"/>
          </a:xfrm>
          <a:prstGeom prst="rect">
            <a:avLst/>
          </a:prstGeom>
          <a:noFill/>
        </p:spPr>
        <p:txBody>
          <a:bodyPr wrap="none" rtlCol="0">
            <a:spAutoFit/>
          </a:bodyPr>
          <a:lstStyle/>
          <a:p>
            <a:r>
              <a:rPr lang="en-US" sz="6000" b="1" dirty="0" smtClean="0">
                <a:solidFill>
                  <a:srgbClr val="FF0000"/>
                </a:solidFill>
              </a:rPr>
              <a:t>!</a:t>
            </a:r>
            <a:endParaRPr lang="en-US" sz="6000" b="1" dirty="0">
              <a:solidFill>
                <a:srgbClr val="FF0000"/>
              </a:solidFill>
            </a:endParaRPr>
          </a:p>
        </p:txBody>
      </p:sp>
      <p:sp>
        <p:nvSpPr>
          <p:cNvPr id="20" name="TextBox 19"/>
          <p:cNvSpPr txBox="1"/>
          <p:nvPr/>
        </p:nvSpPr>
        <p:spPr>
          <a:xfrm>
            <a:off x="585693" y="152400"/>
            <a:ext cx="3084499" cy="584775"/>
          </a:xfrm>
          <a:prstGeom prst="rect">
            <a:avLst/>
          </a:prstGeom>
          <a:noFill/>
        </p:spPr>
        <p:txBody>
          <a:bodyPr wrap="none" rtlCol="0">
            <a:spAutoFit/>
          </a:bodyPr>
          <a:lstStyle/>
          <a:p>
            <a:r>
              <a:rPr lang="en-US" sz="3200" b="1" dirty="0" smtClean="0">
                <a:solidFill>
                  <a:srgbClr val="0033CC"/>
                </a:solidFill>
              </a:rPr>
              <a:t>R</a:t>
            </a:r>
            <a:r>
              <a:rPr lang="en-US" sz="3200" b="1" baseline="-25000" dirty="0" smtClean="0">
                <a:solidFill>
                  <a:srgbClr val="0033CC"/>
                </a:solidFill>
              </a:rPr>
              <a:t>4/2  </a:t>
            </a:r>
            <a:r>
              <a:rPr lang="en-US" sz="3200" dirty="0" smtClean="0"/>
              <a:t>and </a:t>
            </a:r>
            <a:r>
              <a:rPr lang="en-US" sz="3200" b="1" dirty="0" smtClean="0">
                <a:solidFill>
                  <a:srgbClr val="FF0000"/>
                </a:solidFill>
              </a:rPr>
              <a:t>E(2</a:t>
            </a:r>
            <a:r>
              <a:rPr lang="en-US" sz="3200" b="1" baseline="30000" dirty="0" smtClean="0">
                <a:solidFill>
                  <a:srgbClr val="FF0000"/>
                </a:solidFill>
              </a:rPr>
              <a:t>+</a:t>
            </a:r>
            <a:r>
              <a:rPr lang="en-US" sz="3200" b="1" baseline="-25000" dirty="0" smtClean="0">
                <a:solidFill>
                  <a:srgbClr val="FF0000"/>
                </a:solidFill>
              </a:rPr>
              <a:t>1 </a:t>
            </a:r>
            <a:r>
              <a:rPr lang="en-US" sz="3200" b="1" dirty="0" smtClean="0">
                <a:solidFill>
                  <a:srgbClr val="FF0000"/>
                </a:solidFill>
              </a:rPr>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p:bldP spid="18" grpId="0"/>
      <p:bldP spid="22" grpId="0" animBg="1"/>
      <p:bldP spid="23" grpId="0" animBg="1"/>
      <p:bldP spid="23" grpId="1" animBg="1"/>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61" name="Object 5"/>
          <p:cNvGraphicFramePr>
            <a:graphicFrameLocks noChangeAspect="1"/>
          </p:cNvGraphicFramePr>
          <p:nvPr/>
        </p:nvGraphicFramePr>
        <p:xfrm>
          <a:off x="0" y="1330325"/>
          <a:ext cx="4800600" cy="4079875"/>
        </p:xfrm>
        <a:graphic>
          <a:graphicData uri="http://schemas.openxmlformats.org/presentationml/2006/ole">
            <p:oleObj spid="_x0000_s22530" name="Graph" r:id="rId4" imgW="4023360" imgH="3108960" progId="">
              <p:embed/>
            </p:oleObj>
          </a:graphicData>
        </a:graphic>
      </p:graphicFrame>
      <p:graphicFrame>
        <p:nvGraphicFramePr>
          <p:cNvPr id="377862" name="Object 6"/>
          <p:cNvGraphicFramePr>
            <a:graphicFrameLocks noChangeAspect="1"/>
          </p:cNvGraphicFramePr>
          <p:nvPr/>
        </p:nvGraphicFramePr>
        <p:xfrm>
          <a:off x="4419600" y="1330325"/>
          <a:ext cx="4800600" cy="4079875"/>
        </p:xfrm>
        <a:graphic>
          <a:graphicData uri="http://schemas.openxmlformats.org/presentationml/2006/ole">
            <p:oleObj spid="_x0000_s22531" name="Graph" r:id="rId5" imgW="4023360" imgH="3108960" progId="">
              <p:embed/>
            </p:oleObj>
          </a:graphicData>
        </a:graphic>
      </p:graphicFrame>
      <p:sp>
        <p:nvSpPr>
          <p:cNvPr id="377864" name="Text Box 8"/>
          <p:cNvSpPr txBox="1">
            <a:spLocks noChangeArrowheads="1"/>
          </p:cNvSpPr>
          <p:nvPr/>
        </p:nvSpPr>
        <p:spPr bwMode="auto">
          <a:xfrm>
            <a:off x="381000" y="365125"/>
            <a:ext cx="8382000" cy="1006475"/>
          </a:xfrm>
          <a:prstGeom prst="rect">
            <a:avLst/>
          </a:prstGeom>
          <a:noFill/>
          <a:ln w="12700">
            <a:noFill/>
            <a:miter lim="800000"/>
            <a:headEnd type="none" w="sm" len="sm"/>
            <a:tailEnd type="none" w="sm" len="sm"/>
          </a:ln>
          <a:effectLst/>
        </p:spPr>
        <p:txBody>
          <a:bodyPr>
            <a:spAutoFit/>
          </a:bodyPr>
          <a:lstStyle/>
          <a:p>
            <a:pPr algn="ctr" fontAlgn="base">
              <a:spcBef>
                <a:spcPct val="0"/>
              </a:spcBef>
              <a:spcAft>
                <a:spcPct val="0"/>
              </a:spcAft>
            </a:pPr>
            <a:r>
              <a:rPr lang="en-US" sz="3000" b="1" smtClean="0">
                <a:solidFill>
                  <a:srgbClr val="333399"/>
                </a:solidFill>
                <a:latin typeface="Times New Roman" pitchFamily="18" charset="0"/>
              </a:rPr>
              <a:t>Broad perspective on structural evolution</a:t>
            </a:r>
          </a:p>
          <a:p>
            <a:pPr algn="ctr" fontAlgn="base">
              <a:spcBef>
                <a:spcPct val="0"/>
              </a:spcBef>
              <a:spcAft>
                <a:spcPct val="0"/>
              </a:spcAft>
            </a:pPr>
            <a:r>
              <a:rPr lang="en-US" sz="3000" b="1" smtClean="0">
                <a:solidFill>
                  <a:srgbClr val="333399"/>
                </a:solidFill>
                <a:latin typeface="Times New Roman" pitchFamily="18" charset="0"/>
              </a:rPr>
              <a:t>Z=50-82, N=82-126</a:t>
            </a:r>
          </a:p>
        </p:txBody>
      </p:sp>
      <p:sp>
        <p:nvSpPr>
          <p:cNvPr id="377865" name="Rectangle 9"/>
          <p:cNvSpPr>
            <a:spLocks noChangeArrowheads="1"/>
          </p:cNvSpPr>
          <p:nvPr/>
        </p:nvSpPr>
        <p:spPr bwMode="auto">
          <a:xfrm>
            <a:off x="0" y="5346700"/>
            <a:ext cx="9144000" cy="1282700"/>
          </a:xfrm>
          <a:prstGeom prst="rect">
            <a:avLst/>
          </a:prstGeom>
          <a:noFill/>
          <a:ln w="12700">
            <a:noFill/>
            <a:miter lim="800000"/>
            <a:headEnd type="none" w="sm" len="sm"/>
            <a:tailEnd type="none" w="sm" len="sm"/>
          </a:ln>
          <a:effectLst/>
        </p:spPr>
        <p:txBody>
          <a:bodyPr lIns="0" tIns="0" rIns="0" bIns="0" anchor="ctr">
            <a:spAutoFit/>
          </a:bodyPr>
          <a:lstStyle/>
          <a:p>
            <a:pPr algn="ctr" fontAlgn="base">
              <a:spcBef>
                <a:spcPct val="0"/>
              </a:spcBef>
              <a:spcAft>
                <a:spcPct val="0"/>
              </a:spcAft>
            </a:pPr>
            <a:r>
              <a:rPr lang="en-US" sz="2100" smtClean="0">
                <a:solidFill>
                  <a:srgbClr val="333399"/>
                </a:solidFill>
                <a:latin typeface="Times New Roman" pitchFamily="18" charset="0"/>
              </a:rPr>
              <a:t>The remarkable regularity of these patterns is one of the beauties of nuclear systematics and one of the challenges to nuclear theory.  </a:t>
            </a:r>
          </a:p>
          <a:p>
            <a:pPr algn="ctr" fontAlgn="base">
              <a:spcBef>
                <a:spcPct val="0"/>
              </a:spcBef>
              <a:spcAft>
                <a:spcPct val="0"/>
              </a:spcAft>
            </a:pPr>
            <a:r>
              <a:rPr lang="en-US" sz="2100" smtClean="0">
                <a:solidFill>
                  <a:srgbClr val="333399"/>
                </a:solidFill>
                <a:latin typeface="Times New Roman" pitchFamily="18" charset="0"/>
              </a:rPr>
              <a:t>Whether they persist far off stability is one of the </a:t>
            </a:r>
            <a:r>
              <a:rPr lang="en-US" altLang="ja-JP" sz="2100" smtClean="0">
                <a:solidFill>
                  <a:srgbClr val="333399"/>
                </a:solidFill>
                <a:latin typeface="Times New Roman" pitchFamily="18" charset="0"/>
                <a:ea typeface="ＭＳ Ｐゴシック" pitchFamily="34" charset="-128"/>
              </a:rPr>
              <a:t>fascinating questions </a:t>
            </a:r>
          </a:p>
          <a:p>
            <a:pPr algn="ctr" fontAlgn="base">
              <a:spcBef>
                <a:spcPct val="0"/>
              </a:spcBef>
              <a:spcAft>
                <a:spcPct val="0"/>
              </a:spcAft>
            </a:pPr>
            <a:r>
              <a:rPr lang="en-US" altLang="ja-JP" sz="2100" smtClean="0">
                <a:solidFill>
                  <a:srgbClr val="333399"/>
                </a:solidFill>
                <a:latin typeface="Times New Roman" pitchFamily="18" charset="0"/>
                <a:ea typeface="ＭＳ Ｐゴシック" pitchFamily="34" charset="-128"/>
              </a:rPr>
              <a:t>for the future</a:t>
            </a:r>
            <a:r>
              <a:rPr lang="en-US" altLang="ja-JP" sz="2100" b="1" smtClean="0">
                <a:solidFill>
                  <a:srgbClr val="333399"/>
                </a:solidFill>
                <a:latin typeface="Times New Roman" pitchFamily="18" charset="0"/>
                <a:ea typeface="ＭＳ Ｐゴシック" pitchFamily="34" charset="-128"/>
              </a:rPr>
              <a:t> </a:t>
            </a:r>
          </a:p>
        </p:txBody>
      </p:sp>
      <p:sp>
        <p:nvSpPr>
          <p:cNvPr id="6" name="TextBox 5"/>
          <p:cNvSpPr txBox="1"/>
          <p:nvPr/>
        </p:nvSpPr>
        <p:spPr>
          <a:xfrm>
            <a:off x="152400" y="6488668"/>
            <a:ext cx="889987" cy="369332"/>
          </a:xfrm>
          <a:prstGeom prst="rect">
            <a:avLst/>
          </a:prstGeom>
          <a:noFill/>
        </p:spPr>
        <p:txBody>
          <a:bodyPr wrap="none" rtlCol="0">
            <a:spAutoFit/>
          </a:bodyPr>
          <a:lstStyle/>
          <a:p>
            <a:r>
              <a:rPr lang="en-US" b="1" dirty="0" err="1" smtClean="0"/>
              <a:t>Cakirli</a:t>
            </a:r>
            <a:endParaRPr lang="en-US" b="1"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2895600"/>
            <a:ext cx="9144000" cy="1143000"/>
          </a:xfrm>
          <a:solidFill>
            <a:schemeClr val="bg1"/>
          </a:solidFill>
        </p:spPr>
        <p:txBody>
          <a:bodyPr/>
          <a:lstStyle/>
          <a:p>
            <a:pPr eaLnBrk="1" hangingPunct="1"/>
            <a:r>
              <a:rPr lang="en-US" sz="2400" b="1" smtClean="0"/>
              <a:t>Think about the striking regularities in these data.</a:t>
            </a:r>
            <a:br>
              <a:rPr lang="en-US" sz="2400" b="1" smtClean="0"/>
            </a:br>
            <a:r>
              <a:rPr lang="en-US" sz="2400" b="1" smtClean="0"/>
              <a:t/>
            </a:r>
            <a:br>
              <a:rPr lang="en-US" sz="2400" b="1" smtClean="0"/>
            </a:br>
            <a:r>
              <a:rPr lang="en-US" sz="2400" b="1" smtClean="0"/>
              <a:t>Take a nucleus with A ~100-200.  The summed volume of all the nucleons is ~ 60 % the volume of the nucleus, and they orbit the nucleus ~ 10</a:t>
            </a:r>
            <a:r>
              <a:rPr lang="en-US" sz="2400" b="1" baseline="30000" smtClean="0"/>
              <a:t>21</a:t>
            </a:r>
            <a:r>
              <a:rPr lang="en-US" sz="2400" b="1" smtClean="0"/>
              <a:t> times per second!</a:t>
            </a:r>
            <a:br>
              <a:rPr lang="en-US" sz="2400" b="1" smtClean="0"/>
            </a:br>
            <a:r>
              <a:rPr lang="en-US" sz="2400" b="1" smtClean="0"/>
              <a:t/>
            </a:r>
            <a:br>
              <a:rPr lang="en-US" sz="2400" b="1" smtClean="0"/>
            </a:br>
            <a:r>
              <a:rPr lang="en-US" sz="2400" b="1" smtClean="0"/>
              <a:t>Instead of utter chaos, the result is very regular behavior, reflecting ordered, coherent, motions of these nucleons.</a:t>
            </a:r>
            <a:br>
              <a:rPr lang="en-US" sz="2400" b="1" smtClean="0"/>
            </a:br>
            <a:r>
              <a:rPr lang="en-US" sz="2400" b="1" smtClean="0"/>
              <a:t> </a:t>
            </a:r>
            <a:br>
              <a:rPr lang="en-US" sz="2400" b="1" smtClean="0"/>
            </a:br>
            <a:r>
              <a:rPr lang="en-US" sz="2400" b="1" smtClean="0">
                <a:solidFill>
                  <a:srgbClr val="FF0000"/>
                </a:solidFill>
              </a:rPr>
              <a:t>This should astonish you.</a:t>
            </a:r>
            <a:br>
              <a:rPr lang="en-US" sz="2400" b="1" smtClean="0">
                <a:solidFill>
                  <a:srgbClr val="FF0000"/>
                </a:solidFill>
              </a:rPr>
            </a:br>
            <a:r>
              <a:rPr lang="en-US" sz="2400" b="1" smtClean="0">
                <a:solidFill>
                  <a:srgbClr val="FF0000"/>
                </a:solidFill>
              </a:rPr>
              <a:t/>
            </a:r>
            <a:br>
              <a:rPr lang="en-US" sz="2400" b="1" smtClean="0">
                <a:solidFill>
                  <a:srgbClr val="FF0000"/>
                </a:solidFill>
              </a:rPr>
            </a:br>
            <a:r>
              <a:rPr lang="en-US" sz="2400" b="1" smtClean="0"/>
              <a:t>How can this happen??!!!!</a:t>
            </a:r>
            <a:br>
              <a:rPr lang="en-US" sz="2400" b="1" smtClean="0"/>
            </a:br>
            <a:r>
              <a:rPr lang="en-US" sz="2400" b="1" smtClean="0"/>
              <a:t/>
            </a:r>
            <a:br>
              <a:rPr lang="en-US" sz="2400" b="1" smtClean="0"/>
            </a:br>
            <a:r>
              <a:rPr lang="en-US" sz="2400" b="1" smtClean="0"/>
              <a:t>Much of understanding nuclei is understanding the relation between nucleonic motions and collective behavior</a:t>
            </a:r>
            <a:r>
              <a:rPr lang="en-US" sz="2800" b="1"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781800" y="1598612"/>
            <a:ext cx="1447800" cy="1588"/>
          </a:xfrm>
          <a:prstGeom prst="line">
            <a:avLst/>
          </a:prstGeom>
          <a:ln w="12700"/>
        </p:spPr>
        <p:style>
          <a:lnRef idx="1">
            <a:schemeClr val="accent2"/>
          </a:lnRef>
          <a:fillRef idx="0">
            <a:schemeClr val="accent2"/>
          </a:fillRef>
          <a:effectRef idx="0">
            <a:schemeClr val="accent2"/>
          </a:effectRef>
          <a:fontRef idx="minor">
            <a:schemeClr val="tx1"/>
          </a:fontRef>
        </p:style>
      </p:cxnSp>
      <p:grpSp>
        <p:nvGrpSpPr>
          <p:cNvPr id="2" name="Group 10"/>
          <p:cNvGrpSpPr>
            <a:grpSpLocks/>
          </p:cNvGrpSpPr>
          <p:nvPr/>
        </p:nvGrpSpPr>
        <p:grpSpPr bwMode="auto">
          <a:xfrm>
            <a:off x="6781800" y="993775"/>
            <a:ext cx="2362200" cy="758825"/>
            <a:chOff x="2304" y="480"/>
            <a:chExt cx="1488" cy="478"/>
          </a:xfrm>
        </p:grpSpPr>
        <p:cxnSp>
          <p:nvCxnSpPr>
            <p:cNvPr id="5" name="Straight Connector 4"/>
            <p:cNvCxnSpPr/>
            <p:nvPr/>
          </p:nvCxnSpPr>
          <p:spPr>
            <a:xfrm>
              <a:off x="2304" y="576"/>
              <a:ext cx="912" cy="1"/>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49861" name="TextBox 6"/>
            <p:cNvSpPr txBox="1">
              <a:spLocks noChangeArrowheads="1"/>
            </p:cNvSpPr>
            <p:nvPr/>
          </p:nvSpPr>
          <p:spPr bwMode="auto">
            <a:xfrm>
              <a:off x="3264" y="480"/>
              <a:ext cx="528" cy="231"/>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cs typeface="Arial" pitchFamily="34" charset="0"/>
                </a:rPr>
                <a:t>2</a:t>
              </a:r>
              <a:r>
                <a:rPr lang="en-US" baseline="30000">
                  <a:solidFill>
                    <a:srgbClr val="000000"/>
                  </a:solidFill>
                  <a:cs typeface="Arial" pitchFamily="34" charset="0"/>
                </a:rPr>
                <a:t>+</a:t>
              </a:r>
              <a:endParaRPr lang="en-US">
                <a:solidFill>
                  <a:srgbClr val="000000"/>
                </a:solidFill>
                <a:cs typeface="Arial" pitchFamily="34" charset="0"/>
              </a:endParaRPr>
            </a:p>
          </p:txBody>
        </p:sp>
        <p:sp>
          <p:nvSpPr>
            <p:cNvPr id="249862" name="TextBox 7"/>
            <p:cNvSpPr txBox="1">
              <a:spLocks noChangeArrowheads="1"/>
            </p:cNvSpPr>
            <p:nvPr/>
          </p:nvSpPr>
          <p:spPr bwMode="auto">
            <a:xfrm>
              <a:off x="3264" y="727"/>
              <a:ext cx="528" cy="231"/>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000000"/>
                  </a:solidFill>
                  <a:cs typeface="Arial" pitchFamily="34" charset="0"/>
                </a:rPr>
                <a:t>0</a:t>
              </a:r>
              <a:r>
                <a:rPr lang="en-US" baseline="30000">
                  <a:solidFill>
                    <a:srgbClr val="000000"/>
                  </a:solidFill>
                  <a:cs typeface="Arial" pitchFamily="34" charset="0"/>
                </a:rPr>
                <a:t>+</a:t>
              </a:r>
              <a:endParaRPr lang="en-US">
                <a:solidFill>
                  <a:srgbClr val="000000"/>
                </a:solidFill>
                <a:cs typeface="Arial" pitchFamily="34" charset="0"/>
              </a:endParaRPr>
            </a:p>
          </p:txBody>
        </p:sp>
        <p:cxnSp>
          <p:nvCxnSpPr>
            <p:cNvPr id="10" name="Straight Arrow Connector 9"/>
            <p:cNvCxnSpPr/>
            <p:nvPr/>
          </p:nvCxnSpPr>
          <p:spPr>
            <a:xfrm rot="5400000">
              <a:off x="2592" y="720"/>
              <a:ext cx="288" cy="2"/>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grpSp>
      <p:pic>
        <p:nvPicPr>
          <p:cNvPr id="249864" name="Picture 8" descr="4_12.jpg"/>
          <p:cNvPicPr>
            <a:picLocks noChangeAspect="1"/>
          </p:cNvPicPr>
          <p:nvPr/>
        </p:nvPicPr>
        <p:blipFill>
          <a:blip r:embed="rId3" cstate="print"/>
          <a:srcRect/>
          <a:stretch>
            <a:fillRect/>
          </a:stretch>
        </p:blipFill>
        <p:spPr bwMode="auto">
          <a:xfrm>
            <a:off x="1752600" y="1828800"/>
            <a:ext cx="5473700" cy="4572000"/>
          </a:xfrm>
          <a:prstGeom prst="rect">
            <a:avLst/>
          </a:prstGeom>
          <a:noFill/>
          <a:ln w="9525">
            <a:noFill/>
            <a:miter lim="800000"/>
            <a:headEnd/>
            <a:tailEnd/>
          </a:ln>
        </p:spPr>
      </p:pic>
      <p:sp>
        <p:nvSpPr>
          <p:cNvPr id="11" name="TextBox 10"/>
          <p:cNvSpPr txBox="1"/>
          <p:nvPr/>
        </p:nvSpPr>
        <p:spPr>
          <a:xfrm>
            <a:off x="294971" y="0"/>
            <a:ext cx="8468029" cy="830997"/>
          </a:xfrm>
          <a:prstGeom prst="rect">
            <a:avLst/>
          </a:prstGeom>
          <a:noFill/>
        </p:spPr>
        <p:txBody>
          <a:bodyPr wrap="square" rtlCol="0">
            <a:spAutoFit/>
          </a:bodyPr>
          <a:lstStyle/>
          <a:p>
            <a:pPr algn="ctr"/>
            <a:r>
              <a:rPr lang="en-US" sz="2400" b="1" dirty="0" smtClean="0">
                <a:solidFill>
                  <a:srgbClr val="0070C0"/>
                </a:solidFill>
              </a:rPr>
              <a:t>Transition rates (half lives of excited levels) also tell us a lot about structure</a:t>
            </a:r>
            <a:endParaRPr lang="en-US" sz="2400" b="1" dirty="0">
              <a:solidFill>
                <a:srgbClr val="0070C0"/>
              </a:solidFill>
            </a:endParaRPr>
          </a:p>
        </p:txBody>
      </p:sp>
      <p:sp>
        <p:nvSpPr>
          <p:cNvPr id="12" name="TextBox 2"/>
          <p:cNvSpPr txBox="1">
            <a:spLocks noChangeArrowheads="1"/>
          </p:cNvSpPr>
          <p:nvPr/>
        </p:nvSpPr>
        <p:spPr bwMode="auto">
          <a:xfrm>
            <a:off x="1752600" y="1157288"/>
            <a:ext cx="6324600" cy="366712"/>
          </a:xfrm>
          <a:prstGeom prst="rect">
            <a:avLst/>
          </a:prstGeom>
          <a:noFill/>
          <a:ln w="9525">
            <a:noFill/>
            <a:miter lim="800000"/>
            <a:headEnd/>
            <a:tailEnd/>
          </a:ln>
        </p:spPr>
        <p:txBody>
          <a:bodyPr>
            <a:spAutoFit/>
          </a:bodyPr>
          <a:lstStyle/>
          <a:p>
            <a:pPr algn="ctr" fontAlgn="base">
              <a:spcBef>
                <a:spcPct val="0"/>
              </a:spcBef>
              <a:spcAft>
                <a:spcPct val="0"/>
              </a:spcAft>
            </a:pPr>
            <a:r>
              <a:rPr lang="en-US" dirty="0">
                <a:solidFill>
                  <a:srgbClr val="000000"/>
                </a:solidFill>
                <a:cs typeface="Arial" pitchFamily="34" charset="0"/>
              </a:rPr>
              <a:t>B(E2: 0</a:t>
            </a:r>
            <a:r>
              <a:rPr lang="en-US" baseline="30000" dirty="0">
                <a:solidFill>
                  <a:srgbClr val="000000"/>
                </a:solidFill>
                <a:cs typeface="Arial" pitchFamily="34" charset="0"/>
              </a:rPr>
              <a:t>+</a:t>
            </a:r>
            <a:r>
              <a:rPr lang="en-US" baseline="-25000" dirty="0">
                <a:solidFill>
                  <a:srgbClr val="000000"/>
                </a:solidFill>
                <a:cs typeface="Arial" pitchFamily="34" charset="0"/>
              </a:rPr>
              <a:t>1 </a:t>
            </a:r>
            <a:r>
              <a:rPr lang="en-US" dirty="0">
                <a:solidFill>
                  <a:srgbClr val="000000"/>
                </a:solidFill>
                <a:cs typeface="Arial" pitchFamily="34" charset="0"/>
                <a:sym typeface="Symbol" pitchFamily="18" charset="2"/>
              </a:rPr>
              <a:t> 2</a:t>
            </a:r>
            <a:r>
              <a:rPr lang="en-US" baseline="30000" dirty="0">
                <a:solidFill>
                  <a:srgbClr val="000000"/>
                </a:solidFill>
                <a:cs typeface="Arial" pitchFamily="34" charset="0"/>
                <a:sym typeface="Symbol" pitchFamily="18" charset="2"/>
              </a:rPr>
              <a:t>+</a:t>
            </a:r>
            <a:r>
              <a:rPr lang="en-US" baseline="-25000" dirty="0">
                <a:solidFill>
                  <a:srgbClr val="000000"/>
                </a:solidFill>
                <a:cs typeface="Arial" pitchFamily="34" charset="0"/>
                <a:sym typeface="Symbol" pitchFamily="18" charset="2"/>
              </a:rPr>
              <a:t>1</a:t>
            </a:r>
            <a:r>
              <a:rPr lang="en-US" dirty="0">
                <a:solidFill>
                  <a:srgbClr val="000000"/>
                </a:solidFill>
                <a:cs typeface="Arial" pitchFamily="34" charset="0"/>
                <a:sym typeface="Symbol" pitchFamily="18" charset="2"/>
              </a:rPr>
              <a:t>)  </a:t>
            </a:r>
            <a:r>
              <a:rPr lang="en-US" dirty="0">
                <a:solidFill>
                  <a:srgbClr val="000000"/>
                </a:solidFill>
                <a:cs typeface="Arial" pitchFamily="34" charset="0"/>
              </a:rPr>
              <a:t> 2</a:t>
            </a:r>
            <a:r>
              <a:rPr lang="en-US" baseline="30000" dirty="0">
                <a:solidFill>
                  <a:srgbClr val="000000"/>
                </a:solidFill>
                <a:cs typeface="Arial" pitchFamily="34" charset="0"/>
              </a:rPr>
              <a:t>+</a:t>
            </a:r>
            <a:r>
              <a:rPr lang="en-US" baseline="-25000" dirty="0">
                <a:solidFill>
                  <a:srgbClr val="000000"/>
                </a:solidFill>
                <a:cs typeface="Arial" pitchFamily="34" charset="0"/>
              </a:rPr>
              <a:t>1 </a:t>
            </a:r>
            <a:r>
              <a:rPr lang="en-US" dirty="0">
                <a:solidFill>
                  <a:srgbClr val="000000"/>
                </a:solidFill>
                <a:cs typeface="Arial" pitchFamily="34" charset="0"/>
                <a:sym typeface="Symbol" pitchFamily="18" charset="2"/>
              </a:rPr>
              <a:t>E</a:t>
            </a:r>
            <a:r>
              <a:rPr lang="en-US" dirty="0">
                <a:solidFill>
                  <a:srgbClr val="000000"/>
                </a:solidFill>
                <a:cs typeface="Arial" pitchFamily="34" charset="0"/>
              </a:rPr>
              <a:t>2</a:t>
            </a:r>
            <a:r>
              <a:rPr lang="en-US" dirty="0">
                <a:solidFill>
                  <a:srgbClr val="000000"/>
                </a:solidFill>
                <a:cs typeface="Arial" pitchFamily="34" charset="0"/>
                <a:sym typeface="Symbol" pitchFamily="18" charset="2"/>
              </a:rPr>
              <a:t>0</a:t>
            </a:r>
            <a:r>
              <a:rPr lang="en-US" baseline="30000" dirty="0">
                <a:solidFill>
                  <a:srgbClr val="000000"/>
                </a:solidFill>
                <a:cs typeface="Arial" pitchFamily="34" charset="0"/>
                <a:sym typeface="Symbol" pitchFamily="18" charset="2"/>
              </a:rPr>
              <a:t>+</a:t>
            </a:r>
            <a:r>
              <a:rPr lang="en-US" baseline="-25000" dirty="0">
                <a:solidFill>
                  <a:srgbClr val="000000"/>
                </a:solidFill>
                <a:cs typeface="Arial" pitchFamily="34" charset="0"/>
                <a:sym typeface="Symbol" pitchFamily="18" charset="2"/>
              </a:rPr>
              <a:t>1</a:t>
            </a:r>
            <a:r>
              <a:rPr lang="en-US" dirty="0">
                <a:solidFill>
                  <a:srgbClr val="000000"/>
                </a:solidFill>
                <a:cs typeface="Arial" pitchFamily="34" charset="0"/>
                <a:sym typeface="Symbol" pitchFamily="18" charset="2"/>
              </a:rPr>
              <a:t></a:t>
            </a:r>
            <a:r>
              <a:rPr lang="en-US" baseline="30000" dirty="0">
                <a:solidFill>
                  <a:srgbClr val="000000"/>
                </a:solidFill>
                <a:cs typeface="Arial" pitchFamily="34" charset="0"/>
                <a:sym typeface="Symbol" pitchFamily="18" charset="2"/>
              </a:rPr>
              <a:t>2</a:t>
            </a:r>
            <a:endParaRPr lang="en-US" dirty="0">
              <a:solidFill>
                <a:srgbClr val="000000"/>
              </a:solidFill>
              <a:cs typeface="Arial" pitchFamily="34" charset="0"/>
            </a:endParaRPr>
          </a:p>
        </p:txBody>
      </p:sp>
      <p:sp>
        <p:nvSpPr>
          <p:cNvPr id="13" name="TextBox 12"/>
          <p:cNvSpPr txBox="1"/>
          <p:nvPr/>
        </p:nvSpPr>
        <p:spPr>
          <a:xfrm>
            <a:off x="7391400" y="5710535"/>
            <a:ext cx="955711" cy="461665"/>
          </a:xfrm>
          <a:prstGeom prst="rect">
            <a:avLst/>
          </a:prstGeom>
          <a:noFill/>
        </p:spPr>
        <p:txBody>
          <a:bodyPr wrap="none" rtlCol="0">
            <a:spAutoFit/>
          </a:bodyPr>
          <a:lstStyle/>
          <a:p>
            <a:r>
              <a:rPr lang="en-US" sz="2400" b="1" dirty="0" smtClean="0">
                <a:solidFill>
                  <a:prstClr val="black"/>
                </a:solidFill>
              </a:rPr>
              <a:t>Magic</a:t>
            </a:r>
            <a:endParaRPr lang="en-US" sz="2400" b="1" dirty="0">
              <a:solidFill>
                <a:prstClr val="black"/>
              </a:solidFill>
            </a:endParaRPr>
          </a:p>
        </p:txBody>
      </p:sp>
      <p:sp>
        <p:nvSpPr>
          <p:cNvPr id="14" name="TextBox 13"/>
          <p:cNvSpPr txBox="1"/>
          <p:nvPr/>
        </p:nvSpPr>
        <p:spPr>
          <a:xfrm>
            <a:off x="7391400" y="3276600"/>
            <a:ext cx="1428917" cy="461665"/>
          </a:xfrm>
          <a:prstGeom prst="rect">
            <a:avLst/>
          </a:prstGeom>
          <a:noFill/>
        </p:spPr>
        <p:txBody>
          <a:bodyPr wrap="none" rtlCol="0">
            <a:spAutoFit/>
          </a:bodyPr>
          <a:lstStyle/>
          <a:p>
            <a:r>
              <a:rPr lang="en-US" sz="2400" b="1" dirty="0" smtClean="0">
                <a:solidFill>
                  <a:prstClr val="black"/>
                </a:solidFill>
              </a:rPr>
              <a:t>Collective</a:t>
            </a:r>
            <a:endParaRPr lang="en-US" sz="2400" b="1" dirty="0">
              <a:solidFill>
                <a:prstClr val="black"/>
              </a:solidFill>
            </a:endParaRPr>
          </a:p>
        </p:txBody>
      </p:sp>
      <p:cxnSp>
        <p:nvCxnSpPr>
          <p:cNvPr id="16" name="Straight Arrow Connector 15"/>
          <p:cNvCxnSpPr/>
          <p:nvPr/>
        </p:nvCxnSpPr>
        <p:spPr>
          <a:xfrm rot="10800000" flipV="1">
            <a:off x="5486400" y="3505200"/>
            <a:ext cx="16764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4876800" y="5486400"/>
            <a:ext cx="2362200" cy="4572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14.jpg"/>
          <p:cNvPicPr>
            <a:picLocks noChangeAspect="1"/>
          </p:cNvPicPr>
          <p:nvPr/>
        </p:nvPicPr>
        <p:blipFill>
          <a:blip r:embed="rId3" cstate="print"/>
          <a:srcRect/>
          <a:stretch>
            <a:fillRect/>
          </a:stretch>
        </p:blipFill>
        <p:spPr bwMode="auto">
          <a:xfrm>
            <a:off x="1600200" y="228600"/>
            <a:ext cx="6191250" cy="8077200"/>
          </a:xfrm>
          <a:prstGeom prst="rect">
            <a:avLst/>
          </a:prstGeom>
          <a:noFill/>
          <a:ln w="9525">
            <a:noFill/>
            <a:miter lim="800000"/>
            <a:headEnd/>
            <a:tailEnd/>
          </a:ln>
        </p:spPr>
      </p:pic>
      <p:sp>
        <p:nvSpPr>
          <p:cNvPr id="308228" name="Rectangle 4"/>
          <p:cNvSpPr>
            <a:spLocks noChangeArrowheads="1"/>
          </p:cNvSpPr>
          <p:nvPr/>
        </p:nvSpPr>
        <p:spPr bwMode="auto">
          <a:xfrm>
            <a:off x="5181600" y="3657600"/>
            <a:ext cx="1752600" cy="4572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cs typeface="Arial" pitchFamily="34" charset="0"/>
            </a:endParaRPr>
          </a:p>
        </p:txBody>
      </p:sp>
      <p:sp>
        <p:nvSpPr>
          <p:cNvPr id="308229" name="Line 5"/>
          <p:cNvSpPr>
            <a:spLocks noChangeShapeType="1"/>
          </p:cNvSpPr>
          <p:nvPr/>
        </p:nvSpPr>
        <p:spPr bwMode="auto">
          <a:xfrm>
            <a:off x="1981200" y="2133600"/>
            <a:ext cx="0" cy="457200"/>
          </a:xfrm>
          <a:prstGeom prst="line">
            <a:avLst/>
          </a:prstGeom>
          <a:noFill/>
          <a:ln w="9525">
            <a:solidFill>
              <a:schemeClr val="tx1"/>
            </a:solidFill>
            <a:round/>
            <a:headEnd/>
            <a:tailEnd type="triangle" w="med" len="med"/>
          </a:ln>
          <a:effectLst/>
        </p:spPr>
        <p:txBody>
          <a:bodyPr/>
          <a:lstStyle/>
          <a:p>
            <a:pPr fontAlgn="base">
              <a:spcBef>
                <a:spcPct val="0"/>
              </a:spcBef>
              <a:spcAft>
                <a:spcPct val="0"/>
              </a:spcAft>
            </a:pPr>
            <a:endParaRPr lang="en-US" smtClean="0">
              <a:solidFill>
                <a:srgbClr val="000000"/>
              </a:solidFill>
              <a:cs typeface="Arial" pitchFamily="34" charset="0"/>
            </a:endParaRPr>
          </a:p>
        </p:txBody>
      </p:sp>
      <p:sp>
        <p:nvSpPr>
          <p:cNvPr id="308230" name="Text Box 6"/>
          <p:cNvSpPr txBox="1">
            <a:spLocks noChangeArrowheads="1"/>
          </p:cNvSpPr>
          <p:nvPr/>
        </p:nvSpPr>
        <p:spPr bwMode="auto">
          <a:xfrm>
            <a:off x="1524000" y="2300288"/>
            <a:ext cx="4000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mtClean="0">
                <a:solidFill>
                  <a:srgbClr val="000000"/>
                </a:solidFill>
                <a:cs typeface="Arial" pitchFamily="34" charset="0"/>
              </a:rPr>
              <a:t>W</a:t>
            </a:r>
          </a:p>
        </p:txBody>
      </p:sp>
      <p:sp>
        <p:nvSpPr>
          <p:cNvPr id="308231" name="Rectangle 7"/>
          <p:cNvSpPr>
            <a:spLocks noChangeArrowheads="1"/>
          </p:cNvSpPr>
          <p:nvPr/>
        </p:nvSpPr>
        <p:spPr bwMode="auto">
          <a:xfrm>
            <a:off x="1752600" y="4724400"/>
            <a:ext cx="6172200" cy="3657600"/>
          </a:xfrm>
          <a:prstGeom prst="rect">
            <a:avLst/>
          </a:prstGeom>
          <a:solidFill>
            <a:schemeClr val="bg1"/>
          </a:solidFill>
          <a:ln w="9525">
            <a:noFill/>
            <a:miter lim="800000"/>
            <a:headEnd/>
            <a:tailEnd/>
          </a:ln>
          <a:effectLst/>
        </p:spPr>
        <p:txBody>
          <a:bodyPr wrap="none" anchor="ctr"/>
          <a:lstStyle/>
          <a:p>
            <a:pPr algn="ctr" fontAlgn="base">
              <a:spcBef>
                <a:spcPct val="0"/>
              </a:spcBef>
              <a:spcAft>
                <a:spcPct val="0"/>
              </a:spcAft>
            </a:pPr>
            <a:endParaRPr lang="en-US" smtClean="0">
              <a:solidFill>
                <a:srgbClr val="000000"/>
              </a:solidFill>
              <a:cs typeface="Arial" pitchFamily="34" charset="0"/>
            </a:endParaRPr>
          </a:p>
        </p:txBody>
      </p:sp>
      <p:sp>
        <p:nvSpPr>
          <p:cNvPr id="308233" name="Text Box 9"/>
          <p:cNvSpPr txBox="1">
            <a:spLocks noChangeArrowheads="1"/>
          </p:cNvSpPr>
          <p:nvPr/>
        </p:nvSpPr>
        <p:spPr bwMode="auto">
          <a:xfrm>
            <a:off x="6553200" y="3200400"/>
            <a:ext cx="2022475" cy="3113088"/>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mtClean="0">
                <a:solidFill>
                  <a:srgbClr val="000000"/>
                </a:solidFill>
                <a:cs typeface="Arial" pitchFamily="34" charset="0"/>
              </a:rPr>
              <a:t>The more configurations that mix, the stronger the B(E2) value and the lower the energy of the collective state.  </a:t>
            </a:r>
            <a:r>
              <a:rPr lang="en-US" smtClean="0">
                <a:solidFill>
                  <a:srgbClr val="FF0066"/>
                </a:solidFill>
                <a:cs typeface="Arial" pitchFamily="34" charset="0"/>
              </a:rPr>
              <a:t>Fundamental property of collective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0.00231 L 0.00416 0.08 " pathEditMode="relative" rAng="0" ptsTypes="AA">
                                      <p:cBhvr>
                                        <p:cTn id="6" dur="2000" fill="hold"/>
                                        <p:tgtEl>
                                          <p:spTgt spid="308231"/>
                                        </p:tgtEl>
                                        <p:attrNameLst>
                                          <p:attrName>ppt_x</p:attrName>
                                          <p:attrName>ppt_y</p:attrName>
                                        </p:attrNameLst>
                                      </p:cBhvr>
                                      <p:rCtr x="2" y="39"/>
                                    </p:animMotion>
                                  </p:childTnLst>
                                </p:cTn>
                              </p:par>
                              <p:par>
                                <p:cTn id="7" presetID="1" presetClass="entr" presetSubtype="0" fill="hold" grpId="0" nodeType="withEffect">
                                  <p:stCondLst>
                                    <p:cond delay="0"/>
                                  </p:stCondLst>
                                  <p:childTnLst>
                                    <p:set>
                                      <p:cBhvr>
                                        <p:cTn id="8" dur="1" fill="hold">
                                          <p:stCondLst>
                                            <p:cond delay="0"/>
                                          </p:stCondLst>
                                        </p:cTn>
                                        <p:tgtEl>
                                          <p:spTgt spid="308229"/>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082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082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308233"/>
                                        </p:tgtEl>
                                        <p:attrNameLst>
                                          <p:attrName>style.visibility</p:attrName>
                                        </p:attrNameLst>
                                      </p:cBhvr>
                                      <p:to>
                                        <p:strVal val="visible"/>
                                      </p:to>
                                    </p:set>
                                    <p:anim calcmode="lin" valueType="num">
                                      <p:cBhvr additive="base">
                                        <p:cTn id="20" dur="500" fill="hold"/>
                                        <p:tgtEl>
                                          <p:spTgt spid="308233"/>
                                        </p:tgtEl>
                                        <p:attrNameLst>
                                          <p:attrName>ppt_x</p:attrName>
                                        </p:attrNameLst>
                                      </p:cBhvr>
                                      <p:tavLst>
                                        <p:tav tm="0">
                                          <p:val>
                                            <p:strVal val="0-#ppt_w/2"/>
                                          </p:val>
                                        </p:tav>
                                        <p:tav tm="100000">
                                          <p:val>
                                            <p:strVal val="#ppt_x"/>
                                          </p:val>
                                        </p:tav>
                                      </p:tavLst>
                                    </p:anim>
                                    <p:anim calcmode="lin" valueType="num">
                                      <p:cBhvr additive="base">
                                        <p:cTn id="21" dur="500" fill="hold"/>
                                        <p:tgtEl>
                                          <p:spTgt spid="3082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9" grpId="0" animBg="1"/>
      <p:bldP spid="308230" grpId="0"/>
      <p:bldP spid="3082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do nuclei fit into the overall picture?</a:t>
            </a:r>
            <a:endParaRPr lang="en-US" sz="3200" dirty="0"/>
          </a:p>
        </p:txBody>
      </p:sp>
      <p:pic>
        <p:nvPicPr>
          <p:cNvPr id="261122" name="Picture 2"/>
          <p:cNvPicPr>
            <a:picLocks noChangeAspect="1" noChangeArrowheads="1"/>
          </p:cNvPicPr>
          <p:nvPr/>
        </p:nvPicPr>
        <p:blipFill>
          <a:blip r:embed="rId2" cstate="print"/>
          <a:srcRect/>
          <a:stretch>
            <a:fillRect/>
          </a:stretch>
        </p:blipFill>
        <p:spPr bwMode="auto">
          <a:xfrm>
            <a:off x="1176338" y="1447800"/>
            <a:ext cx="6791325"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Alternate look: </a:t>
            </a:r>
            <a:br>
              <a:rPr lang="en-US" dirty="0" smtClean="0"/>
            </a:br>
            <a:r>
              <a:rPr lang="en-US" dirty="0" smtClean="0"/>
              <a:t>Behavior of key observables centered on a shell closure</a:t>
            </a:r>
            <a:endParaRPr lang="en-US" dirty="0"/>
          </a:p>
        </p:txBody>
      </p:sp>
      <p:pic>
        <p:nvPicPr>
          <p:cNvPr id="794626" name="Picture 2"/>
          <p:cNvPicPr>
            <a:picLocks noChangeAspect="1" noChangeArrowheads="1"/>
          </p:cNvPicPr>
          <p:nvPr/>
        </p:nvPicPr>
        <p:blipFill>
          <a:blip r:embed="rId2" cstate="print"/>
          <a:srcRect/>
          <a:stretch>
            <a:fillRect/>
          </a:stretch>
        </p:blipFill>
        <p:spPr bwMode="auto">
          <a:xfrm>
            <a:off x="152400" y="2809875"/>
            <a:ext cx="8861757" cy="2905125"/>
          </a:xfrm>
          <a:prstGeom prst="rect">
            <a:avLst/>
          </a:prstGeom>
          <a:noFill/>
          <a:ln w="9525">
            <a:noFill/>
            <a:miter lim="800000"/>
            <a:headEnd/>
            <a:tailEnd/>
          </a:ln>
        </p:spPr>
      </p:pic>
      <p:sp>
        <p:nvSpPr>
          <p:cNvPr id="372" name="TextBox 371"/>
          <p:cNvSpPr txBox="1"/>
          <p:nvPr/>
        </p:nvSpPr>
        <p:spPr>
          <a:xfrm>
            <a:off x="152400" y="6488668"/>
            <a:ext cx="889987" cy="369332"/>
          </a:xfrm>
          <a:prstGeom prst="rect">
            <a:avLst/>
          </a:prstGeom>
          <a:noFill/>
        </p:spPr>
        <p:txBody>
          <a:bodyPr wrap="none" rtlCol="0">
            <a:spAutoFit/>
          </a:bodyPr>
          <a:lstStyle/>
          <a:p>
            <a:r>
              <a:rPr lang="en-US" b="1" dirty="0" err="1" smtClean="0"/>
              <a:t>Cakirli</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ev%20nucl%20struct"/>
          <p:cNvPicPr>
            <a:picLocks noChangeAspect="1" noChangeArrowheads="1"/>
          </p:cNvPicPr>
          <p:nvPr/>
        </p:nvPicPr>
        <p:blipFill>
          <a:blip r:embed="rId2" cstate="print"/>
          <a:srcRect/>
          <a:stretch>
            <a:fillRect/>
          </a:stretch>
        </p:blipFill>
        <p:spPr bwMode="auto">
          <a:xfrm>
            <a:off x="685800" y="39688"/>
            <a:ext cx="7696200" cy="6665912"/>
          </a:xfrm>
          <a:prstGeom prst="rect">
            <a:avLst/>
          </a:prstGeom>
          <a:noFill/>
          <a:ln w="9525">
            <a:noFill/>
            <a:miter lim="800000"/>
            <a:headEnd/>
            <a:tailEnd/>
          </a:ln>
        </p:spPr>
      </p:pic>
      <p:sp>
        <p:nvSpPr>
          <p:cNvPr id="212995" name="Text Box 3"/>
          <p:cNvSpPr txBox="1">
            <a:spLocks noChangeArrowheads="1"/>
          </p:cNvSpPr>
          <p:nvPr/>
        </p:nvSpPr>
        <p:spPr bwMode="auto">
          <a:xfrm>
            <a:off x="0" y="3505200"/>
            <a:ext cx="18288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a:solidFill>
                  <a:srgbClr val="000000"/>
                </a:solidFill>
                <a:latin typeface="Arial" pitchFamily="34" charset="0"/>
                <a:cs typeface="Arial" pitchFamily="34" charset="0"/>
              </a:rPr>
              <a:t>B(E2; 2</a:t>
            </a:r>
            <a:r>
              <a:rPr lang="en-US" sz="1400" baseline="30000">
                <a:solidFill>
                  <a:srgbClr val="000000"/>
                </a:solidFill>
                <a:latin typeface="Arial" pitchFamily="34" charset="0"/>
                <a:cs typeface="Arial" pitchFamily="34" charset="0"/>
                <a:sym typeface="Wingdings" pitchFamily="2" charset="2"/>
              </a:rPr>
              <a:t>+</a:t>
            </a:r>
            <a:r>
              <a:rPr lang="en-US" sz="1400">
                <a:solidFill>
                  <a:srgbClr val="000000"/>
                </a:solidFill>
                <a:latin typeface="Arial" pitchFamily="34" charset="0"/>
                <a:cs typeface="Arial" pitchFamily="34" charset="0"/>
              </a:rPr>
              <a:t> </a:t>
            </a:r>
            <a:r>
              <a:rPr lang="en-US" sz="1400">
                <a:solidFill>
                  <a:srgbClr val="000000"/>
                </a:solidFill>
                <a:latin typeface="Arial" pitchFamily="34" charset="0"/>
                <a:cs typeface="Arial" pitchFamily="34" charset="0"/>
                <a:sym typeface="Wingdings" pitchFamily="2" charset="2"/>
              </a:rPr>
              <a:t> 0</a:t>
            </a:r>
            <a:r>
              <a:rPr lang="en-US" sz="1400" baseline="30000">
                <a:solidFill>
                  <a:srgbClr val="000000"/>
                </a:solidFill>
                <a:latin typeface="Arial" pitchFamily="34" charset="0"/>
                <a:cs typeface="Arial" pitchFamily="34" charset="0"/>
                <a:sym typeface="Wingdings" pitchFamily="2" charset="2"/>
              </a:rPr>
              <a:t>+</a:t>
            </a:r>
            <a:r>
              <a:rPr lang="en-US" sz="1400">
                <a:solidFill>
                  <a:srgbClr val="000000"/>
                </a:solidFill>
                <a:latin typeface="Arial" pitchFamily="34" charset="0"/>
                <a:cs typeface="Arial" pitchFamily="34" charset="0"/>
                <a:sym typeface="Wingdings" pitchFamily="2" charset="2"/>
              </a:rPr>
              <a:t> )</a:t>
            </a:r>
          </a:p>
        </p:txBody>
      </p:sp>
      <p:sp>
        <p:nvSpPr>
          <p:cNvPr id="212996" name="Line 4"/>
          <p:cNvSpPr>
            <a:spLocks noChangeShapeType="1"/>
          </p:cNvSpPr>
          <p:nvPr/>
        </p:nvSpPr>
        <p:spPr bwMode="auto">
          <a:xfrm>
            <a:off x="1066800" y="5562600"/>
            <a:ext cx="762000" cy="0"/>
          </a:xfrm>
          <a:prstGeom prst="line">
            <a:avLst/>
          </a:prstGeom>
          <a:noFill/>
          <a:ln w="57150">
            <a:solidFill>
              <a:srgbClr val="FF0000"/>
            </a:solidFill>
            <a:round/>
            <a:headEnd/>
            <a:tailEnd/>
          </a:ln>
        </p:spPr>
        <p:txBody>
          <a:bodyPr/>
          <a:lstStyle/>
          <a:p>
            <a:pPr fontAlgn="base">
              <a:spcBef>
                <a:spcPct val="0"/>
              </a:spcBef>
              <a:spcAft>
                <a:spcPct val="0"/>
              </a:spcAft>
            </a:pPr>
            <a:endParaRPr lang="en-US" sz="3200">
              <a:solidFill>
                <a:srgbClr val="000000"/>
              </a:solidFill>
              <a:latin typeface="Arial" pitchFamily="34" charset="0"/>
              <a:cs typeface="Arial" pitchFamily="34" charset="0"/>
            </a:endParaRPr>
          </a:p>
        </p:txBody>
      </p:sp>
      <p:sp>
        <p:nvSpPr>
          <p:cNvPr id="212997" name="Line 5"/>
          <p:cNvSpPr>
            <a:spLocks noChangeShapeType="1"/>
          </p:cNvSpPr>
          <p:nvPr/>
        </p:nvSpPr>
        <p:spPr bwMode="auto">
          <a:xfrm>
            <a:off x="2667000" y="5562600"/>
            <a:ext cx="762000" cy="0"/>
          </a:xfrm>
          <a:prstGeom prst="line">
            <a:avLst/>
          </a:prstGeom>
          <a:noFill/>
          <a:ln w="57150">
            <a:solidFill>
              <a:srgbClr val="FF0000"/>
            </a:solidFill>
            <a:round/>
            <a:headEnd/>
            <a:tailEnd/>
          </a:ln>
        </p:spPr>
        <p:txBody>
          <a:bodyPr/>
          <a:lstStyle/>
          <a:p>
            <a:pPr fontAlgn="base">
              <a:spcBef>
                <a:spcPct val="0"/>
              </a:spcBef>
              <a:spcAft>
                <a:spcPct val="0"/>
              </a:spcAft>
            </a:pPr>
            <a:endParaRPr lang="en-US" sz="3200">
              <a:solidFill>
                <a:srgbClr val="000000"/>
              </a:solidFill>
              <a:latin typeface="Arial" pitchFamily="34" charset="0"/>
              <a:cs typeface="Arial" pitchFamily="34" charset="0"/>
            </a:endParaRPr>
          </a:p>
        </p:txBody>
      </p:sp>
      <p:sp>
        <p:nvSpPr>
          <p:cNvPr id="212998" name="Line 6"/>
          <p:cNvSpPr>
            <a:spLocks noChangeShapeType="1"/>
          </p:cNvSpPr>
          <p:nvPr/>
        </p:nvSpPr>
        <p:spPr bwMode="auto">
          <a:xfrm>
            <a:off x="7391400" y="5562600"/>
            <a:ext cx="762000" cy="0"/>
          </a:xfrm>
          <a:prstGeom prst="line">
            <a:avLst/>
          </a:prstGeom>
          <a:noFill/>
          <a:ln w="57150">
            <a:solidFill>
              <a:srgbClr val="FF0000"/>
            </a:solidFill>
            <a:round/>
            <a:headEnd/>
            <a:tailEnd/>
          </a:ln>
        </p:spPr>
        <p:txBody>
          <a:bodyPr/>
          <a:lstStyle/>
          <a:p>
            <a:pPr fontAlgn="base">
              <a:spcBef>
                <a:spcPct val="0"/>
              </a:spcBef>
              <a:spcAft>
                <a:spcPct val="0"/>
              </a:spcAft>
            </a:pPr>
            <a:endParaRPr lang="en-US" sz="3200">
              <a:solidFill>
                <a:srgbClr val="000000"/>
              </a:solidFill>
              <a:latin typeface="Arial" pitchFamily="34" charset="0"/>
              <a:cs typeface="Arial" pitchFamily="34" charset="0"/>
            </a:endParaRPr>
          </a:p>
        </p:txBody>
      </p:sp>
      <p:sp>
        <p:nvSpPr>
          <p:cNvPr id="212999" name="Line 7"/>
          <p:cNvSpPr>
            <a:spLocks noChangeShapeType="1"/>
          </p:cNvSpPr>
          <p:nvPr/>
        </p:nvSpPr>
        <p:spPr bwMode="auto">
          <a:xfrm>
            <a:off x="5791200" y="5562600"/>
            <a:ext cx="762000" cy="0"/>
          </a:xfrm>
          <a:prstGeom prst="line">
            <a:avLst/>
          </a:prstGeom>
          <a:noFill/>
          <a:ln w="57150">
            <a:solidFill>
              <a:srgbClr val="FF0000"/>
            </a:solidFill>
            <a:round/>
            <a:headEnd/>
            <a:tailEnd/>
          </a:ln>
        </p:spPr>
        <p:txBody>
          <a:bodyPr/>
          <a:lstStyle/>
          <a:p>
            <a:pPr fontAlgn="base">
              <a:spcBef>
                <a:spcPct val="0"/>
              </a:spcBef>
              <a:spcAft>
                <a:spcPct val="0"/>
              </a:spcAft>
            </a:pPr>
            <a:endParaRPr lang="en-US" sz="3200">
              <a:solidFill>
                <a:srgbClr val="000000"/>
              </a:solidFill>
              <a:latin typeface="Arial" pitchFamily="34" charset="0"/>
              <a:cs typeface="Arial" pitchFamily="34" charset="0"/>
            </a:endParaRPr>
          </a:p>
        </p:txBody>
      </p:sp>
      <p:sp>
        <p:nvSpPr>
          <p:cNvPr id="213000" name="Line 8"/>
          <p:cNvSpPr>
            <a:spLocks noChangeShapeType="1"/>
          </p:cNvSpPr>
          <p:nvPr/>
        </p:nvSpPr>
        <p:spPr bwMode="auto">
          <a:xfrm>
            <a:off x="4191000" y="5562600"/>
            <a:ext cx="762000" cy="0"/>
          </a:xfrm>
          <a:prstGeom prst="line">
            <a:avLst/>
          </a:prstGeom>
          <a:noFill/>
          <a:ln w="57150">
            <a:solidFill>
              <a:srgbClr val="FF0000"/>
            </a:solidFill>
            <a:round/>
            <a:headEnd/>
            <a:tailEnd/>
          </a:ln>
        </p:spPr>
        <p:txBody>
          <a:bodyPr/>
          <a:lstStyle/>
          <a:p>
            <a:pPr fontAlgn="base">
              <a:spcBef>
                <a:spcPct val="0"/>
              </a:spcBef>
              <a:spcAft>
                <a:spcPct val="0"/>
              </a:spcAft>
            </a:pPr>
            <a:endParaRPr lang="en-US" sz="3200">
              <a:solidFill>
                <a:srgbClr val="000000"/>
              </a:solidFill>
              <a:latin typeface="Arial" pitchFamily="34" charset="0"/>
              <a:cs typeface="Arial" pitchFamily="34" charset="0"/>
            </a:endParaRPr>
          </a:p>
        </p:txBody>
      </p:sp>
      <p:sp>
        <p:nvSpPr>
          <p:cNvPr id="213001" name="Rectangle 9"/>
          <p:cNvSpPr>
            <a:spLocks noChangeArrowheads="1"/>
          </p:cNvSpPr>
          <p:nvPr/>
        </p:nvSpPr>
        <p:spPr bwMode="auto">
          <a:xfrm>
            <a:off x="2057400" y="76200"/>
            <a:ext cx="4876800" cy="533400"/>
          </a:xfrm>
          <a:prstGeom prst="rect">
            <a:avLst/>
          </a:prstGeom>
          <a:noFill/>
          <a:ln w="57150">
            <a:solidFill>
              <a:srgbClr val="FF0000"/>
            </a:solidFill>
            <a:miter lim="800000"/>
            <a:headEnd/>
            <a:tailEnd/>
          </a:ln>
        </p:spPr>
        <p:txBody>
          <a:bodyPr wrap="none" anchor="ctr"/>
          <a:lstStyle/>
          <a:p>
            <a:pPr fontAlgn="base">
              <a:spcBef>
                <a:spcPct val="0"/>
              </a:spcBef>
              <a:spcAft>
                <a:spcPct val="0"/>
              </a:spcAft>
            </a:pPr>
            <a:endParaRPr lang="en-US">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p:cNvSpPr>
          <p:nvPr>
            <p:ph type="title"/>
          </p:nvPr>
        </p:nvSpPr>
        <p:spPr>
          <a:xfrm>
            <a:off x="457200" y="-76200"/>
            <a:ext cx="8229600" cy="1143000"/>
          </a:xfrm>
        </p:spPr>
        <p:txBody>
          <a:bodyPr/>
          <a:lstStyle/>
          <a:p>
            <a:pPr eaLnBrk="1" hangingPunct="1"/>
            <a:r>
              <a:rPr lang="en-US" sz="4000" smtClean="0"/>
              <a:t>Two-neutron separation energies</a:t>
            </a:r>
          </a:p>
        </p:txBody>
      </p:sp>
      <p:graphicFrame>
        <p:nvGraphicFramePr>
          <p:cNvPr id="3078" name="Object 6"/>
          <p:cNvGraphicFramePr>
            <a:graphicFrameLocks noChangeAspect="1"/>
          </p:cNvGraphicFramePr>
          <p:nvPr>
            <p:ph idx="1"/>
          </p:nvPr>
        </p:nvGraphicFramePr>
        <p:xfrm>
          <a:off x="1157288" y="1828800"/>
          <a:ext cx="6829425" cy="3933825"/>
        </p:xfrm>
        <a:graphic>
          <a:graphicData uri="http://schemas.openxmlformats.org/presentationml/2006/ole">
            <p:oleObj spid="_x0000_s16386" name="Worksheet" r:id="rId4" imgW="6829349" imgH="3933749" progId="Excel.Sheet.8">
              <p:embed/>
            </p:oleObj>
          </a:graphicData>
        </a:graphic>
      </p:graphicFrame>
      <p:sp>
        <p:nvSpPr>
          <p:cNvPr id="316420" name="Text Box 4"/>
          <p:cNvSpPr txBox="1">
            <a:spLocks noChangeArrowheads="1"/>
          </p:cNvSpPr>
          <p:nvPr/>
        </p:nvSpPr>
        <p:spPr bwMode="auto">
          <a:xfrm>
            <a:off x="1206500" y="1066800"/>
            <a:ext cx="6794500" cy="366713"/>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srgbClr val="000000"/>
                </a:solidFill>
                <a:latin typeface="Arial" pitchFamily="34" charset="0"/>
              </a:rPr>
              <a:t>Normal behavior: ~ linear segments with drops after closed shells</a:t>
            </a:r>
          </a:p>
        </p:txBody>
      </p:sp>
      <p:sp>
        <p:nvSpPr>
          <p:cNvPr id="316421" name="Text Box 5"/>
          <p:cNvSpPr txBox="1">
            <a:spLocks noChangeArrowheads="1"/>
          </p:cNvSpPr>
          <p:nvPr/>
        </p:nvSpPr>
        <p:spPr bwMode="auto">
          <a:xfrm>
            <a:off x="2209800" y="1143000"/>
            <a:ext cx="47307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smtClean="0">
                <a:solidFill>
                  <a:srgbClr val="000000"/>
                </a:solidFill>
                <a:latin typeface="Arial" pitchFamily="34" charset="0"/>
              </a:rPr>
              <a:t>Discontinuities at first order phase transitions</a:t>
            </a:r>
          </a:p>
        </p:txBody>
      </p:sp>
      <p:sp>
        <p:nvSpPr>
          <p:cNvPr id="316422" name="Oval 6"/>
          <p:cNvSpPr>
            <a:spLocks noChangeArrowheads="1"/>
          </p:cNvSpPr>
          <p:nvPr/>
        </p:nvSpPr>
        <p:spPr bwMode="auto">
          <a:xfrm>
            <a:off x="4246563" y="3352800"/>
            <a:ext cx="782637" cy="666750"/>
          </a:xfrm>
          <a:prstGeom prst="ellipse">
            <a:avLst/>
          </a:prstGeom>
          <a:noFill/>
          <a:ln w="57150">
            <a:solidFill>
              <a:srgbClr val="FF0000"/>
            </a:solidFill>
            <a:round/>
            <a:headEnd/>
            <a:tailEnd/>
          </a:ln>
        </p:spPr>
        <p:txBody>
          <a:bodyPr wrap="none" anchor="ctr"/>
          <a:lstStyle/>
          <a:p>
            <a:pPr fontAlgn="base">
              <a:spcBef>
                <a:spcPct val="0"/>
              </a:spcBef>
              <a:spcAft>
                <a:spcPct val="0"/>
              </a:spcAft>
            </a:pPr>
            <a:endParaRPr lang="en-US" sz="2800" b="1" smtClean="0">
              <a:solidFill>
                <a:srgbClr val="000000"/>
              </a:solidFill>
              <a:latin typeface="Arial" pitchFamily="34" charset="0"/>
            </a:endParaRPr>
          </a:p>
        </p:txBody>
      </p:sp>
      <p:sp>
        <p:nvSpPr>
          <p:cNvPr id="316423" name="Title 1"/>
          <p:cNvSpPr>
            <a:spLocks/>
          </p:cNvSpPr>
          <p:nvPr/>
        </p:nvSpPr>
        <p:spPr bwMode="auto">
          <a:xfrm>
            <a:off x="762000" y="587375"/>
            <a:ext cx="7772400" cy="1470025"/>
          </a:xfrm>
          <a:prstGeom prst="rect">
            <a:avLst/>
          </a:prstGeom>
          <a:noFill/>
          <a:ln w="9525">
            <a:noFill/>
            <a:miter lim="800000"/>
            <a:headEnd/>
            <a:tailEnd/>
          </a:ln>
        </p:spPr>
        <p:txBody>
          <a:bodyPr anchor="ctr"/>
          <a:lstStyle/>
          <a:p>
            <a:pPr algn="ctr" fontAlgn="base">
              <a:spcBef>
                <a:spcPct val="0"/>
              </a:spcBef>
              <a:spcAft>
                <a:spcPct val="0"/>
              </a:spcAft>
            </a:pPr>
            <a:r>
              <a:rPr lang="en-US" sz="3200" b="1" smtClean="0">
                <a:solidFill>
                  <a:srgbClr val="FF0000"/>
                </a:solidFill>
              </a:rPr>
              <a:t>S</a:t>
            </a:r>
            <a:r>
              <a:rPr lang="en-US" sz="3200" b="1" baseline="-25000" smtClean="0">
                <a:solidFill>
                  <a:srgbClr val="FF0000"/>
                </a:solidFill>
              </a:rPr>
              <a:t>2n</a:t>
            </a:r>
            <a:r>
              <a:rPr lang="en-US" sz="3200" b="1" smtClean="0">
                <a:solidFill>
                  <a:srgbClr val="FF0000"/>
                </a:solidFill>
              </a:rPr>
              <a:t> = A + BN + S</a:t>
            </a:r>
            <a:r>
              <a:rPr lang="en-US" sz="3200" b="1" baseline="-25000" smtClean="0">
                <a:solidFill>
                  <a:srgbClr val="FF0000"/>
                </a:solidFill>
              </a:rPr>
              <a:t>2n</a:t>
            </a:r>
            <a:r>
              <a:rPr lang="en-US" sz="3200" b="1" smtClean="0">
                <a:solidFill>
                  <a:srgbClr val="FF0000"/>
                </a:solidFill>
              </a:rPr>
              <a:t> (Coll.) </a:t>
            </a:r>
          </a:p>
        </p:txBody>
      </p:sp>
      <p:sp>
        <p:nvSpPr>
          <p:cNvPr id="316425" name="Rectangle 9"/>
          <p:cNvSpPr>
            <a:spLocks noChangeArrowheads="1"/>
          </p:cNvSpPr>
          <p:nvPr/>
        </p:nvSpPr>
        <p:spPr bwMode="auto">
          <a:xfrm>
            <a:off x="2438400" y="1066800"/>
            <a:ext cx="4419600" cy="533400"/>
          </a:xfrm>
          <a:prstGeom prst="rect">
            <a:avLst/>
          </a:prstGeom>
          <a:noFill/>
          <a:ln w="38100">
            <a:solidFill>
              <a:srgbClr val="3333FF"/>
            </a:solidFill>
            <a:miter lim="800000"/>
            <a:headEnd/>
            <a:tailEnd/>
          </a:ln>
        </p:spPr>
        <p:txBody>
          <a:bodyPr wrap="none" anchor="ctr"/>
          <a:lstStyle/>
          <a:p>
            <a:pPr fontAlgn="base">
              <a:spcBef>
                <a:spcPct val="0"/>
              </a:spcBef>
              <a:spcAft>
                <a:spcPct val="0"/>
              </a:spcAft>
            </a:pPr>
            <a:endParaRPr lang="en-US" sz="2800" b="1" smtClean="0">
              <a:solidFill>
                <a:srgbClr val="000000"/>
              </a:solidFill>
              <a:latin typeface="Arial" pitchFamily="34" charset="0"/>
            </a:endParaRPr>
          </a:p>
        </p:txBody>
      </p:sp>
      <p:sp>
        <p:nvSpPr>
          <p:cNvPr id="316430" name="Oval 14"/>
          <p:cNvSpPr>
            <a:spLocks noChangeArrowheads="1"/>
          </p:cNvSpPr>
          <p:nvPr/>
        </p:nvSpPr>
        <p:spPr bwMode="auto">
          <a:xfrm rot="-417767">
            <a:off x="3886200" y="2420938"/>
            <a:ext cx="354013" cy="1998662"/>
          </a:xfrm>
          <a:prstGeom prst="ellipse">
            <a:avLst/>
          </a:prstGeom>
          <a:noFill/>
          <a:ln w="57150">
            <a:solidFill>
              <a:srgbClr val="FA0E1F"/>
            </a:solidFill>
            <a:round/>
            <a:headEnd/>
            <a:tailEnd/>
          </a:ln>
        </p:spPr>
        <p:txBody>
          <a:bodyPr wrap="none" anchor="ctr"/>
          <a:lstStyle/>
          <a:p>
            <a:pPr fontAlgn="base">
              <a:spcBef>
                <a:spcPct val="0"/>
              </a:spcBef>
              <a:spcAft>
                <a:spcPct val="0"/>
              </a:spcAft>
            </a:pPr>
            <a:endParaRPr lang="en-US" sz="2800" b="1" smtClean="0">
              <a:solidFill>
                <a:srgbClr val="000000"/>
              </a:solidFill>
              <a:latin typeface="Arial" pitchFamily="34" charset="0"/>
            </a:endParaRPr>
          </a:p>
        </p:txBody>
      </p:sp>
      <p:sp>
        <p:nvSpPr>
          <p:cNvPr id="7" name="Oval 6"/>
          <p:cNvSpPr>
            <a:spLocks noChangeArrowheads="1"/>
          </p:cNvSpPr>
          <p:nvPr/>
        </p:nvSpPr>
        <p:spPr bwMode="auto">
          <a:xfrm rot="1895165">
            <a:off x="4267200" y="3186113"/>
            <a:ext cx="2360613" cy="395287"/>
          </a:xfrm>
          <a:prstGeom prst="ellipse">
            <a:avLst/>
          </a:prstGeom>
          <a:noFill/>
          <a:ln w="57150" algn="ctr">
            <a:solidFill>
              <a:srgbClr val="FF0000"/>
            </a:solidFill>
            <a:round/>
            <a:headEnd/>
            <a:tailEnd/>
          </a:ln>
        </p:spPr>
        <p:txBody>
          <a:bodyPr anchor="ctr"/>
          <a:lstStyle/>
          <a:p>
            <a:pPr algn="ctr">
              <a:defRPr/>
            </a:pPr>
            <a:endParaRPr lang="en-US">
              <a:solidFill>
                <a:srgbClr val="FFFFFF"/>
              </a:solidFill>
            </a:endParaRPr>
          </a:p>
        </p:txBody>
      </p:sp>
      <p:sp>
        <p:nvSpPr>
          <p:cNvPr id="14" name="Oval 4"/>
          <p:cNvSpPr>
            <a:spLocks noChangeArrowheads="1"/>
          </p:cNvSpPr>
          <p:nvPr/>
        </p:nvSpPr>
        <p:spPr bwMode="auto">
          <a:xfrm rot="-860076">
            <a:off x="7258086" y="3442281"/>
            <a:ext cx="286003" cy="1421238"/>
          </a:xfrm>
          <a:prstGeom prst="ellipse">
            <a:avLst/>
          </a:prstGeom>
          <a:noFill/>
          <a:ln w="57150">
            <a:solidFill>
              <a:srgbClr val="FA0E1F"/>
            </a:solidFill>
            <a:round/>
            <a:headEnd/>
            <a:tailEnd/>
          </a:ln>
        </p:spPr>
        <p:txBody>
          <a:bodyPr wrap="none" anchor="ctr"/>
          <a:lstStyle/>
          <a:p>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64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642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164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642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164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64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1642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164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6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p:bldP spid="316420" grpId="0"/>
      <p:bldP spid="316420" grpId="1"/>
      <p:bldP spid="316421" grpId="0"/>
      <p:bldP spid="316421" grpId="1"/>
      <p:bldP spid="316422" grpId="0" animBg="1"/>
      <p:bldP spid="316423" grpId="0"/>
      <p:bldP spid="316425" grpId="0" animBg="1"/>
      <p:bldP spid="316430" grpId="0" animBg="1"/>
      <p:bldP spid="7"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Isotope Shifts – sensitive to structural changes, especially deformation</a:t>
            </a:r>
            <a:endParaRPr lang="en-US" dirty="0"/>
          </a:p>
        </p:txBody>
      </p:sp>
      <p:pic>
        <p:nvPicPr>
          <p:cNvPr id="1256450" name="Picture 2"/>
          <p:cNvPicPr>
            <a:picLocks noChangeAspect="1" noChangeArrowheads="1"/>
          </p:cNvPicPr>
          <p:nvPr/>
        </p:nvPicPr>
        <p:blipFill>
          <a:blip r:embed="rId2" cstate="print"/>
          <a:srcRect/>
          <a:stretch>
            <a:fillRect/>
          </a:stretch>
        </p:blipFill>
        <p:spPr bwMode="auto">
          <a:xfrm>
            <a:off x="2090738" y="1480870"/>
            <a:ext cx="4538662" cy="5377130"/>
          </a:xfrm>
          <a:prstGeom prst="rect">
            <a:avLst/>
          </a:prstGeom>
          <a:noFill/>
          <a:ln w="9525">
            <a:noFill/>
            <a:miter lim="800000"/>
            <a:headEnd/>
            <a:tailEnd/>
          </a:ln>
        </p:spPr>
      </p:pic>
      <p:sp>
        <p:nvSpPr>
          <p:cNvPr id="5" name="Oval 4"/>
          <p:cNvSpPr/>
          <p:nvPr/>
        </p:nvSpPr>
        <p:spPr>
          <a:xfrm>
            <a:off x="7086600" y="5410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629400" y="30480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p:cNvCxnSpPr/>
          <p:nvPr/>
        </p:nvCxnSpPr>
        <p:spPr>
          <a:xfrm rot="10800000" flipV="1">
            <a:off x="5029200" y="3886198"/>
            <a:ext cx="1600200" cy="4572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lstStyle/>
          <a:p>
            <a:r>
              <a:rPr lang="en-US" sz="3200" dirty="0" smtClean="0">
                <a:solidFill>
                  <a:srgbClr val="0070C0"/>
                </a:solidFill>
              </a:rPr>
              <a:t>So far, everything we have plotted has been an individual observable against N or Z (or A)</a:t>
            </a:r>
            <a:br>
              <a:rPr lang="en-US" sz="3200" dirty="0" smtClean="0">
                <a:solidFill>
                  <a:srgbClr val="0070C0"/>
                </a:solidFill>
              </a:rPr>
            </a:br>
            <a:r>
              <a:rPr lang="en-US" dirty="0" smtClean="0">
                <a:solidFill>
                  <a:srgbClr val="0070C0"/>
                </a:solidFill>
              </a:rPr>
              <a:t/>
            </a:r>
            <a:br>
              <a:rPr lang="en-US" dirty="0" smtClean="0">
                <a:solidFill>
                  <a:srgbClr val="0070C0"/>
                </a:solidFill>
              </a:rPr>
            </a:br>
            <a:r>
              <a:rPr lang="en-US" sz="3200" dirty="0" smtClean="0">
                <a:solidFill>
                  <a:srgbClr val="0070C0"/>
                </a:solidFill>
              </a:rPr>
              <a:t>Now we introduce the idea of correlations of </a:t>
            </a:r>
            <a:r>
              <a:rPr lang="en-US" sz="3200" dirty="0" smtClean="0">
                <a:solidFill>
                  <a:srgbClr val="FF0000"/>
                </a:solidFill>
              </a:rPr>
              <a:t>different</a:t>
            </a:r>
            <a:r>
              <a:rPr lang="en-US" sz="3200" dirty="0" smtClean="0">
                <a:solidFill>
                  <a:srgbClr val="0070C0"/>
                </a:solidFill>
              </a:rPr>
              <a:t> observables with </a:t>
            </a:r>
            <a:r>
              <a:rPr lang="en-US" sz="3200" dirty="0" smtClean="0">
                <a:solidFill>
                  <a:srgbClr val="FF0000"/>
                </a:solidFill>
              </a:rPr>
              <a:t>each other</a:t>
            </a:r>
            <a:r>
              <a:rPr lang="en-US" sz="3200" dirty="0" smtClean="0">
                <a:solidFill>
                  <a:srgbClr val="0070C0"/>
                </a:solidFill>
              </a:rPr>
              <a:t>.</a:t>
            </a:r>
            <a:endParaRPr lang="en-US" sz="3200" dirty="0">
              <a:solidFill>
                <a:srgbClr val="0070C0"/>
              </a:solidFill>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1295400" y="0"/>
            <a:ext cx="7010400" cy="519113"/>
          </a:xfrm>
          <a:prstGeom prst="rect">
            <a:avLst/>
          </a:prstGeom>
          <a:noFill/>
          <a:ln w="9525">
            <a:noFill/>
            <a:miter lim="800000"/>
            <a:headEnd/>
            <a:tailEnd/>
          </a:ln>
        </p:spPr>
        <p:txBody>
          <a:bodyPr>
            <a:spAutoFit/>
          </a:bodyPr>
          <a:lstStyle/>
          <a:p>
            <a:pPr fontAlgn="base">
              <a:spcBef>
                <a:spcPct val="50000"/>
              </a:spcBef>
              <a:spcAft>
                <a:spcPct val="0"/>
              </a:spcAft>
            </a:pPr>
            <a:r>
              <a:rPr lang="en-US" sz="2800" b="1" smtClean="0">
                <a:solidFill>
                  <a:srgbClr val="FF0000"/>
                </a:solidFill>
              </a:rPr>
              <a:t>Correlations of Collective Observables</a:t>
            </a:r>
          </a:p>
        </p:txBody>
      </p:sp>
      <p:grpSp>
        <p:nvGrpSpPr>
          <p:cNvPr id="2" name="Group 3"/>
          <p:cNvGrpSpPr>
            <a:grpSpLocks/>
          </p:cNvGrpSpPr>
          <p:nvPr/>
        </p:nvGrpSpPr>
        <p:grpSpPr bwMode="auto">
          <a:xfrm>
            <a:off x="2590800" y="533400"/>
            <a:ext cx="3962400" cy="5638800"/>
            <a:chOff x="1488" y="336"/>
            <a:chExt cx="2676" cy="3984"/>
          </a:xfrm>
        </p:grpSpPr>
        <p:graphicFrame>
          <p:nvGraphicFramePr>
            <p:cNvPr id="2051" name="Object 4"/>
            <p:cNvGraphicFramePr>
              <a:graphicFrameLocks noChangeAspect="1"/>
            </p:cNvGraphicFramePr>
            <p:nvPr/>
          </p:nvGraphicFramePr>
          <p:xfrm>
            <a:off x="1488" y="336"/>
            <a:ext cx="2676" cy="3984"/>
          </p:xfrm>
          <a:graphic>
            <a:graphicData uri="http://schemas.openxmlformats.org/presentationml/2006/ole">
              <p:oleObj spid="_x0000_s17410" name="CorelPhotoPaint.Image.10" r:id="rId3" imgW="8312381" imgH="12373333" progId="">
                <p:embed/>
              </p:oleObj>
            </a:graphicData>
          </a:graphic>
        </p:graphicFrame>
        <p:sp>
          <p:nvSpPr>
            <p:cNvPr id="2055" name="Text Box 5"/>
            <p:cNvSpPr txBox="1">
              <a:spLocks noChangeArrowheads="1"/>
            </p:cNvSpPr>
            <p:nvPr/>
          </p:nvSpPr>
          <p:spPr bwMode="auto">
            <a:xfrm>
              <a:off x="3456" y="624"/>
              <a:ext cx="576" cy="594"/>
            </a:xfrm>
            <a:prstGeom prst="rect">
              <a:avLst/>
            </a:prstGeom>
            <a:noFill/>
            <a:ln w="9525">
              <a:noFill/>
              <a:miter lim="800000"/>
              <a:headEnd/>
              <a:tailEnd/>
            </a:ln>
          </p:spPr>
          <p:txBody>
            <a:bodyPr>
              <a:spAutoFit/>
            </a:bodyPr>
            <a:lstStyle/>
            <a:p>
              <a:pPr fontAlgn="base">
                <a:spcBef>
                  <a:spcPct val="50000"/>
                </a:spcBef>
                <a:spcAft>
                  <a:spcPct val="0"/>
                </a:spcAft>
              </a:pPr>
              <a:r>
                <a:rPr lang="en-US" sz="1400" b="1" u="sng" smtClean="0">
                  <a:solidFill>
                    <a:srgbClr val="FF0000"/>
                  </a:solidFill>
                </a:rPr>
                <a:t>        </a:t>
              </a:r>
              <a:r>
                <a:rPr lang="en-US" sz="1400" b="1" smtClean="0">
                  <a:solidFill>
                    <a:srgbClr val="FF0000"/>
                  </a:solidFill>
                </a:rPr>
                <a:t>4</a:t>
              </a:r>
              <a:r>
                <a:rPr lang="en-US" sz="1600" b="1" baseline="30000" smtClean="0">
                  <a:solidFill>
                    <a:srgbClr val="FF0000"/>
                  </a:solidFill>
                </a:rPr>
                <a:t>+</a:t>
              </a:r>
            </a:p>
            <a:p>
              <a:pPr fontAlgn="base">
                <a:spcBef>
                  <a:spcPct val="50000"/>
                </a:spcBef>
                <a:spcAft>
                  <a:spcPct val="0"/>
                </a:spcAft>
              </a:pPr>
              <a:r>
                <a:rPr lang="en-US" sz="1400" b="1" u="sng" smtClean="0">
                  <a:solidFill>
                    <a:srgbClr val="FF0000"/>
                  </a:solidFill>
                </a:rPr>
                <a:t>        </a:t>
              </a:r>
              <a:r>
                <a:rPr lang="en-US" sz="1400" b="1" smtClean="0">
                  <a:solidFill>
                    <a:srgbClr val="FF0000"/>
                  </a:solidFill>
                </a:rPr>
                <a:t>2</a:t>
              </a:r>
              <a:r>
                <a:rPr lang="en-US" sz="1600" b="1" baseline="30000" smtClean="0">
                  <a:solidFill>
                    <a:srgbClr val="FF0000"/>
                  </a:solidFill>
                </a:rPr>
                <a:t>+</a:t>
              </a:r>
              <a:r>
                <a:rPr lang="en-US" sz="1400" b="1" smtClean="0">
                  <a:solidFill>
                    <a:srgbClr val="FF0000"/>
                  </a:solidFill>
                </a:rPr>
                <a:t> </a:t>
              </a:r>
            </a:p>
            <a:p>
              <a:pPr fontAlgn="base">
                <a:spcBef>
                  <a:spcPct val="50000"/>
                </a:spcBef>
                <a:spcAft>
                  <a:spcPct val="0"/>
                </a:spcAft>
              </a:pPr>
              <a:r>
                <a:rPr lang="en-US" sz="1400" b="1" u="sng" smtClean="0">
                  <a:solidFill>
                    <a:srgbClr val="FF0000"/>
                  </a:solidFill>
                </a:rPr>
                <a:t>        </a:t>
              </a:r>
              <a:r>
                <a:rPr lang="en-US" sz="1400" b="1" smtClean="0">
                  <a:solidFill>
                    <a:srgbClr val="FF0000"/>
                  </a:solidFill>
                </a:rPr>
                <a:t>0</a:t>
              </a:r>
              <a:r>
                <a:rPr lang="en-US" sz="1600" b="1" baseline="30000" smtClean="0">
                  <a:solidFill>
                    <a:srgbClr val="FF0000"/>
                  </a:solidFill>
                </a:rPr>
                <a:t>+</a:t>
              </a:r>
            </a:p>
          </p:txBody>
        </p:sp>
      </p:grpSp>
      <p:sp>
        <p:nvSpPr>
          <p:cNvPr id="2054" name="Rectangle 6"/>
          <p:cNvSpPr>
            <a:spLocks noChangeArrowheads="1"/>
          </p:cNvSpPr>
          <p:nvPr/>
        </p:nvSpPr>
        <p:spPr bwMode="auto">
          <a:xfrm>
            <a:off x="0" y="329565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mtClean="0">
              <a:solidFill>
                <a:srgbClr val="000000"/>
              </a:solidFill>
            </a:endParaRPr>
          </a:p>
        </p:txBody>
      </p:sp>
      <p:sp>
        <p:nvSpPr>
          <p:cNvPr id="8" name="Rectangle 7"/>
          <p:cNvSpPr/>
          <p:nvPr/>
        </p:nvSpPr>
        <p:spPr>
          <a:xfrm>
            <a:off x="1676400" y="3124200"/>
            <a:ext cx="59436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152400" y="3581400"/>
            <a:ext cx="2438400" cy="1938992"/>
          </a:xfrm>
          <a:prstGeom prst="rect">
            <a:avLst/>
          </a:prstGeom>
          <a:noFill/>
        </p:spPr>
        <p:txBody>
          <a:bodyPr wrap="square" rtlCol="0">
            <a:spAutoFit/>
          </a:bodyPr>
          <a:lstStyle/>
          <a:p>
            <a:pPr algn="ctr"/>
            <a:r>
              <a:rPr lang="en-US" sz="2400" b="1" dirty="0" smtClean="0">
                <a:solidFill>
                  <a:srgbClr val="000000"/>
                </a:solidFill>
              </a:rPr>
              <a:t>There is only one appropriate reaction to this result ….</a:t>
            </a:r>
            <a:endParaRPr lang="en-US" sz="2400" b="1" dirty="0">
              <a:solidFill>
                <a:srgbClr val="000000"/>
              </a:solidFill>
            </a:endParaRPr>
          </a:p>
        </p:txBody>
      </p:sp>
      <p:sp>
        <p:nvSpPr>
          <p:cNvPr id="10" name="TextBox 9"/>
          <p:cNvSpPr txBox="1"/>
          <p:nvPr/>
        </p:nvSpPr>
        <p:spPr>
          <a:xfrm>
            <a:off x="6553200" y="3810000"/>
            <a:ext cx="2438400" cy="1446550"/>
          </a:xfrm>
          <a:prstGeom prst="rect">
            <a:avLst/>
          </a:prstGeom>
          <a:noFill/>
        </p:spPr>
        <p:txBody>
          <a:bodyPr wrap="square" rtlCol="0">
            <a:spAutoFit/>
          </a:bodyPr>
          <a:lstStyle/>
          <a:p>
            <a:pPr algn="ctr"/>
            <a:r>
              <a:rPr lang="en-US" sz="4400" b="1" dirty="0" smtClean="0">
                <a:solidFill>
                  <a:srgbClr val="FF0000"/>
                </a:solidFill>
              </a:rPr>
              <a:t>Wow !!!!!!!!</a:t>
            </a:r>
            <a:endParaRPr lang="en-US" sz="4400" b="1" dirty="0">
              <a:solidFill>
                <a:srgbClr val="FF0000"/>
              </a:solidFill>
            </a:endParaRPr>
          </a:p>
        </p:txBody>
      </p:sp>
      <p:sp>
        <p:nvSpPr>
          <p:cNvPr id="11" name="TextBox 10"/>
          <p:cNvSpPr txBox="1"/>
          <p:nvPr/>
        </p:nvSpPr>
        <p:spPr>
          <a:xfrm>
            <a:off x="0" y="6091535"/>
            <a:ext cx="9144000" cy="830997"/>
          </a:xfrm>
          <a:prstGeom prst="rect">
            <a:avLst/>
          </a:prstGeom>
          <a:noFill/>
        </p:spPr>
        <p:txBody>
          <a:bodyPr wrap="square" rtlCol="0">
            <a:spAutoFit/>
          </a:bodyPr>
          <a:lstStyle/>
          <a:p>
            <a:pPr algn="ctr"/>
            <a:r>
              <a:rPr lang="en-US" sz="2400" b="1" dirty="0" smtClean="0">
                <a:solidFill>
                  <a:srgbClr val="FF0000"/>
                </a:solidFill>
              </a:rPr>
              <a:t>There is only one worry, however …. accidental or false correlations. Beware of lobsters !!!</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lobstas"/>
          <p:cNvPicPr>
            <a:picLocks noChangeAspect="1" noChangeArrowheads="1"/>
          </p:cNvPicPr>
          <p:nvPr/>
        </p:nvPicPr>
        <p:blipFill>
          <a:blip r:embed="rId3" cstate="print"/>
          <a:srcRect t="33348" r="589"/>
          <a:stretch>
            <a:fillRect/>
          </a:stretch>
        </p:blipFill>
        <p:spPr bwMode="auto">
          <a:xfrm>
            <a:off x="762000" y="127000"/>
            <a:ext cx="7804150" cy="6654800"/>
          </a:xfrm>
          <a:prstGeom prst="rect">
            <a:avLst/>
          </a:prstGeom>
          <a:noFill/>
          <a:ln w="9525">
            <a:noFill/>
            <a:miter lim="800000"/>
            <a:headEnd/>
            <a:tailEnd/>
          </a:ln>
        </p:spPr>
      </p:pic>
      <p:sp>
        <p:nvSpPr>
          <p:cNvPr id="169987" name="Text Box 3"/>
          <p:cNvSpPr txBox="1">
            <a:spLocks noChangeArrowheads="1"/>
          </p:cNvSpPr>
          <p:nvPr/>
        </p:nvSpPr>
        <p:spPr bwMode="auto">
          <a:xfrm>
            <a:off x="609600" y="411163"/>
            <a:ext cx="8077200" cy="579437"/>
          </a:xfrm>
          <a:prstGeom prst="rect">
            <a:avLst/>
          </a:prstGeom>
          <a:noFill/>
          <a:ln w="9525">
            <a:noFill/>
            <a:miter lim="800000"/>
            <a:headEnd/>
            <a:tailEnd/>
          </a:ln>
          <a:effectLst>
            <a:outerShdw dist="35921" dir="2700000" algn="ctr" rotWithShape="0">
              <a:srgbClr val="FF0000"/>
            </a:outerShdw>
          </a:effectLst>
        </p:spPr>
        <p:txBody>
          <a:bodyPr>
            <a:spAutoFit/>
          </a:bodyPr>
          <a:lstStyle/>
          <a:p>
            <a:pPr algn="ctr" fontAlgn="base">
              <a:spcBef>
                <a:spcPct val="50000"/>
              </a:spcBef>
              <a:spcAft>
                <a:spcPct val="0"/>
              </a:spcAft>
              <a:defRPr/>
            </a:pPr>
            <a:r>
              <a:rPr lang="en-US" sz="3200" b="1">
                <a:solidFill>
                  <a:srgbClr val="FFFA00"/>
                </a:solidFill>
                <a:effectLst>
                  <a:outerShdw blurRad="38100" dist="38100" dir="2700000" algn="tl">
                    <a:srgbClr val="C0C0C0"/>
                  </a:outerShdw>
                </a:effectLst>
                <a:latin typeface="Lithograph" pitchFamily="2" charset="0"/>
              </a:rPr>
              <a:t>BEWARE OF FALSE CORRELATIONS!</a:t>
            </a:r>
          </a:p>
        </p:txBody>
      </p:sp>
      <p:sp>
        <p:nvSpPr>
          <p:cNvPr id="169988" name="Oval 4"/>
          <p:cNvSpPr>
            <a:spLocks noChangeArrowheads="1"/>
          </p:cNvSpPr>
          <p:nvPr/>
        </p:nvSpPr>
        <p:spPr bwMode="auto">
          <a:xfrm>
            <a:off x="1920875" y="1371600"/>
            <a:ext cx="3505200" cy="2133600"/>
          </a:xfrm>
          <a:prstGeom prst="ellipse">
            <a:avLst/>
          </a:prstGeom>
          <a:noFill/>
          <a:ln w="76200">
            <a:solidFill>
              <a:srgbClr val="FF0000"/>
            </a:solidFill>
            <a:round/>
            <a:headEnd/>
            <a:tailEnd/>
          </a:ln>
        </p:spPr>
        <p:txBody>
          <a:bodyPr wrap="none" anchor="ctr"/>
          <a:lstStyle/>
          <a:p>
            <a:pPr fontAlgn="base">
              <a:spcBef>
                <a:spcPct val="0"/>
              </a:spcBef>
              <a:spcAft>
                <a:spcPct val="0"/>
              </a:spcAft>
            </a:pP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6"/>
                                        </p:tgtEl>
                                        <p:attrNameLst>
                                          <p:attrName>style.visibility</p:attrName>
                                        </p:attrNameLst>
                                      </p:cBhvr>
                                      <p:to>
                                        <p:strVal val="visible"/>
                                      </p:to>
                                    </p:set>
                                  </p:childTnLst>
                                </p:cTn>
                              </p:par>
                              <p:par>
                                <p:cTn id="7" presetID="2" presetClass="entr" presetSubtype="9" fill="hold" grpId="0" nodeType="withEffect">
                                  <p:stCondLst>
                                    <p:cond delay="0"/>
                                  </p:stCondLst>
                                  <p:childTnLst>
                                    <p:set>
                                      <p:cBhvr>
                                        <p:cTn id="8" dur="1" fill="hold">
                                          <p:stCondLst>
                                            <p:cond delay="0"/>
                                          </p:stCondLst>
                                        </p:cTn>
                                        <p:tgtEl>
                                          <p:spTgt spid="169988"/>
                                        </p:tgtEl>
                                        <p:attrNameLst>
                                          <p:attrName>style.visibility</p:attrName>
                                        </p:attrNameLst>
                                      </p:cBhvr>
                                      <p:to>
                                        <p:strVal val="visible"/>
                                      </p:to>
                                    </p:set>
                                    <p:anim calcmode="lin" valueType="num">
                                      <p:cBhvr additive="base">
                                        <p:cTn id="9" dur="500" fill="hold"/>
                                        <p:tgtEl>
                                          <p:spTgt spid="169988"/>
                                        </p:tgtEl>
                                        <p:attrNameLst>
                                          <p:attrName>ppt_x</p:attrName>
                                        </p:attrNameLst>
                                      </p:cBhvr>
                                      <p:tavLst>
                                        <p:tav tm="0">
                                          <p:val>
                                            <p:strVal val="0-#ppt_w/2"/>
                                          </p:val>
                                        </p:tav>
                                        <p:tav tm="100000">
                                          <p:val>
                                            <p:strVal val="#ppt_x"/>
                                          </p:val>
                                        </p:tav>
                                      </p:tavLst>
                                    </p:anim>
                                    <p:anim calcmode="lin" valueType="num">
                                      <p:cBhvr additive="base">
                                        <p:cTn id="10" dur="500" fill="hold"/>
                                        <p:tgtEl>
                                          <p:spTgt spid="1699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228600" y="-76200"/>
            <a:ext cx="8686800" cy="1143000"/>
          </a:xfrm>
        </p:spPr>
        <p:txBody>
          <a:bodyPr/>
          <a:lstStyle/>
          <a:p>
            <a:r>
              <a:rPr lang="en-US" sz="3600" b="1">
                <a:solidFill>
                  <a:srgbClr val="FF0000"/>
                </a:solidFill>
              </a:rPr>
              <a:t>How can we understand collective behavior</a:t>
            </a:r>
          </a:p>
        </p:txBody>
      </p:sp>
      <p:sp>
        <p:nvSpPr>
          <p:cNvPr id="97283" name="Rectangle 3"/>
          <p:cNvSpPr>
            <a:spLocks noGrp="1"/>
          </p:cNvSpPr>
          <p:nvPr>
            <p:ph type="body" idx="1"/>
          </p:nvPr>
        </p:nvSpPr>
        <p:spPr>
          <a:xfrm>
            <a:off x="152400" y="1524000"/>
            <a:ext cx="8686800" cy="4525963"/>
          </a:xfrm>
        </p:spPr>
        <p:txBody>
          <a:bodyPr>
            <a:normAutofit fontScale="92500" lnSpcReduction="10000"/>
          </a:bodyPr>
          <a:lstStyle/>
          <a:p>
            <a:pPr>
              <a:lnSpc>
                <a:spcPct val="80000"/>
              </a:lnSpc>
            </a:pPr>
            <a:r>
              <a:rPr lang="en-US" sz="2400" dirty="0"/>
              <a:t>Do microscopic calculations, in the Shell Model or its modern versions, such as with density functional theory or Monte Carlo methods.  These approaches are making </a:t>
            </a:r>
            <a:r>
              <a:rPr lang="en-US" sz="2400" dirty="0">
                <a:solidFill>
                  <a:srgbClr val="FF0000"/>
                </a:solidFill>
              </a:rPr>
              <a:t>amazing progress</a:t>
            </a:r>
            <a:r>
              <a:rPr lang="en-US" sz="2400" dirty="0"/>
              <a:t> in the last few years. Nevertheless, they often do not give an intuitive feeling for the structure calculated</a:t>
            </a:r>
            <a:r>
              <a:rPr lang="en-US" sz="2400" b="1" dirty="0"/>
              <a:t>.</a:t>
            </a:r>
          </a:p>
          <a:p>
            <a:pPr>
              <a:lnSpc>
                <a:spcPct val="80000"/>
              </a:lnSpc>
            </a:pPr>
            <a:endParaRPr lang="en-US" sz="2400" b="1" dirty="0"/>
          </a:p>
          <a:p>
            <a:pPr>
              <a:lnSpc>
                <a:spcPct val="80000"/>
              </a:lnSpc>
            </a:pPr>
            <a:r>
              <a:rPr lang="en-US" sz="2400" dirty="0"/>
              <a:t>Collective models, which </a:t>
            </a:r>
            <a:r>
              <a:rPr lang="en-US" sz="2400" dirty="0" smtClean="0"/>
              <a:t>focus on </a:t>
            </a:r>
            <a:r>
              <a:rPr lang="en-US" sz="2400" dirty="0"/>
              <a:t>the structure and symmetries of the many-body, macroscopic system itself. </a:t>
            </a:r>
            <a:r>
              <a:rPr lang="en-US" sz="2400" dirty="0" smtClean="0"/>
              <a:t> Two classes: Geometric and Algebraic</a:t>
            </a:r>
          </a:p>
          <a:p>
            <a:pPr>
              <a:lnSpc>
                <a:spcPct val="80000"/>
              </a:lnSpc>
            </a:pPr>
            <a:endParaRPr lang="en-US" sz="2400" b="1" dirty="0" smtClean="0"/>
          </a:p>
          <a:p>
            <a:pPr>
              <a:lnSpc>
                <a:spcPct val="80000"/>
              </a:lnSpc>
              <a:buNone/>
            </a:pPr>
            <a:r>
              <a:rPr lang="en-US" sz="2400" b="1" dirty="0"/>
              <a:t>	</a:t>
            </a:r>
            <a:r>
              <a:rPr lang="en-US" sz="2400" b="1" dirty="0" smtClean="0"/>
              <a:t>	</a:t>
            </a:r>
            <a:r>
              <a:rPr lang="en-US" sz="2400" b="1" dirty="0" smtClean="0">
                <a:solidFill>
                  <a:srgbClr val="0070C0"/>
                </a:solidFill>
              </a:rPr>
              <a:t>Geometrical models introduce a potential which depends on the shape of the nucleus. One can then have rotations and vibrations of that shape.</a:t>
            </a:r>
          </a:p>
          <a:p>
            <a:pPr>
              <a:lnSpc>
                <a:spcPct val="80000"/>
              </a:lnSpc>
              <a:buNone/>
            </a:pPr>
            <a:endParaRPr lang="en-US" sz="2400" b="1" dirty="0" smtClean="0">
              <a:solidFill>
                <a:srgbClr val="0070C0"/>
              </a:solidFill>
            </a:endParaRPr>
          </a:p>
          <a:p>
            <a:pPr>
              <a:lnSpc>
                <a:spcPct val="80000"/>
              </a:lnSpc>
              <a:buNone/>
            </a:pPr>
            <a:r>
              <a:rPr lang="en-US" sz="2400" b="1" dirty="0" smtClean="0">
                <a:solidFill>
                  <a:srgbClr val="0070C0"/>
                </a:solidFill>
              </a:rPr>
              <a:t>		Algebraic models invoke symmetries of the nucleus and use group theoretical approaches to solve as much as possible analytically.</a:t>
            </a:r>
          </a:p>
          <a:p>
            <a:pPr>
              <a:lnSpc>
                <a:spcPct val="80000"/>
              </a:lnSpc>
            </a:pP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p:cNvSpPr>
          <p:nvPr>
            <p:ph type="title"/>
          </p:nvPr>
        </p:nvSpPr>
        <p:spPr>
          <a:xfrm>
            <a:off x="457200" y="-304800"/>
            <a:ext cx="8229600" cy="1143000"/>
          </a:xfrm>
        </p:spPr>
        <p:txBody>
          <a:bodyPr/>
          <a:lstStyle/>
          <a:p>
            <a:r>
              <a:rPr lang="en-US" dirty="0"/>
              <a:t>Nuclear Shapes</a:t>
            </a:r>
          </a:p>
        </p:txBody>
      </p:sp>
      <p:sp>
        <p:nvSpPr>
          <p:cNvPr id="464899" name="Rectangle 3"/>
          <p:cNvSpPr>
            <a:spLocks noGrp="1"/>
          </p:cNvSpPr>
          <p:nvPr>
            <p:ph type="body" idx="1"/>
          </p:nvPr>
        </p:nvSpPr>
        <p:spPr>
          <a:xfrm>
            <a:off x="457200" y="838200"/>
            <a:ext cx="8229600" cy="5715000"/>
          </a:xfrm>
        </p:spPr>
        <p:txBody>
          <a:bodyPr/>
          <a:lstStyle/>
          <a:p>
            <a:pPr>
              <a:lnSpc>
                <a:spcPct val="90000"/>
              </a:lnSpc>
            </a:pPr>
            <a:r>
              <a:rPr lang="en-US" sz="2400" dirty="0"/>
              <a:t>Need to specify the shape.  Need two parameters, </a:t>
            </a:r>
            <a:r>
              <a:rPr lang="en-US" sz="2400" dirty="0">
                <a:latin typeface="Symbol" pitchFamily="18" charset="2"/>
              </a:rPr>
              <a:t>b</a:t>
            </a:r>
            <a:r>
              <a:rPr lang="en-US" sz="2400" dirty="0"/>
              <a:t> and  </a:t>
            </a:r>
            <a:r>
              <a:rPr lang="en-US" sz="2400" dirty="0">
                <a:latin typeface="Symbol" pitchFamily="18" charset="2"/>
              </a:rPr>
              <a:t>g</a:t>
            </a:r>
            <a:r>
              <a:rPr lang="en-US" sz="2400" dirty="0"/>
              <a:t>. The concept of “intrinsic frame”.</a:t>
            </a:r>
          </a:p>
          <a:p>
            <a:pPr>
              <a:lnSpc>
                <a:spcPct val="90000"/>
              </a:lnSpc>
            </a:pPr>
            <a:endParaRPr lang="en-US" sz="2400" dirty="0"/>
          </a:p>
          <a:p>
            <a:pPr lvl="1">
              <a:lnSpc>
                <a:spcPct val="90000"/>
              </a:lnSpc>
            </a:pPr>
            <a:r>
              <a:rPr lang="en-US" sz="2000" b="1" dirty="0">
                <a:solidFill>
                  <a:srgbClr val="FF0000"/>
                </a:solidFill>
                <a:latin typeface="Symbol" pitchFamily="18" charset="2"/>
              </a:rPr>
              <a:t>b</a:t>
            </a:r>
            <a:r>
              <a:rPr lang="en-US" sz="2000" dirty="0">
                <a:latin typeface="Symbol" pitchFamily="18" charset="2"/>
              </a:rPr>
              <a:t> </a:t>
            </a:r>
            <a:r>
              <a:rPr lang="en-US" sz="2000" dirty="0"/>
              <a:t>specifies the ellipsoidal deformation of the shape. (We consider </a:t>
            </a:r>
            <a:r>
              <a:rPr lang="en-US" sz="2000" dirty="0" err="1"/>
              <a:t>quadrupole</a:t>
            </a:r>
            <a:r>
              <a:rPr lang="en-US" sz="2000" dirty="0"/>
              <a:t> shapes only – American football or </a:t>
            </a:r>
            <a:r>
              <a:rPr lang="en-US" sz="2000" dirty="0" err="1" smtClean="0"/>
              <a:t>frisbee</a:t>
            </a:r>
            <a:r>
              <a:rPr lang="en-US" sz="2000" dirty="0" smtClean="0"/>
              <a:t> </a:t>
            </a:r>
            <a:r>
              <a:rPr lang="en-US" sz="2000" dirty="0"/>
              <a:t>shapes.) </a:t>
            </a:r>
            <a:endParaRPr lang="en-US" sz="2000" dirty="0">
              <a:latin typeface="Symbol" pitchFamily="18" charset="2"/>
            </a:endParaRPr>
          </a:p>
          <a:p>
            <a:pPr>
              <a:lnSpc>
                <a:spcPct val="90000"/>
              </a:lnSpc>
            </a:pPr>
            <a:endParaRPr lang="en-US" sz="2400" dirty="0">
              <a:latin typeface="Symbol" pitchFamily="18" charset="2"/>
            </a:endParaRPr>
          </a:p>
          <a:p>
            <a:pPr lvl="1">
              <a:lnSpc>
                <a:spcPct val="90000"/>
              </a:lnSpc>
            </a:pPr>
            <a:r>
              <a:rPr lang="en-US" sz="2000" b="1" dirty="0">
                <a:solidFill>
                  <a:srgbClr val="FF0000"/>
                </a:solidFill>
                <a:latin typeface="Symbol" pitchFamily="18" charset="2"/>
              </a:rPr>
              <a:t>g</a:t>
            </a:r>
            <a:r>
              <a:rPr lang="en-US" sz="2000" dirty="0">
                <a:latin typeface="Symbol" pitchFamily="18" charset="2"/>
              </a:rPr>
              <a:t> </a:t>
            </a:r>
            <a:r>
              <a:rPr lang="en-US" sz="2000" dirty="0"/>
              <a:t>specifies the amount of axial asymmetry</a:t>
            </a:r>
            <a:endParaRPr lang="en-US" sz="2000" dirty="0">
              <a:latin typeface="Symbol" pitchFamily="18" charset="2"/>
            </a:endParaRPr>
          </a:p>
          <a:p>
            <a:pPr>
              <a:lnSpc>
                <a:spcPct val="90000"/>
              </a:lnSpc>
            </a:pPr>
            <a:endParaRPr lang="en-US" sz="2400" dirty="0">
              <a:latin typeface="Symbol" pitchFamily="18" charset="2"/>
            </a:endParaRPr>
          </a:p>
          <a:p>
            <a:pPr>
              <a:lnSpc>
                <a:spcPct val="90000"/>
              </a:lnSpc>
            </a:pPr>
            <a:r>
              <a:rPr lang="en-US" sz="2400" dirty="0"/>
              <a:t>H = T + V</a:t>
            </a:r>
            <a:r>
              <a:rPr lang="en-US" sz="2400" dirty="0">
                <a:latin typeface="Symbol" pitchFamily="18" charset="2"/>
              </a:rPr>
              <a:t>(</a:t>
            </a:r>
            <a:r>
              <a:rPr lang="en-US" sz="2400" b="1" dirty="0" err="1">
                <a:solidFill>
                  <a:srgbClr val="FF0000"/>
                </a:solidFill>
                <a:latin typeface="Symbol" pitchFamily="18" charset="2"/>
              </a:rPr>
              <a:t>b,g</a:t>
            </a:r>
            <a:r>
              <a:rPr lang="en-US" sz="2400" dirty="0">
                <a:latin typeface="Symbol" pitchFamily="18" charset="2"/>
              </a:rPr>
              <a:t>)</a:t>
            </a:r>
            <a:r>
              <a:rPr lang="en-US" sz="2400" dirty="0"/>
              <a:t>              Models are primarily a question of 					choosing V</a:t>
            </a:r>
            <a:r>
              <a:rPr lang="en-US" sz="2400" dirty="0">
                <a:latin typeface="Symbol" pitchFamily="18" charset="2"/>
              </a:rPr>
              <a:t>(</a:t>
            </a:r>
            <a:r>
              <a:rPr lang="en-US" sz="2400" dirty="0" err="1">
                <a:latin typeface="Symbol" pitchFamily="18" charset="2"/>
              </a:rPr>
              <a:t>b,g</a:t>
            </a:r>
            <a:r>
              <a:rPr lang="en-US" sz="2400" dirty="0">
                <a:latin typeface="Symbol" pitchFamily="18" charset="2"/>
              </a:rPr>
              <a:t>) </a:t>
            </a:r>
            <a:endParaRPr lang="en-US" sz="2400" dirty="0"/>
          </a:p>
          <a:p>
            <a:pPr>
              <a:lnSpc>
                <a:spcPct val="90000"/>
              </a:lnSpc>
            </a:pPr>
            <a:endParaRPr lang="en-US" sz="2400" dirty="0"/>
          </a:p>
          <a:p>
            <a:pPr>
              <a:lnSpc>
                <a:spcPct val="90000"/>
              </a:lnSpc>
            </a:pPr>
            <a:r>
              <a:rPr lang="en-US" sz="2400" dirty="0"/>
              <a:t>Kinetic energy contains rotation if the nucleus is not </a:t>
            </a:r>
            <a:r>
              <a:rPr lang="en-US" sz="2400" dirty="0" smtClean="0"/>
              <a:t>spherical.   </a:t>
            </a:r>
            <a:r>
              <a:rPr lang="en-US" sz="2400" dirty="0"/>
              <a:t>So we must specify orientation of the nucleus in space (the lab frame). Introduces three more coordinates, Euler angles.</a:t>
            </a:r>
          </a:p>
          <a:p>
            <a:pPr>
              <a:lnSpc>
                <a:spcPct val="90000"/>
              </a:lnSpc>
              <a:buFont typeface="Arial" pitchFamily="34" charset="0"/>
              <a:buNone/>
            </a:pP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Geometric Collective Model</a:t>
            </a:r>
            <a:br>
              <a:rPr lang="en-US" dirty="0" smtClean="0"/>
            </a:br>
            <a:r>
              <a:rPr lang="en-US" sz="2800" b="1" dirty="0" smtClean="0">
                <a:solidFill>
                  <a:srgbClr val="FF0000"/>
                </a:solidFill>
                <a:latin typeface="Arial" pitchFamily="34" charset="0"/>
                <a:ea typeface="+mn-ea"/>
                <a:cs typeface="+mn-cs"/>
              </a:rPr>
              <a:t> H = T + T</a:t>
            </a:r>
            <a:r>
              <a:rPr lang="en-US" sz="2800" b="1" baseline="-25000" dirty="0" smtClean="0">
                <a:solidFill>
                  <a:srgbClr val="FF0000"/>
                </a:solidFill>
                <a:latin typeface="Arial" pitchFamily="34" charset="0"/>
                <a:ea typeface="+mn-ea"/>
                <a:cs typeface="+mn-cs"/>
              </a:rPr>
              <a:t>rot</a:t>
            </a:r>
            <a:r>
              <a:rPr lang="en-US" sz="2800" b="1" dirty="0" smtClean="0">
                <a:solidFill>
                  <a:srgbClr val="FF0000"/>
                </a:solidFill>
                <a:latin typeface="Arial" pitchFamily="34" charset="0"/>
                <a:ea typeface="+mn-ea"/>
                <a:cs typeface="+mn-cs"/>
              </a:rPr>
              <a:t> + V</a:t>
            </a:r>
            <a:r>
              <a:rPr lang="en-US" sz="2800" b="1" dirty="0" smtClean="0">
                <a:solidFill>
                  <a:srgbClr val="FF0000"/>
                </a:solidFill>
                <a:latin typeface="Symbol" pitchFamily="18" charset="2"/>
                <a:ea typeface="+mn-ea"/>
                <a:cs typeface="+mn-cs"/>
              </a:rPr>
              <a:t>(</a:t>
            </a:r>
            <a:r>
              <a:rPr lang="en-US" sz="2800" b="1" dirty="0" err="1" smtClean="0">
                <a:solidFill>
                  <a:srgbClr val="FF0000"/>
                </a:solidFill>
                <a:latin typeface="Symbol" pitchFamily="18" charset="2"/>
                <a:ea typeface="+mn-ea"/>
                <a:cs typeface="+mn-cs"/>
              </a:rPr>
              <a:t>b,g</a:t>
            </a:r>
            <a:r>
              <a:rPr lang="en-US" sz="2800" b="1" dirty="0" smtClean="0">
                <a:solidFill>
                  <a:srgbClr val="FF0000"/>
                </a:solidFill>
                <a:latin typeface="Symbol" pitchFamily="18" charset="2"/>
                <a:ea typeface="+mn-ea"/>
                <a:cs typeface="+mn-cs"/>
              </a:rPr>
              <a:t>)</a:t>
            </a:r>
            <a:endParaRPr lang="en-US" dirty="0"/>
          </a:p>
        </p:txBody>
      </p:sp>
      <p:sp>
        <p:nvSpPr>
          <p:cNvPr id="3" name="TextBox 2"/>
          <p:cNvSpPr txBox="1"/>
          <p:nvPr/>
        </p:nvSpPr>
        <p:spPr>
          <a:xfrm>
            <a:off x="685800" y="1981200"/>
            <a:ext cx="8153400" cy="707886"/>
          </a:xfrm>
          <a:prstGeom prst="rect">
            <a:avLst/>
          </a:prstGeom>
          <a:noFill/>
        </p:spPr>
        <p:txBody>
          <a:bodyPr wrap="square" rtlCol="0">
            <a:spAutoFit/>
          </a:bodyPr>
          <a:lstStyle/>
          <a:p>
            <a:r>
              <a:rPr lang="en-US" sz="4000" b="1" dirty="0">
                <a:solidFill>
                  <a:srgbClr val="FF0000"/>
                </a:solidFill>
              </a:rPr>
              <a:t>V </a:t>
            </a:r>
            <a:r>
              <a:rPr lang="en-US" sz="4000" b="1" baseline="-10000" dirty="0">
                <a:solidFill>
                  <a:srgbClr val="FF0000"/>
                </a:solidFill>
              </a:rPr>
              <a:t>~</a:t>
            </a:r>
            <a:r>
              <a:rPr lang="en-US" sz="4000" b="1" dirty="0">
                <a:solidFill>
                  <a:srgbClr val="FF0000"/>
                </a:solidFill>
              </a:rPr>
              <a:t> </a:t>
            </a:r>
            <a:r>
              <a:rPr lang="en-US" sz="4000" b="1" dirty="0" smtClean="0">
                <a:solidFill>
                  <a:srgbClr val="FF0000"/>
                </a:solidFill>
              </a:rPr>
              <a:t>C</a:t>
            </a:r>
            <a:r>
              <a:rPr lang="en-US" sz="4000" b="1" baseline="-25000" dirty="0" smtClean="0">
                <a:solidFill>
                  <a:srgbClr val="FF0000"/>
                </a:solidFill>
              </a:rPr>
              <a:t>2</a:t>
            </a:r>
            <a:r>
              <a:rPr lang="en-US" sz="4000" b="1" dirty="0" smtClean="0">
                <a:solidFill>
                  <a:srgbClr val="FF0000"/>
                </a:solidFill>
                <a:latin typeface="Symbol" pitchFamily="18" charset="2"/>
              </a:rPr>
              <a:t>b</a:t>
            </a:r>
            <a:r>
              <a:rPr lang="en-US" sz="4000" b="1" baseline="30000" dirty="0" smtClean="0">
                <a:solidFill>
                  <a:srgbClr val="FF0000"/>
                </a:solidFill>
                <a:latin typeface="Symbol" pitchFamily="18" charset="2"/>
              </a:rPr>
              <a:t>2</a:t>
            </a:r>
            <a:r>
              <a:rPr lang="en-US" sz="4000" b="1" dirty="0" smtClean="0">
                <a:solidFill>
                  <a:srgbClr val="FF0000"/>
                </a:solidFill>
                <a:latin typeface="Symbol" pitchFamily="18" charset="2"/>
              </a:rPr>
              <a:t> +</a:t>
            </a:r>
            <a:r>
              <a:rPr lang="en-US" sz="4000" b="1" dirty="0" smtClean="0">
                <a:solidFill>
                  <a:srgbClr val="FF0000"/>
                </a:solidFill>
              </a:rPr>
              <a:t> C</a:t>
            </a:r>
            <a:r>
              <a:rPr lang="en-US" sz="4000" b="1" baseline="-25000" dirty="0" smtClean="0">
                <a:solidFill>
                  <a:srgbClr val="FF0000"/>
                </a:solidFill>
              </a:rPr>
              <a:t>3</a:t>
            </a:r>
            <a:r>
              <a:rPr lang="en-US" sz="4000" b="1" dirty="0" smtClean="0">
                <a:solidFill>
                  <a:srgbClr val="FF0000"/>
                </a:solidFill>
                <a:latin typeface="Symbol" pitchFamily="18" charset="2"/>
              </a:rPr>
              <a:t> b</a:t>
            </a:r>
            <a:r>
              <a:rPr lang="en-US" sz="4000" b="1" baseline="30000" dirty="0" smtClean="0">
                <a:solidFill>
                  <a:srgbClr val="FF0000"/>
                </a:solidFill>
                <a:latin typeface="Symbol" pitchFamily="18" charset="2"/>
              </a:rPr>
              <a:t>3 </a:t>
            </a:r>
            <a:r>
              <a:rPr lang="en-US" sz="4000" b="1" dirty="0" err="1" smtClean="0">
                <a:solidFill>
                  <a:srgbClr val="FF0000"/>
                </a:solidFill>
              </a:rPr>
              <a:t>cos</a:t>
            </a:r>
            <a:r>
              <a:rPr lang="en-US" sz="4000" b="1" dirty="0" smtClean="0">
                <a:solidFill>
                  <a:srgbClr val="FF0000"/>
                </a:solidFill>
              </a:rPr>
              <a:t> 3</a:t>
            </a:r>
            <a:r>
              <a:rPr lang="en-US" sz="4000" b="1" dirty="0" smtClean="0">
                <a:solidFill>
                  <a:srgbClr val="FF0000"/>
                </a:solidFill>
                <a:latin typeface="Symbol" pitchFamily="18" charset="2"/>
              </a:rPr>
              <a:t> g +</a:t>
            </a:r>
            <a:r>
              <a:rPr lang="en-US" sz="4000" b="1" dirty="0" smtClean="0">
                <a:solidFill>
                  <a:srgbClr val="FF0000"/>
                </a:solidFill>
              </a:rPr>
              <a:t> C</a:t>
            </a:r>
            <a:r>
              <a:rPr lang="en-US" sz="4000" b="1" baseline="-25000" dirty="0" smtClean="0">
                <a:solidFill>
                  <a:srgbClr val="FF0000"/>
                </a:solidFill>
              </a:rPr>
              <a:t>4</a:t>
            </a:r>
            <a:r>
              <a:rPr lang="en-US" sz="4000" b="1" dirty="0" smtClean="0">
                <a:solidFill>
                  <a:srgbClr val="FF0000"/>
                </a:solidFill>
                <a:latin typeface="Symbol" pitchFamily="18" charset="2"/>
              </a:rPr>
              <a:t>b</a:t>
            </a:r>
            <a:r>
              <a:rPr lang="en-US" sz="4000" b="1" baseline="30000" dirty="0" smtClean="0">
                <a:solidFill>
                  <a:srgbClr val="FF0000"/>
                </a:solidFill>
                <a:latin typeface="Symbol" pitchFamily="18" charset="2"/>
              </a:rPr>
              <a:t>4 </a:t>
            </a:r>
            <a:r>
              <a:rPr lang="en-US" sz="4000" b="1" dirty="0" smtClean="0">
                <a:solidFill>
                  <a:srgbClr val="FF0000"/>
                </a:solidFill>
                <a:latin typeface="Symbol" pitchFamily="18" charset="2"/>
              </a:rPr>
              <a:t>+ ....</a:t>
            </a:r>
            <a:endParaRPr lang="en-US" sz="4000" b="1" dirty="0">
              <a:solidFill>
                <a:srgbClr val="FF0000"/>
              </a:solidFill>
            </a:endParaRPr>
          </a:p>
        </p:txBody>
      </p:sp>
      <p:sp>
        <p:nvSpPr>
          <p:cNvPr id="4" name="TextBox 3"/>
          <p:cNvSpPr txBox="1"/>
          <p:nvPr/>
        </p:nvSpPr>
        <p:spPr>
          <a:xfrm>
            <a:off x="0" y="3124200"/>
            <a:ext cx="9144000" cy="3416320"/>
          </a:xfrm>
          <a:prstGeom prst="rect">
            <a:avLst/>
          </a:prstGeom>
          <a:noFill/>
        </p:spPr>
        <p:txBody>
          <a:bodyPr wrap="square" rtlCol="0">
            <a:spAutoFit/>
          </a:bodyPr>
          <a:lstStyle/>
          <a:p>
            <a:pPr algn="ctr"/>
            <a:r>
              <a:rPr lang="en-US" sz="2400" b="1" dirty="0" smtClean="0">
                <a:solidFill>
                  <a:srgbClr val="0070C0"/>
                </a:solidFill>
              </a:rPr>
              <a:t>Six terms in all for the potential. These three are normally the only ones used as they allow a rich variety of collective structures without an explosion of parameters.  In addition, there is a kinetic energy term.</a:t>
            </a:r>
          </a:p>
          <a:p>
            <a:pPr algn="ctr"/>
            <a:endParaRPr lang="en-US" sz="2400" b="1" dirty="0" smtClean="0">
              <a:solidFill>
                <a:srgbClr val="0070C0"/>
              </a:solidFill>
            </a:endParaRPr>
          </a:p>
          <a:p>
            <a:pPr algn="ctr"/>
            <a:r>
              <a:rPr lang="en-US" sz="2400" b="1" dirty="0" smtClean="0">
                <a:solidFill>
                  <a:srgbClr val="0070C0"/>
                </a:solidFill>
              </a:rPr>
              <a:t>This is a phenomenological model which cannot predict anything without being “fed”. One selects simple data to help pinpoint the parameters, then uses the model to calculate other observables.</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landscape"/>
          <p:cNvPicPr>
            <a:picLocks noChangeAspect="1" noChangeArrowheads="1"/>
          </p:cNvPicPr>
          <p:nvPr/>
        </p:nvPicPr>
        <p:blipFill>
          <a:blip r:embed="rId3" cstate="print"/>
          <a:srcRect/>
          <a:stretch>
            <a:fillRect/>
          </a:stretch>
        </p:blipFill>
        <p:spPr bwMode="auto">
          <a:xfrm>
            <a:off x="5029200" y="876300"/>
            <a:ext cx="4114800" cy="3086100"/>
          </a:xfrm>
          <a:prstGeom prst="rect">
            <a:avLst/>
          </a:prstGeom>
          <a:noFill/>
          <a:ln w="19050">
            <a:solidFill>
              <a:srgbClr val="000000"/>
            </a:solidFill>
            <a:miter lim="800000"/>
            <a:headEnd/>
            <a:tailEnd/>
          </a:ln>
        </p:spPr>
      </p:pic>
      <p:sp>
        <p:nvSpPr>
          <p:cNvPr id="101379" name="Text Box 3"/>
          <p:cNvSpPr txBox="1">
            <a:spLocks noChangeArrowheads="1"/>
          </p:cNvSpPr>
          <p:nvPr/>
        </p:nvSpPr>
        <p:spPr bwMode="auto">
          <a:xfrm>
            <a:off x="152400" y="5692775"/>
            <a:ext cx="8839200" cy="860425"/>
          </a:xfrm>
          <a:prstGeom prst="rect">
            <a:avLst/>
          </a:prstGeom>
          <a:solidFill>
            <a:srgbClr val="EAEAEA"/>
          </a:solidFill>
          <a:ln w="38100">
            <a:solidFill>
              <a:schemeClr val="tx1"/>
            </a:solidFill>
            <a:miter lim="800000"/>
            <a:headEnd/>
            <a:tailEnd/>
          </a:ln>
          <a:effectLst/>
        </p:spPr>
        <p:txBody>
          <a:bodyPr>
            <a:spAutoFit/>
          </a:bodyPr>
          <a:lstStyle/>
          <a:p>
            <a:pPr algn="ctr" fontAlgn="base">
              <a:spcBef>
                <a:spcPct val="50000"/>
              </a:spcBef>
              <a:spcAft>
                <a:spcPct val="0"/>
              </a:spcAft>
            </a:pPr>
            <a:r>
              <a:rPr lang="en-US" sz="2400" b="1">
                <a:solidFill>
                  <a:srgbClr val="FF3300"/>
                </a:solidFill>
              </a:rPr>
              <a:t>We can </a:t>
            </a:r>
            <a:r>
              <a:rPr lang="en-US" sz="2400" b="1">
                <a:solidFill>
                  <a:srgbClr val="000000"/>
                </a:solidFill>
              </a:rPr>
              <a:t>customize</a:t>
            </a:r>
            <a:r>
              <a:rPr lang="en-US" sz="2400" b="1">
                <a:solidFill>
                  <a:srgbClr val="FF3300"/>
                </a:solidFill>
              </a:rPr>
              <a:t> our system</a:t>
            </a:r>
            <a:r>
              <a:rPr lang="en-US" sz="2400" b="1">
                <a:solidFill>
                  <a:srgbClr val="000000"/>
                </a:solidFill>
              </a:rPr>
              <a:t> </a:t>
            </a:r>
            <a:r>
              <a:rPr lang="en-US" sz="2400" b="1">
                <a:solidFill>
                  <a:srgbClr val="FF3300"/>
                </a:solidFill>
              </a:rPr>
              <a:t>– fabricate “designer” nuclei</a:t>
            </a:r>
            <a:r>
              <a:rPr lang="en-US" sz="2400" b="1">
                <a:solidFill>
                  <a:srgbClr val="000000"/>
                </a:solidFill>
              </a:rPr>
              <a:t>  to </a:t>
            </a:r>
            <a:r>
              <a:rPr lang="en-US" sz="2400" b="1" i="1">
                <a:solidFill>
                  <a:srgbClr val="0033CC"/>
                </a:solidFill>
              </a:rPr>
              <a:t>isolate and amplify</a:t>
            </a:r>
            <a:r>
              <a:rPr lang="en-US" sz="2400" b="1">
                <a:solidFill>
                  <a:srgbClr val="FF3300"/>
                </a:solidFill>
              </a:rPr>
              <a:t> specific physics or interactions </a:t>
            </a:r>
            <a:endParaRPr lang="en-US" sz="2400" b="1">
              <a:solidFill>
                <a:srgbClr val="000000"/>
              </a:solidFill>
            </a:endParaRPr>
          </a:p>
        </p:txBody>
      </p:sp>
      <p:sp>
        <p:nvSpPr>
          <p:cNvPr id="101380" name="Text Box 4"/>
          <p:cNvSpPr txBox="1">
            <a:spLocks noChangeArrowheads="1"/>
          </p:cNvSpPr>
          <p:nvPr/>
        </p:nvSpPr>
        <p:spPr bwMode="auto">
          <a:xfrm>
            <a:off x="152400" y="911225"/>
            <a:ext cx="4800600" cy="3051175"/>
          </a:xfrm>
          <a:prstGeom prst="rect">
            <a:avLst/>
          </a:prstGeom>
          <a:solidFill>
            <a:srgbClr val="EAEAEA"/>
          </a:solidFill>
          <a:ln w="38100">
            <a:solidFill>
              <a:schemeClr val="tx1"/>
            </a:solidFill>
            <a:miter lim="800000"/>
            <a:headEnd/>
            <a:tailEnd/>
          </a:ln>
          <a:effectLst/>
        </p:spPr>
        <p:txBody>
          <a:bodyPr>
            <a:spAutoFit/>
          </a:bodyPr>
          <a:lstStyle/>
          <a:p>
            <a:pPr marL="457200" indent="-457200" algn="ctr" fontAlgn="base">
              <a:spcBef>
                <a:spcPct val="50000"/>
              </a:spcBef>
              <a:spcAft>
                <a:spcPct val="0"/>
              </a:spcAft>
            </a:pPr>
            <a:r>
              <a:rPr lang="en-US" sz="2400" b="1" u="sng" dirty="0">
                <a:solidFill>
                  <a:srgbClr val="000000"/>
                </a:solidFill>
              </a:rPr>
              <a:t>The Four Frontiers</a:t>
            </a:r>
          </a:p>
          <a:p>
            <a:pPr marL="457200" indent="-457200" fontAlgn="base">
              <a:spcBef>
                <a:spcPct val="50000"/>
              </a:spcBef>
              <a:spcAft>
                <a:spcPct val="0"/>
              </a:spcAft>
              <a:buFontTx/>
              <a:buAutoNum type="arabicPeriod"/>
            </a:pPr>
            <a:r>
              <a:rPr lang="en-US" sz="2400" b="1" dirty="0">
                <a:solidFill>
                  <a:srgbClr val="000000"/>
                </a:solidFill>
              </a:rPr>
              <a:t>Proton Rich Nuclei</a:t>
            </a:r>
          </a:p>
          <a:p>
            <a:pPr marL="457200" indent="-457200" fontAlgn="base">
              <a:spcBef>
                <a:spcPct val="50000"/>
              </a:spcBef>
              <a:spcAft>
                <a:spcPct val="0"/>
              </a:spcAft>
              <a:buFontTx/>
              <a:buAutoNum type="arabicPeriod"/>
            </a:pPr>
            <a:r>
              <a:rPr lang="en-US" sz="2400" b="1" dirty="0">
                <a:solidFill>
                  <a:srgbClr val="000000"/>
                </a:solidFill>
              </a:rPr>
              <a:t>Neutron Rich Nuclei</a:t>
            </a:r>
          </a:p>
          <a:p>
            <a:pPr marL="457200" indent="-457200" fontAlgn="base">
              <a:spcBef>
                <a:spcPct val="50000"/>
              </a:spcBef>
              <a:spcAft>
                <a:spcPct val="0"/>
              </a:spcAft>
              <a:buFontTx/>
              <a:buAutoNum type="arabicPeriod"/>
            </a:pPr>
            <a:r>
              <a:rPr lang="en-US" sz="2400" b="1" dirty="0">
                <a:solidFill>
                  <a:srgbClr val="000000"/>
                </a:solidFill>
              </a:rPr>
              <a:t>Heaviest Nuclei</a:t>
            </a:r>
          </a:p>
          <a:p>
            <a:pPr marL="457200" indent="-457200" fontAlgn="base">
              <a:spcBef>
                <a:spcPct val="50000"/>
              </a:spcBef>
              <a:spcAft>
                <a:spcPct val="0"/>
              </a:spcAft>
              <a:buFontTx/>
              <a:buAutoNum type="arabicPeriod"/>
            </a:pPr>
            <a:r>
              <a:rPr lang="en-US" sz="2400" b="1" i="1" u="sng" dirty="0">
                <a:solidFill>
                  <a:srgbClr val="FF0000"/>
                </a:solidFill>
              </a:rPr>
              <a:t>Evolution of structure within these boundaries</a:t>
            </a:r>
          </a:p>
        </p:txBody>
      </p:sp>
      <p:sp>
        <p:nvSpPr>
          <p:cNvPr id="101381" name="Rectangle 5"/>
          <p:cNvSpPr>
            <a:spLocks noChangeArrowheads="1"/>
          </p:cNvSpPr>
          <p:nvPr/>
        </p:nvSpPr>
        <p:spPr bwMode="auto">
          <a:xfrm>
            <a:off x="0" y="4572000"/>
            <a:ext cx="9144000" cy="609600"/>
          </a:xfrm>
          <a:prstGeom prst="rect">
            <a:avLst/>
          </a:prstGeom>
          <a:solidFill>
            <a:srgbClr val="EAEAEA"/>
          </a:solidFill>
          <a:ln w="9525">
            <a:noFill/>
            <a:miter lim="800000"/>
            <a:headEnd/>
            <a:tailEnd/>
          </a:ln>
          <a:effectLst/>
        </p:spPr>
        <p:txBody>
          <a:bodyPr anchor="ctr"/>
          <a:lstStyle/>
          <a:p>
            <a:pPr algn="ctr" fontAlgn="base">
              <a:spcBef>
                <a:spcPct val="0"/>
              </a:spcBef>
              <a:spcAft>
                <a:spcPct val="0"/>
              </a:spcAft>
            </a:pPr>
            <a:r>
              <a:rPr lang="en-US" sz="2800" b="1">
                <a:solidFill>
                  <a:srgbClr val="000000"/>
                </a:solidFill>
              </a:rPr>
              <a:t>Terra incognita — huge </a:t>
            </a:r>
            <a:r>
              <a:rPr lang="en-US" sz="2800" b="1">
                <a:solidFill>
                  <a:srgbClr val="FF0000"/>
                </a:solidFill>
              </a:rPr>
              <a:t>gene pool</a:t>
            </a:r>
            <a:r>
              <a:rPr lang="en-US" sz="2800" b="1">
                <a:solidFill>
                  <a:srgbClr val="000000"/>
                </a:solidFill>
              </a:rPr>
              <a:t> of new nuclei</a:t>
            </a:r>
          </a:p>
        </p:txBody>
      </p:sp>
      <p:sp>
        <p:nvSpPr>
          <p:cNvPr id="101382" name="Text Box 6"/>
          <p:cNvSpPr txBox="1">
            <a:spLocks noChangeArrowheads="1"/>
          </p:cNvSpPr>
          <p:nvPr/>
        </p:nvSpPr>
        <p:spPr bwMode="auto">
          <a:xfrm>
            <a:off x="581025" y="15875"/>
            <a:ext cx="7850188" cy="579438"/>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3200" b="1">
                <a:solidFill>
                  <a:srgbClr val="FF0000"/>
                </a:solidFill>
              </a:rPr>
              <a:t>The scope of Nuclear Structure Physics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animBg="1"/>
      <p:bldP spid="10138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4418" name="Object 2"/>
          <p:cNvGraphicFramePr>
            <a:graphicFrameLocks noChangeAspect="1"/>
          </p:cNvGraphicFramePr>
          <p:nvPr/>
        </p:nvGraphicFramePr>
        <p:xfrm>
          <a:off x="2057400" y="228600"/>
          <a:ext cx="4845050" cy="6267322"/>
        </p:xfrm>
        <a:graphic>
          <a:graphicData uri="http://schemas.openxmlformats.org/presentationml/2006/ole">
            <p:oleObj spid="_x0000_s249858" name="Acrobat Document" r:id="rId3" imgW="5830114" imgH="7542857" progId="AcroExch.Document.7">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2"/>
          <p:cNvSpPr>
            <a:spLocks noChangeShapeType="1"/>
          </p:cNvSpPr>
          <p:nvPr/>
        </p:nvSpPr>
        <p:spPr bwMode="auto">
          <a:xfrm flipH="1">
            <a:off x="1676400" y="1828800"/>
            <a:ext cx="1143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38243" name="Line 3"/>
          <p:cNvSpPr>
            <a:spLocks noChangeShapeType="1"/>
          </p:cNvSpPr>
          <p:nvPr/>
        </p:nvSpPr>
        <p:spPr bwMode="auto">
          <a:xfrm flipH="1">
            <a:off x="5257800" y="1800225"/>
            <a:ext cx="1143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38245" name="Line 5"/>
          <p:cNvSpPr>
            <a:spLocks noChangeShapeType="1"/>
          </p:cNvSpPr>
          <p:nvPr/>
        </p:nvSpPr>
        <p:spPr bwMode="auto">
          <a:xfrm>
            <a:off x="2819400" y="3886200"/>
            <a:ext cx="24384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38246" name="Line 6"/>
          <p:cNvSpPr>
            <a:spLocks noChangeShapeType="1"/>
          </p:cNvSpPr>
          <p:nvPr/>
        </p:nvSpPr>
        <p:spPr bwMode="auto">
          <a:xfrm flipV="1">
            <a:off x="2819400" y="1828800"/>
            <a:ext cx="0" cy="2057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38247" name="Line 7"/>
          <p:cNvSpPr>
            <a:spLocks noChangeShapeType="1"/>
          </p:cNvSpPr>
          <p:nvPr/>
        </p:nvSpPr>
        <p:spPr bwMode="auto">
          <a:xfrm flipV="1">
            <a:off x="5257800" y="1828800"/>
            <a:ext cx="0" cy="205740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cxnSp>
        <p:nvCxnSpPr>
          <p:cNvPr id="138248" name="AutoShape 8"/>
          <p:cNvCxnSpPr>
            <a:cxnSpLocks noChangeShapeType="1"/>
          </p:cNvCxnSpPr>
          <p:nvPr/>
        </p:nvCxnSpPr>
        <p:spPr bwMode="auto">
          <a:xfrm rot="16200000" flipH="1">
            <a:off x="4037012" y="2667000"/>
            <a:ext cx="1588" cy="2438400"/>
          </a:xfrm>
          <a:prstGeom prst="curvedConnector3">
            <a:avLst>
              <a:gd name="adj1" fmla="val -50800000"/>
            </a:avLst>
          </a:prstGeom>
          <a:noFill/>
          <a:ln w="9525">
            <a:solidFill>
              <a:schemeClr val="tx1"/>
            </a:solidFill>
            <a:round/>
            <a:headEnd/>
            <a:tailEnd/>
          </a:ln>
          <a:effectLst/>
        </p:spPr>
      </p:cxnSp>
      <p:sp>
        <p:nvSpPr>
          <p:cNvPr id="138249" name="Freeform 9"/>
          <p:cNvSpPr>
            <a:spLocks/>
          </p:cNvSpPr>
          <p:nvPr/>
        </p:nvSpPr>
        <p:spPr bwMode="auto">
          <a:xfrm rot="21405646">
            <a:off x="2819400" y="2717800"/>
            <a:ext cx="2438400" cy="1803400"/>
          </a:xfrm>
          <a:custGeom>
            <a:avLst/>
            <a:gdLst/>
            <a:ahLst/>
            <a:cxnLst>
              <a:cxn ang="0">
                <a:pos x="0" y="656"/>
              </a:cxn>
              <a:cxn ang="0">
                <a:pos x="384" y="80"/>
              </a:cxn>
              <a:cxn ang="0">
                <a:pos x="720" y="1136"/>
              </a:cxn>
              <a:cxn ang="0">
                <a:pos x="1200" y="80"/>
              </a:cxn>
              <a:cxn ang="0">
                <a:pos x="1536" y="752"/>
              </a:cxn>
            </a:cxnLst>
            <a:rect l="0" t="0" r="r" b="b"/>
            <a:pathLst>
              <a:path w="1536" h="1136">
                <a:moveTo>
                  <a:pt x="0" y="656"/>
                </a:moveTo>
                <a:cubicBezTo>
                  <a:pt x="132" y="328"/>
                  <a:pt x="264" y="0"/>
                  <a:pt x="384" y="80"/>
                </a:cubicBezTo>
                <a:cubicBezTo>
                  <a:pt x="504" y="160"/>
                  <a:pt x="584" y="1136"/>
                  <a:pt x="720" y="1136"/>
                </a:cubicBezTo>
                <a:cubicBezTo>
                  <a:pt x="856" y="1136"/>
                  <a:pt x="1064" y="144"/>
                  <a:pt x="1200" y="80"/>
                </a:cubicBezTo>
                <a:cubicBezTo>
                  <a:pt x="1336" y="16"/>
                  <a:pt x="1436" y="384"/>
                  <a:pt x="1536" y="752"/>
                </a:cubicBezTo>
              </a:path>
            </a:pathLst>
          </a:cu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38250" name="Freeform 10"/>
          <p:cNvSpPr>
            <a:spLocks/>
          </p:cNvSpPr>
          <p:nvPr/>
        </p:nvSpPr>
        <p:spPr bwMode="auto">
          <a:xfrm>
            <a:off x="2819400" y="3200400"/>
            <a:ext cx="2438400" cy="1333500"/>
          </a:xfrm>
          <a:custGeom>
            <a:avLst/>
            <a:gdLst/>
            <a:ahLst/>
            <a:cxnLst>
              <a:cxn ang="0">
                <a:pos x="0" y="360"/>
              </a:cxn>
              <a:cxn ang="0">
                <a:pos x="384" y="72"/>
              </a:cxn>
              <a:cxn ang="0">
                <a:pos x="1152" y="792"/>
              </a:cxn>
              <a:cxn ang="0">
                <a:pos x="1536" y="360"/>
              </a:cxn>
            </a:cxnLst>
            <a:rect l="0" t="0" r="r" b="b"/>
            <a:pathLst>
              <a:path w="1536" h="840">
                <a:moveTo>
                  <a:pt x="0" y="360"/>
                </a:moveTo>
                <a:cubicBezTo>
                  <a:pt x="96" y="180"/>
                  <a:pt x="192" y="0"/>
                  <a:pt x="384" y="72"/>
                </a:cubicBezTo>
                <a:cubicBezTo>
                  <a:pt x="576" y="144"/>
                  <a:pt x="960" y="744"/>
                  <a:pt x="1152" y="792"/>
                </a:cubicBezTo>
                <a:cubicBezTo>
                  <a:pt x="1344" y="840"/>
                  <a:pt x="1472" y="432"/>
                  <a:pt x="1536" y="360"/>
                </a:cubicBezTo>
              </a:path>
            </a:pathLst>
          </a:cu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endParaRPr>
          </a:p>
        </p:txBody>
      </p:sp>
      <p:sp>
        <p:nvSpPr>
          <p:cNvPr id="138251" name="Text Box 11"/>
          <p:cNvSpPr txBox="1">
            <a:spLocks noChangeArrowheads="1"/>
          </p:cNvSpPr>
          <p:nvPr/>
        </p:nvSpPr>
        <p:spPr bwMode="auto">
          <a:xfrm>
            <a:off x="3184525" y="2514600"/>
            <a:ext cx="3111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solidFill>
                  <a:srgbClr val="FF0000"/>
                </a:solidFill>
              </a:rPr>
              <a:t>3</a:t>
            </a:r>
          </a:p>
        </p:txBody>
      </p:sp>
      <p:sp>
        <p:nvSpPr>
          <p:cNvPr id="138252" name="Text Box 12"/>
          <p:cNvSpPr txBox="1">
            <a:spLocks noChangeArrowheads="1"/>
          </p:cNvSpPr>
          <p:nvPr/>
        </p:nvSpPr>
        <p:spPr bwMode="auto">
          <a:xfrm>
            <a:off x="3946525" y="3008313"/>
            <a:ext cx="184150" cy="366712"/>
          </a:xfrm>
          <a:prstGeom prst="rect">
            <a:avLst/>
          </a:prstGeom>
          <a:noFill/>
          <a:ln w="9525">
            <a:noFill/>
            <a:miter lim="800000"/>
            <a:headEnd/>
            <a:tailEnd/>
          </a:ln>
          <a:effectLst/>
        </p:spPr>
        <p:txBody>
          <a:bodyPr wrap="none">
            <a:spAutoFit/>
          </a:bodyPr>
          <a:lstStyle/>
          <a:p>
            <a:pPr fontAlgn="base">
              <a:spcBef>
                <a:spcPct val="0"/>
              </a:spcBef>
              <a:spcAft>
                <a:spcPct val="0"/>
              </a:spcAft>
            </a:pPr>
            <a:endParaRPr lang="en-US">
              <a:solidFill>
                <a:srgbClr val="000000"/>
              </a:solidFill>
            </a:endParaRPr>
          </a:p>
        </p:txBody>
      </p:sp>
      <p:sp>
        <p:nvSpPr>
          <p:cNvPr id="138253" name="Text Box 13"/>
          <p:cNvSpPr txBox="1">
            <a:spLocks noChangeArrowheads="1"/>
          </p:cNvSpPr>
          <p:nvPr/>
        </p:nvSpPr>
        <p:spPr bwMode="auto">
          <a:xfrm>
            <a:off x="4565650" y="4114800"/>
            <a:ext cx="311150" cy="366713"/>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dirty="0">
                <a:solidFill>
                  <a:srgbClr val="FF0000"/>
                </a:solidFill>
              </a:rPr>
              <a:t>2</a:t>
            </a:r>
          </a:p>
        </p:txBody>
      </p:sp>
      <p:sp>
        <p:nvSpPr>
          <p:cNvPr id="138254" name="Text Box 14"/>
          <p:cNvSpPr txBox="1">
            <a:spLocks noChangeArrowheads="1"/>
          </p:cNvSpPr>
          <p:nvPr/>
        </p:nvSpPr>
        <p:spPr bwMode="auto">
          <a:xfrm>
            <a:off x="3879850" y="2757488"/>
            <a:ext cx="311150"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FF0000"/>
                </a:solidFill>
              </a:rPr>
              <a:t>1</a:t>
            </a:r>
          </a:p>
        </p:txBody>
      </p:sp>
      <p:sp>
        <p:nvSpPr>
          <p:cNvPr id="138255" name="Text Box 15"/>
          <p:cNvSpPr txBox="1">
            <a:spLocks noChangeArrowheads="1"/>
          </p:cNvSpPr>
          <p:nvPr/>
        </p:nvSpPr>
        <p:spPr bwMode="auto">
          <a:xfrm>
            <a:off x="0" y="5011738"/>
            <a:ext cx="9067800" cy="1465262"/>
          </a:xfrm>
          <a:prstGeom prst="rect">
            <a:avLst/>
          </a:prstGeom>
          <a:noFill/>
          <a:ln w="9525">
            <a:noFill/>
            <a:miter lim="800000"/>
            <a:headEnd/>
            <a:tailEnd/>
          </a:ln>
          <a:effectLst/>
        </p:spPr>
        <p:txBody>
          <a:bodyPr>
            <a:spAutoFit/>
          </a:bodyPr>
          <a:lstStyle/>
          <a:p>
            <a:pPr fontAlgn="base">
              <a:spcBef>
                <a:spcPct val="0"/>
              </a:spcBef>
              <a:spcAft>
                <a:spcPct val="0"/>
              </a:spcAft>
            </a:pPr>
            <a:r>
              <a:rPr lang="en-US" b="1" dirty="0">
                <a:solidFill>
                  <a:srgbClr val="0000FF"/>
                </a:solidFill>
              </a:rPr>
              <a:t>Energy    ~   1 / wave length</a:t>
            </a:r>
          </a:p>
          <a:p>
            <a:pPr fontAlgn="base">
              <a:spcBef>
                <a:spcPct val="0"/>
              </a:spcBef>
              <a:spcAft>
                <a:spcPct val="0"/>
              </a:spcAft>
            </a:pPr>
            <a:endParaRPr lang="en-US" b="1" dirty="0">
              <a:solidFill>
                <a:srgbClr val="FF0000"/>
              </a:solidFill>
            </a:endParaRPr>
          </a:p>
          <a:p>
            <a:pPr fontAlgn="base">
              <a:spcBef>
                <a:spcPct val="0"/>
              </a:spcBef>
              <a:spcAft>
                <a:spcPct val="0"/>
              </a:spcAft>
            </a:pPr>
            <a:r>
              <a:rPr lang="en-US" b="1" i="1" dirty="0">
                <a:solidFill>
                  <a:srgbClr val="FF0000"/>
                </a:solidFill>
              </a:rPr>
              <a:t>n</a:t>
            </a:r>
            <a:r>
              <a:rPr lang="en-US" b="1" dirty="0">
                <a:solidFill>
                  <a:srgbClr val="FF0000"/>
                </a:solidFill>
              </a:rPr>
              <a:t> = 1,2,3 is principal quantum number</a:t>
            </a:r>
          </a:p>
          <a:p>
            <a:pPr fontAlgn="base">
              <a:spcBef>
                <a:spcPct val="0"/>
              </a:spcBef>
              <a:spcAft>
                <a:spcPct val="0"/>
              </a:spcAft>
            </a:pPr>
            <a:endParaRPr lang="en-US" b="1" dirty="0">
              <a:solidFill>
                <a:srgbClr val="FF0000"/>
              </a:solidFill>
            </a:endParaRPr>
          </a:p>
          <a:p>
            <a:pPr fontAlgn="base">
              <a:spcBef>
                <a:spcPct val="0"/>
              </a:spcBef>
              <a:spcAft>
                <a:spcPct val="0"/>
              </a:spcAft>
            </a:pPr>
            <a:r>
              <a:rPr lang="en-US" b="1" dirty="0">
                <a:solidFill>
                  <a:srgbClr val="FF0000"/>
                </a:solidFill>
              </a:rPr>
              <a:t>E      up with </a:t>
            </a:r>
            <a:r>
              <a:rPr lang="en-US" b="1" i="1" dirty="0">
                <a:solidFill>
                  <a:srgbClr val="FF0000"/>
                </a:solidFill>
              </a:rPr>
              <a:t>n</a:t>
            </a:r>
            <a:r>
              <a:rPr lang="en-US" b="1" dirty="0">
                <a:solidFill>
                  <a:srgbClr val="FF0000"/>
                </a:solidFill>
              </a:rPr>
              <a:t> because wave length is shorter</a:t>
            </a:r>
          </a:p>
        </p:txBody>
      </p:sp>
      <p:sp>
        <p:nvSpPr>
          <p:cNvPr id="138256" name="Line 16"/>
          <p:cNvSpPr>
            <a:spLocks noChangeShapeType="1"/>
          </p:cNvSpPr>
          <p:nvPr/>
        </p:nvSpPr>
        <p:spPr bwMode="auto">
          <a:xfrm flipV="1">
            <a:off x="457200" y="6172200"/>
            <a:ext cx="0" cy="228600"/>
          </a:xfrm>
          <a:prstGeom prst="line">
            <a:avLst/>
          </a:prstGeom>
          <a:noFill/>
          <a:ln w="28575">
            <a:solidFill>
              <a:srgbClr val="3333FF"/>
            </a:solidFill>
            <a:round/>
            <a:headEnd/>
            <a:tailEnd type="triangle" w="med" len="med"/>
          </a:ln>
          <a:effectLst/>
        </p:spPr>
        <p:txBody>
          <a:bodyPr/>
          <a:lstStyle/>
          <a:p>
            <a:pPr fontAlgn="base">
              <a:spcBef>
                <a:spcPct val="0"/>
              </a:spcBef>
              <a:spcAft>
                <a:spcPct val="0"/>
              </a:spcAft>
            </a:pPr>
            <a:endParaRPr lang="en-US">
              <a:solidFill>
                <a:srgbClr val="000000"/>
              </a:solidFill>
            </a:endParaRPr>
          </a:p>
        </p:txBody>
      </p:sp>
      <p:sp>
        <p:nvSpPr>
          <p:cNvPr id="138257" name="Text Box 17"/>
          <p:cNvSpPr txBox="1">
            <a:spLocks noChangeArrowheads="1"/>
          </p:cNvSpPr>
          <p:nvPr/>
        </p:nvSpPr>
        <p:spPr bwMode="auto">
          <a:xfrm>
            <a:off x="152400" y="1892300"/>
            <a:ext cx="1981200" cy="1917700"/>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400" b="1">
              <a:solidFill>
                <a:srgbClr val="6666FF"/>
              </a:solidFill>
            </a:endParaRPr>
          </a:p>
          <a:p>
            <a:pPr algn="ctr" fontAlgn="base">
              <a:spcBef>
                <a:spcPct val="0"/>
              </a:spcBef>
              <a:spcAft>
                <a:spcPct val="0"/>
              </a:spcAft>
            </a:pPr>
            <a:r>
              <a:rPr lang="en-US" sz="2400" b="1">
                <a:solidFill>
                  <a:srgbClr val="6666FF"/>
                </a:solidFill>
              </a:rPr>
              <a:t>Particles in a “box” or “potential” well</a:t>
            </a:r>
          </a:p>
        </p:txBody>
      </p:sp>
      <p:sp>
        <p:nvSpPr>
          <p:cNvPr id="138258" name="Text Box 18"/>
          <p:cNvSpPr txBox="1">
            <a:spLocks noChangeArrowheads="1"/>
          </p:cNvSpPr>
          <p:nvPr/>
        </p:nvSpPr>
        <p:spPr bwMode="auto">
          <a:xfrm>
            <a:off x="5953125" y="2257425"/>
            <a:ext cx="2886075" cy="1552575"/>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2400" b="1">
                <a:solidFill>
                  <a:srgbClr val="0000FF"/>
                </a:solidFill>
              </a:rPr>
              <a:t>Confinement is origin of quantized energies levels</a:t>
            </a:r>
          </a:p>
        </p:txBody>
      </p:sp>
      <p:sp>
        <p:nvSpPr>
          <p:cNvPr id="138259" name="Text Box 19"/>
          <p:cNvSpPr txBox="1">
            <a:spLocks noChangeArrowheads="1"/>
          </p:cNvSpPr>
          <p:nvPr/>
        </p:nvSpPr>
        <p:spPr bwMode="auto">
          <a:xfrm>
            <a:off x="762000" y="457200"/>
            <a:ext cx="7034618" cy="46166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400" b="1" dirty="0">
                <a:solidFill>
                  <a:srgbClr val="2D03FF"/>
                </a:solidFill>
              </a:rPr>
              <a:t>  </a:t>
            </a:r>
            <a:r>
              <a:rPr lang="en-US" sz="2400" b="1" dirty="0" smtClean="0">
                <a:solidFill>
                  <a:srgbClr val="2D03FF"/>
                </a:solidFill>
              </a:rPr>
              <a:t>Key ingredient:   Quantum mechanics -- confinement</a:t>
            </a:r>
            <a:endParaRPr lang="en-US" sz="2400" b="1" dirty="0">
              <a:solidFill>
                <a:srgbClr val="2D03FF"/>
              </a:solidFill>
            </a:endParaRPr>
          </a:p>
        </p:txBody>
      </p:sp>
      <p:sp>
        <p:nvSpPr>
          <p:cNvPr id="20" name="Freeform 19"/>
          <p:cNvSpPr/>
          <p:nvPr/>
        </p:nvSpPr>
        <p:spPr>
          <a:xfrm>
            <a:off x="2827606" y="3073791"/>
            <a:ext cx="2419643" cy="851095"/>
          </a:xfrm>
          <a:custGeom>
            <a:avLst/>
            <a:gdLst>
              <a:gd name="connsiteX0" fmla="*/ 0 w 2419643"/>
              <a:gd name="connsiteY0" fmla="*/ 851095 h 851095"/>
              <a:gd name="connsiteX1" fmla="*/ 56271 w 2419643"/>
              <a:gd name="connsiteY1" fmla="*/ 611944 h 851095"/>
              <a:gd name="connsiteX2" fmla="*/ 182880 w 2419643"/>
              <a:gd name="connsiteY2" fmla="*/ 443132 h 851095"/>
              <a:gd name="connsiteX3" fmla="*/ 309489 w 2419643"/>
              <a:gd name="connsiteY3" fmla="*/ 316523 h 851095"/>
              <a:gd name="connsiteX4" fmla="*/ 520505 w 2419643"/>
              <a:gd name="connsiteY4" fmla="*/ 175846 h 851095"/>
              <a:gd name="connsiteX5" fmla="*/ 773723 w 2419643"/>
              <a:gd name="connsiteY5" fmla="*/ 77372 h 851095"/>
              <a:gd name="connsiteX6" fmla="*/ 1125416 w 2419643"/>
              <a:gd name="connsiteY6" fmla="*/ 7034 h 851095"/>
              <a:gd name="connsiteX7" fmla="*/ 1519311 w 2419643"/>
              <a:gd name="connsiteY7" fmla="*/ 35169 h 851095"/>
              <a:gd name="connsiteX8" fmla="*/ 1716259 w 2419643"/>
              <a:gd name="connsiteY8" fmla="*/ 105507 h 851095"/>
              <a:gd name="connsiteX9" fmla="*/ 1983545 w 2419643"/>
              <a:gd name="connsiteY9" fmla="*/ 246184 h 851095"/>
              <a:gd name="connsiteX10" fmla="*/ 2278966 w 2419643"/>
              <a:gd name="connsiteY10" fmla="*/ 471267 h 851095"/>
              <a:gd name="connsiteX11" fmla="*/ 2419643 w 2419643"/>
              <a:gd name="connsiteY11" fmla="*/ 837027 h 851095"/>
              <a:gd name="connsiteX12" fmla="*/ 2419643 w 2419643"/>
              <a:gd name="connsiteY12" fmla="*/ 837027 h 85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9643" h="851095">
                <a:moveTo>
                  <a:pt x="0" y="851095"/>
                </a:moveTo>
                <a:cubicBezTo>
                  <a:pt x="12895" y="765516"/>
                  <a:pt x="25791" y="679938"/>
                  <a:pt x="56271" y="611944"/>
                </a:cubicBezTo>
                <a:cubicBezTo>
                  <a:pt x="86751" y="543950"/>
                  <a:pt x="140677" y="492369"/>
                  <a:pt x="182880" y="443132"/>
                </a:cubicBezTo>
                <a:cubicBezTo>
                  <a:pt x="225083" y="393895"/>
                  <a:pt x="253218" y="361071"/>
                  <a:pt x="309489" y="316523"/>
                </a:cubicBezTo>
                <a:cubicBezTo>
                  <a:pt x="365760" y="271975"/>
                  <a:pt x="443133" y="215704"/>
                  <a:pt x="520505" y="175846"/>
                </a:cubicBezTo>
                <a:cubicBezTo>
                  <a:pt x="597877" y="135988"/>
                  <a:pt x="672905" y="105507"/>
                  <a:pt x="773723" y="77372"/>
                </a:cubicBezTo>
                <a:cubicBezTo>
                  <a:pt x="874541" y="49237"/>
                  <a:pt x="1001151" y="14068"/>
                  <a:pt x="1125416" y="7034"/>
                </a:cubicBezTo>
                <a:cubicBezTo>
                  <a:pt x="1249681" y="0"/>
                  <a:pt x="1420837" y="18757"/>
                  <a:pt x="1519311" y="35169"/>
                </a:cubicBezTo>
                <a:cubicBezTo>
                  <a:pt x="1617785" y="51581"/>
                  <a:pt x="1638887" y="70338"/>
                  <a:pt x="1716259" y="105507"/>
                </a:cubicBezTo>
                <a:cubicBezTo>
                  <a:pt x="1793631" y="140676"/>
                  <a:pt x="1889761" y="185224"/>
                  <a:pt x="1983545" y="246184"/>
                </a:cubicBezTo>
                <a:cubicBezTo>
                  <a:pt x="2077330" y="307144"/>
                  <a:pt x="2206283" y="372793"/>
                  <a:pt x="2278966" y="471267"/>
                </a:cubicBezTo>
                <a:cubicBezTo>
                  <a:pt x="2351649" y="569741"/>
                  <a:pt x="2419643" y="837027"/>
                  <a:pt x="2419643" y="837027"/>
                </a:cubicBezTo>
                <a:lnTo>
                  <a:pt x="2419643" y="837027"/>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1" name="Rectangle 20"/>
          <p:cNvSpPr/>
          <p:nvPr/>
        </p:nvSpPr>
        <p:spPr>
          <a:xfrm>
            <a:off x="0" y="5029200"/>
            <a:ext cx="5410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82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82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animBg="1"/>
      <p:bldP spid="138250" grpId="0" animBg="1"/>
      <p:bldP spid="138251" grpId="0"/>
      <p:bldP spid="1382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cstate="print"/>
          <a:srcRect/>
          <a:stretch>
            <a:fillRect/>
          </a:stretch>
        </p:blipFill>
        <p:spPr bwMode="auto">
          <a:xfrm>
            <a:off x="1938338" y="0"/>
            <a:ext cx="4862512" cy="6858000"/>
          </a:xfrm>
          <a:prstGeom prst="rect">
            <a:avLst/>
          </a:prstGeom>
          <a:noFill/>
          <a:ln w="9525">
            <a:noFill/>
            <a:miter lim="800000"/>
            <a:headEnd/>
            <a:tailEnd/>
          </a:ln>
        </p:spPr>
      </p:pic>
      <p:sp>
        <p:nvSpPr>
          <p:cNvPr id="139267" name="Rectangle 3"/>
          <p:cNvSpPr>
            <a:spLocks noChangeArrowheads="1"/>
          </p:cNvSpPr>
          <p:nvPr/>
        </p:nvSpPr>
        <p:spPr bwMode="auto">
          <a:xfrm>
            <a:off x="2895600" y="3124200"/>
            <a:ext cx="228600" cy="3048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139268" name="Rectangle 4"/>
          <p:cNvSpPr>
            <a:spLocks noChangeArrowheads="1"/>
          </p:cNvSpPr>
          <p:nvPr/>
        </p:nvSpPr>
        <p:spPr bwMode="auto">
          <a:xfrm>
            <a:off x="1981200" y="5638800"/>
            <a:ext cx="4572000" cy="4572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152400" y="200071"/>
          <a:ext cx="5029200" cy="6505529"/>
        </p:xfrm>
        <a:graphic>
          <a:graphicData uri="http://schemas.openxmlformats.org/presentationml/2006/ole">
            <p:oleObj spid="_x0000_s248834" name="Acrobat Document" r:id="rId3" imgW="5830114" imgH="7542857" progId="AcroExch.Document.7">
              <p:embed/>
            </p:oleObj>
          </a:graphicData>
        </a:graphic>
      </p:graphicFrame>
      <p:sp>
        <p:nvSpPr>
          <p:cNvPr id="69635" name="Rectangle 3"/>
          <p:cNvSpPr>
            <a:spLocks noChangeArrowheads="1"/>
          </p:cNvSpPr>
          <p:nvPr/>
        </p:nvSpPr>
        <p:spPr bwMode="auto">
          <a:xfrm>
            <a:off x="5410200" y="0"/>
            <a:ext cx="4648200" cy="990600"/>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r>
              <a:rPr lang="en-US" sz="2800" b="1" dirty="0" smtClean="0">
                <a:solidFill>
                  <a:srgbClr val="FF0000"/>
                </a:solidFill>
                <a:latin typeface="Arial" pitchFamily="34" charset="0"/>
              </a:rPr>
              <a:t>  H </a:t>
            </a:r>
            <a:r>
              <a:rPr lang="en-US" sz="2800" b="1" dirty="0">
                <a:solidFill>
                  <a:srgbClr val="FF0000"/>
                </a:solidFill>
                <a:latin typeface="Arial" pitchFamily="34" charset="0"/>
              </a:rPr>
              <a:t>= T + T</a:t>
            </a:r>
            <a:r>
              <a:rPr lang="en-US" sz="2800" b="1" baseline="-25000" dirty="0">
                <a:solidFill>
                  <a:srgbClr val="FF0000"/>
                </a:solidFill>
                <a:latin typeface="Arial" pitchFamily="34" charset="0"/>
              </a:rPr>
              <a:t>rot</a:t>
            </a:r>
            <a:r>
              <a:rPr lang="en-US" sz="2800" b="1" dirty="0">
                <a:solidFill>
                  <a:srgbClr val="FF0000"/>
                </a:solidFill>
                <a:latin typeface="Arial" pitchFamily="34" charset="0"/>
              </a:rPr>
              <a:t> + V</a:t>
            </a:r>
            <a:r>
              <a:rPr lang="en-US" sz="2800" b="1" dirty="0">
                <a:solidFill>
                  <a:srgbClr val="FF0000"/>
                </a:solidFill>
                <a:latin typeface="Symbol" pitchFamily="18" charset="2"/>
              </a:rPr>
              <a:t>(</a:t>
            </a:r>
            <a:r>
              <a:rPr lang="en-US" sz="2800" b="1" dirty="0" err="1">
                <a:solidFill>
                  <a:srgbClr val="FF0000"/>
                </a:solidFill>
                <a:latin typeface="Symbol" pitchFamily="18" charset="2"/>
              </a:rPr>
              <a:t>b,g</a:t>
            </a:r>
            <a:r>
              <a:rPr lang="en-US" sz="2800" b="1" dirty="0">
                <a:solidFill>
                  <a:srgbClr val="FF0000"/>
                </a:solidFill>
                <a:latin typeface="Symbol" pitchFamily="18" charset="2"/>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pPr algn="l"/>
            <a:r>
              <a:rPr lang="en-US" dirty="0" smtClean="0"/>
              <a:t>Next time …</a:t>
            </a:r>
            <a:endParaRPr lang="en-US" dirty="0"/>
          </a:p>
        </p:txBody>
      </p:sp>
      <p:sp>
        <p:nvSpPr>
          <p:cNvPr id="3" name="Subtitle 2"/>
          <p:cNvSpPr>
            <a:spLocks noGrp="1"/>
          </p:cNvSpPr>
          <p:nvPr>
            <p:ph type="subTitle" idx="1"/>
          </p:nvPr>
        </p:nvSpPr>
        <p:spPr>
          <a:xfrm>
            <a:off x="1295400" y="2057400"/>
            <a:ext cx="6400800" cy="1752600"/>
          </a:xfrm>
        </p:spPr>
        <p:txBody>
          <a:bodyPr/>
          <a:lstStyle/>
          <a:p>
            <a:pPr algn="l">
              <a:buFont typeface="Arial" pitchFamily="34" charset="0"/>
              <a:buChar char="•"/>
            </a:pPr>
            <a:r>
              <a:rPr lang="en-US" sz="2800" dirty="0" smtClean="0"/>
              <a:t> Geometric models</a:t>
            </a:r>
          </a:p>
          <a:p>
            <a:pPr algn="l">
              <a:buFont typeface="Arial" pitchFamily="34" charset="0"/>
              <a:buChar char="•"/>
            </a:pPr>
            <a:r>
              <a:rPr lang="en-US" sz="2800" dirty="0" smtClean="0"/>
              <a:t> Types of collective nuclei</a:t>
            </a:r>
          </a:p>
          <a:p>
            <a:pPr algn="l">
              <a:buFont typeface="Arial" pitchFamily="34" charset="0"/>
              <a:buChar char="•"/>
            </a:pPr>
            <a:r>
              <a:rPr lang="en-US" sz="2800" dirty="0" smtClean="0"/>
              <a:t> The microscopic drivers of collectivity 	– the valence p-n interaction</a:t>
            </a:r>
          </a:p>
          <a:p>
            <a:pPr algn="l">
              <a:buFont typeface="Arial" pitchFamily="34" charset="0"/>
              <a:buChar char="•"/>
            </a:pPr>
            <a:r>
              <a:rPr lang="en-US" sz="2800" dirty="0" smtClean="0"/>
              <a:t> Simple ways of estimating the 	structure of any nucleus</a:t>
            </a:r>
          </a:p>
          <a:p>
            <a:pPr algn="l">
              <a:buFont typeface="Arial" pitchFamily="34" charset="0"/>
              <a:buChar char="•"/>
            </a:pPr>
            <a:r>
              <a:rPr lang="en-US" sz="2800" dirty="0" smtClean="0"/>
              <a:t> Introduction to the Interacting Boson 	Approximation (IBA) Model</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AG00628_"/>
          <p:cNvPicPr>
            <a:picLocks noChangeAspect="1" noChangeArrowheads="1" noCrop="1"/>
          </p:cNvPicPr>
          <p:nvPr/>
        </p:nvPicPr>
        <p:blipFill>
          <a:blip r:embed="rId3" cstate="print"/>
          <a:srcRect/>
          <a:stretch>
            <a:fillRect/>
          </a:stretch>
        </p:blipFill>
        <p:spPr bwMode="auto">
          <a:xfrm>
            <a:off x="4267200" y="0"/>
            <a:ext cx="4876800" cy="5562600"/>
          </a:xfrm>
          <a:prstGeom prst="rect">
            <a:avLst/>
          </a:prstGeom>
          <a:noFill/>
          <a:ln w="9525">
            <a:noFill/>
            <a:miter lim="800000"/>
            <a:headEnd/>
            <a:tailEnd/>
          </a:ln>
        </p:spPr>
      </p:pic>
      <p:sp>
        <p:nvSpPr>
          <p:cNvPr id="70659" name="Freeform 3"/>
          <p:cNvSpPr>
            <a:spLocks/>
          </p:cNvSpPr>
          <p:nvPr/>
        </p:nvSpPr>
        <p:spPr bwMode="auto">
          <a:xfrm>
            <a:off x="4094163" y="0"/>
            <a:ext cx="5049837" cy="6858000"/>
          </a:xfrm>
          <a:custGeom>
            <a:avLst/>
            <a:gdLst>
              <a:gd name="T0" fmla="*/ 2464 w 3181"/>
              <a:gd name="T1" fmla="*/ 0 h 4320"/>
              <a:gd name="T2" fmla="*/ 3162 w 3181"/>
              <a:gd name="T3" fmla="*/ 2058 h 4320"/>
              <a:gd name="T4" fmla="*/ 3175 w 3181"/>
              <a:gd name="T5" fmla="*/ 2103 h 4320"/>
              <a:gd name="T6" fmla="*/ 3181 w 3181"/>
              <a:gd name="T7" fmla="*/ 2156 h 4320"/>
              <a:gd name="T8" fmla="*/ 3175 w 3181"/>
              <a:gd name="T9" fmla="*/ 2209 h 4320"/>
              <a:gd name="T10" fmla="*/ 3162 w 3181"/>
              <a:gd name="T11" fmla="*/ 2255 h 4320"/>
              <a:gd name="T12" fmla="*/ 2347 w 3181"/>
              <a:gd name="T13" fmla="*/ 4320 h 4320"/>
              <a:gd name="T14" fmla="*/ 2333 w 3181"/>
              <a:gd name="T15" fmla="*/ 3622 h 4320"/>
              <a:gd name="T16" fmla="*/ 0 w 3181"/>
              <a:gd name="T17" fmla="*/ 3654 h 4320"/>
              <a:gd name="T18" fmla="*/ 45 w 3181"/>
              <a:gd name="T19" fmla="*/ 672 h 4320"/>
              <a:gd name="T20" fmla="*/ 2389 w 3181"/>
              <a:gd name="T21" fmla="*/ 691 h 4320"/>
              <a:gd name="T22" fmla="*/ 2464 w 3181"/>
              <a:gd name="T23" fmla="*/ 0 h 4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81"/>
              <a:gd name="T37" fmla="*/ 0 h 4320"/>
              <a:gd name="T38" fmla="*/ 3181 w 3181"/>
              <a:gd name="T39" fmla="*/ 4320 h 4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81" h="4320">
                <a:moveTo>
                  <a:pt x="2464" y="0"/>
                </a:moveTo>
                <a:lnTo>
                  <a:pt x="3162" y="2058"/>
                </a:lnTo>
                <a:lnTo>
                  <a:pt x="3175" y="2103"/>
                </a:lnTo>
                <a:lnTo>
                  <a:pt x="3181" y="2156"/>
                </a:lnTo>
                <a:lnTo>
                  <a:pt x="3175" y="2209"/>
                </a:lnTo>
                <a:lnTo>
                  <a:pt x="3162" y="2255"/>
                </a:lnTo>
                <a:lnTo>
                  <a:pt x="2347" y="4320"/>
                </a:lnTo>
                <a:lnTo>
                  <a:pt x="2333" y="3622"/>
                </a:lnTo>
                <a:lnTo>
                  <a:pt x="0" y="3654"/>
                </a:lnTo>
                <a:lnTo>
                  <a:pt x="45" y="672"/>
                </a:lnTo>
                <a:lnTo>
                  <a:pt x="2389" y="691"/>
                </a:lnTo>
                <a:lnTo>
                  <a:pt x="2464" y="0"/>
                </a:lnTo>
                <a:close/>
              </a:path>
            </a:pathLst>
          </a:custGeom>
          <a:noFill/>
          <a:ln w="12700" cmpd="sng">
            <a:no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41668" name="Freeform 4"/>
          <p:cNvSpPr>
            <a:spLocks/>
          </p:cNvSpPr>
          <p:nvPr/>
        </p:nvSpPr>
        <p:spPr bwMode="auto">
          <a:xfrm>
            <a:off x="0" y="203200"/>
            <a:ext cx="4318000" cy="2509838"/>
          </a:xfrm>
          <a:custGeom>
            <a:avLst/>
            <a:gdLst>
              <a:gd name="T0" fmla="*/ 0 w 2720"/>
              <a:gd name="T1" fmla="*/ 0 h 1581"/>
              <a:gd name="T2" fmla="*/ 460 w 2720"/>
              <a:gd name="T3" fmla="*/ 399 h 1581"/>
              <a:gd name="T4" fmla="*/ 1879 w 2720"/>
              <a:gd name="T5" fmla="*/ 671 h 1581"/>
              <a:gd name="T6" fmla="*/ 2720 w 2720"/>
              <a:gd name="T7" fmla="*/ 557 h 1581"/>
              <a:gd name="T8" fmla="*/ 2720 w 2720"/>
              <a:gd name="T9" fmla="*/ 1581 h 1581"/>
              <a:gd name="T10" fmla="*/ 1922 w 2720"/>
              <a:gd name="T11" fmla="*/ 1470 h 1581"/>
              <a:gd name="T12" fmla="*/ 1259 w 2720"/>
              <a:gd name="T13" fmla="*/ 1433 h 1581"/>
              <a:gd name="T14" fmla="*/ 507 w 2720"/>
              <a:gd name="T15" fmla="*/ 1345 h 1581"/>
              <a:gd name="T16" fmla="*/ 6 w 2720"/>
              <a:gd name="T17" fmla="*/ 1088 h 15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20"/>
              <a:gd name="T28" fmla="*/ 0 h 1581"/>
              <a:gd name="T29" fmla="*/ 2720 w 2720"/>
              <a:gd name="T30" fmla="*/ 1581 h 15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20" h="1581">
                <a:moveTo>
                  <a:pt x="0" y="0"/>
                </a:moveTo>
                <a:cubicBezTo>
                  <a:pt x="76" y="66"/>
                  <a:pt x="147" y="287"/>
                  <a:pt x="460" y="399"/>
                </a:cubicBezTo>
                <a:cubicBezTo>
                  <a:pt x="773" y="511"/>
                  <a:pt x="1502" y="645"/>
                  <a:pt x="1879" y="671"/>
                </a:cubicBezTo>
                <a:cubicBezTo>
                  <a:pt x="2242" y="693"/>
                  <a:pt x="2566" y="651"/>
                  <a:pt x="2720" y="557"/>
                </a:cubicBezTo>
                <a:cubicBezTo>
                  <a:pt x="2694" y="1062"/>
                  <a:pt x="2720" y="1581"/>
                  <a:pt x="2720" y="1581"/>
                </a:cubicBezTo>
                <a:cubicBezTo>
                  <a:pt x="2536" y="1511"/>
                  <a:pt x="2165" y="1495"/>
                  <a:pt x="1922" y="1470"/>
                </a:cubicBezTo>
                <a:cubicBezTo>
                  <a:pt x="1679" y="1445"/>
                  <a:pt x="1495" y="1454"/>
                  <a:pt x="1259" y="1433"/>
                </a:cubicBezTo>
                <a:cubicBezTo>
                  <a:pt x="1023" y="1413"/>
                  <a:pt x="716" y="1402"/>
                  <a:pt x="507" y="1345"/>
                </a:cubicBezTo>
                <a:cubicBezTo>
                  <a:pt x="214" y="1281"/>
                  <a:pt x="110" y="1142"/>
                  <a:pt x="6" y="1088"/>
                </a:cubicBezTo>
              </a:path>
            </a:pathLst>
          </a:custGeom>
          <a:blipFill dpi="0" rotWithShape="0">
            <a:blip r:embed="rId4" cstate="print">
              <a:alphaModFix amt="70000"/>
            </a:blip>
            <a:srcRect/>
            <a:stretch>
              <a:fillRect/>
            </a:stretch>
          </a:blipFill>
          <a:ln w="9525">
            <a:solidFill>
              <a:srgbClr val="6666FF"/>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41669" name="Rectangle 5"/>
          <p:cNvSpPr>
            <a:spLocks noChangeArrowheads="1"/>
          </p:cNvSpPr>
          <p:nvPr/>
        </p:nvSpPr>
        <p:spPr bwMode="auto">
          <a:xfrm>
            <a:off x="0" y="76200"/>
            <a:ext cx="9144000" cy="422275"/>
          </a:xfrm>
          <a:prstGeom prst="rect">
            <a:avLst/>
          </a:prstGeom>
          <a:solidFill>
            <a:srgbClr val="EDE816"/>
          </a:solidFill>
          <a:ln w="9525" algn="ctr">
            <a:solidFill>
              <a:schemeClr val="tx1"/>
            </a:solidFill>
            <a:miter lim="800000"/>
            <a:headEnd/>
            <a:tailEnd/>
          </a:ln>
          <a:effectLst/>
        </p:spPr>
        <p:txBody>
          <a:bodyPr>
            <a:spAutoFit/>
          </a:bodyPr>
          <a:lstStyle/>
          <a:p>
            <a:pPr algn="ctr" fontAlgn="base">
              <a:spcBef>
                <a:spcPct val="0"/>
              </a:spcBef>
              <a:spcAft>
                <a:spcPct val="0"/>
              </a:spcAft>
              <a:defRPr/>
            </a:pPr>
            <a:r>
              <a:rPr lang="en-US" sz="2100" b="1">
                <a:solidFill>
                  <a:srgbClr val="000099"/>
                </a:solidFill>
                <a:effectLst>
                  <a:outerShdw blurRad="38100" dist="38100" dir="2700000" algn="tl">
                    <a:srgbClr val="000000"/>
                  </a:outerShdw>
                </a:effectLst>
                <a:latin typeface="Arial" charset="0"/>
              </a:rPr>
              <a:t>A confluence of advances leading to a great opportunity for science</a:t>
            </a:r>
          </a:p>
        </p:txBody>
      </p:sp>
      <p:sp>
        <p:nvSpPr>
          <p:cNvPr id="241670" name="Freeform 6"/>
          <p:cNvSpPr>
            <a:spLocks/>
          </p:cNvSpPr>
          <p:nvPr/>
        </p:nvSpPr>
        <p:spPr bwMode="auto">
          <a:xfrm>
            <a:off x="0" y="3352800"/>
            <a:ext cx="4267200" cy="2286000"/>
          </a:xfrm>
          <a:custGeom>
            <a:avLst/>
            <a:gdLst>
              <a:gd name="T0" fmla="*/ 2650 w 2662"/>
              <a:gd name="T1" fmla="*/ 0 h 1388"/>
              <a:gd name="T2" fmla="*/ 2611 w 2662"/>
              <a:gd name="T3" fmla="*/ 32 h 1388"/>
              <a:gd name="T4" fmla="*/ 2246 w 2662"/>
              <a:gd name="T5" fmla="*/ 109 h 1388"/>
              <a:gd name="T6" fmla="*/ 1965 w 2662"/>
              <a:gd name="T7" fmla="*/ 243 h 1388"/>
              <a:gd name="T8" fmla="*/ 1638 w 2662"/>
              <a:gd name="T9" fmla="*/ 294 h 1388"/>
              <a:gd name="T10" fmla="*/ 1280 w 2662"/>
              <a:gd name="T11" fmla="*/ 422 h 1388"/>
              <a:gd name="T12" fmla="*/ 954 w 2662"/>
              <a:gd name="T13" fmla="*/ 646 h 1388"/>
              <a:gd name="T14" fmla="*/ 272 w 2662"/>
              <a:gd name="T15" fmla="*/ 830 h 1388"/>
              <a:gd name="T16" fmla="*/ 0 w 2662"/>
              <a:gd name="T17" fmla="*/ 990 h 1388"/>
              <a:gd name="T18" fmla="*/ 0 w 2662"/>
              <a:gd name="T19" fmla="*/ 1362 h 1388"/>
              <a:gd name="T20" fmla="*/ 699 w 2662"/>
              <a:gd name="T21" fmla="*/ 1149 h 1388"/>
              <a:gd name="T22" fmla="*/ 1313 w 2662"/>
              <a:gd name="T23" fmla="*/ 950 h 1388"/>
              <a:gd name="T24" fmla="*/ 1693 w 2662"/>
              <a:gd name="T25" fmla="*/ 717 h 1388"/>
              <a:gd name="T26" fmla="*/ 2086 w 2662"/>
              <a:gd name="T27" fmla="*/ 653 h 1388"/>
              <a:gd name="T28" fmla="*/ 2379 w 2662"/>
              <a:gd name="T29" fmla="*/ 558 h 1388"/>
              <a:gd name="T30" fmla="*/ 2662 w 2662"/>
              <a:gd name="T31" fmla="*/ 685 h 1388"/>
              <a:gd name="T32" fmla="*/ 2650 w 2662"/>
              <a:gd name="T33" fmla="*/ 0 h 13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62"/>
              <a:gd name="T52" fmla="*/ 0 h 1388"/>
              <a:gd name="T53" fmla="*/ 2662 w 2662"/>
              <a:gd name="T54" fmla="*/ 1388 h 13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62" h="1388">
                <a:moveTo>
                  <a:pt x="2650" y="0"/>
                </a:moveTo>
                <a:lnTo>
                  <a:pt x="2611" y="32"/>
                </a:lnTo>
                <a:lnTo>
                  <a:pt x="2246" y="109"/>
                </a:lnTo>
                <a:cubicBezTo>
                  <a:pt x="2138" y="144"/>
                  <a:pt x="2066" y="212"/>
                  <a:pt x="1965" y="243"/>
                </a:cubicBezTo>
                <a:cubicBezTo>
                  <a:pt x="1864" y="274"/>
                  <a:pt x="1752" y="264"/>
                  <a:pt x="1638" y="294"/>
                </a:cubicBezTo>
                <a:cubicBezTo>
                  <a:pt x="1524" y="324"/>
                  <a:pt x="1394" y="363"/>
                  <a:pt x="1280" y="422"/>
                </a:cubicBezTo>
                <a:cubicBezTo>
                  <a:pt x="1166" y="481"/>
                  <a:pt x="1122" y="578"/>
                  <a:pt x="954" y="646"/>
                </a:cubicBezTo>
                <a:lnTo>
                  <a:pt x="272" y="830"/>
                </a:lnTo>
                <a:cubicBezTo>
                  <a:pt x="113" y="887"/>
                  <a:pt x="45" y="902"/>
                  <a:pt x="0" y="990"/>
                </a:cubicBezTo>
                <a:lnTo>
                  <a:pt x="0" y="1362"/>
                </a:lnTo>
                <a:cubicBezTo>
                  <a:pt x="116" y="1388"/>
                  <a:pt x="480" y="1218"/>
                  <a:pt x="699" y="1149"/>
                </a:cubicBezTo>
                <a:cubicBezTo>
                  <a:pt x="918" y="1081"/>
                  <a:pt x="1147" y="1021"/>
                  <a:pt x="1313" y="950"/>
                </a:cubicBezTo>
                <a:cubicBezTo>
                  <a:pt x="1478" y="878"/>
                  <a:pt x="1564" y="766"/>
                  <a:pt x="1693" y="717"/>
                </a:cubicBezTo>
                <a:cubicBezTo>
                  <a:pt x="1822" y="668"/>
                  <a:pt x="1972" y="679"/>
                  <a:pt x="2086" y="653"/>
                </a:cubicBezTo>
                <a:cubicBezTo>
                  <a:pt x="2200" y="627"/>
                  <a:pt x="2283" y="553"/>
                  <a:pt x="2379" y="558"/>
                </a:cubicBezTo>
                <a:cubicBezTo>
                  <a:pt x="2475" y="563"/>
                  <a:pt x="2617" y="778"/>
                  <a:pt x="2662" y="685"/>
                </a:cubicBezTo>
                <a:lnTo>
                  <a:pt x="2650" y="0"/>
                </a:lnTo>
                <a:close/>
              </a:path>
            </a:pathLst>
          </a:custGeom>
          <a:blipFill dpi="0" rotWithShape="1">
            <a:blip r:embed="rId5" cstate="print">
              <a:alphaModFix amt="80000"/>
            </a:blip>
            <a:srcRect/>
            <a:stretch>
              <a:fillRect/>
            </a:stretch>
          </a:blipFill>
          <a:ln w="9525" cmpd="sng">
            <a:solidFill>
              <a:srgbClr val="0066FF"/>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41671" name="WordArt 7"/>
          <p:cNvSpPr>
            <a:spLocks noChangeArrowheads="1" noChangeShapeType="1" noTextEdit="1"/>
          </p:cNvSpPr>
          <p:nvPr/>
        </p:nvSpPr>
        <p:spPr bwMode="auto">
          <a:xfrm rot="-1314656">
            <a:off x="7938" y="4267200"/>
            <a:ext cx="3954462" cy="593725"/>
          </a:xfrm>
          <a:prstGeom prst="rect">
            <a:avLst/>
          </a:prstGeom>
        </p:spPr>
        <p:txBody>
          <a:bodyPr wrap="none" fromWordArt="1">
            <a:prstTxWarp prst="textDoubleWave1">
              <a:avLst>
                <a:gd name="adj1" fmla="val 10319"/>
                <a:gd name="adj2" fmla="val 0"/>
              </a:avLst>
            </a:prstTxWarp>
          </a:bodyPr>
          <a:lstStyle/>
          <a:p>
            <a:pPr algn="ctr" fontAlgn="base">
              <a:spcBef>
                <a:spcPct val="0"/>
              </a:spcBef>
              <a:spcAft>
                <a:spcPct val="0"/>
              </a:spcAft>
            </a:pPr>
            <a:r>
              <a:rPr lang="en-US" sz="1200" b="1" kern="10" spc="240" smtClean="0">
                <a:ln w="3175">
                  <a:solidFill>
                    <a:srgbClr val="FF9900"/>
                  </a:solidFill>
                  <a:round/>
                  <a:headEnd/>
                  <a:tailEnd/>
                </a:ln>
                <a:solidFill>
                  <a:srgbClr val="FFFF00"/>
                </a:solidFill>
                <a:latin typeface="Antique Olive Roman"/>
              </a:rPr>
              <a:t>New detectors, separators, traps,</a:t>
            </a:r>
          </a:p>
          <a:p>
            <a:pPr algn="ctr" fontAlgn="base">
              <a:spcBef>
                <a:spcPct val="0"/>
              </a:spcBef>
              <a:spcAft>
                <a:spcPct val="0"/>
              </a:spcAft>
            </a:pPr>
            <a:r>
              <a:rPr lang="en-US" sz="1200" b="1" kern="10" spc="240" smtClean="0">
                <a:ln w="3175">
                  <a:solidFill>
                    <a:srgbClr val="FF9900"/>
                  </a:solidFill>
                  <a:round/>
                  <a:headEnd/>
                  <a:tailEnd/>
                </a:ln>
                <a:solidFill>
                  <a:srgbClr val="FFFF00"/>
                </a:solidFill>
                <a:latin typeface="Antique Olive Roman"/>
              </a:rPr>
              <a:t>and experimental techniques</a:t>
            </a:r>
          </a:p>
        </p:txBody>
      </p:sp>
      <p:sp>
        <p:nvSpPr>
          <p:cNvPr id="241672" name="Freeform 8"/>
          <p:cNvSpPr>
            <a:spLocks/>
          </p:cNvSpPr>
          <p:nvPr/>
        </p:nvSpPr>
        <p:spPr bwMode="auto">
          <a:xfrm>
            <a:off x="-3175" y="4419600"/>
            <a:ext cx="4346575" cy="2209800"/>
          </a:xfrm>
          <a:custGeom>
            <a:avLst/>
            <a:gdLst>
              <a:gd name="T0" fmla="*/ 0 w 2690"/>
              <a:gd name="T1" fmla="*/ 922 h 1383"/>
              <a:gd name="T2" fmla="*/ 819 w 2690"/>
              <a:gd name="T3" fmla="*/ 679 h 1383"/>
              <a:gd name="T4" fmla="*/ 1420 w 2690"/>
              <a:gd name="T5" fmla="*/ 474 h 1383"/>
              <a:gd name="T6" fmla="*/ 2252 w 2690"/>
              <a:gd name="T7" fmla="*/ 192 h 1383"/>
              <a:gd name="T8" fmla="*/ 2656 w 2690"/>
              <a:gd name="T9" fmla="*/ 61 h 1383"/>
              <a:gd name="T10" fmla="*/ 2675 w 2690"/>
              <a:gd name="T11" fmla="*/ 364 h 1383"/>
              <a:gd name="T12" fmla="*/ 2675 w 2690"/>
              <a:gd name="T13" fmla="*/ 690 h 1383"/>
              <a:gd name="T14" fmla="*/ 2521 w 2690"/>
              <a:gd name="T15" fmla="*/ 679 h 1383"/>
              <a:gd name="T16" fmla="*/ 1856 w 2690"/>
              <a:gd name="T17" fmla="*/ 845 h 1383"/>
              <a:gd name="T18" fmla="*/ 1395 w 2690"/>
              <a:gd name="T19" fmla="*/ 999 h 1383"/>
              <a:gd name="T20" fmla="*/ 15 w 2690"/>
              <a:gd name="T21" fmla="*/ 1370 h 1383"/>
              <a:gd name="T22" fmla="*/ 0 w 2690"/>
              <a:gd name="T23" fmla="*/ 922 h 13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0"/>
              <a:gd name="T37" fmla="*/ 0 h 1383"/>
              <a:gd name="T38" fmla="*/ 2690 w 2690"/>
              <a:gd name="T39" fmla="*/ 1383 h 13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0" h="1383">
                <a:moveTo>
                  <a:pt x="0" y="922"/>
                </a:moveTo>
                <a:cubicBezTo>
                  <a:pt x="134" y="807"/>
                  <a:pt x="582" y="754"/>
                  <a:pt x="819" y="679"/>
                </a:cubicBezTo>
                <a:cubicBezTo>
                  <a:pt x="1056" y="604"/>
                  <a:pt x="1181" y="555"/>
                  <a:pt x="1420" y="474"/>
                </a:cubicBezTo>
                <a:cubicBezTo>
                  <a:pt x="1659" y="393"/>
                  <a:pt x="2046" y="261"/>
                  <a:pt x="2252" y="192"/>
                </a:cubicBezTo>
                <a:cubicBezTo>
                  <a:pt x="2458" y="123"/>
                  <a:pt x="2586" y="32"/>
                  <a:pt x="2656" y="61"/>
                </a:cubicBezTo>
                <a:cubicBezTo>
                  <a:pt x="2656" y="61"/>
                  <a:pt x="2690" y="0"/>
                  <a:pt x="2675" y="364"/>
                </a:cubicBezTo>
                <a:lnTo>
                  <a:pt x="2675" y="690"/>
                </a:lnTo>
                <a:cubicBezTo>
                  <a:pt x="2649" y="742"/>
                  <a:pt x="2657" y="653"/>
                  <a:pt x="2521" y="679"/>
                </a:cubicBezTo>
                <a:cubicBezTo>
                  <a:pt x="2385" y="705"/>
                  <a:pt x="2044" y="792"/>
                  <a:pt x="1856" y="845"/>
                </a:cubicBezTo>
                <a:cubicBezTo>
                  <a:pt x="1668" y="898"/>
                  <a:pt x="1702" y="912"/>
                  <a:pt x="1395" y="999"/>
                </a:cubicBezTo>
                <a:cubicBezTo>
                  <a:pt x="1088" y="1086"/>
                  <a:pt x="247" y="1383"/>
                  <a:pt x="15" y="1370"/>
                </a:cubicBezTo>
                <a:lnTo>
                  <a:pt x="0" y="922"/>
                </a:lnTo>
                <a:close/>
              </a:path>
            </a:pathLst>
          </a:custGeom>
          <a:blipFill dpi="0" rotWithShape="1">
            <a:blip r:embed="rId6" cstate="print">
              <a:alphaModFix amt="50000"/>
            </a:blip>
            <a:srcRect/>
            <a:stretch>
              <a:fillRect/>
            </a:stretch>
          </a:blipFill>
          <a:ln w="12700" cmpd="sng">
            <a:solidFill>
              <a:srgbClr val="969696"/>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41673" name="Freeform 9"/>
          <p:cNvSpPr>
            <a:spLocks/>
          </p:cNvSpPr>
          <p:nvPr/>
        </p:nvSpPr>
        <p:spPr bwMode="auto">
          <a:xfrm>
            <a:off x="0" y="2667000"/>
            <a:ext cx="4343400" cy="762000"/>
          </a:xfrm>
          <a:custGeom>
            <a:avLst/>
            <a:gdLst>
              <a:gd name="T0" fmla="*/ 2374 w 2694"/>
              <a:gd name="T1" fmla="*/ 58 h 481"/>
              <a:gd name="T2" fmla="*/ 2669 w 2694"/>
              <a:gd name="T3" fmla="*/ 52 h 481"/>
              <a:gd name="T4" fmla="*/ 2675 w 2694"/>
              <a:gd name="T5" fmla="*/ 372 h 481"/>
              <a:gd name="T6" fmla="*/ 2035 w 2694"/>
              <a:gd name="T7" fmla="*/ 359 h 481"/>
              <a:gd name="T8" fmla="*/ 736 w 2694"/>
              <a:gd name="T9" fmla="*/ 359 h 481"/>
              <a:gd name="T10" fmla="*/ 24 w 2694"/>
              <a:gd name="T11" fmla="*/ 388 h 481"/>
              <a:gd name="T12" fmla="*/ 19 w 2694"/>
              <a:gd name="T13" fmla="*/ 388 h 481"/>
              <a:gd name="T14" fmla="*/ 13 w 2694"/>
              <a:gd name="T15" fmla="*/ 388 h 481"/>
              <a:gd name="T16" fmla="*/ 10 w 2694"/>
              <a:gd name="T17" fmla="*/ 387 h 481"/>
              <a:gd name="T18" fmla="*/ 5 w 2694"/>
              <a:gd name="T19" fmla="*/ 387 h 481"/>
              <a:gd name="T20" fmla="*/ 3 w 2694"/>
              <a:gd name="T21" fmla="*/ 387 h 481"/>
              <a:gd name="T22" fmla="*/ 0 w 2694"/>
              <a:gd name="T23" fmla="*/ 386 h 481"/>
              <a:gd name="T24" fmla="*/ 0 w 2694"/>
              <a:gd name="T25" fmla="*/ 384 h 481"/>
              <a:gd name="T26" fmla="*/ 0 w 2694"/>
              <a:gd name="T27" fmla="*/ 383 h 481"/>
              <a:gd name="T28" fmla="*/ 0 w 2694"/>
              <a:gd name="T29" fmla="*/ 90 h 481"/>
              <a:gd name="T30" fmla="*/ 0 w 2694"/>
              <a:gd name="T31" fmla="*/ 90 h 481"/>
              <a:gd name="T32" fmla="*/ 0 w 2694"/>
              <a:gd name="T33" fmla="*/ 88 h 481"/>
              <a:gd name="T34" fmla="*/ 3 w 2694"/>
              <a:gd name="T35" fmla="*/ 87 h 481"/>
              <a:gd name="T36" fmla="*/ 5 w 2694"/>
              <a:gd name="T37" fmla="*/ 86 h 481"/>
              <a:gd name="T38" fmla="*/ 10 w 2694"/>
              <a:gd name="T39" fmla="*/ 84 h 481"/>
              <a:gd name="T40" fmla="*/ 13 w 2694"/>
              <a:gd name="T41" fmla="*/ 84 h 481"/>
              <a:gd name="T42" fmla="*/ 19 w 2694"/>
              <a:gd name="T43" fmla="*/ 84 h 481"/>
              <a:gd name="T44" fmla="*/ 24 w 2694"/>
              <a:gd name="T45" fmla="*/ 84 h 481"/>
              <a:gd name="T46" fmla="*/ 1171 w 2694"/>
              <a:gd name="T47" fmla="*/ 71 h 481"/>
              <a:gd name="T48" fmla="*/ 2374 w 2694"/>
              <a:gd name="T49" fmla="*/ 58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94"/>
              <a:gd name="T76" fmla="*/ 0 h 481"/>
              <a:gd name="T77" fmla="*/ 2694 w 2694"/>
              <a:gd name="T78" fmla="*/ 481 h 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94" h="481">
                <a:moveTo>
                  <a:pt x="2374" y="58"/>
                </a:moveTo>
                <a:cubicBezTo>
                  <a:pt x="2675" y="53"/>
                  <a:pt x="2619" y="0"/>
                  <a:pt x="2669" y="52"/>
                </a:cubicBezTo>
                <a:lnTo>
                  <a:pt x="2675" y="372"/>
                </a:lnTo>
                <a:cubicBezTo>
                  <a:pt x="2694" y="481"/>
                  <a:pt x="2358" y="361"/>
                  <a:pt x="2035" y="359"/>
                </a:cubicBezTo>
                <a:cubicBezTo>
                  <a:pt x="1712" y="357"/>
                  <a:pt x="1071" y="354"/>
                  <a:pt x="736" y="359"/>
                </a:cubicBezTo>
                <a:cubicBezTo>
                  <a:pt x="401" y="364"/>
                  <a:pt x="143" y="383"/>
                  <a:pt x="24" y="388"/>
                </a:cubicBezTo>
                <a:lnTo>
                  <a:pt x="19" y="388"/>
                </a:lnTo>
                <a:lnTo>
                  <a:pt x="13" y="388"/>
                </a:lnTo>
                <a:lnTo>
                  <a:pt x="10" y="387"/>
                </a:lnTo>
                <a:lnTo>
                  <a:pt x="5" y="387"/>
                </a:lnTo>
                <a:lnTo>
                  <a:pt x="3" y="387"/>
                </a:lnTo>
                <a:lnTo>
                  <a:pt x="0" y="386"/>
                </a:lnTo>
                <a:lnTo>
                  <a:pt x="0" y="384"/>
                </a:lnTo>
                <a:lnTo>
                  <a:pt x="0" y="383"/>
                </a:lnTo>
                <a:lnTo>
                  <a:pt x="0" y="90"/>
                </a:lnTo>
                <a:lnTo>
                  <a:pt x="0" y="88"/>
                </a:lnTo>
                <a:lnTo>
                  <a:pt x="3" y="87"/>
                </a:lnTo>
                <a:lnTo>
                  <a:pt x="5" y="86"/>
                </a:lnTo>
                <a:lnTo>
                  <a:pt x="10" y="84"/>
                </a:lnTo>
                <a:lnTo>
                  <a:pt x="13" y="84"/>
                </a:lnTo>
                <a:lnTo>
                  <a:pt x="19" y="84"/>
                </a:lnTo>
                <a:lnTo>
                  <a:pt x="24" y="84"/>
                </a:lnTo>
                <a:cubicBezTo>
                  <a:pt x="216" y="82"/>
                  <a:pt x="779" y="75"/>
                  <a:pt x="1171" y="71"/>
                </a:cubicBezTo>
                <a:cubicBezTo>
                  <a:pt x="1563" y="67"/>
                  <a:pt x="2124" y="61"/>
                  <a:pt x="2374" y="58"/>
                </a:cubicBezTo>
                <a:close/>
              </a:path>
            </a:pathLst>
          </a:custGeom>
          <a:blipFill dpi="0" rotWithShape="1">
            <a:blip r:embed="rId7" cstate="print">
              <a:alphaModFix amt="92000"/>
            </a:blip>
            <a:srcRect/>
            <a:stretch>
              <a:fillRect/>
            </a:stretch>
          </a:blipFill>
          <a:ln w="9525" cmpd="sng">
            <a:solidFill>
              <a:srgbClr val="99FFCC"/>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41674" name="WordArt 10"/>
          <p:cNvSpPr>
            <a:spLocks noChangeArrowheads="1" noChangeShapeType="1" noTextEdit="1"/>
          </p:cNvSpPr>
          <p:nvPr/>
        </p:nvSpPr>
        <p:spPr bwMode="auto">
          <a:xfrm>
            <a:off x="1219200" y="2895600"/>
            <a:ext cx="1774825" cy="228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1600" kern="10" spc="320" smtClean="0">
                <a:ln w="9525">
                  <a:solidFill>
                    <a:srgbClr val="000000"/>
                  </a:solidFill>
                  <a:round/>
                  <a:headEnd/>
                  <a:tailEnd/>
                </a:ln>
                <a:solidFill>
                  <a:srgbClr val="FFFF00"/>
                </a:solidFill>
                <a:latin typeface="Antique Olive Compact"/>
              </a:rPr>
              <a:t>Stable Beams</a:t>
            </a:r>
          </a:p>
        </p:txBody>
      </p:sp>
      <p:sp>
        <p:nvSpPr>
          <p:cNvPr id="241675" name="WordArt 11"/>
          <p:cNvSpPr>
            <a:spLocks noChangeArrowheads="1" noChangeShapeType="1" noTextEdit="1"/>
          </p:cNvSpPr>
          <p:nvPr/>
        </p:nvSpPr>
        <p:spPr bwMode="auto">
          <a:xfrm>
            <a:off x="5257800" y="2133600"/>
            <a:ext cx="3124200" cy="2743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rPr>
              <a:t>A new </a:t>
            </a:r>
          </a:p>
          <a:p>
            <a:pPr algn="ctr" fontAlgn="base">
              <a:spcBef>
                <a:spcPct val="0"/>
              </a:spcBef>
              <a:spcAft>
                <a:spcPct val="0"/>
              </a:spcAft>
            </a:pPr>
            <a:r>
              <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rPr>
              <a:t>era in </a:t>
            </a:r>
          </a:p>
          <a:p>
            <a:pPr algn="ctr" fontAlgn="base">
              <a:spcBef>
                <a:spcPct val="0"/>
              </a:spcBef>
              <a:spcAft>
                <a:spcPct val="0"/>
              </a:spcAft>
            </a:pPr>
            <a:r>
              <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rPr>
              <a:t>the science </a:t>
            </a:r>
          </a:p>
          <a:p>
            <a:pPr algn="ctr" fontAlgn="base">
              <a:spcBef>
                <a:spcPct val="0"/>
              </a:spcBef>
              <a:spcAft>
                <a:spcPct val="0"/>
              </a:spcAft>
            </a:pPr>
            <a:r>
              <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rPr>
              <a:t>of nuclei,</a:t>
            </a:r>
          </a:p>
          <a:p>
            <a:pPr algn="ctr" fontAlgn="base">
              <a:spcBef>
                <a:spcPct val="0"/>
              </a:spcBef>
              <a:spcAft>
                <a:spcPct val="0"/>
              </a:spcAft>
            </a:pPr>
            <a:endPar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endParaRPr>
          </a:p>
          <a:p>
            <a:pPr algn="ctr" fontAlgn="base">
              <a:spcBef>
                <a:spcPct val="0"/>
              </a:spcBef>
              <a:spcAft>
                <a:spcPct val="0"/>
              </a:spcAft>
            </a:pPr>
            <a:r>
              <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rPr>
              <a:t>and their</a:t>
            </a:r>
          </a:p>
          <a:p>
            <a:pPr algn="ctr" fontAlgn="base">
              <a:spcBef>
                <a:spcPct val="0"/>
              </a:spcBef>
              <a:spcAft>
                <a:spcPct val="0"/>
              </a:spcAft>
            </a:pPr>
            <a:r>
              <a:rPr lang="en-US" sz="3600" kern="10" smtClean="0">
                <a:ln w="19050">
                  <a:solidFill>
                    <a:srgbClr val="000000"/>
                  </a:solidFill>
                  <a:round/>
                  <a:headEnd/>
                  <a:tailEnd/>
                </a:ln>
                <a:solidFill>
                  <a:srgbClr val="FFFF00"/>
                </a:solidFill>
                <a:effectLst>
                  <a:outerShdw dist="35921" dir="2700000" algn="ctr" rotWithShape="0">
                    <a:srgbClr val="990000"/>
                  </a:outerShdw>
                </a:effectLst>
                <a:latin typeface="Impact"/>
              </a:rPr>
              <a:t>applications</a:t>
            </a:r>
          </a:p>
        </p:txBody>
      </p:sp>
      <p:sp>
        <p:nvSpPr>
          <p:cNvPr id="241676" name="WordArt 12"/>
          <p:cNvSpPr>
            <a:spLocks noChangeArrowheads="1" noChangeShapeType="1" noTextEdit="1"/>
          </p:cNvSpPr>
          <p:nvPr/>
        </p:nvSpPr>
        <p:spPr bwMode="auto">
          <a:xfrm rot="226627">
            <a:off x="152400" y="1079500"/>
            <a:ext cx="4114800" cy="985838"/>
          </a:xfrm>
          <a:prstGeom prst="rect">
            <a:avLst/>
          </a:prstGeom>
        </p:spPr>
        <p:txBody>
          <a:bodyPr wrap="none" fromWordArt="1">
            <a:prstTxWarp prst="textCurveDown">
              <a:avLst>
                <a:gd name="adj" fmla="val 52630"/>
              </a:avLst>
            </a:prstTxWarp>
          </a:bodyPr>
          <a:lstStyle/>
          <a:p>
            <a:pPr algn="ctr" fontAlgn="base">
              <a:spcBef>
                <a:spcPct val="0"/>
              </a:spcBef>
              <a:spcAft>
                <a:spcPct val="0"/>
              </a:spcAft>
            </a:pPr>
            <a:r>
              <a:rPr lang="en-US" sz="1400" b="1" kern="10" smtClean="0">
                <a:ln w="3810">
                  <a:solidFill>
                    <a:srgbClr val="000000"/>
                  </a:solidFill>
                  <a:round/>
                  <a:headEnd/>
                  <a:tailEnd/>
                </a:ln>
                <a:solidFill>
                  <a:srgbClr val="FFFF00"/>
                </a:solidFill>
                <a:latin typeface="Bitstream Vera Sans"/>
              </a:rPr>
              <a:t>Production and extraction of exotic nuclei</a:t>
            </a:r>
          </a:p>
        </p:txBody>
      </p:sp>
      <p:sp>
        <p:nvSpPr>
          <p:cNvPr id="241677" name="WordArt 13"/>
          <p:cNvSpPr>
            <a:spLocks noChangeArrowheads="1" noChangeShapeType="1" noTextEdit="1"/>
          </p:cNvSpPr>
          <p:nvPr/>
        </p:nvSpPr>
        <p:spPr bwMode="auto">
          <a:xfrm rot="-137020">
            <a:off x="590550" y="4800600"/>
            <a:ext cx="3276600" cy="1593850"/>
          </a:xfrm>
          <a:prstGeom prst="rect">
            <a:avLst/>
          </a:prstGeom>
        </p:spPr>
        <p:txBody>
          <a:bodyPr wrap="none" fromWordArt="1">
            <a:prstTxWarp prst="textSlantUp">
              <a:avLst>
                <a:gd name="adj" fmla="val 55556"/>
              </a:avLst>
            </a:prstTxWarp>
          </a:bodyPr>
          <a:lstStyle/>
          <a:p>
            <a:pPr algn="ctr" fontAlgn="base">
              <a:spcBef>
                <a:spcPct val="0"/>
              </a:spcBef>
              <a:spcAft>
                <a:spcPct val="0"/>
              </a:spcAft>
            </a:pPr>
            <a:r>
              <a:rPr lang="en-US" sz="1400" b="1" kern="10" smtClean="0">
                <a:ln w="635">
                  <a:solidFill>
                    <a:srgbClr val="000000"/>
                  </a:solidFill>
                  <a:round/>
                  <a:headEnd/>
                  <a:tailEnd/>
                </a:ln>
                <a:solidFill>
                  <a:srgbClr val="FFFF00"/>
                </a:solidFill>
                <a:latin typeface="Comic Sans MS"/>
              </a:rPr>
              <a:t>Advanced computing for data</a:t>
            </a:r>
          </a:p>
          <a:p>
            <a:pPr algn="ctr" fontAlgn="base">
              <a:spcBef>
                <a:spcPct val="0"/>
              </a:spcBef>
              <a:spcAft>
                <a:spcPct val="0"/>
              </a:spcAft>
            </a:pPr>
            <a:r>
              <a:rPr lang="en-US" sz="1400" b="1" kern="10" smtClean="0">
                <a:ln w="635">
                  <a:solidFill>
                    <a:srgbClr val="000000"/>
                  </a:solidFill>
                  <a:round/>
                  <a:headEnd/>
                  <a:tailEnd/>
                </a:ln>
                <a:solidFill>
                  <a:srgbClr val="FFFF00"/>
                </a:solidFill>
                <a:latin typeface="Comic Sans MS"/>
              </a:rPr>
              <a:t> acquisition, analysis, and theory </a:t>
            </a:r>
          </a:p>
        </p:txBody>
      </p:sp>
      <p:sp>
        <p:nvSpPr>
          <p:cNvPr id="241679" name="Text Box 15"/>
          <p:cNvSpPr txBox="1">
            <a:spLocks noChangeArrowheads="1"/>
          </p:cNvSpPr>
          <p:nvPr/>
        </p:nvSpPr>
        <p:spPr bwMode="auto">
          <a:xfrm>
            <a:off x="5583238" y="1004888"/>
            <a:ext cx="1960562" cy="396875"/>
          </a:xfrm>
          <a:prstGeom prst="rect">
            <a:avLst/>
          </a:prstGeom>
          <a:noFill/>
          <a:ln w="9525">
            <a:noFill/>
            <a:miter lim="800000"/>
            <a:headEnd/>
            <a:tailEnd/>
          </a:ln>
        </p:spPr>
        <p:txBody>
          <a:bodyPr wrap="none">
            <a:spAutoFit/>
          </a:bodyPr>
          <a:lstStyle/>
          <a:p>
            <a:pPr fontAlgn="base">
              <a:spcBef>
                <a:spcPct val="0"/>
              </a:spcBef>
              <a:spcAft>
                <a:spcPct val="0"/>
              </a:spcAft>
            </a:pPr>
            <a:r>
              <a:rPr lang="en-US" sz="2000" smtClean="0">
                <a:solidFill>
                  <a:srgbClr val="000000"/>
                </a:solidFill>
              </a:rPr>
              <a:t>Guided by theory</a:t>
            </a:r>
          </a:p>
        </p:txBody>
      </p:sp>
      <p:sp>
        <p:nvSpPr>
          <p:cNvPr id="241680" name="Text Box 16"/>
          <p:cNvSpPr txBox="1">
            <a:spLocks noChangeArrowheads="1"/>
          </p:cNvSpPr>
          <p:nvPr/>
        </p:nvSpPr>
        <p:spPr bwMode="auto">
          <a:xfrm>
            <a:off x="1600200" y="5883275"/>
            <a:ext cx="7696200" cy="822325"/>
          </a:xfrm>
          <a:prstGeom prst="rect">
            <a:avLst/>
          </a:prstGeom>
          <a:noFill/>
          <a:ln w="9525">
            <a:noFill/>
            <a:miter lim="800000"/>
            <a:headEnd/>
            <a:tailEnd/>
          </a:ln>
        </p:spPr>
        <p:txBody>
          <a:bodyPr>
            <a:spAutoFit/>
          </a:bodyPr>
          <a:lstStyle/>
          <a:p>
            <a:pPr algn="ctr" fontAlgn="base">
              <a:spcBef>
                <a:spcPct val="0"/>
              </a:spcBef>
              <a:spcAft>
                <a:spcPct val="0"/>
              </a:spcAft>
            </a:pPr>
            <a:r>
              <a:rPr lang="en-US" sz="2400" b="1" smtClean="0">
                <a:solidFill>
                  <a:srgbClr val="FF0000"/>
                </a:solidFill>
              </a:rPr>
              <a:t>This enterprise depends critically on a </a:t>
            </a:r>
          </a:p>
          <a:p>
            <a:pPr algn="ctr" fontAlgn="base">
              <a:spcBef>
                <a:spcPct val="0"/>
              </a:spcBef>
              <a:spcAft>
                <a:spcPct val="0"/>
              </a:spcAft>
            </a:pPr>
            <a:r>
              <a:rPr lang="en-US" sz="2400" b="1" smtClean="0">
                <a:solidFill>
                  <a:srgbClr val="FF0000"/>
                </a:solidFill>
              </a:rPr>
              <a:t>continuing influx of bright new people into the field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1673"/>
                                        </p:tgtEl>
                                        <p:attrNameLst>
                                          <p:attrName>style.visibility</p:attrName>
                                        </p:attrNameLst>
                                      </p:cBhvr>
                                      <p:to>
                                        <p:strVal val="visible"/>
                                      </p:to>
                                    </p:set>
                                    <p:animEffect transition="in" filter="wipe(left)">
                                      <p:cBhvr>
                                        <p:cTn id="7" dur="500"/>
                                        <p:tgtEl>
                                          <p:spTgt spid="2416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1674"/>
                                        </p:tgtEl>
                                        <p:attrNameLst>
                                          <p:attrName>style.visibility</p:attrName>
                                        </p:attrNameLst>
                                      </p:cBhvr>
                                      <p:to>
                                        <p:strVal val="visible"/>
                                      </p:to>
                                    </p:set>
                                    <p:animEffect transition="in" filter="wipe(left)">
                                      <p:cBhvr>
                                        <p:cTn id="10" dur="1000"/>
                                        <p:tgtEl>
                                          <p:spTgt spid="2416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1668"/>
                                        </p:tgtEl>
                                        <p:attrNameLst>
                                          <p:attrName>style.visibility</p:attrName>
                                        </p:attrNameLst>
                                      </p:cBhvr>
                                      <p:to>
                                        <p:strVal val="visible"/>
                                      </p:to>
                                    </p:set>
                                    <p:animEffect transition="in" filter="wipe(left)">
                                      <p:cBhvr>
                                        <p:cTn id="15" dur="500"/>
                                        <p:tgtEl>
                                          <p:spTgt spid="24166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1676"/>
                                        </p:tgtEl>
                                        <p:attrNameLst>
                                          <p:attrName>style.visibility</p:attrName>
                                        </p:attrNameLst>
                                      </p:cBhvr>
                                      <p:to>
                                        <p:strVal val="visible"/>
                                      </p:to>
                                    </p:set>
                                    <p:animEffect transition="in" filter="wipe(left)">
                                      <p:cBhvr>
                                        <p:cTn id="18" dur="1000"/>
                                        <p:tgtEl>
                                          <p:spTgt spid="24167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41670"/>
                                        </p:tgtEl>
                                        <p:attrNameLst>
                                          <p:attrName>style.visibility</p:attrName>
                                        </p:attrNameLst>
                                      </p:cBhvr>
                                      <p:to>
                                        <p:strVal val="visible"/>
                                      </p:to>
                                    </p:set>
                                    <p:animEffect transition="in" filter="strips(downRight)">
                                      <p:cBhvr>
                                        <p:cTn id="23" dur="500"/>
                                        <p:tgtEl>
                                          <p:spTgt spid="241670"/>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241671"/>
                                        </p:tgtEl>
                                        <p:attrNameLst>
                                          <p:attrName>style.visibility</p:attrName>
                                        </p:attrNameLst>
                                      </p:cBhvr>
                                      <p:to>
                                        <p:strVal val="visible"/>
                                      </p:to>
                                    </p:set>
                                    <p:animEffect transition="in" filter="strips(upRight)">
                                      <p:cBhvr>
                                        <p:cTn id="26" dur="1000"/>
                                        <p:tgtEl>
                                          <p:spTgt spid="24167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241672"/>
                                        </p:tgtEl>
                                        <p:attrNameLst>
                                          <p:attrName>style.visibility</p:attrName>
                                        </p:attrNameLst>
                                      </p:cBhvr>
                                      <p:to>
                                        <p:strVal val="visible"/>
                                      </p:to>
                                    </p:set>
                                    <p:animEffect transition="in" filter="strips(upRight)">
                                      <p:cBhvr>
                                        <p:cTn id="31" dur="500"/>
                                        <p:tgtEl>
                                          <p:spTgt spid="241672"/>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241677"/>
                                        </p:tgtEl>
                                        <p:attrNameLst>
                                          <p:attrName>style.visibility</p:attrName>
                                        </p:attrNameLst>
                                      </p:cBhvr>
                                      <p:to>
                                        <p:strVal val="visible"/>
                                      </p:to>
                                    </p:set>
                                    <p:animEffect transition="in" filter="strips(upRight)">
                                      <p:cBhvr>
                                        <p:cTn id="34" dur="1000"/>
                                        <p:tgtEl>
                                          <p:spTgt spid="24167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1666"/>
                                        </p:tgtEl>
                                        <p:attrNameLst>
                                          <p:attrName>style.visibility</p:attrName>
                                        </p:attrNameLst>
                                      </p:cBhvr>
                                      <p:to>
                                        <p:strVal val="visible"/>
                                      </p:to>
                                    </p:set>
                                    <p:animEffect transition="in" filter="fade">
                                      <p:cBhvr>
                                        <p:cTn id="39" dur="1000"/>
                                        <p:tgtEl>
                                          <p:spTgt spid="241666"/>
                                        </p:tgtEl>
                                      </p:cBhvr>
                                    </p:animEffect>
                                  </p:childTnLst>
                                </p:cTn>
                              </p:par>
                            </p:childTnLst>
                          </p:cTn>
                        </p:par>
                        <p:par>
                          <p:cTn id="40" fill="hold">
                            <p:stCondLst>
                              <p:cond delay="1000"/>
                            </p:stCondLst>
                            <p:childTnLst>
                              <p:par>
                                <p:cTn id="41" presetID="18" presetClass="entr" presetSubtype="6" fill="hold" grpId="0" nodeType="afterEffect">
                                  <p:stCondLst>
                                    <p:cond delay="0"/>
                                  </p:stCondLst>
                                  <p:childTnLst>
                                    <p:set>
                                      <p:cBhvr>
                                        <p:cTn id="42" dur="1" fill="hold">
                                          <p:stCondLst>
                                            <p:cond delay="0"/>
                                          </p:stCondLst>
                                        </p:cTn>
                                        <p:tgtEl>
                                          <p:spTgt spid="241675"/>
                                        </p:tgtEl>
                                        <p:attrNameLst>
                                          <p:attrName>style.visibility</p:attrName>
                                        </p:attrNameLst>
                                      </p:cBhvr>
                                      <p:to>
                                        <p:strVal val="visible"/>
                                      </p:to>
                                    </p:set>
                                    <p:animEffect transition="in" filter="strips(downRight)">
                                      <p:cBhvr>
                                        <p:cTn id="43" dur="2000"/>
                                        <p:tgtEl>
                                          <p:spTgt spid="24167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167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1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animBg="1"/>
      <p:bldP spid="241670" grpId="0" animBg="1"/>
      <p:bldP spid="241671" grpId="0" animBg="1"/>
      <p:bldP spid="241672" grpId="0" animBg="1"/>
      <p:bldP spid="241673" grpId="0" animBg="1"/>
      <p:bldP spid="241674" grpId="0" animBg="1"/>
      <p:bldP spid="241675" grpId="0" animBg="1"/>
      <p:bldP spid="241676" grpId="0" animBg="1"/>
      <p:bldP spid="241677" grpId="0" animBg="1"/>
      <p:bldP spid="241679" grpId="0"/>
      <p:bldP spid="2416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ChangeArrowheads="1"/>
          </p:cNvSpPr>
          <p:nvPr/>
        </p:nvSpPr>
        <p:spPr bwMode="auto">
          <a:xfrm>
            <a:off x="184150" y="2900363"/>
            <a:ext cx="7721600" cy="566737"/>
          </a:xfrm>
          <a:prstGeom prst="homePlate">
            <a:avLst>
              <a:gd name="adj" fmla="val 57400"/>
            </a:avLst>
          </a:prstGeom>
          <a:solidFill>
            <a:srgbClr val="FD96A2">
              <a:alpha val="59999"/>
            </a:srgbClr>
          </a:solidFill>
          <a:ln w="9525">
            <a:solidFill>
              <a:schemeClr val="tx1"/>
            </a:solidFill>
            <a:miter lim="800000"/>
            <a:headEnd/>
            <a:tailEnd/>
          </a:ln>
        </p:spPr>
        <p:txBody>
          <a:bodyPr wrap="none" anchor="ctr"/>
          <a:lstStyle/>
          <a:p>
            <a:pPr algn="ctr" eaLnBrk="0" hangingPunct="0"/>
            <a:r>
              <a:rPr lang="en-US">
                <a:solidFill>
                  <a:srgbClr val="000000"/>
                </a:solidFill>
              </a:rPr>
              <a:t>                                   RIBF</a:t>
            </a:r>
          </a:p>
        </p:txBody>
      </p:sp>
      <p:grpSp>
        <p:nvGrpSpPr>
          <p:cNvPr id="2" name="Group 4"/>
          <p:cNvGrpSpPr>
            <a:grpSpLocks/>
          </p:cNvGrpSpPr>
          <p:nvPr/>
        </p:nvGrpSpPr>
        <p:grpSpPr bwMode="auto">
          <a:xfrm>
            <a:off x="136525" y="5784850"/>
            <a:ext cx="8994775" cy="1039813"/>
            <a:chOff x="54" y="1892"/>
            <a:chExt cx="5666" cy="655"/>
          </a:xfrm>
        </p:grpSpPr>
        <p:sp>
          <p:nvSpPr>
            <p:cNvPr id="82042" name="AutoShape 5"/>
            <p:cNvSpPr>
              <a:spLocks noChangeArrowheads="1"/>
            </p:cNvSpPr>
            <p:nvPr/>
          </p:nvSpPr>
          <p:spPr bwMode="auto">
            <a:xfrm>
              <a:off x="54" y="1925"/>
              <a:ext cx="5666" cy="583"/>
            </a:xfrm>
            <a:prstGeom prst="rightArrow">
              <a:avLst>
                <a:gd name="adj1" fmla="val 47167"/>
                <a:gd name="adj2" fmla="val 58582"/>
              </a:avLst>
            </a:prstGeom>
            <a:gradFill rotWithShape="0">
              <a:gsLst>
                <a:gs pos="0">
                  <a:srgbClr val="3825E3"/>
                </a:gs>
                <a:gs pos="100000">
                  <a:srgbClr val="FF1C11"/>
                </a:gs>
              </a:gsLst>
              <a:lin ang="0" scaled="1"/>
            </a:gra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3" name="AutoShape 6"/>
            <p:cNvSpPr>
              <a:spLocks noChangeArrowheads="1"/>
            </p:cNvSpPr>
            <p:nvPr/>
          </p:nvSpPr>
          <p:spPr bwMode="auto">
            <a:xfrm>
              <a:off x="3940" y="1892"/>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4" name="AutoShape 7"/>
            <p:cNvSpPr>
              <a:spLocks noChangeArrowheads="1"/>
            </p:cNvSpPr>
            <p:nvPr/>
          </p:nvSpPr>
          <p:spPr bwMode="auto">
            <a:xfrm>
              <a:off x="2794" y="1892"/>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5" name="AutoShape 8"/>
            <p:cNvSpPr>
              <a:spLocks noChangeArrowheads="1"/>
            </p:cNvSpPr>
            <p:nvPr/>
          </p:nvSpPr>
          <p:spPr bwMode="auto">
            <a:xfrm>
              <a:off x="1661" y="1900"/>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6" name="AutoShape 9"/>
            <p:cNvSpPr>
              <a:spLocks noChangeArrowheads="1"/>
            </p:cNvSpPr>
            <p:nvPr/>
          </p:nvSpPr>
          <p:spPr bwMode="auto">
            <a:xfrm>
              <a:off x="515" y="1908"/>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7" name="AutoShape 10"/>
            <p:cNvSpPr>
              <a:spLocks noChangeArrowheads="1"/>
            </p:cNvSpPr>
            <p:nvPr/>
          </p:nvSpPr>
          <p:spPr bwMode="auto">
            <a:xfrm>
              <a:off x="5087" y="1892"/>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8" name="AutoShape 11"/>
            <p:cNvSpPr>
              <a:spLocks noChangeArrowheads="1"/>
            </p:cNvSpPr>
            <p:nvPr/>
          </p:nvSpPr>
          <p:spPr bwMode="auto">
            <a:xfrm flipV="1">
              <a:off x="3940" y="2364"/>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49" name="AutoShape 12"/>
            <p:cNvSpPr>
              <a:spLocks noChangeArrowheads="1"/>
            </p:cNvSpPr>
            <p:nvPr/>
          </p:nvSpPr>
          <p:spPr bwMode="auto">
            <a:xfrm flipV="1">
              <a:off x="2794" y="2364"/>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50" name="AutoShape 13"/>
            <p:cNvSpPr>
              <a:spLocks noChangeArrowheads="1"/>
            </p:cNvSpPr>
            <p:nvPr/>
          </p:nvSpPr>
          <p:spPr bwMode="auto">
            <a:xfrm flipV="1">
              <a:off x="1661" y="2356"/>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51" name="AutoShape 14"/>
            <p:cNvSpPr>
              <a:spLocks noChangeArrowheads="1"/>
            </p:cNvSpPr>
            <p:nvPr/>
          </p:nvSpPr>
          <p:spPr bwMode="auto">
            <a:xfrm flipV="1">
              <a:off x="515" y="2348"/>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82052" name="AutoShape 15"/>
            <p:cNvSpPr>
              <a:spLocks noChangeArrowheads="1"/>
            </p:cNvSpPr>
            <p:nvPr/>
          </p:nvSpPr>
          <p:spPr bwMode="auto">
            <a:xfrm flipV="1">
              <a:off x="5087" y="2364"/>
              <a:ext cx="50" cy="183"/>
            </a:xfrm>
            <a:prstGeom prst="triangle">
              <a:avLst>
                <a:gd name="adj" fmla="val 50000"/>
              </a:avLst>
            </a:prstGeom>
            <a:solidFill>
              <a:schemeClr val="tx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17" name="Text Box 16"/>
            <p:cNvSpPr txBox="1">
              <a:spLocks noChangeArrowheads="1"/>
            </p:cNvSpPr>
            <p:nvPr/>
          </p:nvSpPr>
          <p:spPr bwMode="auto">
            <a:xfrm>
              <a:off x="304" y="2094"/>
              <a:ext cx="482" cy="252"/>
            </a:xfrm>
            <a:prstGeom prst="rect">
              <a:avLst/>
            </a:prstGeom>
            <a:noFill/>
            <a:ln w="9525">
              <a:noFill/>
              <a:miter lim="800000"/>
              <a:headEnd/>
              <a:tailEnd/>
            </a:ln>
            <a:effectLst>
              <a:outerShdw dist="35921" dir="2700000" algn="ctr" rotWithShape="0">
                <a:srgbClr val="808080">
                  <a:alpha val="75000"/>
                </a:srgbClr>
              </a:outerShdw>
            </a:effectLst>
          </p:spPr>
          <p:txBody>
            <a:bodyPr>
              <a:spAutoFit/>
            </a:bodyPr>
            <a:lstStyle/>
            <a:p>
              <a:pPr eaLnBrk="0" hangingPunct="0">
                <a:spcBef>
                  <a:spcPct val="50000"/>
                </a:spcBef>
                <a:defRPr/>
              </a:pPr>
              <a:r>
                <a:rPr lang="en-US" sz="2000" b="1">
                  <a:solidFill>
                    <a:srgbClr val="FFFFFF"/>
                  </a:solidFill>
                  <a:latin typeface="Arial" pitchFamily="-108" charset="0"/>
                  <a:ea typeface="Arial" charset="0"/>
                  <a:cs typeface="ＭＳ Ｐゴシック" pitchFamily="-108" charset="-128"/>
                </a:rPr>
                <a:t>2000</a:t>
              </a:r>
            </a:p>
          </p:txBody>
        </p:sp>
        <p:sp>
          <p:nvSpPr>
            <p:cNvPr id="18" name="Text Box 17"/>
            <p:cNvSpPr txBox="1">
              <a:spLocks noChangeArrowheads="1"/>
            </p:cNvSpPr>
            <p:nvPr/>
          </p:nvSpPr>
          <p:spPr bwMode="auto">
            <a:xfrm>
              <a:off x="1446" y="2094"/>
              <a:ext cx="482" cy="252"/>
            </a:xfrm>
            <a:prstGeom prst="rect">
              <a:avLst/>
            </a:prstGeom>
            <a:noFill/>
            <a:ln w="9525">
              <a:noFill/>
              <a:miter lim="800000"/>
              <a:headEnd/>
              <a:tailEnd/>
            </a:ln>
            <a:effectLst>
              <a:outerShdw dist="35921" dir="2700000" algn="ctr" rotWithShape="0">
                <a:srgbClr val="808080">
                  <a:alpha val="75000"/>
                </a:srgbClr>
              </a:outerShdw>
            </a:effectLst>
          </p:spPr>
          <p:txBody>
            <a:bodyPr>
              <a:spAutoFit/>
            </a:bodyPr>
            <a:lstStyle/>
            <a:p>
              <a:pPr eaLnBrk="0" hangingPunct="0">
                <a:spcBef>
                  <a:spcPct val="50000"/>
                </a:spcBef>
                <a:defRPr/>
              </a:pPr>
              <a:r>
                <a:rPr lang="en-US" sz="2000" b="1">
                  <a:solidFill>
                    <a:srgbClr val="FFFFFF"/>
                  </a:solidFill>
                  <a:latin typeface="Arial" pitchFamily="-108" charset="0"/>
                  <a:ea typeface="Arial" charset="0"/>
                  <a:cs typeface="ＭＳ Ｐゴシック" pitchFamily="-108" charset="-128"/>
                </a:rPr>
                <a:t>2005</a:t>
              </a:r>
            </a:p>
          </p:txBody>
        </p:sp>
        <p:sp>
          <p:nvSpPr>
            <p:cNvPr id="19" name="Text Box 18"/>
            <p:cNvSpPr txBox="1">
              <a:spLocks noChangeArrowheads="1"/>
            </p:cNvSpPr>
            <p:nvPr/>
          </p:nvSpPr>
          <p:spPr bwMode="auto">
            <a:xfrm>
              <a:off x="2609" y="2094"/>
              <a:ext cx="482" cy="252"/>
            </a:xfrm>
            <a:prstGeom prst="rect">
              <a:avLst/>
            </a:prstGeom>
            <a:noFill/>
            <a:ln w="9525">
              <a:noFill/>
              <a:miter lim="800000"/>
              <a:headEnd/>
              <a:tailEnd/>
            </a:ln>
            <a:effectLst>
              <a:outerShdw dist="35921" dir="2700000" algn="ctr" rotWithShape="0">
                <a:srgbClr val="808080">
                  <a:alpha val="75000"/>
                </a:srgbClr>
              </a:outerShdw>
            </a:effectLst>
          </p:spPr>
          <p:txBody>
            <a:bodyPr>
              <a:spAutoFit/>
            </a:bodyPr>
            <a:lstStyle/>
            <a:p>
              <a:pPr eaLnBrk="0" hangingPunct="0">
                <a:spcBef>
                  <a:spcPct val="50000"/>
                </a:spcBef>
                <a:defRPr/>
              </a:pPr>
              <a:r>
                <a:rPr lang="en-US" sz="2000" b="1">
                  <a:solidFill>
                    <a:srgbClr val="FFFFFF"/>
                  </a:solidFill>
                  <a:latin typeface="Arial" pitchFamily="-108" charset="0"/>
                  <a:ea typeface="Arial" charset="0"/>
                  <a:cs typeface="ＭＳ Ｐゴシック" pitchFamily="-108" charset="-128"/>
                </a:rPr>
                <a:t>2010</a:t>
              </a:r>
            </a:p>
          </p:txBody>
        </p:sp>
        <p:sp>
          <p:nvSpPr>
            <p:cNvPr id="20" name="Text Box 19"/>
            <p:cNvSpPr txBox="1">
              <a:spLocks noChangeArrowheads="1"/>
            </p:cNvSpPr>
            <p:nvPr/>
          </p:nvSpPr>
          <p:spPr bwMode="auto">
            <a:xfrm>
              <a:off x="3742" y="2094"/>
              <a:ext cx="482" cy="252"/>
            </a:xfrm>
            <a:prstGeom prst="rect">
              <a:avLst/>
            </a:prstGeom>
            <a:noFill/>
            <a:ln w="9525">
              <a:noFill/>
              <a:miter lim="800000"/>
              <a:headEnd/>
              <a:tailEnd/>
            </a:ln>
            <a:effectLst>
              <a:outerShdw dist="35921" dir="2700000" algn="ctr" rotWithShape="0">
                <a:srgbClr val="808080">
                  <a:alpha val="75000"/>
                </a:srgbClr>
              </a:outerShdw>
            </a:effectLst>
          </p:spPr>
          <p:txBody>
            <a:bodyPr>
              <a:spAutoFit/>
            </a:bodyPr>
            <a:lstStyle/>
            <a:p>
              <a:pPr eaLnBrk="0" hangingPunct="0">
                <a:spcBef>
                  <a:spcPct val="50000"/>
                </a:spcBef>
                <a:defRPr/>
              </a:pPr>
              <a:r>
                <a:rPr lang="en-US" sz="2000" b="1">
                  <a:solidFill>
                    <a:srgbClr val="FFFFFF"/>
                  </a:solidFill>
                  <a:latin typeface="Arial" pitchFamily="-108" charset="0"/>
                  <a:ea typeface="Arial" charset="0"/>
                  <a:cs typeface="ＭＳ Ｐゴシック" pitchFamily="-108" charset="-128"/>
                </a:rPr>
                <a:t>2015</a:t>
              </a:r>
            </a:p>
          </p:txBody>
        </p:sp>
        <p:sp>
          <p:nvSpPr>
            <p:cNvPr id="21" name="Text Box 20"/>
            <p:cNvSpPr txBox="1">
              <a:spLocks noChangeArrowheads="1"/>
            </p:cNvSpPr>
            <p:nvPr/>
          </p:nvSpPr>
          <p:spPr bwMode="auto">
            <a:xfrm>
              <a:off x="4893" y="2094"/>
              <a:ext cx="482" cy="252"/>
            </a:xfrm>
            <a:prstGeom prst="rect">
              <a:avLst/>
            </a:prstGeom>
            <a:noFill/>
            <a:ln w="9525">
              <a:noFill/>
              <a:miter lim="800000"/>
              <a:headEnd/>
              <a:tailEnd/>
            </a:ln>
            <a:effectLst>
              <a:outerShdw dist="35921" dir="2700000" algn="ctr" rotWithShape="0">
                <a:srgbClr val="808080">
                  <a:alpha val="75000"/>
                </a:srgbClr>
              </a:outerShdw>
            </a:effectLst>
          </p:spPr>
          <p:txBody>
            <a:bodyPr>
              <a:spAutoFit/>
            </a:bodyPr>
            <a:lstStyle/>
            <a:p>
              <a:pPr eaLnBrk="0" hangingPunct="0">
                <a:spcBef>
                  <a:spcPct val="50000"/>
                </a:spcBef>
                <a:defRPr/>
              </a:pPr>
              <a:r>
                <a:rPr lang="en-US" sz="2000" b="1">
                  <a:solidFill>
                    <a:srgbClr val="FFFFFF"/>
                  </a:solidFill>
                  <a:latin typeface="Arial" pitchFamily="-108" charset="0"/>
                  <a:ea typeface="Arial" charset="0"/>
                  <a:cs typeface="ＭＳ Ｐゴシック" pitchFamily="-108" charset="-128"/>
                </a:rPr>
                <a:t>2020</a:t>
              </a:r>
            </a:p>
          </p:txBody>
        </p:sp>
      </p:grpSp>
      <p:sp>
        <p:nvSpPr>
          <p:cNvPr id="81924" name="AutoShape 21"/>
          <p:cNvSpPr>
            <a:spLocks noChangeArrowheads="1"/>
          </p:cNvSpPr>
          <p:nvPr/>
        </p:nvSpPr>
        <p:spPr bwMode="auto">
          <a:xfrm>
            <a:off x="2900363" y="4418013"/>
            <a:ext cx="4652962" cy="317500"/>
          </a:xfrm>
          <a:prstGeom prst="homePlate">
            <a:avLst>
              <a:gd name="adj" fmla="val 115476"/>
            </a:avLst>
          </a:prstGeom>
          <a:solidFill>
            <a:srgbClr val="FDFB33">
              <a:alpha val="50195"/>
            </a:srgbClr>
          </a:solidFill>
          <a:ln w="9525">
            <a:solidFill>
              <a:schemeClr val="tx1"/>
            </a:solidFill>
            <a:miter lim="800000"/>
            <a:headEnd/>
            <a:tailEnd/>
          </a:ln>
        </p:spPr>
        <p:txBody>
          <a:bodyPr wrap="none" anchor="ctr"/>
          <a:lstStyle/>
          <a:p>
            <a:pPr eaLnBrk="0" hangingPunct="0"/>
            <a:r>
              <a:rPr lang="en-US" sz="1200">
                <a:solidFill>
                  <a:srgbClr val="000000"/>
                </a:solidFill>
              </a:rPr>
              <a:t>CARIBU@ATLAS</a:t>
            </a:r>
          </a:p>
        </p:txBody>
      </p:sp>
      <p:grpSp>
        <p:nvGrpSpPr>
          <p:cNvPr id="3" name="Group 22"/>
          <p:cNvGrpSpPr>
            <a:grpSpLocks/>
          </p:cNvGrpSpPr>
          <p:nvPr/>
        </p:nvGrpSpPr>
        <p:grpSpPr bwMode="auto">
          <a:xfrm>
            <a:off x="4325938" y="4429125"/>
            <a:ext cx="455612" cy="307975"/>
            <a:chOff x="3733" y="139"/>
            <a:chExt cx="283" cy="170"/>
          </a:xfrm>
        </p:grpSpPr>
        <p:sp>
          <p:nvSpPr>
            <p:cNvPr id="82037" name="Rectangle 23"/>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38" name="AutoShape 24"/>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39" name="Rectangle 25"/>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40" name="Line 26"/>
            <p:cNvSpPr>
              <a:spLocks noChangeShapeType="1"/>
            </p:cNvSpPr>
            <p:nvPr/>
          </p:nvSpPr>
          <p:spPr bwMode="auto">
            <a:xfrm flipV="1">
              <a:off x="3915" y="179"/>
              <a:ext cx="84" cy="46"/>
            </a:xfrm>
            <a:prstGeom prst="line">
              <a:avLst/>
            </a:prstGeom>
            <a:noFill/>
            <a:ln w="9525">
              <a:solidFill>
                <a:schemeClr val="tx1"/>
              </a:solidFill>
              <a:round/>
              <a:headEnd/>
              <a:tailEnd type="triangle" w="sm" len="sm"/>
            </a:ln>
          </p:spPr>
          <p:txBody>
            <a:bodyPr wrap="none" anchor="ctr"/>
            <a:lstStyle/>
            <a:p>
              <a:endParaRPr lang="en-US"/>
            </a:p>
          </p:txBody>
        </p:sp>
        <p:sp>
          <p:nvSpPr>
            <p:cNvPr id="82041" name="Line 27"/>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26" name="AutoShape 28"/>
          <p:cNvSpPr>
            <a:spLocks noChangeArrowheads="1"/>
          </p:cNvSpPr>
          <p:nvPr/>
        </p:nvSpPr>
        <p:spPr bwMode="auto">
          <a:xfrm>
            <a:off x="165100" y="3643313"/>
            <a:ext cx="7392988" cy="347662"/>
          </a:xfrm>
          <a:prstGeom prst="homePlate">
            <a:avLst>
              <a:gd name="adj" fmla="val 105438"/>
            </a:avLst>
          </a:prstGeom>
          <a:solidFill>
            <a:srgbClr val="FD96A2">
              <a:alpha val="61176"/>
            </a:srgbClr>
          </a:solidFill>
          <a:ln w="9525">
            <a:solidFill>
              <a:schemeClr val="tx1"/>
            </a:solidFill>
            <a:miter lim="800000"/>
            <a:headEnd/>
            <a:tailEnd/>
          </a:ln>
        </p:spPr>
        <p:txBody>
          <a:bodyPr wrap="none" anchor="ctr"/>
          <a:lstStyle/>
          <a:p>
            <a:pPr algn="ctr" eaLnBrk="0" hangingPunct="0"/>
            <a:r>
              <a:rPr lang="en-US" sz="1200">
                <a:solidFill>
                  <a:srgbClr val="000000"/>
                </a:solidFill>
              </a:rPr>
              <a:t>NSCL</a:t>
            </a:r>
          </a:p>
        </p:txBody>
      </p:sp>
      <p:grpSp>
        <p:nvGrpSpPr>
          <p:cNvPr id="4" name="Group 29"/>
          <p:cNvGrpSpPr>
            <a:grpSpLocks/>
          </p:cNvGrpSpPr>
          <p:nvPr/>
        </p:nvGrpSpPr>
        <p:grpSpPr bwMode="auto">
          <a:xfrm>
            <a:off x="166688" y="3648075"/>
            <a:ext cx="576262" cy="344488"/>
            <a:chOff x="3733" y="139"/>
            <a:chExt cx="283" cy="170"/>
          </a:xfrm>
        </p:grpSpPr>
        <p:sp>
          <p:nvSpPr>
            <p:cNvPr id="82032" name="Rectangle 30"/>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33" name="AutoShape 31"/>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34" name="Rectangle 32"/>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35" name="Line 33"/>
            <p:cNvSpPr>
              <a:spLocks noChangeShapeType="1"/>
            </p:cNvSpPr>
            <p:nvPr/>
          </p:nvSpPr>
          <p:spPr bwMode="auto">
            <a:xfrm flipV="1">
              <a:off x="3915" y="17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36" name="Line 34"/>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28" name="AutoShape 35"/>
          <p:cNvSpPr>
            <a:spLocks noChangeArrowheads="1"/>
          </p:cNvSpPr>
          <p:nvPr/>
        </p:nvSpPr>
        <p:spPr bwMode="auto">
          <a:xfrm>
            <a:off x="165100" y="4030663"/>
            <a:ext cx="7442200" cy="344487"/>
          </a:xfrm>
          <a:prstGeom prst="homePlate">
            <a:avLst>
              <a:gd name="adj" fmla="val 123521"/>
            </a:avLst>
          </a:prstGeom>
          <a:solidFill>
            <a:srgbClr val="3C5FFB">
              <a:alpha val="59999"/>
            </a:srgbClr>
          </a:solidFill>
          <a:ln w="9525">
            <a:solidFill>
              <a:schemeClr val="tx1"/>
            </a:solidFill>
            <a:miter lim="800000"/>
            <a:headEnd/>
            <a:tailEnd/>
          </a:ln>
        </p:spPr>
        <p:txBody>
          <a:bodyPr wrap="none" anchor="ctr"/>
          <a:lstStyle/>
          <a:p>
            <a:pPr algn="ctr" eaLnBrk="0" hangingPunct="0"/>
            <a:r>
              <a:rPr lang="en-US" sz="1200">
                <a:solidFill>
                  <a:srgbClr val="000000"/>
                </a:solidFill>
              </a:rPr>
              <a:t>HRIBF</a:t>
            </a:r>
          </a:p>
        </p:txBody>
      </p:sp>
      <p:sp>
        <p:nvSpPr>
          <p:cNvPr id="81929" name="Rectangle 36"/>
          <p:cNvSpPr>
            <a:spLocks noChangeArrowheads="1"/>
          </p:cNvSpPr>
          <p:nvPr/>
        </p:nvSpPr>
        <p:spPr bwMode="auto">
          <a:xfrm>
            <a:off x="166688" y="4030663"/>
            <a:ext cx="573087" cy="34290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30" name="AutoShape 37"/>
          <p:cNvSpPr>
            <a:spLocks noChangeArrowheads="1"/>
          </p:cNvSpPr>
          <p:nvPr/>
        </p:nvSpPr>
        <p:spPr bwMode="auto">
          <a:xfrm>
            <a:off x="188913" y="4121150"/>
            <a:ext cx="276225" cy="193675"/>
          </a:xfrm>
          <a:prstGeom prst="rightArrow">
            <a:avLst>
              <a:gd name="adj1" fmla="val 50000"/>
              <a:gd name="adj2" fmla="val 35656"/>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31" name="Rectangle 38"/>
          <p:cNvSpPr>
            <a:spLocks noChangeArrowheads="1"/>
          </p:cNvSpPr>
          <p:nvPr/>
        </p:nvSpPr>
        <p:spPr bwMode="auto">
          <a:xfrm>
            <a:off x="465138" y="4067175"/>
            <a:ext cx="63500" cy="285750"/>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1932" name="Line 39"/>
          <p:cNvSpPr>
            <a:spLocks noChangeShapeType="1"/>
          </p:cNvSpPr>
          <p:nvPr/>
        </p:nvSpPr>
        <p:spPr bwMode="auto">
          <a:xfrm flipV="1">
            <a:off x="534988" y="4111625"/>
            <a:ext cx="169862" cy="96838"/>
          </a:xfrm>
          <a:prstGeom prst="line">
            <a:avLst/>
          </a:prstGeom>
          <a:noFill/>
          <a:ln w="9525">
            <a:solidFill>
              <a:schemeClr val="tx1"/>
            </a:solidFill>
            <a:round/>
            <a:headEnd/>
            <a:tailEnd type="triangle" w="sm" len="sm"/>
          </a:ln>
        </p:spPr>
        <p:txBody>
          <a:bodyPr wrap="none" anchor="ctr"/>
          <a:lstStyle/>
          <a:p>
            <a:endParaRPr lang="en-US"/>
          </a:p>
        </p:txBody>
      </p:sp>
      <p:sp>
        <p:nvSpPr>
          <p:cNvPr id="81933" name="Line 40"/>
          <p:cNvSpPr>
            <a:spLocks noChangeShapeType="1"/>
          </p:cNvSpPr>
          <p:nvPr/>
        </p:nvSpPr>
        <p:spPr bwMode="auto">
          <a:xfrm>
            <a:off x="546100" y="4211638"/>
            <a:ext cx="134938" cy="79375"/>
          </a:xfrm>
          <a:prstGeom prst="line">
            <a:avLst/>
          </a:prstGeom>
          <a:noFill/>
          <a:ln w="9525">
            <a:solidFill>
              <a:schemeClr val="tx1"/>
            </a:solidFill>
            <a:round/>
            <a:headEnd/>
            <a:tailEnd type="triangle" w="sm" len="sm"/>
          </a:ln>
        </p:spPr>
        <p:txBody>
          <a:bodyPr wrap="none" anchor="ctr"/>
          <a:lstStyle/>
          <a:p>
            <a:endParaRPr lang="en-US"/>
          </a:p>
        </p:txBody>
      </p:sp>
      <p:sp>
        <p:nvSpPr>
          <p:cNvPr id="42" name="AutoShape 41"/>
          <p:cNvSpPr>
            <a:spLocks noChangeArrowheads="1"/>
          </p:cNvSpPr>
          <p:nvPr/>
        </p:nvSpPr>
        <p:spPr bwMode="auto">
          <a:xfrm>
            <a:off x="4645024" y="4795846"/>
            <a:ext cx="3857625" cy="566737"/>
          </a:xfrm>
          <a:prstGeom prst="homePlate">
            <a:avLst>
              <a:gd name="adj" fmla="val 69580"/>
            </a:avLst>
          </a:prstGeom>
          <a:gradFill rotWithShape="0">
            <a:gsLst>
              <a:gs pos="0">
                <a:srgbClr val="FF3399">
                  <a:alpha val="59000"/>
                </a:srgbClr>
              </a:gs>
              <a:gs pos="25000">
                <a:srgbClr val="FF6633">
                  <a:alpha val="58500"/>
                </a:srgbClr>
              </a:gs>
              <a:gs pos="50000">
                <a:srgbClr val="FFFF00">
                  <a:alpha val="58000"/>
                </a:srgbClr>
              </a:gs>
              <a:gs pos="75000">
                <a:srgbClr val="01A78F">
                  <a:alpha val="57500"/>
                </a:srgbClr>
              </a:gs>
              <a:gs pos="100000">
                <a:srgbClr val="3366FF">
                  <a:alpha val="57001"/>
                </a:srgbClr>
              </a:gs>
            </a:gsLst>
            <a:lin ang="5400000" scaled="1"/>
          </a:gradFill>
          <a:ln w="9525">
            <a:solidFill>
              <a:schemeClr val="tx1"/>
            </a:solidFill>
            <a:miter lim="800000"/>
            <a:headEnd/>
            <a:tailEnd/>
          </a:ln>
        </p:spPr>
        <p:txBody>
          <a:bodyPr wrap="none" anchor="ctr"/>
          <a:lstStyle/>
          <a:p>
            <a:pPr eaLnBrk="0" hangingPunct="0">
              <a:defRPr/>
            </a:pPr>
            <a:r>
              <a:rPr lang="en-US">
                <a:solidFill>
                  <a:srgbClr val="000000"/>
                </a:solidFill>
                <a:latin typeface="Arial" pitchFamily="-108" charset="0"/>
                <a:ea typeface="Arial" charset="0"/>
                <a:cs typeface="ＭＳ Ｐゴシック" pitchFamily="-108" charset="-128"/>
              </a:rPr>
              <a:t>       FRIB</a:t>
            </a:r>
          </a:p>
        </p:txBody>
      </p:sp>
      <p:sp>
        <p:nvSpPr>
          <p:cNvPr id="81937" name="AutoShape 42"/>
          <p:cNvSpPr>
            <a:spLocks noChangeArrowheads="1"/>
          </p:cNvSpPr>
          <p:nvPr/>
        </p:nvSpPr>
        <p:spPr bwMode="auto">
          <a:xfrm>
            <a:off x="114300" y="307975"/>
            <a:ext cx="5541963" cy="271463"/>
          </a:xfrm>
          <a:prstGeom prst="homePlate">
            <a:avLst>
              <a:gd name="adj" fmla="val 76084"/>
            </a:avLst>
          </a:prstGeom>
          <a:solidFill>
            <a:srgbClr val="3C5FFB">
              <a:alpha val="59999"/>
            </a:srgbClr>
          </a:solidFill>
          <a:ln w="9525">
            <a:solidFill>
              <a:schemeClr val="tx1"/>
            </a:solidFill>
            <a:miter lim="800000"/>
            <a:headEnd/>
            <a:tailEnd/>
          </a:ln>
        </p:spPr>
        <p:txBody>
          <a:bodyPr wrap="none" anchor="ctr"/>
          <a:lstStyle/>
          <a:p>
            <a:pPr eaLnBrk="0" hangingPunct="0"/>
            <a:r>
              <a:rPr lang="en-US" sz="1200">
                <a:solidFill>
                  <a:srgbClr val="000000"/>
                </a:solidFill>
              </a:rPr>
              <a:t>                          ISOLDE</a:t>
            </a:r>
          </a:p>
        </p:txBody>
      </p:sp>
      <p:grpSp>
        <p:nvGrpSpPr>
          <p:cNvPr id="5" name="Group 43"/>
          <p:cNvGrpSpPr>
            <a:grpSpLocks/>
          </p:cNvGrpSpPr>
          <p:nvPr/>
        </p:nvGrpSpPr>
        <p:grpSpPr bwMode="auto">
          <a:xfrm>
            <a:off x="114300" y="309563"/>
            <a:ext cx="449263" cy="269875"/>
            <a:chOff x="3733" y="139"/>
            <a:chExt cx="283" cy="170"/>
          </a:xfrm>
        </p:grpSpPr>
        <p:sp>
          <p:nvSpPr>
            <p:cNvPr id="82027" name="Rectangle 44"/>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28" name="AutoShape 45"/>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29" name="Rectangle 46"/>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30" name="Line 47"/>
            <p:cNvSpPr>
              <a:spLocks noChangeShapeType="1"/>
            </p:cNvSpPr>
            <p:nvPr/>
          </p:nvSpPr>
          <p:spPr bwMode="auto">
            <a:xfrm flipV="1">
              <a:off x="3915" y="17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31" name="Line 48"/>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39" name="AutoShape 49"/>
          <p:cNvSpPr>
            <a:spLocks noChangeArrowheads="1"/>
          </p:cNvSpPr>
          <p:nvPr/>
        </p:nvSpPr>
        <p:spPr bwMode="auto">
          <a:xfrm>
            <a:off x="1046163" y="793750"/>
            <a:ext cx="6859587" cy="566738"/>
          </a:xfrm>
          <a:prstGeom prst="homePlate">
            <a:avLst>
              <a:gd name="adj" fmla="val 61079"/>
            </a:avLst>
          </a:prstGeom>
          <a:solidFill>
            <a:srgbClr val="3C5FFB">
              <a:alpha val="59999"/>
            </a:srgbClr>
          </a:solidFill>
          <a:ln w="9525">
            <a:solidFill>
              <a:schemeClr val="tx1"/>
            </a:solidFill>
            <a:miter lim="800000"/>
            <a:headEnd/>
            <a:tailEnd/>
          </a:ln>
        </p:spPr>
        <p:txBody>
          <a:bodyPr wrap="none" anchor="ctr"/>
          <a:lstStyle/>
          <a:p>
            <a:pPr algn="r" eaLnBrk="0" hangingPunct="0"/>
            <a:r>
              <a:rPr lang="en-US">
                <a:solidFill>
                  <a:srgbClr val="000000"/>
                </a:solidFill>
              </a:rPr>
              <a:t>ISAC-II               </a:t>
            </a:r>
          </a:p>
        </p:txBody>
      </p:sp>
      <p:sp>
        <p:nvSpPr>
          <p:cNvPr id="81940" name="AutoShape 50"/>
          <p:cNvSpPr>
            <a:spLocks noChangeArrowheads="1"/>
          </p:cNvSpPr>
          <p:nvPr/>
        </p:nvSpPr>
        <p:spPr bwMode="auto">
          <a:xfrm>
            <a:off x="2751138" y="1493838"/>
            <a:ext cx="5208587" cy="566737"/>
          </a:xfrm>
          <a:prstGeom prst="homePlate">
            <a:avLst>
              <a:gd name="adj" fmla="val 60802"/>
            </a:avLst>
          </a:prstGeom>
          <a:gradFill rotWithShape="0">
            <a:gsLst>
              <a:gs pos="0">
                <a:srgbClr val="3C5FFB">
                  <a:alpha val="60001"/>
                </a:srgbClr>
              </a:gs>
              <a:gs pos="100000">
                <a:srgbClr val="FD96A2">
                  <a:alpha val="59000"/>
                </a:srgbClr>
              </a:gs>
            </a:gsLst>
            <a:lin ang="5400000" scaled="1"/>
          </a:gradFill>
          <a:ln w="9525">
            <a:solidFill>
              <a:schemeClr val="tx1"/>
            </a:solidFill>
            <a:miter lim="800000"/>
            <a:headEnd/>
            <a:tailEnd/>
          </a:ln>
        </p:spPr>
        <p:txBody>
          <a:bodyPr wrap="none" anchor="ctr"/>
          <a:lstStyle/>
          <a:p>
            <a:pPr algn="r" eaLnBrk="0" hangingPunct="0"/>
            <a:r>
              <a:rPr lang="en-US">
                <a:solidFill>
                  <a:srgbClr val="000000"/>
                </a:solidFill>
              </a:rPr>
              <a:t>SPIRAL2</a:t>
            </a:r>
          </a:p>
        </p:txBody>
      </p:sp>
      <p:sp>
        <p:nvSpPr>
          <p:cNvPr id="81941" name="Rectangle 51"/>
          <p:cNvSpPr>
            <a:spLocks noChangeArrowheads="1"/>
          </p:cNvSpPr>
          <p:nvPr/>
        </p:nvSpPr>
        <p:spPr bwMode="auto">
          <a:xfrm>
            <a:off x="292100" y="2357438"/>
            <a:ext cx="6227763" cy="271462"/>
          </a:xfrm>
          <a:prstGeom prst="rect">
            <a:avLst/>
          </a:prstGeom>
          <a:solidFill>
            <a:srgbClr val="FD96A2">
              <a:alpha val="59999"/>
            </a:srgbClr>
          </a:solidFill>
          <a:ln w="9525">
            <a:solidFill>
              <a:schemeClr val="tx1"/>
            </a:solidFill>
            <a:miter lim="800000"/>
            <a:headEnd/>
            <a:tailEnd/>
          </a:ln>
        </p:spPr>
        <p:txBody>
          <a:bodyPr wrap="none" anchor="ctr"/>
          <a:lstStyle/>
          <a:p>
            <a:pPr eaLnBrk="0" hangingPunct="0"/>
            <a:r>
              <a:rPr lang="en-US" sz="1200">
                <a:solidFill>
                  <a:srgbClr val="000000"/>
                </a:solidFill>
              </a:rPr>
              <a:t>	        SIS</a:t>
            </a:r>
          </a:p>
        </p:txBody>
      </p:sp>
      <p:grpSp>
        <p:nvGrpSpPr>
          <p:cNvPr id="6" name="Group 52"/>
          <p:cNvGrpSpPr>
            <a:grpSpLocks/>
          </p:cNvGrpSpPr>
          <p:nvPr/>
        </p:nvGrpSpPr>
        <p:grpSpPr bwMode="auto">
          <a:xfrm>
            <a:off x="174625" y="2357438"/>
            <a:ext cx="449263" cy="269875"/>
            <a:chOff x="78" y="1309"/>
            <a:chExt cx="283" cy="170"/>
          </a:xfrm>
        </p:grpSpPr>
        <p:sp>
          <p:nvSpPr>
            <p:cNvPr id="82022" name="Rectangle 53"/>
            <p:cNvSpPr>
              <a:spLocks noChangeArrowheads="1"/>
            </p:cNvSpPr>
            <p:nvPr/>
          </p:nvSpPr>
          <p:spPr bwMode="auto">
            <a:xfrm>
              <a:off x="78" y="130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23" name="AutoShape 54"/>
            <p:cNvSpPr>
              <a:spLocks noChangeArrowheads="1"/>
            </p:cNvSpPr>
            <p:nvPr/>
          </p:nvSpPr>
          <p:spPr bwMode="auto">
            <a:xfrm>
              <a:off x="89" y="135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24" name="Rectangle 55"/>
            <p:cNvSpPr>
              <a:spLocks noChangeArrowheads="1"/>
            </p:cNvSpPr>
            <p:nvPr/>
          </p:nvSpPr>
          <p:spPr bwMode="auto">
            <a:xfrm>
              <a:off x="225" y="132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25" name="Line 56"/>
            <p:cNvSpPr>
              <a:spLocks noChangeShapeType="1"/>
            </p:cNvSpPr>
            <p:nvPr/>
          </p:nvSpPr>
          <p:spPr bwMode="auto">
            <a:xfrm flipV="1">
              <a:off x="260" y="134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26" name="Line 57"/>
            <p:cNvSpPr>
              <a:spLocks noChangeShapeType="1"/>
            </p:cNvSpPr>
            <p:nvPr/>
          </p:nvSpPr>
          <p:spPr bwMode="auto">
            <a:xfrm>
              <a:off x="265" y="1399"/>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43" name="AutoShape 58"/>
          <p:cNvSpPr>
            <a:spLocks noChangeArrowheads="1"/>
          </p:cNvSpPr>
          <p:nvPr/>
        </p:nvSpPr>
        <p:spPr bwMode="auto">
          <a:xfrm>
            <a:off x="2935288" y="2203450"/>
            <a:ext cx="4970462" cy="566738"/>
          </a:xfrm>
          <a:prstGeom prst="homePlate">
            <a:avLst>
              <a:gd name="adj" fmla="val 62732"/>
            </a:avLst>
          </a:prstGeom>
          <a:solidFill>
            <a:srgbClr val="FD96A2">
              <a:alpha val="59999"/>
            </a:srgbClr>
          </a:solidFill>
          <a:ln w="9525">
            <a:solidFill>
              <a:schemeClr val="tx1"/>
            </a:solidFill>
            <a:miter lim="800000"/>
            <a:headEnd/>
            <a:tailEnd/>
          </a:ln>
        </p:spPr>
        <p:txBody>
          <a:bodyPr wrap="none" anchor="ctr"/>
          <a:lstStyle/>
          <a:p>
            <a:pPr algn="r" eaLnBrk="0" hangingPunct="0"/>
            <a:r>
              <a:rPr lang="en-US">
                <a:solidFill>
                  <a:srgbClr val="000000"/>
                </a:solidFill>
              </a:rPr>
              <a:t>                 FAIR  </a:t>
            </a:r>
          </a:p>
        </p:txBody>
      </p:sp>
      <p:grpSp>
        <p:nvGrpSpPr>
          <p:cNvPr id="7" name="Group 59"/>
          <p:cNvGrpSpPr>
            <a:grpSpLocks/>
          </p:cNvGrpSpPr>
          <p:nvPr/>
        </p:nvGrpSpPr>
        <p:grpSpPr bwMode="auto">
          <a:xfrm>
            <a:off x="6061075" y="2279650"/>
            <a:ext cx="674688" cy="404813"/>
            <a:chOff x="2696" y="1307"/>
            <a:chExt cx="283" cy="170"/>
          </a:xfrm>
        </p:grpSpPr>
        <p:sp>
          <p:nvSpPr>
            <p:cNvPr id="82017" name="Rectangle 60"/>
            <p:cNvSpPr>
              <a:spLocks noChangeArrowheads="1"/>
            </p:cNvSpPr>
            <p:nvPr/>
          </p:nvSpPr>
          <p:spPr bwMode="auto">
            <a:xfrm>
              <a:off x="2696" y="1307"/>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18" name="AutoShape 61"/>
            <p:cNvSpPr>
              <a:spLocks noChangeArrowheads="1"/>
            </p:cNvSpPr>
            <p:nvPr/>
          </p:nvSpPr>
          <p:spPr bwMode="auto">
            <a:xfrm>
              <a:off x="2707" y="1352"/>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19" name="Rectangle 62"/>
            <p:cNvSpPr>
              <a:spLocks noChangeArrowheads="1"/>
            </p:cNvSpPr>
            <p:nvPr/>
          </p:nvSpPr>
          <p:spPr bwMode="auto">
            <a:xfrm>
              <a:off x="2843" y="1325"/>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20" name="Line 63"/>
            <p:cNvSpPr>
              <a:spLocks noChangeShapeType="1"/>
            </p:cNvSpPr>
            <p:nvPr/>
          </p:nvSpPr>
          <p:spPr bwMode="auto">
            <a:xfrm flipV="1">
              <a:off x="2878" y="1347"/>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21" name="Line 64"/>
            <p:cNvSpPr>
              <a:spLocks noChangeShapeType="1"/>
            </p:cNvSpPr>
            <p:nvPr/>
          </p:nvSpPr>
          <p:spPr bwMode="auto">
            <a:xfrm>
              <a:off x="2883" y="1397"/>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45" name="Rectangle 65"/>
          <p:cNvSpPr>
            <a:spLocks noChangeArrowheads="1"/>
          </p:cNvSpPr>
          <p:nvPr/>
        </p:nvSpPr>
        <p:spPr bwMode="auto">
          <a:xfrm>
            <a:off x="282575" y="3054350"/>
            <a:ext cx="3160713" cy="271463"/>
          </a:xfrm>
          <a:prstGeom prst="rect">
            <a:avLst/>
          </a:prstGeom>
          <a:solidFill>
            <a:srgbClr val="FD96A2">
              <a:alpha val="59999"/>
            </a:srgbClr>
          </a:solidFill>
          <a:ln w="9525">
            <a:solidFill>
              <a:schemeClr val="tx1"/>
            </a:solidFill>
            <a:miter lim="800000"/>
            <a:headEnd/>
            <a:tailEnd/>
          </a:ln>
        </p:spPr>
        <p:txBody>
          <a:bodyPr wrap="none" anchor="ctr"/>
          <a:lstStyle/>
          <a:p>
            <a:pPr eaLnBrk="0" hangingPunct="0"/>
            <a:r>
              <a:rPr lang="en-US" sz="1200">
                <a:solidFill>
                  <a:srgbClr val="000000"/>
                </a:solidFill>
              </a:rPr>
              <a:t>	       RARF</a:t>
            </a:r>
          </a:p>
        </p:txBody>
      </p:sp>
      <p:sp>
        <p:nvSpPr>
          <p:cNvPr id="81946" name="Rectangle 66"/>
          <p:cNvSpPr>
            <a:spLocks noChangeArrowheads="1"/>
          </p:cNvSpPr>
          <p:nvPr/>
        </p:nvSpPr>
        <p:spPr bwMode="auto">
          <a:xfrm>
            <a:off x="274638" y="947738"/>
            <a:ext cx="4081462" cy="271462"/>
          </a:xfrm>
          <a:prstGeom prst="rect">
            <a:avLst/>
          </a:prstGeom>
          <a:solidFill>
            <a:srgbClr val="3C5FFB">
              <a:alpha val="59999"/>
            </a:srgbClr>
          </a:solidFill>
          <a:ln w="9525">
            <a:solidFill>
              <a:schemeClr val="tx1"/>
            </a:solidFill>
            <a:miter lim="800000"/>
            <a:headEnd/>
            <a:tailEnd/>
          </a:ln>
        </p:spPr>
        <p:txBody>
          <a:bodyPr wrap="none" anchor="ctr"/>
          <a:lstStyle/>
          <a:p>
            <a:pPr eaLnBrk="0" hangingPunct="0"/>
            <a:r>
              <a:rPr lang="en-US" sz="1200">
                <a:solidFill>
                  <a:srgbClr val="000000"/>
                </a:solidFill>
              </a:rPr>
              <a:t>		ISAC-I</a:t>
            </a:r>
          </a:p>
        </p:txBody>
      </p:sp>
      <p:grpSp>
        <p:nvGrpSpPr>
          <p:cNvPr id="8" name="Group 67"/>
          <p:cNvGrpSpPr>
            <a:grpSpLocks/>
          </p:cNvGrpSpPr>
          <p:nvPr/>
        </p:nvGrpSpPr>
        <p:grpSpPr bwMode="auto">
          <a:xfrm>
            <a:off x="174625" y="947738"/>
            <a:ext cx="449263" cy="269875"/>
            <a:chOff x="3733" y="139"/>
            <a:chExt cx="283" cy="170"/>
          </a:xfrm>
        </p:grpSpPr>
        <p:sp>
          <p:nvSpPr>
            <p:cNvPr id="82012" name="Rectangle 68"/>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13" name="AutoShape 69"/>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14" name="Rectangle 70"/>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15" name="Line 71"/>
            <p:cNvSpPr>
              <a:spLocks noChangeShapeType="1"/>
            </p:cNvSpPr>
            <p:nvPr/>
          </p:nvSpPr>
          <p:spPr bwMode="auto">
            <a:xfrm flipV="1">
              <a:off x="3915" y="17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16" name="Line 72"/>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grpSp>
        <p:nvGrpSpPr>
          <p:cNvPr id="9" name="Group 73"/>
          <p:cNvGrpSpPr>
            <a:grpSpLocks/>
          </p:cNvGrpSpPr>
          <p:nvPr/>
        </p:nvGrpSpPr>
        <p:grpSpPr bwMode="auto">
          <a:xfrm>
            <a:off x="195263" y="3054350"/>
            <a:ext cx="449262" cy="269875"/>
            <a:chOff x="3733" y="139"/>
            <a:chExt cx="283" cy="170"/>
          </a:xfrm>
        </p:grpSpPr>
        <p:sp>
          <p:nvSpPr>
            <p:cNvPr id="82007" name="Rectangle 74"/>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08" name="AutoShape 75"/>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09" name="Rectangle 76"/>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10" name="Line 77"/>
            <p:cNvSpPr>
              <a:spLocks noChangeShapeType="1"/>
            </p:cNvSpPr>
            <p:nvPr/>
          </p:nvSpPr>
          <p:spPr bwMode="auto">
            <a:xfrm flipV="1">
              <a:off x="3915" y="17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11" name="Line 78"/>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grpSp>
        <p:nvGrpSpPr>
          <p:cNvPr id="10" name="Group 79"/>
          <p:cNvGrpSpPr>
            <a:grpSpLocks/>
          </p:cNvGrpSpPr>
          <p:nvPr/>
        </p:nvGrpSpPr>
        <p:grpSpPr bwMode="auto">
          <a:xfrm>
            <a:off x="4324350" y="890588"/>
            <a:ext cx="674688" cy="404812"/>
            <a:chOff x="2696" y="1307"/>
            <a:chExt cx="283" cy="170"/>
          </a:xfrm>
        </p:grpSpPr>
        <p:sp>
          <p:nvSpPr>
            <p:cNvPr id="82002" name="Rectangle 80"/>
            <p:cNvSpPr>
              <a:spLocks noChangeArrowheads="1"/>
            </p:cNvSpPr>
            <p:nvPr/>
          </p:nvSpPr>
          <p:spPr bwMode="auto">
            <a:xfrm>
              <a:off x="2696" y="1307"/>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03" name="AutoShape 81"/>
            <p:cNvSpPr>
              <a:spLocks noChangeArrowheads="1"/>
            </p:cNvSpPr>
            <p:nvPr/>
          </p:nvSpPr>
          <p:spPr bwMode="auto">
            <a:xfrm>
              <a:off x="2707" y="1352"/>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2004" name="Rectangle 82"/>
            <p:cNvSpPr>
              <a:spLocks noChangeArrowheads="1"/>
            </p:cNvSpPr>
            <p:nvPr/>
          </p:nvSpPr>
          <p:spPr bwMode="auto">
            <a:xfrm>
              <a:off x="2843" y="1325"/>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05" name="Line 83"/>
            <p:cNvSpPr>
              <a:spLocks noChangeShapeType="1"/>
            </p:cNvSpPr>
            <p:nvPr/>
          </p:nvSpPr>
          <p:spPr bwMode="auto">
            <a:xfrm flipV="1">
              <a:off x="2878" y="1347"/>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06" name="Line 84"/>
            <p:cNvSpPr>
              <a:spLocks noChangeShapeType="1"/>
            </p:cNvSpPr>
            <p:nvPr/>
          </p:nvSpPr>
          <p:spPr bwMode="auto">
            <a:xfrm>
              <a:off x="2883" y="1397"/>
              <a:ext cx="67" cy="39"/>
            </a:xfrm>
            <a:prstGeom prst="line">
              <a:avLst/>
            </a:prstGeom>
            <a:noFill/>
            <a:ln w="9525">
              <a:solidFill>
                <a:schemeClr val="tx1"/>
              </a:solidFill>
              <a:round/>
              <a:headEnd/>
              <a:tailEnd type="triangle" w="sm" len="sm"/>
            </a:ln>
          </p:spPr>
          <p:txBody>
            <a:bodyPr wrap="none" anchor="ctr"/>
            <a:lstStyle/>
            <a:p>
              <a:endParaRPr lang="en-US"/>
            </a:p>
          </p:txBody>
        </p:sp>
      </p:grpSp>
      <p:grpSp>
        <p:nvGrpSpPr>
          <p:cNvPr id="11" name="Group 85"/>
          <p:cNvGrpSpPr>
            <a:grpSpLocks/>
          </p:cNvGrpSpPr>
          <p:nvPr/>
        </p:nvGrpSpPr>
        <p:grpSpPr bwMode="auto">
          <a:xfrm>
            <a:off x="3338513" y="2990850"/>
            <a:ext cx="674687" cy="404813"/>
            <a:chOff x="2696" y="1307"/>
            <a:chExt cx="283" cy="170"/>
          </a:xfrm>
        </p:grpSpPr>
        <p:sp>
          <p:nvSpPr>
            <p:cNvPr id="81997" name="Rectangle 86"/>
            <p:cNvSpPr>
              <a:spLocks noChangeArrowheads="1"/>
            </p:cNvSpPr>
            <p:nvPr/>
          </p:nvSpPr>
          <p:spPr bwMode="auto">
            <a:xfrm>
              <a:off x="2696" y="1307"/>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98" name="AutoShape 87"/>
            <p:cNvSpPr>
              <a:spLocks noChangeArrowheads="1"/>
            </p:cNvSpPr>
            <p:nvPr/>
          </p:nvSpPr>
          <p:spPr bwMode="auto">
            <a:xfrm>
              <a:off x="2707" y="1352"/>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99" name="Rectangle 88"/>
            <p:cNvSpPr>
              <a:spLocks noChangeArrowheads="1"/>
            </p:cNvSpPr>
            <p:nvPr/>
          </p:nvSpPr>
          <p:spPr bwMode="auto">
            <a:xfrm>
              <a:off x="2843" y="1325"/>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2000" name="Line 89"/>
            <p:cNvSpPr>
              <a:spLocks noChangeShapeType="1"/>
            </p:cNvSpPr>
            <p:nvPr/>
          </p:nvSpPr>
          <p:spPr bwMode="auto">
            <a:xfrm flipV="1">
              <a:off x="2878" y="1347"/>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2001" name="Line 90"/>
            <p:cNvSpPr>
              <a:spLocks noChangeShapeType="1"/>
            </p:cNvSpPr>
            <p:nvPr/>
          </p:nvSpPr>
          <p:spPr bwMode="auto">
            <a:xfrm>
              <a:off x="2883" y="1397"/>
              <a:ext cx="67" cy="39"/>
            </a:xfrm>
            <a:prstGeom prst="line">
              <a:avLst/>
            </a:prstGeom>
            <a:noFill/>
            <a:ln w="9525">
              <a:solidFill>
                <a:schemeClr val="tx1"/>
              </a:solidFill>
              <a:round/>
              <a:headEnd/>
              <a:tailEnd type="triangle" w="sm" len="sm"/>
            </a:ln>
          </p:spPr>
          <p:txBody>
            <a:bodyPr wrap="none" anchor="ctr"/>
            <a:lstStyle/>
            <a:p>
              <a:endParaRPr lang="en-US"/>
            </a:p>
          </p:txBody>
        </p:sp>
      </p:grpSp>
      <p:grpSp>
        <p:nvGrpSpPr>
          <p:cNvPr id="12" name="Group 91"/>
          <p:cNvGrpSpPr>
            <a:grpSpLocks/>
          </p:cNvGrpSpPr>
          <p:nvPr/>
        </p:nvGrpSpPr>
        <p:grpSpPr bwMode="auto">
          <a:xfrm>
            <a:off x="6670675" y="4875213"/>
            <a:ext cx="674688" cy="404812"/>
            <a:chOff x="2696" y="1307"/>
            <a:chExt cx="283" cy="170"/>
          </a:xfrm>
        </p:grpSpPr>
        <p:sp>
          <p:nvSpPr>
            <p:cNvPr id="81992" name="Rectangle 92"/>
            <p:cNvSpPr>
              <a:spLocks noChangeArrowheads="1"/>
            </p:cNvSpPr>
            <p:nvPr/>
          </p:nvSpPr>
          <p:spPr bwMode="auto">
            <a:xfrm>
              <a:off x="2696" y="1307"/>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93" name="AutoShape 93"/>
            <p:cNvSpPr>
              <a:spLocks noChangeArrowheads="1"/>
            </p:cNvSpPr>
            <p:nvPr/>
          </p:nvSpPr>
          <p:spPr bwMode="auto">
            <a:xfrm>
              <a:off x="2707" y="1352"/>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94" name="Rectangle 94"/>
            <p:cNvSpPr>
              <a:spLocks noChangeArrowheads="1"/>
            </p:cNvSpPr>
            <p:nvPr/>
          </p:nvSpPr>
          <p:spPr bwMode="auto">
            <a:xfrm>
              <a:off x="2843" y="1325"/>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1995" name="Line 95"/>
            <p:cNvSpPr>
              <a:spLocks noChangeShapeType="1"/>
            </p:cNvSpPr>
            <p:nvPr/>
          </p:nvSpPr>
          <p:spPr bwMode="auto">
            <a:xfrm flipV="1">
              <a:off x="2878" y="1347"/>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1996" name="Line 96"/>
            <p:cNvSpPr>
              <a:spLocks noChangeShapeType="1"/>
            </p:cNvSpPr>
            <p:nvPr/>
          </p:nvSpPr>
          <p:spPr bwMode="auto">
            <a:xfrm>
              <a:off x="2883" y="1397"/>
              <a:ext cx="67" cy="39"/>
            </a:xfrm>
            <a:prstGeom prst="line">
              <a:avLst/>
            </a:prstGeom>
            <a:noFill/>
            <a:ln w="9525">
              <a:solidFill>
                <a:schemeClr val="tx1"/>
              </a:solidFill>
              <a:round/>
              <a:headEnd/>
              <a:tailEnd type="triangle" w="sm" len="sm"/>
            </a:ln>
          </p:spPr>
          <p:txBody>
            <a:bodyPr wrap="none" anchor="ctr"/>
            <a:lstStyle/>
            <a:p>
              <a:endParaRPr lang="en-US"/>
            </a:p>
          </p:txBody>
        </p:sp>
      </p:grpSp>
      <p:pic>
        <p:nvPicPr>
          <p:cNvPr id="81952" name="Picture 97"/>
          <p:cNvPicPr>
            <a:picLocks noChangeAspect="1" noChangeArrowheads="1"/>
          </p:cNvPicPr>
          <p:nvPr/>
        </p:nvPicPr>
        <p:blipFill>
          <a:blip r:embed="rId2" cstate="print"/>
          <a:srcRect/>
          <a:stretch>
            <a:fillRect/>
          </a:stretch>
        </p:blipFill>
        <p:spPr bwMode="auto">
          <a:xfrm>
            <a:off x="7885113" y="749300"/>
            <a:ext cx="946150" cy="742950"/>
          </a:xfrm>
          <a:prstGeom prst="rect">
            <a:avLst/>
          </a:prstGeom>
          <a:noFill/>
          <a:ln w="9525">
            <a:noFill/>
            <a:miter lim="800000"/>
            <a:headEnd/>
            <a:tailEnd/>
          </a:ln>
        </p:spPr>
      </p:pic>
      <p:pic>
        <p:nvPicPr>
          <p:cNvPr id="81953" name="Picture 98"/>
          <p:cNvPicPr>
            <a:picLocks noChangeAspect="1" noChangeArrowheads="1"/>
          </p:cNvPicPr>
          <p:nvPr/>
        </p:nvPicPr>
        <p:blipFill>
          <a:blip r:embed="rId3" cstate="print"/>
          <a:srcRect/>
          <a:stretch>
            <a:fillRect/>
          </a:stretch>
        </p:blipFill>
        <p:spPr bwMode="auto">
          <a:xfrm>
            <a:off x="7885113" y="2819400"/>
            <a:ext cx="919162" cy="719138"/>
          </a:xfrm>
          <a:prstGeom prst="rect">
            <a:avLst/>
          </a:prstGeom>
          <a:noFill/>
          <a:ln w="9525">
            <a:noFill/>
            <a:miter lim="800000"/>
            <a:headEnd/>
            <a:tailEnd/>
          </a:ln>
        </p:spPr>
      </p:pic>
      <p:pic>
        <p:nvPicPr>
          <p:cNvPr id="81954" name="Picture 99"/>
          <p:cNvPicPr>
            <a:picLocks noChangeAspect="1" noChangeArrowheads="1"/>
          </p:cNvPicPr>
          <p:nvPr/>
        </p:nvPicPr>
        <p:blipFill>
          <a:blip r:embed="rId4" cstate="print"/>
          <a:srcRect/>
          <a:stretch>
            <a:fillRect/>
          </a:stretch>
        </p:blipFill>
        <p:spPr bwMode="auto">
          <a:xfrm>
            <a:off x="7885113" y="2098675"/>
            <a:ext cx="928687" cy="728663"/>
          </a:xfrm>
          <a:prstGeom prst="rect">
            <a:avLst/>
          </a:prstGeom>
          <a:noFill/>
          <a:ln w="9525">
            <a:noFill/>
            <a:miter lim="800000"/>
            <a:headEnd/>
            <a:tailEnd/>
          </a:ln>
        </p:spPr>
      </p:pic>
      <p:pic>
        <p:nvPicPr>
          <p:cNvPr id="81955" name="Picture 100"/>
          <p:cNvPicPr>
            <a:picLocks noChangeAspect="1" noChangeArrowheads="1"/>
          </p:cNvPicPr>
          <p:nvPr/>
        </p:nvPicPr>
        <p:blipFill>
          <a:blip r:embed="rId5" cstate="print"/>
          <a:srcRect/>
          <a:stretch>
            <a:fillRect/>
          </a:stretch>
        </p:blipFill>
        <p:spPr bwMode="auto">
          <a:xfrm>
            <a:off x="7885113" y="1401763"/>
            <a:ext cx="958850" cy="752475"/>
          </a:xfrm>
          <a:prstGeom prst="rect">
            <a:avLst/>
          </a:prstGeom>
          <a:noFill/>
          <a:ln w="9525">
            <a:noFill/>
            <a:miter lim="800000"/>
            <a:headEnd/>
            <a:tailEnd/>
          </a:ln>
        </p:spPr>
      </p:pic>
      <p:pic>
        <p:nvPicPr>
          <p:cNvPr id="81956" name="Picture 101"/>
          <p:cNvPicPr>
            <a:picLocks noChangeAspect="1" noChangeArrowheads="1"/>
          </p:cNvPicPr>
          <p:nvPr/>
        </p:nvPicPr>
        <p:blipFill>
          <a:blip r:embed="rId6" cstate="print"/>
          <a:srcRect/>
          <a:stretch>
            <a:fillRect/>
          </a:stretch>
        </p:blipFill>
        <p:spPr bwMode="auto">
          <a:xfrm>
            <a:off x="7808913" y="3732213"/>
            <a:ext cx="1060450" cy="854075"/>
          </a:xfrm>
          <a:prstGeom prst="rect">
            <a:avLst/>
          </a:prstGeom>
          <a:noFill/>
          <a:ln w="9525">
            <a:noFill/>
            <a:miter lim="800000"/>
            <a:headEnd/>
            <a:tailEnd/>
          </a:ln>
        </p:spPr>
      </p:pic>
      <p:pic>
        <p:nvPicPr>
          <p:cNvPr id="81957" name="Picture 102" descr="logocern01"/>
          <p:cNvPicPr>
            <a:picLocks noChangeAspect="1" noChangeArrowheads="1"/>
          </p:cNvPicPr>
          <p:nvPr/>
        </p:nvPicPr>
        <p:blipFill>
          <a:blip r:embed="rId7" cstate="print"/>
          <a:srcRect/>
          <a:stretch>
            <a:fillRect/>
          </a:stretch>
        </p:blipFill>
        <p:spPr bwMode="auto">
          <a:xfrm>
            <a:off x="8051800" y="77788"/>
            <a:ext cx="669925" cy="668337"/>
          </a:xfrm>
          <a:prstGeom prst="rect">
            <a:avLst/>
          </a:prstGeom>
          <a:noFill/>
          <a:ln w="9525">
            <a:noFill/>
            <a:miter lim="800000"/>
            <a:headEnd/>
            <a:tailEnd/>
          </a:ln>
        </p:spPr>
      </p:pic>
      <p:grpSp>
        <p:nvGrpSpPr>
          <p:cNvPr id="13" name="Group 103"/>
          <p:cNvGrpSpPr>
            <a:grpSpLocks/>
          </p:cNvGrpSpPr>
          <p:nvPr/>
        </p:nvGrpSpPr>
        <p:grpSpPr bwMode="auto">
          <a:xfrm>
            <a:off x="160338" y="4462463"/>
            <a:ext cx="2205037" cy="909637"/>
            <a:chOff x="69" y="3683"/>
            <a:chExt cx="1389" cy="573"/>
          </a:xfrm>
        </p:grpSpPr>
        <p:sp>
          <p:nvSpPr>
            <p:cNvPr id="105" name="Rectangle 104"/>
            <p:cNvSpPr>
              <a:spLocks noChangeArrowheads="1"/>
            </p:cNvSpPr>
            <p:nvPr/>
          </p:nvSpPr>
          <p:spPr bwMode="auto">
            <a:xfrm>
              <a:off x="69" y="3683"/>
              <a:ext cx="1374" cy="573"/>
            </a:xfrm>
            <a:prstGeom prst="rect">
              <a:avLst/>
            </a:prstGeom>
            <a:solidFill>
              <a:schemeClr val="bg1"/>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eaLnBrk="0" hangingPunct="0">
                <a:defRPr/>
              </a:pPr>
              <a:endParaRPr lang="en-US" sz="2800">
                <a:solidFill>
                  <a:srgbClr val="000000"/>
                </a:solidFill>
                <a:latin typeface="Arial" pitchFamily="-108" charset="0"/>
                <a:ea typeface="Arial" charset="0"/>
                <a:cs typeface="ＭＳ Ｐゴシック" pitchFamily="-108" charset="-128"/>
              </a:endParaRPr>
            </a:p>
          </p:txBody>
        </p:sp>
        <p:grpSp>
          <p:nvGrpSpPr>
            <p:cNvPr id="14" name="Group 105"/>
            <p:cNvGrpSpPr>
              <a:grpSpLocks/>
            </p:cNvGrpSpPr>
            <p:nvPr/>
          </p:nvGrpSpPr>
          <p:grpSpPr bwMode="auto">
            <a:xfrm>
              <a:off x="109" y="4064"/>
              <a:ext cx="283" cy="170"/>
              <a:chOff x="3733" y="139"/>
              <a:chExt cx="283" cy="170"/>
            </a:xfrm>
          </p:grpSpPr>
          <p:sp>
            <p:nvSpPr>
              <p:cNvPr id="81987" name="Rectangle 106"/>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88" name="AutoShape 107"/>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89" name="Rectangle 108"/>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1990" name="Line 109"/>
              <p:cNvSpPr>
                <a:spLocks noChangeShapeType="1"/>
              </p:cNvSpPr>
              <p:nvPr/>
            </p:nvSpPr>
            <p:spPr bwMode="auto">
              <a:xfrm flipV="1">
                <a:off x="3915" y="17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1991" name="Line 110"/>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82" name="Rectangle 111"/>
            <p:cNvSpPr>
              <a:spLocks noChangeArrowheads="1"/>
            </p:cNvSpPr>
            <p:nvPr/>
          </p:nvSpPr>
          <p:spPr bwMode="auto">
            <a:xfrm>
              <a:off x="112" y="3949"/>
              <a:ext cx="286" cy="96"/>
            </a:xfrm>
            <a:prstGeom prst="rect">
              <a:avLst/>
            </a:prstGeom>
            <a:solidFill>
              <a:srgbClr val="FDFB33">
                <a:alpha val="50195"/>
              </a:srgbClr>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83" name="Rectangle 112"/>
            <p:cNvSpPr>
              <a:spLocks noChangeArrowheads="1"/>
            </p:cNvSpPr>
            <p:nvPr/>
          </p:nvSpPr>
          <p:spPr bwMode="auto">
            <a:xfrm>
              <a:off x="109" y="3831"/>
              <a:ext cx="286" cy="96"/>
            </a:xfrm>
            <a:prstGeom prst="rect">
              <a:avLst/>
            </a:prstGeom>
            <a:solidFill>
              <a:srgbClr val="3C5FFB">
                <a:alpha val="50195"/>
              </a:srgbClr>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84" name="Rectangle 113"/>
            <p:cNvSpPr>
              <a:spLocks noChangeArrowheads="1"/>
            </p:cNvSpPr>
            <p:nvPr/>
          </p:nvSpPr>
          <p:spPr bwMode="auto">
            <a:xfrm>
              <a:off x="109" y="3716"/>
              <a:ext cx="286" cy="96"/>
            </a:xfrm>
            <a:prstGeom prst="rect">
              <a:avLst/>
            </a:prstGeom>
            <a:solidFill>
              <a:srgbClr val="FD96A2">
                <a:alpha val="50195"/>
              </a:srgbClr>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85" name="Text Box 114"/>
            <p:cNvSpPr txBox="1">
              <a:spLocks noChangeArrowheads="1"/>
            </p:cNvSpPr>
            <p:nvPr/>
          </p:nvSpPr>
          <p:spPr bwMode="auto">
            <a:xfrm>
              <a:off x="400" y="3688"/>
              <a:ext cx="1058" cy="403"/>
            </a:xfrm>
            <a:prstGeom prst="rect">
              <a:avLst/>
            </a:prstGeom>
            <a:noFill/>
            <a:ln w="9525">
              <a:noFill/>
              <a:miter lim="800000"/>
              <a:headEnd/>
              <a:tailEnd/>
            </a:ln>
          </p:spPr>
          <p:txBody>
            <a:bodyPr wrap="none">
              <a:spAutoFit/>
            </a:bodyPr>
            <a:lstStyle/>
            <a:p>
              <a:pPr eaLnBrk="0" hangingPunct="0"/>
              <a:r>
                <a:rPr lang="en-US" sz="1200">
                  <a:solidFill>
                    <a:srgbClr val="000000"/>
                  </a:solidFill>
                </a:rPr>
                <a:t>In Flight</a:t>
              </a:r>
            </a:p>
            <a:p>
              <a:pPr eaLnBrk="0" hangingPunct="0"/>
              <a:r>
                <a:rPr lang="en-US" sz="1200">
                  <a:solidFill>
                    <a:srgbClr val="000000"/>
                  </a:solidFill>
                </a:rPr>
                <a:t>ISOL</a:t>
              </a:r>
            </a:p>
            <a:p>
              <a:pPr eaLnBrk="0" hangingPunct="0"/>
              <a:r>
                <a:rPr lang="en-US" sz="1200">
                  <a:solidFill>
                    <a:srgbClr val="000000"/>
                  </a:solidFill>
                </a:rPr>
                <a:t>Fission+Gas Stopping</a:t>
              </a:r>
            </a:p>
          </p:txBody>
        </p:sp>
        <p:sp>
          <p:nvSpPr>
            <p:cNvPr id="81986" name="Rectangle 115"/>
            <p:cNvSpPr>
              <a:spLocks noChangeArrowheads="1"/>
            </p:cNvSpPr>
            <p:nvPr/>
          </p:nvSpPr>
          <p:spPr bwMode="auto">
            <a:xfrm>
              <a:off x="400" y="4063"/>
              <a:ext cx="772" cy="173"/>
            </a:xfrm>
            <a:prstGeom prst="rect">
              <a:avLst/>
            </a:prstGeom>
            <a:noFill/>
            <a:ln w="9525">
              <a:noFill/>
              <a:miter lim="800000"/>
              <a:headEnd/>
              <a:tailEnd/>
            </a:ln>
          </p:spPr>
          <p:txBody>
            <a:bodyPr wrap="none">
              <a:spAutoFit/>
            </a:bodyPr>
            <a:lstStyle/>
            <a:p>
              <a:pPr eaLnBrk="0" hangingPunct="0"/>
              <a:r>
                <a:rPr lang="en-US" sz="1200">
                  <a:solidFill>
                    <a:srgbClr val="000000"/>
                  </a:solidFill>
                </a:rPr>
                <a:t>Beam on target</a:t>
              </a:r>
            </a:p>
          </p:txBody>
        </p:sp>
      </p:grpSp>
      <p:sp>
        <p:nvSpPr>
          <p:cNvPr id="81959" name="Rectangle 116"/>
          <p:cNvSpPr>
            <a:spLocks noChangeArrowheads="1"/>
          </p:cNvSpPr>
          <p:nvPr/>
        </p:nvSpPr>
        <p:spPr bwMode="auto">
          <a:xfrm>
            <a:off x="558800" y="1647825"/>
            <a:ext cx="5265738" cy="274638"/>
          </a:xfrm>
          <a:prstGeom prst="rect">
            <a:avLst/>
          </a:prstGeom>
          <a:gradFill rotWithShape="0">
            <a:gsLst>
              <a:gs pos="0">
                <a:srgbClr val="3C5FFB">
                  <a:alpha val="60001"/>
                </a:srgbClr>
              </a:gs>
              <a:gs pos="100000">
                <a:srgbClr val="FD96A2">
                  <a:alpha val="60999"/>
                </a:srgbClr>
              </a:gs>
            </a:gsLst>
            <a:lin ang="5400000" scaled="1"/>
          </a:gradFill>
          <a:ln w="9525">
            <a:solidFill>
              <a:schemeClr val="tx1"/>
            </a:solidFill>
            <a:miter lim="800000"/>
            <a:headEnd/>
            <a:tailEnd/>
          </a:ln>
        </p:spPr>
        <p:txBody>
          <a:bodyPr wrap="none" anchor="ctr"/>
          <a:lstStyle/>
          <a:p>
            <a:pPr eaLnBrk="0" hangingPunct="0"/>
            <a:r>
              <a:rPr lang="en-US" sz="1200">
                <a:solidFill>
                  <a:srgbClr val="000000"/>
                </a:solidFill>
              </a:rPr>
              <a:t>                    SPIRAL</a:t>
            </a:r>
          </a:p>
        </p:txBody>
      </p:sp>
      <p:grpSp>
        <p:nvGrpSpPr>
          <p:cNvPr id="15" name="Group 117"/>
          <p:cNvGrpSpPr>
            <a:grpSpLocks/>
          </p:cNvGrpSpPr>
          <p:nvPr/>
        </p:nvGrpSpPr>
        <p:grpSpPr bwMode="auto">
          <a:xfrm>
            <a:off x="174625" y="1647825"/>
            <a:ext cx="449263" cy="269875"/>
            <a:chOff x="3733" y="139"/>
            <a:chExt cx="283" cy="170"/>
          </a:xfrm>
        </p:grpSpPr>
        <p:sp>
          <p:nvSpPr>
            <p:cNvPr id="81975" name="Rectangle 118"/>
            <p:cNvSpPr>
              <a:spLocks noChangeArrowheads="1"/>
            </p:cNvSpPr>
            <p:nvPr/>
          </p:nvSpPr>
          <p:spPr bwMode="auto">
            <a:xfrm>
              <a:off x="3733" y="139"/>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76" name="AutoShape 119"/>
            <p:cNvSpPr>
              <a:spLocks noChangeArrowheads="1"/>
            </p:cNvSpPr>
            <p:nvPr/>
          </p:nvSpPr>
          <p:spPr bwMode="auto">
            <a:xfrm>
              <a:off x="3744" y="184"/>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77" name="Rectangle 120"/>
            <p:cNvSpPr>
              <a:spLocks noChangeArrowheads="1"/>
            </p:cNvSpPr>
            <p:nvPr/>
          </p:nvSpPr>
          <p:spPr bwMode="auto">
            <a:xfrm>
              <a:off x="3880" y="157"/>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1978" name="Line 121"/>
            <p:cNvSpPr>
              <a:spLocks noChangeShapeType="1"/>
            </p:cNvSpPr>
            <p:nvPr/>
          </p:nvSpPr>
          <p:spPr bwMode="auto">
            <a:xfrm flipV="1">
              <a:off x="3915" y="179"/>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1979" name="Line 122"/>
            <p:cNvSpPr>
              <a:spLocks noChangeShapeType="1"/>
            </p:cNvSpPr>
            <p:nvPr/>
          </p:nvSpPr>
          <p:spPr bwMode="auto">
            <a:xfrm>
              <a:off x="3920" y="229"/>
              <a:ext cx="67" cy="39"/>
            </a:xfrm>
            <a:prstGeom prst="line">
              <a:avLst/>
            </a:prstGeom>
            <a:noFill/>
            <a:ln w="9525">
              <a:solidFill>
                <a:schemeClr val="tx1"/>
              </a:solidFill>
              <a:round/>
              <a:headEnd/>
              <a:tailEnd type="triangle" w="sm" len="sm"/>
            </a:ln>
          </p:spPr>
          <p:txBody>
            <a:bodyPr wrap="none" anchor="ctr"/>
            <a:lstStyle/>
            <a:p>
              <a:endParaRPr lang="en-US"/>
            </a:p>
          </p:txBody>
        </p:sp>
      </p:grpSp>
      <p:grpSp>
        <p:nvGrpSpPr>
          <p:cNvPr id="16" name="Group 123"/>
          <p:cNvGrpSpPr>
            <a:grpSpLocks/>
          </p:cNvGrpSpPr>
          <p:nvPr/>
        </p:nvGrpSpPr>
        <p:grpSpPr bwMode="auto">
          <a:xfrm>
            <a:off x="5730875" y="1577975"/>
            <a:ext cx="674688" cy="404813"/>
            <a:chOff x="2696" y="1307"/>
            <a:chExt cx="283" cy="170"/>
          </a:xfrm>
        </p:grpSpPr>
        <p:sp>
          <p:nvSpPr>
            <p:cNvPr id="81970" name="Rectangle 124"/>
            <p:cNvSpPr>
              <a:spLocks noChangeArrowheads="1"/>
            </p:cNvSpPr>
            <p:nvPr/>
          </p:nvSpPr>
          <p:spPr bwMode="auto">
            <a:xfrm>
              <a:off x="2696" y="1307"/>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71" name="AutoShape 125"/>
            <p:cNvSpPr>
              <a:spLocks noChangeArrowheads="1"/>
            </p:cNvSpPr>
            <p:nvPr/>
          </p:nvSpPr>
          <p:spPr bwMode="auto">
            <a:xfrm>
              <a:off x="2707" y="1352"/>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72" name="Rectangle 126"/>
            <p:cNvSpPr>
              <a:spLocks noChangeArrowheads="1"/>
            </p:cNvSpPr>
            <p:nvPr/>
          </p:nvSpPr>
          <p:spPr bwMode="auto">
            <a:xfrm>
              <a:off x="2843" y="1325"/>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1973" name="Line 127"/>
            <p:cNvSpPr>
              <a:spLocks noChangeShapeType="1"/>
            </p:cNvSpPr>
            <p:nvPr/>
          </p:nvSpPr>
          <p:spPr bwMode="auto">
            <a:xfrm flipV="1">
              <a:off x="2878" y="1347"/>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1974" name="Line 128"/>
            <p:cNvSpPr>
              <a:spLocks noChangeShapeType="1"/>
            </p:cNvSpPr>
            <p:nvPr/>
          </p:nvSpPr>
          <p:spPr bwMode="auto">
            <a:xfrm>
              <a:off x="2883" y="1397"/>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62" name="AutoShape 129"/>
          <p:cNvSpPr>
            <a:spLocks noChangeArrowheads="1"/>
          </p:cNvSpPr>
          <p:nvPr/>
        </p:nvSpPr>
        <p:spPr bwMode="auto">
          <a:xfrm>
            <a:off x="3027363" y="158750"/>
            <a:ext cx="4865687" cy="566738"/>
          </a:xfrm>
          <a:prstGeom prst="homePlate">
            <a:avLst>
              <a:gd name="adj" fmla="val 43325"/>
            </a:avLst>
          </a:prstGeom>
          <a:solidFill>
            <a:srgbClr val="3C5FFB">
              <a:alpha val="59999"/>
            </a:srgbClr>
          </a:solidFill>
          <a:ln w="9525">
            <a:solidFill>
              <a:schemeClr val="tx1"/>
            </a:solidFill>
            <a:miter lim="800000"/>
            <a:headEnd/>
            <a:tailEnd/>
          </a:ln>
        </p:spPr>
        <p:txBody>
          <a:bodyPr wrap="none" anchor="ctr"/>
          <a:lstStyle/>
          <a:p>
            <a:pPr algn="r" eaLnBrk="0" hangingPunct="0"/>
            <a:r>
              <a:rPr lang="en-US">
                <a:solidFill>
                  <a:srgbClr val="000000"/>
                </a:solidFill>
              </a:rPr>
              <a:t>        HIE-ISOLDE</a:t>
            </a:r>
          </a:p>
        </p:txBody>
      </p:sp>
      <p:grpSp>
        <p:nvGrpSpPr>
          <p:cNvPr id="22" name="Group 130"/>
          <p:cNvGrpSpPr>
            <a:grpSpLocks/>
          </p:cNvGrpSpPr>
          <p:nvPr/>
        </p:nvGrpSpPr>
        <p:grpSpPr bwMode="auto">
          <a:xfrm>
            <a:off x="5249863" y="244475"/>
            <a:ext cx="674687" cy="404813"/>
            <a:chOff x="2696" y="1307"/>
            <a:chExt cx="283" cy="170"/>
          </a:xfrm>
        </p:grpSpPr>
        <p:sp>
          <p:nvSpPr>
            <p:cNvPr id="81965" name="Rectangle 131"/>
            <p:cNvSpPr>
              <a:spLocks noChangeArrowheads="1"/>
            </p:cNvSpPr>
            <p:nvPr/>
          </p:nvSpPr>
          <p:spPr bwMode="auto">
            <a:xfrm>
              <a:off x="2696" y="1307"/>
              <a:ext cx="283" cy="170"/>
            </a:xfrm>
            <a:prstGeom prst="rect">
              <a:avLst/>
            </a:prstGeom>
            <a:solidFill>
              <a:srgbClr val="FFFFE3"/>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66" name="AutoShape 132"/>
            <p:cNvSpPr>
              <a:spLocks noChangeArrowheads="1"/>
            </p:cNvSpPr>
            <p:nvPr/>
          </p:nvSpPr>
          <p:spPr bwMode="auto">
            <a:xfrm>
              <a:off x="2707" y="1352"/>
              <a:ext cx="136" cy="96"/>
            </a:xfrm>
            <a:prstGeom prst="rightArrow">
              <a:avLst>
                <a:gd name="adj1" fmla="val 50000"/>
                <a:gd name="adj2" fmla="val 35417"/>
              </a:avLst>
            </a:prstGeom>
            <a:solidFill>
              <a:schemeClr val="accent1"/>
            </a:solidFill>
            <a:ln w="9525">
              <a:solidFill>
                <a:schemeClr val="tx1"/>
              </a:solidFill>
              <a:miter lim="800000"/>
              <a:headEnd/>
              <a:tailEnd/>
            </a:ln>
          </p:spPr>
          <p:txBody>
            <a:bodyPr wrap="none" anchor="ctr"/>
            <a:lstStyle/>
            <a:p>
              <a:pPr eaLnBrk="0" hangingPunct="0"/>
              <a:endParaRPr lang="en-US" sz="2800">
                <a:solidFill>
                  <a:srgbClr val="000000"/>
                </a:solidFill>
              </a:endParaRPr>
            </a:p>
          </p:txBody>
        </p:sp>
        <p:sp>
          <p:nvSpPr>
            <p:cNvPr id="81967" name="Rectangle 133"/>
            <p:cNvSpPr>
              <a:spLocks noChangeArrowheads="1"/>
            </p:cNvSpPr>
            <p:nvPr/>
          </p:nvSpPr>
          <p:spPr bwMode="auto">
            <a:xfrm>
              <a:off x="2843" y="1325"/>
              <a:ext cx="32" cy="142"/>
            </a:xfrm>
            <a:prstGeom prst="rect">
              <a:avLst/>
            </a:prstGeom>
            <a:solidFill>
              <a:srgbClr val="FF0000"/>
            </a:solidFill>
            <a:ln w="9525">
              <a:noFill/>
              <a:miter lim="800000"/>
              <a:headEnd/>
              <a:tailEnd/>
            </a:ln>
          </p:spPr>
          <p:txBody>
            <a:bodyPr wrap="none" anchor="ctr"/>
            <a:lstStyle/>
            <a:p>
              <a:pPr eaLnBrk="0" hangingPunct="0"/>
              <a:endParaRPr lang="en-US" sz="2800">
                <a:solidFill>
                  <a:srgbClr val="000000"/>
                </a:solidFill>
              </a:endParaRPr>
            </a:p>
          </p:txBody>
        </p:sp>
        <p:sp>
          <p:nvSpPr>
            <p:cNvPr id="81968" name="Line 134"/>
            <p:cNvSpPr>
              <a:spLocks noChangeShapeType="1"/>
            </p:cNvSpPr>
            <p:nvPr/>
          </p:nvSpPr>
          <p:spPr bwMode="auto">
            <a:xfrm flipV="1">
              <a:off x="2878" y="1347"/>
              <a:ext cx="84" cy="48"/>
            </a:xfrm>
            <a:prstGeom prst="line">
              <a:avLst/>
            </a:prstGeom>
            <a:noFill/>
            <a:ln w="9525">
              <a:solidFill>
                <a:schemeClr val="tx1"/>
              </a:solidFill>
              <a:round/>
              <a:headEnd/>
              <a:tailEnd type="triangle" w="sm" len="sm"/>
            </a:ln>
          </p:spPr>
          <p:txBody>
            <a:bodyPr wrap="none" anchor="ctr"/>
            <a:lstStyle/>
            <a:p>
              <a:endParaRPr lang="en-US"/>
            </a:p>
          </p:txBody>
        </p:sp>
        <p:sp>
          <p:nvSpPr>
            <p:cNvPr id="81969" name="Line 135"/>
            <p:cNvSpPr>
              <a:spLocks noChangeShapeType="1"/>
            </p:cNvSpPr>
            <p:nvPr/>
          </p:nvSpPr>
          <p:spPr bwMode="auto">
            <a:xfrm>
              <a:off x="2883" y="1397"/>
              <a:ext cx="67" cy="39"/>
            </a:xfrm>
            <a:prstGeom prst="line">
              <a:avLst/>
            </a:prstGeom>
            <a:noFill/>
            <a:ln w="9525">
              <a:solidFill>
                <a:schemeClr val="tx1"/>
              </a:solidFill>
              <a:round/>
              <a:headEnd/>
              <a:tailEnd type="triangle" w="sm" len="sm"/>
            </a:ln>
          </p:spPr>
          <p:txBody>
            <a:bodyPr wrap="none" anchor="ctr"/>
            <a:lstStyle/>
            <a:p>
              <a:endParaRPr lang="en-US"/>
            </a:p>
          </p:txBody>
        </p:sp>
      </p:grpSp>
      <p:sp>
        <p:nvSpPr>
          <p:cNvPr id="81964" name="AutoShape 28"/>
          <p:cNvSpPr>
            <a:spLocks noChangeArrowheads="1"/>
          </p:cNvSpPr>
          <p:nvPr/>
        </p:nvSpPr>
        <p:spPr bwMode="auto">
          <a:xfrm>
            <a:off x="165100" y="5505450"/>
            <a:ext cx="7392988" cy="347663"/>
          </a:xfrm>
          <a:prstGeom prst="homePlate">
            <a:avLst>
              <a:gd name="adj" fmla="val 105438"/>
            </a:avLst>
          </a:prstGeom>
          <a:solidFill>
            <a:srgbClr val="19FFA5">
              <a:alpha val="61176"/>
            </a:srgbClr>
          </a:solidFill>
          <a:ln w="9525">
            <a:solidFill>
              <a:schemeClr val="tx1"/>
            </a:solidFill>
            <a:miter lim="800000"/>
            <a:headEnd/>
            <a:tailEnd/>
          </a:ln>
        </p:spPr>
        <p:txBody>
          <a:bodyPr wrap="none" anchor="ctr"/>
          <a:lstStyle/>
          <a:p>
            <a:pPr algn="ctr" eaLnBrk="0" hangingPunct="0"/>
            <a:r>
              <a:rPr lang="en-US" sz="1200">
                <a:solidFill>
                  <a:srgbClr val="000000"/>
                </a:solidFill>
              </a:rPr>
              <a:t>Stable Beams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562600" y="2705100"/>
          <a:ext cx="1660525" cy="342900"/>
        </p:xfrm>
        <a:graphic>
          <a:graphicData uri="http://schemas.openxmlformats.org/presentationml/2006/ole">
            <p:oleObj spid="_x0000_s13314" name="Equation" r:id="rId3" imgW="1663700" imgH="342900" progId="">
              <p:embed/>
            </p:oleObj>
          </a:graphicData>
        </a:graphic>
      </p:graphicFrame>
      <p:sp>
        <p:nvSpPr>
          <p:cNvPr id="2054" name="Line 3"/>
          <p:cNvSpPr>
            <a:spLocks noChangeShapeType="1"/>
          </p:cNvSpPr>
          <p:nvPr/>
        </p:nvSpPr>
        <p:spPr bwMode="auto">
          <a:xfrm flipV="1">
            <a:off x="3365500" y="2173288"/>
            <a:ext cx="2730500" cy="36512"/>
          </a:xfrm>
          <a:prstGeom prst="line">
            <a:avLst/>
          </a:prstGeom>
          <a:noFill/>
          <a:ln w="38100">
            <a:solidFill>
              <a:srgbClr val="000000"/>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055" name="Line 4"/>
          <p:cNvSpPr>
            <a:spLocks noChangeShapeType="1"/>
          </p:cNvSpPr>
          <p:nvPr/>
        </p:nvSpPr>
        <p:spPr bwMode="auto">
          <a:xfrm>
            <a:off x="3365500" y="3733800"/>
            <a:ext cx="2574925" cy="0"/>
          </a:xfrm>
          <a:prstGeom prst="line">
            <a:avLst/>
          </a:prstGeom>
          <a:noFill/>
          <a:ln w="38100">
            <a:solidFill>
              <a:srgbClr val="000000"/>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056" name="Line 5"/>
          <p:cNvSpPr>
            <a:spLocks noChangeShapeType="1"/>
          </p:cNvSpPr>
          <p:nvPr/>
        </p:nvSpPr>
        <p:spPr bwMode="auto">
          <a:xfrm>
            <a:off x="3314700" y="4692650"/>
            <a:ext cx="2574925" cy="0"/>
          </a:xfrm>
          <a:prstGeom prst="line">
            <a:avLst/>
          </a:prstGeom>
          <a:noFill/>
          <a:ln w="38100">
            <a:solidFill>
              <a:srgbClr val="000000"/>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057" name="AutoShape 6"/>
          <p:cNvSpPr>
            <a:spLocks noChangeArrowheads="1"/>
          </p:cNvSpPr>
          <p:nvPr/>
        </p:nvSpPr>
        <p:spPr bwMode="auto">
          <a:xfrm>
            <a:off x="4195763" y="2209800"/>
            <a:ext cx="757237" cy="1524000"/>
          </a:xfrm>
          <a:prstGeom prst="downArrow">
            <a:avLst>
              <a:gd name="adj1" fmla="val 50000"/>
              <a:gd name="adj2" fmla="val 50314"/>
            </a:avLst>
          </a:prstGeom>
          <a:solidFill>
            <a:srgbClr val="0000FF"/>
          </a:solidFill>
          <a:ln w="9525">
            <a:solidFill>
              <a:srgbClr val="0000FF"/>
            </a:solidFill>
            <a:miter lim="800000"/>
            <a:headEnd/>
            <a:tailEnd/>
          </a:ln>
        </p:spPr>
        <p:txBody>
          <a:bodyPr/>
          <a:lstStyle/>
          <a:p>
            <a:pPr algn="ctr" fontAlgn="base">
              <a:spcBef>
                <a:spcPct val="0"/>
              </a:spcBef>
              <a:spcAft>
                <a:spcPct val="0"/>
              </a:spcAft>
            </a:pPr>
            <a:endParaRPr lang="en-US" smtClean="0">
              <a:solidFill>
                <a:srgbClr val="000000"/>
              </a:solidFill>
            </a:endParaRPr>
          </a:p>
        </p:txBody>
      </p:sp>
      <p:sp>
        <p:nvSpPr>
          <p:cNvPr id="2058" name="AutoShape 7"/>
          <p:cNvSpPr>
            <a:spLocks noChangeArrowheads="1"/>
          </p:cNvSpPr>
          <p:nvPr/>
        </p:nvSpPr>
        <p:spPr bwMode="auto">
          <a:xfrm>
            <a:off x="4173538" y="3733800"/>
            <a:ext cx="757237" cy="958850"/>
          </a:xfrm>
          <a:prstGeom prst="downArrow">
            <a:avLst>
              <a:gd name="adj1" fmla="val 50000"/>
              <a:gd name="adj2" fmla="val 31656"/>
            </a:avLst>
          </a:prstGeom>
          <a:solidFill>
            <a:srgbClr val="0000FF"/>
          </a:solidFill>
          <a:ln w="9525">
            <a:solidFill>
              <a:srgbClr val="0000FF"/>
            </a:solidFill>
            <a:miter lim="800000"/>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059" name="Text Box 8"/>
          <p:cNvSpPr txBox="1">
            <a:spLocks noChangeArrowheads="1"/>
          </p:cNvSpPr>
          <p:nvPr/>
        </p:nvSpPr>
        <p:spPr bwMode="auto">
          <a:xfrm>
            <a:off x="2590800" y="1982788"/>
            <a:ext cx="1009650" cy="379412"/>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1000</a:t>
            </a:r>
            <a:endParaRPr lang="en-US" smtClean="0">
              <a:solidFill>
                <a:srgbClr val="000000"/>
              </a:solidFill>
            </a:endParaRPr>
          </a:p>
        </p:txBody>
      </p:sp>
      <p:sp>
        <p:nvSpPr>
          <p:cNvPr id="2060" name="Text Box 9"/>
          <p:cNvSpPr txBox="1">
            <a:spLocks noChangeArrowheads="1"/>
          </p:cNvSpPr>
          <p:nvPr/>
        </p:nvSpPr>
        <p:spPr bwMode="auto">
          <a:xfrm>
            <a:off x="5889625" y="1982788"/>
            <a:ext cx="908050" cy="379412"/>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4</a:t>
            </a:r>
            <a:r>
              <a:rPr lang="en-US" sz="2000" b="1" baseline="30000" smtClean="0">
                <a:solidFill>
                  <a:srgbClr val="000000"/>
                </a:solidFill>
                <a:cs typeface="Times New Roman" pitchFamily="18" charset="0"/>
              </a:rPr>
              <a:t>+</a:t>
            </a:r>
            <a:endParaRPr lang="en-US" smtClean="0">
              <a:solidFill>
                <a:srgbClr val="000000"/>
              </a:solidFill>
            </a:endParaRPr>
          </a:p>
        </p:txBody>
      </p:sp>
      <p:sp>
        <p:nvSpPr>
          <p:cNvPr id="2061" name="Text Box 10"/>
          <p:cNvSpPr txBox="1">
            <a:spLocks noChangeArrowheads="1"/>
          </p:cNvSpPr>
          <p:nvPr/>
        </p:nvSpPr>
        <p:spPr bwMode="auto">
          <a:xfrm>
            <a:off x="5889625" y="3506788"/>
            <a:ext cx="908050" cy="379412"/>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2</a:t>
            </a:r>
            <a:r>
              <a:rPr lang="en-US" sz="2000" b="1" baseline="30000" smtClean="0">
                <a:solidFill>
                  <a:srgbClr val="000000"/>
                </a:solidFill>
                <a:cs typeface="Times New Roman" pitchFamily="18" charset="0"/>
              </a:rPr>
              <a:t>+</a:t>
            </a:r>
            <a:endParaRPr lang="en-US" smtClean="0">
              <a:solidFill>
                <a:srgbClr val="000000"/>
              </a:solidFill>
            </a:endParaRPr>
          </a:p>
        </p:txBody>
      </p:sp>
      <p:sp>
        <p:nvSpPr>
          <p:cNvPr id="2062" name="Text Box 11"/>
          <p:cNvSpPr txBox="1">
            <a:spLocks noChangeArrowheads="1"/>
          </p:cNvSpPr>
          <p:nvPr/>
        </p:nvSpPr>
        <p:spPr bwMode="auto">
          <a:xfrm>
            <a:off x="3011488" y="4503738"/>
            <a:ext cx="354012" cy="377825"/>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0</a:t>
            </a:r>
            <a:endParaRPr lang="en-US" smtClean="0">
              <a:solidFill>
                <a:srgbClr val="000000"/>
              </a:solidFill>
            </a:endParaRPr>
          </a:p>
        </p:txBody>
      </p:sp>
      <p:sp>
        <p:nvSpPr>
          <p:cNvPr id="2063" name="Text Box 12"/>
          <p:cNvSpPr txBox="1">
            <a:spLocks noChangeArrowheads="1"/>
          </p:cNvSpPr>
          <p:nvPr/>
        </p:nvSpPr>
        <p:spPr bwMode="auto">
          <a:xfrm>
            <a:off x="2590800" y="3506788"/>
            <a:ext cx="909638" cy="379412"/>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400</a:t>
            </a:r>
            <a:endParaRPr lang="en-US" smtClean="0">
              <a:solidFill>
                <a:srgbClr val="000000"/>
              </a:solidFill>
            </a:endParaRPr>
          </a:p>
        </p:txBody>
      </p:sp>
      <p:sp>
        <p:nvSpPr>
          <p:cNvPr id="2064" name="Text Box 13"/>
          <p:cNvSpPr txBox="1">
            <a:spLocks noChangeArrowheads="1"/>
          </p:cNvSpPr>
          <p:nvPr/>
        </p:nvSpPr>
        <p:spPr bwMode="auto">
          <a:xfrm>
            <a:off x="5838825" y="4503738"/>
            <a:ext cx="909638" cy="377825"/>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0</a:t>
            </a:r>
            <a:r>
              <a:rPr lang="en-US" sz="2000" b="1" baseline="30000" smtClean="0">
                <a:solidFill>
                  <a:srgbClr val="000000"/>
                </a:solidFill>
                <a:cs typeface="Times New Roman" pitchFamily="18" charset="0"/>
              </a:rPr>
              <a:t>+</a:t>
            </a:r>
            <a:endParaRPr lang="en-US" smtClean="0">
              <a:solidFill>
                <a:srgbClr val="000000"/>
              </a:solidFill>
            </a:endParaRPr>
          </a:p>
        </p:txBody>
      </p:sp>
      <p:sp>
        <p:nvSpPr>
          <p:cNvPr id="2065" name="Text Box 14"/>
          <p:cNvSpPr txBox="1">
            <a:spLocks noChangeArrowheads="1"/>
          </p:cNvSpPr>
          <p:nvPr/>
        </p:nvSpPr>
        <p:spPr bwMode="auto">
          <a:xfrm>
            <a:off x="2362200" y="5105400"/>
            <a:ext cx="1447800" cy="379413"/>
          </a:xfrm>
          <a:prstGeom prst="rect">
            <a:avLst/>
          </a:prstGeom>
          <a:noFill/>
          <a:ln w="9525">
            <a:noFill/>
            <a:miter lim="800000"/>
            <a:headEnd/>
            <a:tailEnd/>
          </a:ln>
        </p:spPr>
        <p:txBody>
          <a:bodyPr/>
          <a:lstStyle/>
          <a:p>
            <a:pPr algn="ctr" fontAlgn="base">
              <a:spcBef>
                <a:spcPct val="0"/>
              </a:spcBef>
              <a:spcAft>
                <a:spcPct val="0"/>
              </a:spcAft>
            </a:pPr>
            <a:r>
              <a:rPr lang="en-US" sz="2200" b="1" i="1" smtClean="0">
                <a:solidFill>
                  <a:srgbClr val="000000"/>
                </a:solidFill>
                <a:cs typeface="Times New Roman" pitchFamily="18" charset="0"/>
              </a:rPr>
              <a:t>E </a:t>
            </a:r>
            <a:r>
              <a:rPr lang="en-US" sz="2200" b="1" smtClean="0">
                <a:solidFill>
                  <a:srgbClr val="000000"/>
                </a:solidFill>
                <a:cs typeface="Times New Roman" pitchFamily="18" charset="0"/>
              </a:rPr>
              <a:t>(keV) </a:t>
            </a:r>
            <a:endParaRPr lang="en-US" smtClean="0">
              <a:solidFill>
                <a:srgbClr val="000000"/>
              </a:solidFill>
            </a:endParaRPr>
          </a:p>
        </p:txBody>
      </p:sp>
      <p:sp>
        <p:nvSpPr>
          <p:cNvPr id="2066" name="Text Box 15"/>
          <p:cNvSpPr txBox="1">
            <a:spLocks noChangeArrowheads="1"/>
          </p:cNvSpPr>
          <p:nvPr/>
        </p:nvSpPr>
        <p:spPr bwMode="auto">
          <a:xfrm>
            <a:off x="5943600" y="5008563"/>
            <a:ext cx="501650" cy="379412"/>
          </a:xfrm>
          <a:prstGeom prst="rect">
            <a:avLst/>
          </a:prstGeom>
          <a:noFill/>
          <a:ln w="9525">
            <a:noFill/>
            <a:miter lim="800000"/>
            <a:headEnd/>
            <a:tailEnd/>
          </a:ln>
        </p:spPr>
        <p:txBody>
          <a:bodyPr/>
          <a:lstStyle/>
          <a:p>
            <a:pPr algn="ctr" fontAlgn="base">
              <a:spcBef>
                <a:spcPct val="0"/>
              </a:spcBef>
              <a:spcAft>
                <a:spcPct val="0"/>
              </a:spcAft>
            </a:pPr>
            <a:r>
              <a:rPr lang="en-US" sz="2200" b="1" i="1" smtClean="0">
                <a:solidFill>
                  <a:srgbClr val="000000"/>
                </a:solidFill>
                <a:cs typeface="Times New Roman" pitchFamily="18" charset="0"/>
              </a:rPr>
              <a:t>J</a:t>
            </a:r>
            <a:r>
              <a:rPr lang="en-US" sz="2600" b="1" i="1" baseline="30000" smtClean="0">
                <a:solidFill>
                  <a:srgbClr val="000000"/>
                </a:solidFill>
                <a:cs typeface="Times New Roman" pitchFamily="18" charset="0"/>
              </a:rPr>
              <a:t>π</a:t>
            </a:r>
            <a:endParaRPr lang="en-US" smtClean="0">
              <a:solidFill>
                <a:srgbClr val="000000"/>
              </a:solidFill>
            </a:endParaRPr>
          </a:p>
        </p:txBody>
      </p:sp>
      <p:sp>
        <p:nvSpPr>
          <p:cNvPr id="2067" name="Text Box 16"/>
          <p:cNvSpPr txBox="1">
            <a:spLocks noChangeArrowheads="1"/>
          </p:cNvSpPr>
          <p:nvPr/>
        </p:nvSpPr>
        <p:spPr bwMode="auto">
          <a:xfrm>
            <a:off x="5788025" y="1785938"/>
            <a:ext cx="1879600" cy="407987"/>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68" name="Text Box 17"/>
          <p:cNvSpPr txBox="1">
            <a:spLocks noChangeArrowheads="1"/>
          </p:cNvSpPr>
          <p:nvPr/>
        </p:nvSpPr>
        <p:spPr bwMode="auto">
          <a:xfrm>
            <a:off x="5824538" y="3657600"/>
            <a:ext cx="1871662" cy="407988"/>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69" name="Text Box 18"/>
          <p:cNvSpPr txBox="1">
            <a:spLocks noChangeArrowheads="1"/>
          </p:cNvSpPr>
          <p:nvPr/>
        </p:nvSpPr>
        <p:spPr bwMode="auto">
          <a:xfrm>
            <a:off x="1295400" y="5767388"/>
            <a:ext cx="6183313" cy="908050"/>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70" name="Rectangle 19"/>
          <p:cNvSpPr>
            <a:spLocks noChangeArrowheads="1"/>
          </p:cNvSpPr>
          <p:nvPr/>
        </p:nvSpPr>
        <p:spPr bwMode="auto">
          <a:xfrm>
            <a:off x="381000" y="76200"/>
            <a:ext cx="8229600" cy="519113"/>
          </a:xfrm>
          <a:prstGeom prst="rect">
            <a:avLst/>
          </a:prstGeom>
          <a:noFill/>
          <a:ln w="9525" algn="ctr">
            <a:noFill/>
            <a:miter lim="800000"/>
            <a:headEnd/>
            <a:tailEnd/>
          </a:ln>
        </p:spPr>
        <p:txBody>
          <a:bodyPr anchor="ctr">
            <a:spAutoFit/>
          </a:bodyPr>
          <a:lstStyle/>
          <a:p>
            <a:pPr algn="ctr" fontAlgn="base">
              <a:spcBef>
                <a:spcPct val="0"/>
              </a:spcBef>
              <a:spcAft>
                <a:spcPct val="0"/>
              </a:spcAft>
            </a:pPr>
            <a:r>
              <a:rPr lang="en-US" sz="2800" b="1" dirty="0" smtClean="0">
                <a:solidFill>
                  <a:srgbClr val="000099"/>
                </a:solidFill>
                <a:cs typeface="Times New Roman" pitchFamily="18" charset="0"/>
              </a:rPr>
              <a:t>Simple Observables - Even-Even Nuclei </a:t>
            </a:r>
            <a:endParaRPr lang="en-US" dirty="0" smtClean="0">
              <a:solidFill>
                <a:srgbClr val="000099"/>
              </a:solidFill>
            </a:endParaRPr>
          </a:p>
        </p:txBody>
      </p:sp>
      <p:sp>
        <p:nvSpPr>
          <p:cNvPr id="2071" name="Rectangle 20"/>
          <p:cNvSpPr>
            <a:spLocks noChangeArrowheads="1"/>
          </p:cNvSpPr>
          <p:nvPr/>
        </p:nvSpPr>
        <p:spPr bwMode="auto">
          <a:xfrm>
            <a:off x="4597400" y="490538"/>
            <a:ext cx="0" cy="0"/>
          </a:xfrm>
          <a:prstGeom prst="rect">
            <a:avLst/>
          </a:prstGeom>
          <a:noFill/>
          <a:ln w="9525" algn="ctr">
            <a:noFill/>
            <a:miter lim="800000"/>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072" name="Rectangle 21"/>
          <p:cNvSpPr>
            <a:spLocks noChangeArrowheads="1"/>
          </p:cNvSpPr>
          <p:nvPr/>
        </p:nvSpPr>
        <p:spPr bwMode="auto">
          <a:xfrm>
            <a:off x="4548188" y="833438"/>
            <a:ext cx="0" cy="0"/>
          </a:xfrm>
          <a:prstGeom prst="rect">
            <a:avLst/>
          </a:prstGeom>
          <a:noFill/>
          <a:ln w="9525" algn="ctr">
            <a:noFill/>
            <a:miter lim="800000"/>
            <a:headEnd/>
            <a:tailEnd/>
          </a:ln>
        </p:spPr>
        <p:txBody>
          <a:bodyPr wrap="none" anchor="ctr">
            <a:spAutoFit/>
          </a:bodyPr>
          <a:lstStyle/>
          <a:p>
            <a:pPr fontAlgn="base">
              <a:spcBef>
                <a:spcPct val="0"/>
              </a:spcBef>
              <a:spcAft>
                <a:spcPct val="0"/>
              </a:spcAft>
            </a:pPr>
            <a:endParaRPr lang="en-US" smtClean="0">
              <a:solidFill>
                <a:srgbClr val="000000"/>
              </a:solidFill>
              <a:latin typeface="Arial" charset="0"/>
            </a:endParaRPr>
          </a:p>
        </p:txBody>
      </p:sp>
      <p:graphicFrame>
        <p:nvGraphicFramePr>
          <p:cNvPr id="2051" name="Object 22"/>
          <p:cNvGraphicFramePr>
            <a:graphicFrameLocks noChangeAspect="1"/>
          </p:cNvGraphicFramePr>
          <p:nvPr/>
        </p:nvGraphicFramePr>
        <p:xfrm>
          <a:off x="5562600" y="4000500"/>
          <a:ext cx="1654175" cy="342900"/>
        </p:xfrm>
        <a:graphic>
          <a:graphicData uri="http://schemas.openxmlformats.org/presentationml/2006/ole">
            <p:oleObj spid="_x0000_s13315" name="Equation" r:id="rId4" imgW="1651000" imgH="342900" progId="">
              <p:embed/>
            </p:oleObj>
          </a:graphicData>
        </a:graphic>
      </p:graphicFrame>
      <p:sp>
        <p:nvSpPr>
          <p:cNvPr id="2073" name="Rectangle 23"/>
          <p:cNvSpPr>
            <a:spLocks noChangeArrowheads="1"/>
          </p:cNvSpPr>
          <p:nvPr/>
        </p:nvSpPr>
        <p:spPr bwMode="auto">
          <a:xfrm>
            <a:off x="4548188" y="1176338"/>
            <a:ext cx="0" cy="0"/>
          </a:xfrm>
          <a:prstGeom prst="rect">
            <a:avLst/>
          </a:prstGeom>
          <a:noFill/>
          <a:ln w="9525" algn="ctr">
            <a:noFill/>
            <a:miter lim="800000"/>
            <a:headEnd/>
            <a:tailEnd/>
          </a:ln>
        </p:spPr>
        <p:txBody>
          <a:bodyPr wrap="none" anchor="ctr">
            <a:spAutoFit/>
          </a:bodyPr>
          <a:lstStyle/>
          <a:p>
            <a:pPr fontAlgn="base">
              <a:spcBef>
                <a:spcPct val="0"/>
              </a:spcBef>
              <a:spcAft>
                <a:spcPct val="0"/>
              </a:spcAft>
            </a:pPr>
            <a:endParaRPr lang="en-US" smtClean="0">
              <a:solidFill>
                <a:srgbClr val="000000"/>
              </a:solidFill>
              <a:latin typeface="Arial" charset="0"/>
            </a:endParaRPr>
          </a:p>
        </p:txBody>
      </p:sp>
      <p:graphicFrame>
        <p:nvGraphicFramePr>
          <p:cNvPr id="2052" name="Object 24"/>
          <p:cNvGraphicFramePr>
            <a:graphicFrameLocks noChangeAspect="1"/>
          </p:cNvGraphicFramePr>
          <p:nvPr/>
        </p:nvGraphicFramePr>
        <p:xfrm>
          <a:off x="1752600" y="5715000"/>
          <a:ext cx="5883275" cy="876300"/>
        </p:xfrm>
        <a:graphic>
          <a:graphicData uri="http://schemas.openxmlformats.org/presentationml/2006/ole">
            <p:oleObj spid="_x0000_s13316" name="Equation" r:id="rId5" imgW="5880100" imgH="876300" progId="">
              <p:embed/>
            </p:oleObj>
          </a:graphicData>
        </a:graphic>
      </p:graphicFrame>
      <p:graphicFrame>
        <p:nvGraphicFramePr>
          <p:cNvPr id="2053" name="Object 27"/>
          <p:cNvGraphicFramePr>
            <a:graphicFrameLocks noChangeAspect="1"/>
          </p:cNvGraphicFramePr>
          <p:nvPr/>
        </p:nvGraphicFramePr>
        <p:xfrm>
          <a:off x="152400" y="2362200"/>
          <a:ext cx="2438400" cy="1177925"/>
        </p:xfrm>
        <a:graphic>
          <a:graphicData uri="http://schemas.openxmlformats.org/presentationml/2006/ole">
            <p:oleObj spid="_x0000_s13317" name="Equation" r:id="rId6" imgW="825480" imgH="457200" progId="Equation.3">
              <p:embed/>
            </p:oleObj>
          </a:graphicData>
        </a:graphic>
      </p:graphicFrame>
      <p:sp>
        <p:nvSpPr>
          <p:cNvPr id="2076" name="Text Box 28"/>
          <p:cNvSpPr txBox="1">
            <a:spLocks noChangeArrowheads="1"/>
          </p:cNvSpPr>
          <p:nvPr/>
        </p:nvSpPr>
        <p:spPr bwMode="auto">
          <a:xfrm>
            <a:off x="593725" y="3144838"/>
            <a:ext cx="184150" cy="762000"/>
          </a:xfrm>
          <a:prstGeom prst="rect">
            <a:avLst/>
          </a:prstGeom>
          <a:noFill/>
          <a:ln w="9525">
            <a:noFill/>
            <a:miter lim="800000"/>
            <a:headEnd/>
            <a:tailEnd/>
          </a:ln>
        </p:spPr>
        <p:txBody>
          <a:bodyPr wrap="none">
            <a:spAutoFit/>
          </a:bodyPr>
          <a:lstStyle/>
          <a:p>
            <a:pPr fontAlgn="base">
              <a:spcBef>
                <a:spcPct val="0"/>
              </a:spcBef>
              <a:spcAft>
                <a:spcPct val="0"/>
              </a:spcAft>
            </a:pPr>
            <a:endParaRPr lang="en-US" sz="4400" smtClean="0">
              <a:solidFill>
                <a:srgbClr val="000000"/>
              </a:solidFill>
              <a:latin typeface="Arial" charset="0"/>
            </a:endParaRPr>
          </a:p>
        </p:txBody>
      </p:sp>
      <p:sp>
        <p:nvSpPr>
          <p:cNvPr id="2077" name="Text Box 29"/>
          <p:cNvSpPr txBox="1">
            <a:spLocks noChangeArrowheads="1"/>
          </p:cNvSpPr>
          <p:nvPr/>
        </p:nvSpPr>
        <p:spPr bwMode="auto">
          <a:xfrm>
            <a:off x="457200" y="3702050"/>
            <a:ext cx="1710725" cy="1200329"/>
          </a:xfrm>
          <a:prstGeom prst="rect">
            <a:avLst/>
          </a:prstGeom>
          <a:noFill/>
          <a:ln w="9525">
            <a:noFill/>
            <a:miter lim="800000"/>
            <a:headEnd/>
            <a:tailEnd/>
          </a:ln>
        </p:spPr>
        <p:txBody>
          <a:bodyPr wrap="none">
            <a:spAutoFit/>
          </a:bodyPr>
          <a:lstStyle/>
          <a:p>
            <a:pPr algn="ctr" fontAlgn="base">
              <a:spcBef>
                <a:spcPct val="0"/>
              </a:spcBef>
              <a:spcAft>
                <a:spcPct val="0"/>
              </a:spcAft>
            </a:pPr>
            <a:r>
              <a:rPr lang="en-US" sz="3600" b="1" dirty="0" smtClean="0">
                <a:solidFill>
                  <a:srgbClr val="FF0000"/>
                </a:solidFill>
              </a:rPr>
              <a:t>Masses,</a:t>
            </a:r>
          </a:p>
          <a:p>
            <a:pPr algn="ctr" fontAlgn="base">
              <a:spcBef>
                <a:spcPct val="0"/>
              </a:spcBef>
              <a:spcAft>
                <a:spcPct val="0"/>
              </a:spcAft>
            </a:pPr>
            <a:r>
              <a:rPr lang="en-US" sz="3600" b="1" dirty="0" smtClean="0">
                <a:solidFill>
                  <a:srgbClr val="FF0000"/>
                </a:solidFill>
              </a:rPr>
              <a:t>Radii</a:t>
            </a:r>
          </a:p>
        </p:txBody>
      </p:sp>
      <p:sp>
        <p:nvSpPr>
          <p:cNvPr id="2078" name="Line 30"/>
          <p:cNvSpPr>
            <a:spLocks noChangeShapeType="1"/>
          </p:cNvSpPr>
          <p:nvPr/>
        </p:nvSpPr>
        <p:spPr bwMode="auto">
          <a:xfrm flipV="1">
            <a:off x="4356100" y="1182688"/>
            <a:ext cx="2730500" cy="36512"/>
          </a:xfrm>
          <a:prstGeom prst="line">
            <a:avLst/>
          </a:prstGeom>
          <a:noFill/>
          <a:ln w="38100">
            <a:solidFill>
              <a:srgbClr val="000000"/>
            </a:solidFill>
            <a:round/>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2079" name="Text Box 31"/>
          <p:cNvSpPr txBox="1">
            <a:spLocks noChangeArrowheads="1"/>
          </p:cNvSpPr>
          <p:nvPr/>
        </p:nvSpPr>
        <p:spPr bwMode="auto">
          <a:xfrm>
            <a:off x="5940425" y="1954213"/>
            <a:ext cx="1879600" cy="407987"/>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80" name="Text Box 32"/>
          <p:cNvSpPr txBox="1">
            <a:spLocks noChangeArrowheads="1"/>
          </p:cNvSpPr>
          <p:nvPr/>
        </p:nvSpPr>
        <p:spPr bwMode="auto">
          <a:xfrm>
            <a:off x="5940425" y="1938338"/>
            <a:ext cx="1879600" cy="407987"/>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81" name="Text Box 33"/>
          <p:cNvSpPr txBox="1">
            <a:spLocks noChangeArrowheads="1"/>
          </p:cNvSpPr>
          <p:nvPr/>
        </p:nvSpPr>
        <p:spPr bwMode="auto">
          <a:xfrm>
            <a:off x="6092825" y="2090738"/>
            <a:ext cx="1879600" cy="407987"/>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82" name="Text Box 34"/>
          <p:cNvSpPr txBox="1">
            <a:spLocks noChangeArrowheads="1"/>
          </p:cNvSpPr>
          <p:nvPr/>
        </p:nvSpPr>
        <p:spPr bwMode="auto">
          <a:xfrm>
            <a:off x="6245225" y="2243138"/>
            <a:ext cx="1879600" cy="407987"/>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83" name="Text Box 35"/>
          <p:cNvSpPr txBox="1">
            <a:spLocks noChangeArrowheads="1"/>
          </p:cNvSpPr>
          <p:nvPr/>
        </p:nvSpPr>
        <p:spPr bwMode="auto">
          <a:xfrm>
            <a:off x="6397625" y="2395538"/>
            <a:ext cx="1879600" cy="407987"/>
          </a:xfrm>
          <a:prstGeom prst="rect">
            <a:avLst/>
          </a:prstGeom>
          <a:noFill/>
          <a:ln w="9525">
            <a:noFill/>
            <a:miter lim="800000"/>
            <a:headEnd/>
            <a:tailEnd/>
          </a:ln>
        </p:spPr>
        <p:txBody>
          <a:bodyPr wrap="none">
            <a:spAutoFit/>
          </a:bodyPr>
          <a:lstStyle/>
          <a:p>
            <a:pPr fontAlgn="base">
              <a:spcBef>
                <a:spcPct val="0"/>
              </a:spcBef>
              <a:spcAft>
                <a:spcPct val="0"/>
              </a:spcAft>
            </a:pPr>
            <a:endParaRPr lang="en-US" smtClean="0">
              <a:solidFill>
                <a:srgbClr val="000000"/>
              </a:solidFill>
              <a:latin typeface="Arial" charset="0"/>
            </a:endParaRPr>
          </a:p>
        </p:txBody>
      </p:sp>
      <p:sp>
        <p:nvSpPr>
          <p:cNvPr id="2084" name="Text Box 37"/>
          <p:cNvSpPr txBox="1">
            <a:spLocks noChangeArrowheads="1"/>
          </p:cNvSpPr>
          <p:nvPr/>
        </p:nvSpPr>
        <p:spPr bwMode="auto">
          <a:xfrm>
            <a:off x="3562350" y="990600"/>
            <a:ext cx="1009650" cy="379413"/>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1400</a:t>
            </a:r>
            <a:endParaRPr lang="en-US" smtClean="0">
              <a:solidFill>
                <a:srgbClr val="000000"/>
              </a:solidFill>
            </a:endParaRPr>
          </a:p>
        </p:txBody>
      </p:sp>
      <p:sp>
        <p:nvSpPr>
          <p:cNvPr id="2085" name="Text Box 39"/>
          <p:cNvSpPr txBox="1">
            <a:spLocks noChangeArrowheads="1"/>
          </p:cNvSpPr>
          <p:nvPr/>
        </p:nvSpPr>
        <p:spPr bwMode="auto">
          <a:xfrm>
            <a:off x="6862763" y="990600"/>
            <a:ext cx="909637" cy="377825"/>
          </a:xfrm>
          <a:prstGeom prst="rect">
            <a:avLst/>
          </a:prstGeom>
          <a:noFill/>
          <a:ln w="9525">
            <a:noFill/>
            <a:miter lim="800000"/>
            <a:headEnd/>
            <a:tailEnd/>
          </a:ln>
        </p:spPr>
        <p:txBody>
          <a:bodyPr/>
          <a:lstStyle/>
          <a:p>
            <a:pPr algn="ctr" fontAlgn="base">
              <a:spcBef>
                <a:spcPct val="0"/>
              </a:spcBef>
              <a:spcAft>
                <a:spcPct val="0"/>
              </a:spcAft>
            </a:pPr>
            <a:r>
              <a:rPr lang="en-US" sz="2000" b="1" smtClean="0">
                <a:solidFill>
                  <a:srgbClr val="000000"/>
                </a:solidFill>
                <a:cs typeface="Times New Roman" pitchFamily="18" charset="0"/>
              </a:rPr>
              <a:t>2</a:t>
            </a:r>
            <a:r>
              <a:rPr lang="en-US" sz="2000" b="1" baseline="30000" smtClean="0">
                <a:solidFill>
                  <a:srgbClr val="000000"/>
                </a:solidFill>
                <a:cs typeface="Times New Roman" pitchFamily="18" charset="0"/>
              </a:rPr>
              <a:t>+</a:t>
            </a:r>
            <a:endParaRPr lang="en-US" smtClean="0">
              <a:solidFill>
                <a:srgbClr val="000000"/>
              </a:solidFill>
            </a:endParaRPr>
          </a:p>
        </p:txBody>
      </p:sp>
      <p:sp>
        <p:nvSpPr>
          <p:cNvPr id="2086" name="AutoShape 40"/>
          <p:cNvSpPr>
            <a:spLocks noChangeArrowheads="1"/>
          </p:cNvSpPr>
          <p:nvPr/>
        </p:nvSpPr>
        <p:spPr bwMode="auto">
          <a:xfrm rot="1412244">
            <a:off x="5305425" y="1219200"/>
            <a:ext cx="306388" cy="962025"/>
          </a:xfrm>
          <a:prstGeom prst="downArrow">
            <a:avLst>
              <a:gd name="adj1" fmla="val 50000"/>
              <a:gd name="adj2" fmla="val 78497"/>
            </a:avLst>
          </a:prstGeom>
          <a:solidFill>
            <a:srgbClr val="0000FF"/>
          </a:solidFill>
          <a:ln w="9525">
            <a:solidFill>
              <a:srgbClr val="0000FF"/>
            </a:solidFill>
            <a:miter lim="800000"/>
            <a:headEnd/>
            <a:tailEnd/>
          </a:ln>
        </p:spPr>
        <p:txBody>
          <a:bodyPr/>
          <a:lstStyle/>
          <a:p>
            <a:pPr fontAlgn="base">
              <a:spcBef>
                <a:spcPct val="0"/>
              </a:spcBef>
              <a:spcAft>
                <a:spcPct val="0"/>
              </a:spcAft>
            </a:pPr>
            <a:endParaRPr lang="en-US" smtClean="0">
              <a:solidFill>
                <a:srgbClr val="000000"/>
              </a:solidFill>
              <a:latin typeface="Arial" charset="0"/>
            </a:endParaRPr>
          </a:p>
        </p:txBody>
      </p:sp>
      <p:sp>
        <p:nvSpPr>
          <p:cNvPr id="37" name="Rectangle 36"/>
          <p:cNvSpPr/>
          <p:nvPr/>
        </p:nvSpPr>
        <p:spPr>
          <a:xfrm>
            <a:off x="152400" y="2209800"/>
            <a:ext cx="2514600" cy="1447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62" name="Object 2"/>
          <p:cNvGraphicFramePr>
            <a:graphicFrameLocks noChangeAspect="1"/>
          </p:cNvGraphicFramePr>
          <p:nvPr/>
        </p:nvGraphicFramePr>
        <p:xfrm>
          <a:off x="5867400" y="0"/>
          <a:ext cx="3505200" cy="6934200"/>
        </p:xfrm>
        <a:graphic>
          <a:graphicData uri="http://schemas.openxmlformats.org/presentationml/2006/ole">
            <p:oleObj spid="_x0000_s12290" name="CorelPhotoPaint.Image.10" r:id="rId3" imgW="1859048" imgH="4351397" progId="">
              <p:embed/>
            </p:oleObj>
          </a:graphicData>
        </a:graphic>
      </p:graphicFrame>
      <p:sp>
        <p:nvSpPr>
          <p:cNvPr id="245763" name="Rectangle 3"/>
          <p:cNvSpPr>
            <a:spLocks noChangeArrowheads="1"/>
          </p:cNvSpPr>
          <p:nvPr/>
        </p:nvSpPr>
        <p:spPr bwMode="auto">
          <a:xfrm>
            <a:off x="-1308100" y="-493713"/>
            <a:ext cx="9144000" cy="0"/>
          </a:xfrm>
          <a:prstGeom prst="rect">
            <a:avLst/>
          </a:prstGeom>
          <a:noFill/>
          <a:ln w="9525">
            <a:noFill/>
            <a:miter lim="800000"/>
            <a:headEnd/>
            <a:tailEnd/>
          </a:ln>
          <a:effectLst/>
        </p:spPr>
        <p:txBody>
          <a:bodyPr wrap="none" anchor="ctr">
            <a:spAutoFit/>
          </a:bodyPr>
          <a:lstStyle/>
          <a:p>
            <a:endParaRPr lang="en-US">
              <a:solidFill>
                <a:srgbClr val="000000"/>
              </a:solidFill>
            </a:endParaRPr>
          </a:p>
        </p:txBody>
      </p:sp>
      <p:sp>
        <p:nvSpPr>
          <p:cNvPr id="245764" name="Rectangle 4"/>
          <p:cNvSpPr>
            <a:spLocks noChangeArrowheads="1"/>
          </p:cNvSpPr>
          <p:nvPr/>
        </p:nvSpPr>
        <p:spPr bwMode="auto">
          <a:xfrm>
            <a:off x="304800" y="2952214"/>
            <a:ext cx="5410200" cy="3600986"/>
          </a:xfrm>
          <a:prstGeom prst="rect">
            <a:avLst/>
          </a:prstGeom>
          <a:noFill/>
          <a:ln w="9525">
            <a:noFill/>
            <a:miter lim="800000"/>
            <a:headEnd/>
            <a:tailEnd/>
          </a:ln>
          <a:effectLst/>
        </p:spPr>
        <p:txBody>
          <a:bodyPr wrap="square" anchor="ctr">
            <a:spAutoFit/>
          </a:bodyPr>
          <a:lstStyle/>
          <a:p>
            <a:r>
              <a:rPr lang="en-US" sz="3200" b="1" dirty="0">
                <a:solidFill>
                  <a:srgbClr val="000000"/>
                </a:solidFill>
                <a:latin typeface="Times New Roman" pitchFamily="18" charset="0"/>
                <a:cs typeface="Times New Roman" pitchFamily="18" charset="0"/>
              </a:rPr>
              <a:t>Clusters of levels</a:t>
            </a:r>
            <a:r>
              <a:rPr lang="en-US" sz="3200" dirty="0">
                <a:solidFill>
                  <a:srgbClr val="000000"/>
                </a:solidFill>
                <a:latin typeface="Times New Roman" pitchFamily="18" charset="0"/>
                <a:sym typeface="Wingdings" pitchFamily="2" charset="2"/>
              </a:rPr>
              <a:t> </a:t>
            </a:r>
            <a:r>
              <a:rPr lang="en-US" sz="3200" b="1" dirty="0">
                <a:solidFill>
                  <a:srgbClr val="000000"/>
                </a:solidFill>
                <a:latin typeface="Times New Roman" pitchFamily="18" charset="0"/>
                <a:sym typeface="Wingdings" pitchFamily="2" charset="2"/>
              </a:rPr>
              <a:t>+</a:t>
            </a:r>
            <a:r>
              <a:rPr lang="en-US" sz="3200" dirty="0">
                <a:solidFill>
                  <a:srgbClr val="000000"/>
                </a:solidFill>
                <a:latin typeface="Times New Roman" pitchFamily="18" charset="0"/>
                <a:sym typeface="Wingdings" pitchFamily="2" charset="2"/>
              </a:rPr>
              <a:t> </a:t>
            </a:r>
            <a:r>
              <a:rPr lang="en-US" sz="3200" b="1" dirty="0">
                <a:solidFill>
                  <a:srgbClr val="000000"/>
                </a:solidFill>
                <a:latin typeface="Times New Roman" pitchFamily="18" charset="0"/>
                <a:cs typeface="Times New Roman" pitchFamily="18" charset="0"/>
                <a:sym typeface="Wingdings" pitchFamily="2" charset="2"/>
              </a:rPr>
              <a:t>Pauli Principle </a:t>
            </a:r>
            <a:r>
              <a:rPr lang="en-US" sz="3200" b="1" dirty="0">
                <a:solidFill>
                  <a:srgbClr val="00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magic numbers</a:t>
            </a:r>
            <a:r>
              <a:rPr lang="en-US" sz="3200" b="1" dirty="0">
                <a:solidFill>
                  <a:srgbClr val="000000"/>
                </a:solidFill>
                <a:latin typeface="Times New Roman" pitchFamily="18" charset="0"/>
                <a:cs typeface="Times New Roman" pitchFamily="18" charset="0"/>
              </a:rPr>
              <a:t>, inert cores, </a:t>
            </a:r>
            <a:r>
              <a:rPr lang="en-US" sz="3200" b="1" dirty="0">
                <a:solidFill>
                  <a:srgbClr val="FF0000"/>
                </a:solidFill>
                <a:latin typeface="Times New Roman" pitchFamily="18" charset="0"/>
                <a:cs typeface="Times New Roman" pitchFamily="18" charset="0"/>
              </a:rPr>
              <a:t>valence nucleons</a:t>
            </a:r>
            <a:endParaRPr lang="en-US" sz="3200" dirty="0">
              <a:solidFill>
                <a:srgbClr val="FF0000"/>
              </a:solidFill>
              <a:latin typeface="Times New Roman" pitchFamily="18" charset="0"/>
              <a:sym typeface="Wingdings" pitchFamily="2" charset="2"/>
            </a:endParaRPr>
          </a:p>
          <a:p>
            <a:pPr eaLnBrk="0" hangingPunct="0"/>
            <a:endParaRPr lang="en-US" sz="2400" b="1" dirty="0">
              <a:solidFill>
                <a:srgbClr val="FF0000"/>
              </a:solidFill>
              <a:latin typeface="Times New Roman" pitchFamily="18" charset="0"/>
              <a:cs typeface="Times New Roman" pitchFamily="18" charset="0"/>
              <a:sym typeface="Wingdings" pitchFamily="2" charset="2"/>
            </a:endParaRPr>
          </a:p>
          <a:p>
            <a:pPr eaLnBrk="0" hangingPunct="0"/>
            <a:r>
              <a:rPr lang="en-US" sz="2400" b="1" dirty="0">
                <a:solidFill>
                  <a:srgbClr val="FF0000"/>
                </a:solidFill>
                <a:latin typeface="Times New Roman" pitchFamily="18" charset="0"/>
                <a:cs typeface="Times New Roman" pitchFamily="18" charset="0"/>
                <a:sym typeface="Wingdings" pitchFamily="2" charset="2"/>
              </a:rPr>
              <a:t>Key to structure.  Many-body </a:t>
            </a:r>
            <a:r>
              <a:rPr lang="en-US" sz="2400" b="1" dirty="0">
                <a:solidFill>
                  <a:srgbClr val="FF0000"/>
                </a:solidFill>
                <a:latin typeface="Times New Roman" pitchFamily="18" charset="0"/>
                <a:cs typeface="Times New Roman" pitchFamily="18" charset="0"/>
              </a:rPr>
              <a:t> few-body: each body counts</a:t>
            </a:r>
            <a:r>
              <a:rPr lang="en-US" sz="2400" dirty="0">
                <a:solidFill>
                  <a:srgbClr val="FF0000"/>
                </a:solidFill>
                <a:latin typeface="Times New Roman" pitchFamily="18" charset="0"/>
                <a:sym typeface="Wingdings" pitchFamily="2" charset="2"/>
              </a:rPr>
              <a:t>.  </a:t>
            </a:r>
          </a:p>
          <a:p>
            <a:pPr eaLnBrk="0" hangingPunct="0"/>
            <a:endParaRPr lang="en-US" sz="2000" dirty="0">
              <a:solidFill>
                <a:srgbClr val="FF0000"/>
              </a:solidFill>
              <a:latin typeface="Times New Roman" pitchFamily="18" charset="0"/>
              <a:sym typeface="Wingdings" pitchFamily="2" charset="2"/>
            </a:endParaRPr>
          </a:p>
          <a:p>
            <a:pPr eaLnBrk="0" hangingPunct="0"/>
            <a:r>
              <a:rPr lang="en-US" sz="2000" b="1" dirty="0">
                <a:solidFill>
                  <a:srgbClr val="0000FF"/>
                </a:solidFill>
                <a:latin typeface="Times New Roman" pitchFamily="18" charset="0"/>
                <a:cs typeface="Times New Roman" pitchFamily="18" charset="0"/>
                <a:sym typeface="Wingdings" pitchFamily="2" charset="2"/>
              </a:rPr>
              <a:t>(Addition of 2 neutrons in a nucleus with 150 can drastically alter structure)</a:t>
            </a:r>
          </a:p>
        </p:txBody>
      </p:sp>
      <p:sp>
        <p:nvSpPr>
          <p:cNvPr id="5" name="TextBox 4"/>
          <p:cNvSpPr txBox="1"/>
          <p:nvPr/>
        </p:nvSpPr>
        <p:spPr>
          <a:xfrm>
            <a:off x="304800" y="152400"/>
            <a:ext cx="5715000" cy="830997"/>
          </a:xfrm>
          <a:prstGeom prst="rect">
            <a:avLst/>
          </a:prstGeom>
          <a:noFill/>
        </p:spPr>
        <p:txBody>
          <a:bodyPr wrap="square" rtlCol="0">
            <a:spAutoFit/>
          </a:bodyPr>
          <a:lstStyle/>
          <a:p>
            <a:pPr algn="ctr"/>
            <a:r>
              <a:rPr lang="en-US" sz="2400" b="1" dirty="0" smtClean="0">
                <a:solidFill>
                  <a:srgbClr val="0070C0"/>
                </a:solidFill>
              </a:rPr>
              <a:t>Reminder slide: </a:t>
            </a:r>
          </a:p>
          <a:p>
            <a:pPr algn="ctr"/>
            <a:r>
              <a:rPr lang="en-US" sz="2400" b="1" dirty="0" smtClean="0">
                <a:solidFill>
                  <a:srgbClr val="0070C0"/>
                </a:solidFill>
              </a:rPr>
              <a:t>The Independent Particle Model</a:t>
            </a:r>
            <a:endParaRPr lang="en-US" sz="2400" b="1" dirty="0">
              <a:solidFill>
                <a:srgbClr val="0070C0"/>
              </a:solidFill>
            </a:endParaRPr>
          </a:p>
        </p:txBody>
      </p:sp>
      <p:grpSp>
        <p:nvGrpSpPr>
          <p:cNvPr id="6" name="Group 3"/>
          <p:cNvGrpSpPr>
            <a:grpSpLocks/>
          </p:cNvGrpSpPr>
          <p:nvPr/>
        </p:nvGrpSpPr>
        <p:grpSpPr bwMode="auto">
          <a:xfrm>
            <a:off x="381000" y="1371600"/>
            <a:ext cx="4953000" cy="1298575"/>
            <a:chOff x="1008" y="240"/>
            <a:chExt cx="3387" cy="1202"/>
          </a:xfrm>
        </p:grpSpPr>
        <p:sp>
          <p:nvSpPr>
            <p:cNvPr id="7" name="Line 4"/>
            <p:cNvSpPr>
              <a:spLocks noChangeShapeType="1"/>
            </p:cNvSpPr>
            <p:nvPr/>
          </p:nvSpPr>
          <p:spPr bwMode="auto">
            <a:xfrm flipH="1" flipV="1">
              <a:off x="1244" y="373"/>
              <a:ext cx="84" cy="408"/>
            </a:xfrm>
            <a:prstGeom prst="line">
              <a:avLst/>
            </a:prstGeom>
            <a:noFill/>
            <a:ln w="9525">
              <a:solidFill>
                <a:srgbClr val="000000"/>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8" name="Freeform 5"/>
            <p:cNvSpPr>
              <a:spLocks/>
            </p:cNvSpPr>
            <p:nvPr/>
          </p:nvSpPr>
          <p:spPr bwMode="auto">
            <a:xfrm>
              <a:off x="1330" y="795"/>
              <a:ext cx="885" cy="455"/>
            </a:xfrm>
            <a:custGeom>
              <a:avLst/>
              <a:gdLst/>
              <a:ahLst/>
              <a:cxnLst>
                <a:cxn ang="0">
                  <a:pos x="0" y="0"/>
                </a:cxn>
                <a:cxn ang="0">
                  <a:pos x="592" y="1081"/>
                </a:cxn>
                <a:cxn ang="0">
                  <a:pos x="1792" y="331"/>
                </a:cxn>
                <a:cxn ang="0">
                  <a:pos x="2212" y="211"/>
                </a:cxn>
              </a:cxnLst>
              <a:rect l="0" t="0" r="r" b="b"/>
              <a:pathLst>
                <a:path w="2212" h="1136">
                  <a:moveTo>
                    <a:pt x="0" y="0"/>
                  </a:moveTo>
                  <a:cubicBezTo>
                    <a:pt x="99" y="178"/>
                    <a:pt x="293" y="1026"/>
                    <a:pt x="592" y="1081"/>
                  </a:cubicBezTo>
                  <a:cubicBezTo>
                    <a:pt x="891" y="1136"/>
                    <a:pt x="1522" y="476"/>
                    <a:pt x="1792" y="331"/>
                  </a:cubicBezTo>
                  <a:cubicBezTo>
                    <a:pt x="2062" y="186"/>
                    <a:pt x="2125" y="236"/>
                    <a:pt x="2212" y="211"/>
                  </a:cubicBezTo>
                </a:path>
              </a:pathLst>
            </a:cu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9" name="Line 6"/>
            <p:cNvSpPr>
              <a:spLocks noChangeShapeType="1"/>
            </p:cNvSpPr>
            <p:nvPr/>
          </p:nvSpPr>
          <p:spPr bwMode="auto">
            <a:xfrm flipV="1">
              <a:off x="3195" y="278"/>
              <a:ext cx="0" cy="109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10" name="Line 7"/>
            <p:cNvSpPr>
              <a:spLocks noChangeShapeType="1"/>
            </p:cNvSpPr>
            <p:nvPr/>
          </p:nvSpPr>
          <p:spPr bwMode="auto">
            <a:xfrm>
              <a:off x="3195" y="794"/>
              <a:ext cx="1200"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11" name="Freeform 8"/>
            <p:cNvSpPr>
              <a:spLocks/>
            </p:cNvSpPr>
            <p:nvPr/>
          </p:nvSpPr>
          <p:spPr bwMode="auto">
            <a:xfrm>
              <a:off x="3195" y="793"/>
              <a:ext cx="834" cy="409"/>
            </a:xfrm>
            <a:custGeom>
              <a:avLst/>
              <a:gdLst/>
              <a:ahLst/>
              <a:cxnLst>
                <a:cxn ang="0">
                  <a:pos x="2086" y="0"/>
                </a:cxn>
                <a:cxn ang="0">
                  <a:pos x="1710" y="211"/>
                </a:cxn>
                <a:cxn ang="0">
                  <a:pos x="1406" y="749"/>
                </a:cxn>
                <a:cxn ang="0">
                  <a:pos x="842" y="986"/>
                </a:cxn>
                <a:cxn ang="0">
                  <a:pos x="0" y="961"/>
                </a:cxn>
              </a:cxnLst>
              <a:rect l="0" t="0" r="r" b="b"/>
              <a:pathLst>
                <a:path w="2086" h="1021">
                  <a:moveTo>
                    <a:pt x="2086" y="0"/>
                  </a:moveTo>
                  <a:cubicBezTo>
                    <a:pt x="2023" y="37"/>
                    <a:pt x="1823" y="86"/>
                    <a:pt x="1710" y="211"/>
                  </a:cubicBezTo>
                  <a:cubicBezTo>
                    <a:pt x="1597" y="336"/>
                    <a:pt x="1551" y="620"/>
                    <a:pt x="1406" y="749"/>
                  </a:cubicBezTo>
                  <a:cubicBezTo>
                    <a:pt x="1302" y="934"/>
                    <a:pt x="1076" y="951"/>
                    <a:pt x="842" y="986"/>
                  </a:cubicBezTo>
                  <a:cubicBezTo>
                    <a:pt x="608" y="1021"/>
                    <a:pt x="175" y="966"/>
                    <a:pt x="0" y="961"/>
                  </a:cubicBezTo>
                </a:path>
              </a:pathLst>
            </a:cu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12" name="Line 9"/>
            <p:cNvSpPr>
              <a:spLocks noChangeShapeType="1"/>
            </p:cNvSpPr>
            <p:nvPr/>
          </p:nvSpPr>
          <p:spPr bwMode="auto">
            <a:xfrm>
              <a:off x="1179" y="809"/>
              <a:ext cx="1092"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13" name="Line 10"/>
            <p:cNvSpPr>
              <a:spLocks noChangeShapeType="1"/>
            </p:cNvSpPr>
            <p:nvPr/>
          </p:nvSpPr>
          <p:spPr bwMode="auto">
            <a:xfrm flipV="1">
              <a:off x="1371" y="737"/>
              <a:ext cx="0" cy="72"/>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14" name="Line 11"/>
            <p:cNvSpPr>
              <a:spLocks noChangeShapeType="1"/>
            </p:cNvSpPr>
            <p:nvPr/>
          </p:nvSpPr>
          <p:spPr bwMode="auto">
            <a:xfrm flipV="1">
              <a:off x="1947" y="729"/>
              <a:ext cx="0" cy="72"/>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15" name="Line 12"/>
            <p:cNvSpPr>
              <a:spLocks noChangeShapeType="1"/>
            </p:cNvSpPr>
            <p:nvPr/>
          </p:nvSpPr>
          <p:spPr bwMode="auto">
            <a:xfrm flipV="1">
              <a:off x="1563" y="729"/>
              <a:ext cx="0" cy="72"/>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16" name="Line 13"/>
            <p:cNvSpPr>
              <a:spLocks noChangeShapeType="1"/>
            </p:cNvSpPr>
            <p:nvPr/>
          </p:nvSpPr>
          <p:spPr bwMode="auto">
            <a:xfrm flipV="1">
              <a:off x="2127" y="729"/>
              <a:ext cx="0" cy="72"/>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sp>
          <p:nvSpPr>
            <p:cNvPr id="17" name="Text Box 14"/>
            <p:cNvSpPr txBox="1">
              <a:spLocks noChangeArrowheads="1"/>
            </p:cNvSpPr>
            <p:nvPr/>
          </p:nvSpPr>
          <p:spPr bwMode="auto">
            <a:xfrm>
              <a:off x="2523" y="528"/>
              <a:ext cx="372" cy="396"/>
            </a:xfrm>
            <a:prstGeom prst="rect">
              <a:avLst/>
            </a:prstGeom>
            <a:noFill/>
            <a:ln w="9525">
              <a:noFill/>
              <a:miter lim="800000"/>
              <a:headEnd/>
              <a:tailEnd/>
            </a:ln>
          </p:spPr>
          <p:txBody>
            <a:bodyPr lIns="0" tIns="0" rIns="0" bIns="0"/>
            <a:lstStyle/>
            <a:p>
              <a:pPr fontAlgn="base">
                <a:spcBef>
                  <a:spcPct val="0"/>
                </a:spcBef>
                <a:spcAft>
                  <a:spcPct val="0"/>
                </a:spcAft>
              </a:pPr>
              <a:r>
                <a:rPr lang="en-US" sz="4800" b="1">
                  <a:solidFill>
                    <a:srgbClr val="000000"/>
                  </a:solidFill>
                  <a:latin typeface="Times New Roman" pitchFamily="18" charset="0"/>
                  <a:cs typeface="Times New Roman" pitchFamily="18" charset="0"/>
                  <a:sym typeface="Symbol" pitchFamily="18" charset="2"/>
                </a:rPr>
                <a:t></a:t>
              </a:r>
            </a:p>
          </p:txBody>
        </p:sp>
        <p:sp>
          <p:nvSpPr>
            <p:cNvPr id="18" name="Text Box 15"/>
            <p:cNvSpPr txBox="1">
              <a:spLocks noChangeArrowheads="1"/>
            </p:cNvSpPr>
            <p:nvPr/>
          </p:nvSpPr>
          <p:spPr bwMode="auto">
            <a:xfrm>
              <a:off x="1008" y="260"/>
              <a:ext cx="130" cy="146"/>
            </a:xfrm>
            <a:prstGeom prst="rect">
              <a:avLst/>
            </a:prstGeom>
            <a:noFill/>
            <a:ln w="9525">
              <a:noFill/>
              <a:miter lim="800000"/>
              <a:headEnd/>
              <a:tailEnd/>
            </a:ln>
          </p:spPr>
          <p:txBody>
            <a:bodyPr lIns="0" tIns="0" rIns="0" bIns="0"/>
            <a:lstStyle/>
            <a:p>
              <a:pPr fontAlgn="base">
                <a:spcBef>
                  <a:spcPct val="0"/>
                </a:spcBef>
                <a:spcAft>
                  <a:spcPct val="0"/>
                </a:spcAft>
              </a:pPr>
              <a:r>
                <a:rPr lang="en-US" sz="1400">
                  <a:solidFill>
                    <a:srgbClr val="000000"/>
                  </a:solidFill>
                  <a:cs typeface="Times New Roman" pitchFamily="18" charset="0"/>
                </a:rPr>
                <a:t>V</a:t>
              </a:r>
              <a:r>
                <a:rPr lang="en-US" sz="1400" baseline="-30000">
                  <a:solidFill>
                    <a:srgbClr val="000000"/>
                  </a:solidFill>
                  <a:cs typeface="Times New Roman" pitchFamily="18" charset="0"/>
                </a:rPr>
                <a:t>ij</a:t>
              </a:r>
              <a:endParaRPr lang="en-US">
                <a:solidFill>
                  <a:srgbClr val="000000"/>
                </a:solidFill>
              </a:endParaRPr>
            </a:p>
          </p:txBody>
        </p:sp>
        <p:sp>
          <p:nvSpPr>
            <p:cNvPr id="19" name="Text Box 16"/>
            <p:cNvSpPr txBox="1">
              <a:spLocks noChangeArrowheads="1"/>
            </p:cNvSpPr>
            <p:nvPr/>
          </p:nvSpPr>
          <p:spPr bwMode="auto">
            <a:xfrm>
              <a:off x="4229" y="630"/>
              <a:ext cx="60" cy="145"/>
            </a:xfrm>
            <a:prstGeom prst="rect">
              <a:avLst/>
            </a:prstGeom>
            <a:noFill/>
            <a:ln w="9525">
              <a:noFill/>
              <a:miter lim="800000"/>
              <a:headEnd/>
              <a:tailEnd/>
            </a:ln>
          </p:spPr>
          <p:txBody>
            <a:bodyPr lIns="0" tIns="0" rIns="0" bIns="0"/>
            <a:lstStyle/>
            <a:p>
              <a:pPr fontAlgn="base">
                <a:spcBef>
                  <a:spcPct val="0"/>
                </a:spcBef>
                <a:spcAft>
                  <a:spcPct val="0"/>
                </a:spcAft>
              </a:pPr>
              <a:r>
                <a:rPr lang="en-US" sz="1400">
                  <a:solidFill>
                    <a:srgbClr val="000000"/>
                  </a:solidFill>
                  <a:cs typeface="Times New Roman" pitchFamily="18" charset="0"/>
                </a:rPr>
                <a:t>r</a:t>
              </a:r>
              <a:endParaRPr lang="en-US">
                <a:solidFill>
                  <a:srgbClr val="000000"/>
                </a:solidFill>
              </a:endParaRPr>
            </a:p>
          </p:txBody>
        </p:sp>
        <p:sp>
          <p:nvSpPr>
            <p:cNvPr id="20" name="Text Box 17"/>
            <p:cNvSpPr txBox="1">
              <a:spLocks noChangeArrowheads="1"/>
            </p:cNvSpPr>
            <p:nvPr/>
          </p:nvSpPr>
          <p:spPr bwMode="auto">
            <a:xfrm>
              <a:off x="3037" y="240"/>
              <a:ext cx="110" cy="150"/>
            </a:xfrm>
            <a:prstGeom prst="rect">
              <a:avLst/>
            </a:prstGeom>
            <a:noFill/>
            <a:ln w="9525">
              <a:noFill/>
              <a:miter lim="800000"/>
              <a:headEnd/>
              <a:tailEnd/>
            </a:ln>
          </p:spPr>
          <p:txBody>
            <a:bodyPr lIns="0" tIns="0" rIns="0" bIns="0"/>
            <a:lstStyle/>
            <a:p>
              <a:pPr fontAlgn="base">
                <a:spcBef>
                  <a:spcPct val="0"/>
                </a:spcBef>
                <a:spcAft>
                  <a:spcPct val="0"/>
                </a:spcAft>
              </a:pPr>
              <a:r>
                <a:rPr lang="en-US" sz="1400">
                  <a:solidFill>
                    <a:srgbClr val="000000"/>
                  </a:solidFill>
                  <a:cs typeface="Times New Roman" pitchFamily="18" charset="0"/>
                </a:rPr>
                <a:t>U</a:t>
              </a:r>
              <a:r>
                <a:rPr lang="en-US" sz="1400" baseline="-30000">
                  <a:solidFill>
                    <a:srgbClr val="000000"/>
                  </a:solidFill>
                  <a:cs typeface="Times New Roman" pitchFamily="18" charset="0"/>
                </a:rPr>
                <a:t>i</a:t>
              </a:r>
              <a:endParaRPr lang="en-US">
                <a:solidFill>
                  <a:srgbClr val="000000"/>
                </a:solidFill>
              </a:endParaRPr>
            </a:p>
          </p:txBody>
        </p:sp>
        <p:sp>
          <p:nvSpPr>
            <p:cNvPr id="21" name="Line 18"/>
            <p:cNvSpPr>
              <a:spLocks noChangeShapeType="1"/>
            </p:cNvSpPr>
            <p:nvPr/>
          </p:nvSpPr>
          <p:spPr bwMode="auto">
            <a:xfrm flipV="1">
              <a:off x="1175" y="358"/>
              <a:ext cx="0" cy="1084"/>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en-US">
                <a:solidFill>
                  <a:srgbClr val="000000"/>
                </a:solidFill>
              </a:endParaRPr>
            </a:p>
          </p:txBody>
        </p:sp>
        <p:sp>
          <p:nvSpPr>
            <p:cNvPr id="22" name="Line 19"/>
            <p:cNvSpPr>
              <a:spLocks noChangeShapeType="1"/>
            </p:cNvSpPr>
            <p:nvPr/>
          </p:nvSpPr>
          <p:spPr bwMode="auto">
            <a:xfrm flipV="1">
              <a:off x="1749" y="728"/>
              <a:ext cx="0" cy="72"/>
            </a:xfrm>
            <a:prstGeom prst="line">
              <a:avLst/>
            </a:prstGeom>
            <a:noFill/>
            <a:ln w="9525">
              <a:solidFill>
                <a:srgbClr val="000000"/>
              </a:solidFill>
              <a:round/>
              <a:headEnd/>
              <a:tailEnd/>
            </a:ln>
          </p:spPr>
          <p:txBody>
            <a:bodyPr/>
            <a:lstStyle/>
            <a:p>
              <a:pPr fontAlgn="base">
                <a:spcBef>
                  <a:spcPct val="0"/>
                </a:spcBef>
                <a:spcAft>
                  <a:spcPct val="0"/>
                </a:spcAft>
              </a:pPr>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5106" name="Rectangle 2"/>
          <p:cNvSpPr>
            <a:spLocks noGrp="1"/>
          </p:cNvSpPr>
          <p:nvPr>
            <p:ph type="title"/>
          </p:nvPr>
        </p:nvSpPr>
        <p:spPr>
          <a:xfrm>
            <a:off x="457200" y="-152400"/>
            <a:ext cx="8229600" cy="1143000"/>
          </a:xfrm>
        </p:spPr>
        <p:txBody>
          <a:bodyPr/>
          <a:lstStyle/>
          <a:p>
            <a:r>
              <a:rPr lang="en-US"/>
              <a:t>Residual Interactions</a:t>
            </a:r>
          </a:p>
        </p:txBody>
      </p:sp>
      <p:sp>
        <p:nvSpPr>
          <p:cNvPr id="175107" name="Rectangle 3"/>
          <p:cNvSpPr>
            <a:spLocks noGrp="1"/>
          </p:cNvSpPr>
          <p:nvPr>
            <p:ph type="body" idx="1"/>
          </p:nvPr>
        </p:nvSpPr>
        <p:spPr>
          <a:xfrm>
            <a:off x="0" y="914400"/>
            <a:ext cx="9144000" cy="5486400"/>
          </a:xfrm>
        </p:spPr>
        <p:txBody>
          <a:bodyPr/>
          <a:lstStyle/>
          <a:p>
            <a:pPr>
              <a:lnSpc>
                <a:spcPct val="80000"/>
              </a:lnSpc>
              <a:buFont typeface="Arial" pitchFamily="34" charset="0"/>
              <a:buNone/>
            </a:pPr>
            <a:r>
              <a:rPr lang="en-US" sz="2400" b="1" dirty="0">
                <a:solidFill>
                  <a:srgbClr val="0000CC"/>
                </a:solidFill>
              </a:rPr>
              <a:t>Need to consider a more complete Hamiltonian:</a:t>
            </a:r>
          </a:p>
          <a:p>
            <a:pPr>
              <a:lnSpc>
                <a:spcPct val="80000"/>
              </a:lnSpc>
              <a:buFont typeface="Arial" pitchFamily="34" charset="0"/>
              <a:buNone/>
            </a:pPr>
            <a:endParaRPr lang="en-US" sz="2400" b="1" dirty="0">
              <a:solidFill>
                <a:srgbClr val="0000CC"/>
              </a:solidFill>
            </a:endParaRPr>
          </a:p>
          <a:p>
            <a:pPr>
              <a:lnSpc>
                <a:spcPct val="80000"/>
              </a:lnSpc>
              <a:buFont typeface="Arial" pitchFamily="34" charset="0"/>
              <a:buNone/>
            </a:pPr>
            <a:r>
              <a:rPr lang="en-US" sz="3600" b="1" dirty="0">
                <a:solidFill>
                  <a:srgbClr val="FF0000"/>
                </a:solidFill>
              </a:rPr>
              <a:t>              </a:t>
            </a:r>
            <a:r>
              <a:rPr lang="en-US" sz="3600" b="1" dirty="0" smtClean="0">
                <a:solidFill>
                  <a:srgbClr val="FF0000"/>
                </a:solidFill>
              </a:rPr>
              <a:t>     </a:t>
            </a:r>
            <a:r>
              <a:rPr lang="en-US" sz="3600" b="1" dirty="0" err="1" smtClean="0">
                <a:solidFill>
                  <a:srgbClr val="FF0000"/>
                </a:solidFill>
              </a:rPr>
              <a:t>H</a:t>
            </a:r>
            <a:r>
              <a:rPr lang="en-US" sz="3600" b="1" baseline="-25000" dirty="0" err="1">
                <a:solidFill>
                  <a:srgbClr val="FF0000"/>
                </a:solidFill>
              </a:rPr>
              <a:t>S</a:t>
            </a:r>
            <a:r>
              <a:rPr lang="en-US" sz="3600" b="1" baseline="-25000" dirty="0" err="1" smtClean="0">
                <a:solidFill>
                  <a:srgbClr val="FF0000"/>
                </a:solidFill>
              </a:rPr>
              <a:t>hell</a:t>
            </a:r>
            <a:r>
              <a:rPr lang="en-US" sz="3600" b="1" baseline="-25000" dirty="0" smtClean="0">
                <a:solidFill>
                  <a:srgbClr val="FF0000"/>
                </a:solidFill>
              </a:rPr>
              <a:t> Model </a:t>
            </a:r>
            <a:r>
              <a:rPr lang="en-US" sz="3600" b="1" dirty="0">
                <a:solidFill>
                  <a:srgbClr val="FF0000"/>
                </a:solidFill>
              </a:rPr>
              <a:t>= </a:t>
            </a:r>
            <a:r>
              <a:rPr lang="en-US" sz="3600" b="1" dirty="0" smtClean="0">
                <a:solidFill>
                  <a:srgbClr val="FF0000"/>
                </a:solidFill>
              </a:rPr>
              <a:t>H</a:t>
            </a:r>
            <a:r>
              <a:rPr lang="en-US" sz="3600" b="1" baseline="-25000" dirty="0" smtClean="0">
                <a:solidFill>
                  <a:srgbClr val="FF0000"/>
                </a:solidFill>
              </a:rPr>
              <a:t>IPM</a:t>
            </a:r>
            <a:r>
              <a:rPr lang="en-US" sz="3600" b="1" dirty="0" smtClean="0">
                <a:solidFill>
                  <a:srgbClr val="FF0000"/>
                </a:solidFill>
              </a:rPr>
              <a:t> </a:t>
            </a:r>
            <a:r>
              <a:rPr lang="en-US" sz="3600" b="1" dirty="0">
                <a:solidFill>
                  <a:srgbClr val="FF0000"/>
                </a:solidFill>
              </a:rPr>
              <a:t>+ </a:t>
            </a:r>
            <a:r>
              <a:rPr lang="en-US" sz="3600" b="1" dirty="0" err="1">
                <a:solidFill>
                  <a:srgbClr val="FF0000"/>
                </a:solidFill>
              </a:rPr>
              <a:t>H</a:t>
            </a:r>
            <a:r>
              <a:rPr lang="en-US" sz="3600" b="1" baseline="-25000" dirty="0" err="1">
                <a:solidFill>
                  <a:srgbClr val="FF0000"/>
                </a:solidFill>
              </a:rPr>
              <a:t>residual</a:t>
            </a:r>
            <a:endParaRPr lang="en-US" sz="3600" b="1" baseline="-25000" dirty="0">
              <a:solidFill>
                <a:srgbClr val="FF0000"/>
              </a:solidFill>
            </a:endParaRPr>
          </a:p>
          <a:p>
            <a:pPr>
              <a:lnSpc>
                <a:spcPct val="80000"/>
              </a:lnSpc>
              <a:buFont typeface="Arial" pitchFamily="34" charset="0"/>
              <a:buNone/>
            </a:pPr>
            <a:endParaRPr lang="en-US" sz="2400" b="1" baseline="-25000" dirty="0">
              <a:solidFill>
                <a:srgbClr val="FF0000"/>
              </a:solidFill>
            </a:endParaRPr>
          </a:p>
          <a:p>
            <a:pPr>
              <a:lnSpc>
                <a:spcPct val="80000"/>
              </a:lnSpc>
              <a:buFont typeface="Arial" pitchFamily="34" charset="0"/>
              <a:buNone/>
            </a:pPr>
            <a:r>
              <a:rPr lang="en-US" sz="2400" b="1" dirty="0" err="1">
                <a:solidFill>
                  <a:srgbClr val="3333CC"/>
                </a:solidFill>
              </a:rPr>
              <a:t>H</a:t>
            </a:r>
            <a:r>
              <a:rPr lang="en-US" sz="2400" b="1" baseline="-25000" dirty="0" err="1">
                <a:solidFill>
                  <a:srgbClr val="3333CC"/>
                </a:solidFill>
              </a:rPr>
              <a:t>residual</a:t>
            </a:r>
            <a:r>
              <a:rPr lang="en-US" sz="2400" b="1" baseline="-25000" dirty="0">
                <a:solidFill>
                  <a:srgbClr val="3333CC"/>
                </a:solidFill>
              </a:rPr>
              <a:t>  </a:t>
            </a:r>
            <a:r>
              <a:rPr lang="en-US" sz="2400" b="1" dirty="0">
                <a:solidFill>
                  <a:srgbClr val="3333CC"/>
                </a:solidFill>
              </a:rPr>
              <a:t>reflects interactions not in the single particle potential.</a:t>
            </a:r>
          </a:p>
          <a:p>
            <a:pPr>
              <a:lnSpc>
                <a:spcPct val="80000"/>
              </a:lnSpc>
              <a:buFont typeface="Arial" pitchFamily="34" charset="0"/>
              <a:buNone/>
            </a:pPr>
            <a:endParaRPr lang="en-US" sz="2400" b="1" dirty="0">
              <a:solidFill>
                <a:srgbClr val="3333CC"/>
              </a:solidFill>
            </a:endParaRPr>
          </a:p>
          <a:p>
            <a:pPr>
              <a:lnSpc>
                <a:spcPct val="80000"/>
              </a:lnSpc>
              <a:buFont typeface="Arial" pitchFamily="34" charset="0"/>
              <a:buNone/>
            </a:pPr>
            <a:r>
              <a:rPr lang="en-US" sz="2400" b="1" dirty="0">
                <a:solidFill>
                  <a:srgbClr val="FF0000"/>
                </a:solidFill>
              </a:rPr>
              <a:t>NOT</a:t>
            </a:r>
            <a:r>
              <a:rPr lang="en-US" sz="2400" b="1" dirty="0">
                <a:solidFill>
                  <a:srgbClr val="3333CC"/>
                </a:solidFill>
              </a:rPr>
              <a:t> a minor perturbation. In fact, these residual interactions determine almost everything we know about most nuclei.</a:t>
            </a:r>
          </a:p>
          <a:p>
            <a:pPr>
              <a:lnSpc>
                <a:spcPct val="80000"/>
              </a:lnSpc>
              <a:buFont typeface="Arial" pitchFamily="34" charset="0"/>
              <a:buNone/>
            </a:pPr>
            <a:endParaRPr lang="en-US" sz="2400" b="1" dirty="0" smtClean="0">
              <a:solidFill>
                <a:srgbClr val="3333CC"/>
              </a:solidFill>
            </a:endParaRPr>
          </a:p>
          <a:p>
            <a:pPr>
              <a:lnSpc>
                <a:spcPct val="80000"/>
              </a:lnSpc>
              <a:buFont typeface="Arial" pitchFamily="34" charset="0"/>
              <a:buNone/>
            </a:pPr>
            <a:r>
              <a:rPr lang="en-US" sz="2400" b="1" dirty="0" smtClean="0">
                <a:solidFill>
                  <a:srgbClr val="3333CC"/>
                </a:solidFill>
              </a:rPr>
              <a:t>These interactions mix different independent particle model wave functions so that a physical wave function for a given state in the Shell Model is a linear combination of many independent Particle Model configurations.  </a:t>
            </a:r>
            <a:endParaRPr lang="en-US" sz="2400" b="1" dirty="0">
              <a:solidFill>
                <a:srgbClr val="3333CC"/>
              </a:solidFill>
            </a:endParaRPr>
          </a:p>
          <a:p>
            <a:pPr>
              <a:lnSpc>
                <a:spcPct val="80000"/>
              </a:lnSpc>
              <a:buFont typeface="Arial" pitchFamily="34" charset="0"/>
              <a:buNone/>
            </a:pPr>
            <a:endParaRPr lang="en-US" sz="2400" b="1" dirty="0" smtClean="0">
              <a:solidFill>
                <a:srgbClr val="3333CC"/>
              </a:solidFill>
            </a:endParaRPr>
          </a:p>
          <a:p>
            <a:pPr>
              <a:lnSpc>
                <a:spcPct val="80000"/>
              </a:lnSpc>
              <a:buFont typeface="Arial" pitchFamily="34" charset="0"/>
              <a:buNone/>
            </a:pPr>
            <a:r>
              <a:rPr lang="en-US" sz="2400" b="1" dirty="0" smtClean="0">
                <a:solidFill>
                  <a:srgbClr val="3333CC"/>
                </a:solidFill>
              </a:rPr>
              <a:t>This mixing is essential to understanding structure and structural evolution.</a:t>
            </a:r>
            <a:endParaRPr lang="en-US" sz="2400" b="1" dirty="0">
              <a:solidFill>
                <a:srgbClr val="3333CC"/>
              </a:solidFill>
            </a:endParaRPr>
          </a:p>
          <a:p>
            <a:pPr>
              <a:lnSpc>
                <a:spcPct val="80000"/>
              </a:lnSpc>
              <a:buFont typeface="Arial" pitchFamily="34" charset="0"/>
              <a:buNone/>
            </a:pPr>
            <a:endParaRPr lang="en-US" sz="2400" b="1" baseline="-25000" dirty="0">
              <a:solidFill>
                <a:srgbClr val="FF0000"/>
              </a:solidFill>
            </a:endParaRPr>
          </a:p>
          <a:p>
            <a:pPr lvl="4">
              <a:lnSpc>
                <a:spcPct val="80000"/>
              </a:lnSpc>
              <a:buFont typeface="Arial" pitchFamily="34" charset="0"/>
              <a:buNone/>
            </a:pPr>
            <a:endParaRPr lang="en-US" sz="2400" b="1" baseline="-250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crosoft Office 98">
  <a:themeElements>
    <a:clrScheme name="Microsoft Office 98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fontScheme name="Microsoft Office 98">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icrosoft Office 98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Varsayılan Tasarım">
  <a:themeElements>
    <a:clrScheme name="2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6836</TotalTime>
  <Words>1630</Words>
  <Application>Microsoft Office PowerPoint</Application>
  <PresentationFormat>Affichage à l'écran (4:3)</PresentationFormat>
  <Paragraphs>320</Paragraphs>
  <Slides>44</Slides>
  <Notes>15</Notes>
  <HiddenSlides>0</HiddenSlides>
  <MMClips>0</MMClips>
  <ScaleCrop>false</ScaleCrop>
  <HeadingPairs>
    <vt:vector size="6" baseType="variant">
      <vt:variant>
        <vt:lpstr>Thème</vt:lpstr>
      </vt:variant>
      <vt:variant>
        <vt:i4>12</vt:i4>
      </vt:variant>
      <vt:variant>
        <vt:lpstr>Serveurs OLE incorporés</vt:lpstr>
      </vt:variant>
      <vt:variant>
        <vt:i4>6</vt:i4>
      </vt:variant>
      <vt:variant>
        <vt:lpstr>Titres des diapositives</vt:lpstr>
      </vt:variant>
      <vt:variant>
        <vt:i4>44</vt:i4>
      </vt:variant>
    </vt:vector>
  </HeadingPairs>
  <TitlesOfParts>
    <vt:vector size="62" baseType="lpstr">
      <vt:lpstr>1_Office Theme</vt:lpstr>
      <vt:lpstr>20_Default Design</vt:lpstr>
      <vt:lpstr>16_Default Design</vt:lpstr>
      <vt:lpstr>Microsoft Office 98</vt:lpstr>
      <vt:lpstr>17_Default Design</vt:lpstr>
      <vt:lpstr>1_Default Design</vt:lpstr>
      <vt:lpstr>2_Varsayılan Tasarım</vt:lpstr>
      <vt:lpstr>2_Office Theme</vt:lpstr>
      <vt:lpstr>Varsayılan Tasarım</vt:lpstr>
      <vt:lpstr>3_Office Theme</vt:lpstr>
      <vt:lpstr>7_Office Theme</vt:lpstr>
      <vt:lpstr>Default Design</vt:lpstr>
      <vt:lpstr>Equation</vt:lpstr>
      <vt:lpstr>CorelPhotoPaint.Image.10</vt:lpstr>
      <vt:lpstr>Bitmap Image</vt:lpstr>
      <vt:lpstr>Acrobat Document</vt:lpstr>
      <vt:lpstr>Graph</vt:lpstr>
      <vt:lpstr>Worksheet</vt:lpstr>
      <vt:lpstr>How nuclei behave: a simple perspective based on symmetry and geometry    (with a discussion of the microscopic drivers of  structural evolution)    R. F. Casten WNSL, Yale</vt:lpstr>
      <vt:lpstr>Diapositive 2</vt:lpstr>
      <vt:lpstr>Where do nuclei fit into the overall picture?</vt:lpstr>
      <vt:lpstr>Diapositive 4</vt:lpstr>
      <vt:lpstr>Diapositive 5</vt:lpstr>
      <vt:lpstr>Diapositive 6</vt:lpstr>
      <vt:lpstr>Diapositive 7</vt:lpstr>
      <vt:lpstr>Diapositive 8</vt:lpstr>
      <vt:lpstr>Residual Interactions</vt:lpstr>
      <vt:lpstr>Diapositive 10</vt:lpstr>
      <vt:lpstr>  Key Nuclear observables and their behavior with N and Z  What nuclei do, how we study them (what observables), and some simple ideas about structure – single particle and collective aspects</vt:lpstr>
      <vt:lpstr>Let’s start with R4/2. How does it vary, and why, and why do we care</vt:lpstr>
      <vt:lpstr>Diapositive 13</vt:lpstr>
      <vt:lpstr>Diapositive 14</vt:lpstr>
      <vt:lpstr>Diapositive 15</vt:lpstr>
      <vt:lpstr>Lots of valence nucleons of both types: emergence of deformation and therefore rotation (nuclei live in the world, not in their own solipsistic enclaves)</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Think about the striking regularities in these data.  Take a nucleus with A ~100-200.  The summed volume of all the nucleons is ~ 60 % the volume of the nucleus, and they orbit the nucleus ~ 1021 times per second!  Instead of utter chaos, the result is very regular behavior, reflecting ordered, coherent, motions of these nucleons.   This should astonish you.  How can this happen??!!!!  Much of understanding nuclei is understanding the relation between nucleonic motions and collective behavior </vt:lpstr>
      <vt:lpstr>Diapositive 28</vt:lpstr>
      <vt:lpstr>Diapositive 29</vt:lpstr>
      <vt:lpstr>Alternate look:  Behavior of key observables centered on a shell closure</vt:lpstr>
      <vt:lpstr>Diapositive 31</vt:lpstr>
      <vt:lpstr>Two-neutron separation energies</vt:lpstr>
      <vt:lpstr>Isotope Shifts – sensitive to structural changes, especially deformation</vt:lpstr>
      <vt:lpstr>So far, everything we have plotted has been an individual observable against N or Z (or A)  Now we introduce the idea of correlations of different observables with each other.</vt:lpstr>
      <vt:lpstr>Diapositive 35</vt:lpstr>
      <vt:lpstr>Diapositive 36</vt:lpstr>
      <vt:lpstr>How can we understand collective behavior</vt:lpstr>
      <vt:lpstr>Nuclear Shapes</vt:lpstr>
      <vt:lpstr>The Geometric Collective Model  H = T + Trot + V(b,g)</vt:lpstr>
      <vt:lpstr>Diapositive 40</vt:lpstr>
      <vt:lpstr>Diapositive 41</vt:lpstr>
      <vt:lpstr>Diapositive 42</vt:lpstr>
      <vt:lpstr>Diapositive 43</vt:lpstr>
      <vt:lpstr>Next time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Casten</dc:creator>
  <cp:lastModifiedBy>User Animation</cp:lastModifiedBy>
  <cp:revision>24</cp:revision>
  <dcterms:created xsi:type="dcterms:W3CDTF">2010-09-02T11:58:27Z</dcterms:created>
  <dcterms:modified xsi:type="dcterms:W3CDTF">2010-09-30T12:22:03Z</dcterms:modified>
</cp:coreProperties>
</file>