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notesSlides/notesSlide8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  <p:sldMasterId id="2147483723" r:id="rId5"/>
    <p:sldMasterId id="2147483759" r:id="rId6"/>
    <p:sldMasterId id="2147483772" r:id="rId7"/>
    <p:sldMasterId id="2147483784" r:id="rId8"/>
    <p:sldMasterId id="2147483808" r:id="rId9"/>
    <p:sldMasterId id="2147483820" r:id="rId10"/>
    <p:sldMasterId id="2147483832" r:id="rId11"/>
    <p:sldMasterId id="2147483844" r:id="rId12"/>
    <p:sldMasterId id="2147483857" r:id="rId13"/>
    <p:sldMasterId id="2147483869" r:id="rId14"/>
  </p:sldMasterIdLst>
  <p:notesMasterIdLst>
    <p:notesMasterId r:id="rId64"/>
  </p:notesMasterIdLst>
  <p:sldIdLst>
    <p:sldId id="342" r:id="rId15"/>
    <p:sldId id="343" r:id="rId16"/>
    <p:sldId id="296" r:id="rId17"/>
    <p:sldId id="345" r:id="rId18"/>
    <p:sldId id="346" r:id="rId19"/>
    <p:sldId id="350" r:id="rId20"/>
    <p:sldId id="348" r:id="rId21"/>
    <p:sldId id="297" r:id="rId22"/>
    <p:sldId id="349" r:id="rId23"/>
    <p:sldId id="337" r:id="rId24"/>
    <p:sldId id="341" r:id="rId25"/>
    <p:sldId id="292" r:id="rId26"/>
    <p:sldId id="293" r:id="rId27"/>
    <p:sldId id="291" r:id="rId28"/>
    <p:sldId id="290" r:id="rId29"/>
    <p:sldId id="321" r:id="rId30"/>
    <p:sldId id="257" r:id="rId31"/>
    <p:sldId id="259" r:id="rId32"/>
    <p:sldId id="260" r:id="rId33"/>
    <p:sldId id="261" r:id="rId34"/>
    <p:sldId id="263" r:id="rId35"/>
    <p:sldId id="268" r:id="rId36"/>
    <p:sldId id="269" r:id="rId37"/>
    <p:sldId id="272" r:id="rId38"/>
    <p:sldId id="270" r:id="rId39"/>
    <p:sldId id="351" r:id="rId40"/>
    <p:sldId id="273" r:id="rId41"/>
    <p:sldId id="339" r:id="rId42"/>
    <p:sldId id="322" r:id="rId43"/>
    <p:sldId id="323" r:id="rId44"/>
    <p:sldId id="324" r:id="rId45"/>
    <p:sldId id="325" r:id="rId46"/>
    <p:sldId id="326" r:id="rId47"/>
    <p:sldId id="332" r:id="rId48"/>
    <p:sldId id="327" r:id="rId49"/>
    <p:sldId id="328" r:id="rId50"/>
    <p:sldId id="329" r:id="rId51"/>
    <p:sldId id="330" r:id="rId52"/>
    <p:sldId id="361" r:id="rId53"/>
    <p:sldId id="352" r:id="rId54"/>
    <p:sldId id="360" r:id="rId55"/>
    <p:sldId id="353" r:id="rId56"/>
    <p:sldId id="354" r:id="rId57"/>
    <p:sldId id="355" r:id="rId58"/>
    <p:sldId id="356" r:id="rId59"/>
    <p:sldId id="357" r:id="rId60"/>
    <p:sldId id="358" r:id="rId61"/>
    <p:sldId id="359" r:id="rId62"/>
    <p:sldId id="28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E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1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theme" Target="theme/theme1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1BB5A9-4421-4713-B5D2-1929BD363492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36B2F-E329-4E1F-BEE7-9A79E468FBB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B35D6637-A96B-454D-B1DF-6267A008320E}" type="slidenum">
              <a:rPr lang="en-US" sz="1200">
                <a:solidFill>
                  <a:prstClr val="black"/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20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F0AFA-A18B-4131-84CC-7D9D9E449D44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51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751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7389433-A207-4866-ABC9-7A3A6D2BD3EB}" type="slidenum">
              <a:rPr lang="en-US" sz="1200" smtClean="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8ADC78-5AE2-4BFF-947C-D3E69A5A3CAB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7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10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710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0DB85A7-966C-4B8A-AE5A-086468EB3281}" type="slidenum">
              <a:rPr lang="en-US" sz="1200" smtClean="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30E65-A128-4236-BB1A-14E5523031D7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8DA59-F75A-4474-AB96-F51BA65858CC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D355E7-B9A2-4B92-BFA3-789559E36FD7}" type="slidenum">
              <a:rPr lang="en-US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CF3B3-2985-4ECE-AC37-F90F3BDDEAA3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C3187C-1F5E-4E6C-B103-E0DD76CE55E9}" type="slidenum">
              <a:rPr lang="en-US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FF58006-85F4-404C-A3CC-79F725499412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92CFB-85A0-4FFD-AEB9-3C52E0CA3CD0}" type="slidenum">
              <a:rPr lang="en-US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88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87E9662-95AE-4643-8256-56304BBF6C94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2CA29-4051-483C-883A-CDCF1BC0735E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DB7AA19-72CD-438A-BC21-E2AB4E26C59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A900C1-DFDD-42B2-872E-6DBB2A8CEFAC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5A4EAAE6-9296-4DFC-86E6-31E3CBEC6CBA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1F0DA1-005B-4A83-B040-4D74529AE82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1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115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D56F1D-F373-4DCE-A5ED-F7A52F90AAB8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078F0-018D-40EF-9BF8-20EE6C51B6EA}" type="slidenum">
              <a:rPr lang="en-US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6060A21-BDC5-4B57-B51F-E5C52FC98ADE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F99205-C0C3-4016-A40B-BA5E2B9243B0}" type="slidenum">
              <a:rPr lang="en-US"/>
              <a:pPr/>
              <a:t>49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918171-C839-49FC-BAA2-8F0DDC8D522E}" type="slidenum">
              <a:rPr lang="en-US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1EF8634-B0D2-4AC3-B446-4D4DFD7FD39E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C9CB720-A6B0-4C33-8DDE-BD18D5ABCC91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11AA55-84EA-4DC9-A211-133C68D1EA26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63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A2647D61-019D-4D96-BFB8-CC68C4786545}" type="slidenum">
              <a:rPr lang="en-US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866D79-27CA-4745-86F6-886EB27840FB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36B2F-E329-4E1F-BEE7-9A79E468FBB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2DFD94-C4B3-4C22-A482-32A28B551438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6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90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690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350F587A-41EC-47AB-9ACD-B27925823B8E}" type="slidenum">
              <a:rPr lang="en-US" sz="1200" smtClean="0">
                <a:solidFill>
                  <a:prstClr val="black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 smtClean="0">
              <a:solidFill>
                <a:prstClr val="black"/>
              </a:solidFill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17693-C901-4225-8101-EB9C566E7D7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E72C6-90B3-4AF6-9A4D-1D7BA4906A8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CCA7B5-E5CF-49F9-AFD5-9BF3FF0AD1F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31EC60-110F-43BC-B417-906F154272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1A7F37-BCF5-4632-AF34-3B8F6C34FB8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59A6D7-B9AE-4D74-82D0-A2762FD8C6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CE1D3-D146-4CE3-A368-D8997F17B5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B2FA2-084A-4EFD-8812-4FBE3BD0E0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9C0DC-6304-433A-BC45-3810B0813C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173033-5E10-4079-97F7-276B00432F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BBDD54-87B9-4A4B-9CF0-49A8089D01F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EACF79-D3DF-41D7-9551-EB59AB3A24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402231-71E4-4093-8FE0-E279FF1F61C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84CE65-E991-487D-B19D-879E3B1B13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2BF025-335B-4D0F-A3D9-53E64E7FE41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F5E5D1-35AB-46DD-A944-42EA5C04DC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52666-D525-466D-91AF-3B359EB369A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AFF071-C290-4257-BFB7-A9564FD2BD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DC2697-24DB-48B6-BA53-FCF8D2B45CF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0E36C8-98E4-4923-8CFA-A6838FEDC8A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C632FE-0415-4494-868E-4A70AD8B68B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5F1554-0068-405E-A010-B12F6ACFF1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2EAE55-B6B0-400C-BF73-2F642AE0292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CD7021-8743-490B-935C-B4AE54E363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6E028-2857-416E-8AB5-3ECEBF25B09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7FEC-FB50-4FCB-B9BF-A1E29C5FB1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6DD1-D212-4666-81F6-1197AA87C18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A74EE-12A8-4CAC-8354-28C3069773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FECE-2B04-4F8F-8CE4-287D646B5AA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3124-550A-49BF-94A1-178E56C517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2EF8-643E-4A4C-B16F-E2E7EAA63F1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50B0F-EEE0-4596-AAAB-D2B071B091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C93FD-CE86-48C6-AE70-A707433811A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BA81-6993-456A-97AB-FF7646F3ED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E2977-340D-467D-88C5-C44E07C0254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52AF-CD7C-425A-ADDF-2E195D91A1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6DB8-A64C-4B38-99CF-A731E27A6C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D61C3-F80E-4A02-9CE5-30157E2621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337FA-AF10-4EAD-8E01-38C4EE191E7B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3D7E8-55CB-4A29-9085-CB86F08627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29D7-10DF-4A96-B208-1FF307612A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2C72-9E4B-4955-BA48-91BF1BA02C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0113-4C27-4863-AF77-F3FD11C1E51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672B7-3091-44EF-A4FA-5CD1B1EE2C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A929-8C24-4B87-AA17-B9B4E98559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83BF-999B-453B-9213-47940824BA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A1C07-546D-45B1-B19D-B81E98BDC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5C8D6-472E-4680-BFAB-1AD65B95014D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66724E-FA13-4F61-9317-C0E1EA7CB5A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07FE51-C204-4EF0-B22A-2776837378A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FE66CD-CEB5-4190-AAB9-A7D532AD743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79EB19-A0EB-49A1-889F-4D2B88956BF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E24BE8-F839-4E30-BC59-20CB83561B6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0CF70-42E1-44CC-A74A-28186610B742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E1FD8-02F1-4F06-9520-C5791F11E83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D9FA21-54C9-4CA7-B1F9-7B9104DB068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6F6374-CD85-4ABB-8874-729321ECB1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DA6764-DE00-4D8C-BAA7-DE1788F170E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32BB7-76A1-4344-B7CA-82A1E6FA756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E41F8F-D016-4290-91B6-270573BCDE94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155444-BBAC-40AB-B190-C54AD5BCD07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AE3591-2F86-4916-B923-9AC19D83F850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A76485-F98E-44AA-BDB5-4235626A961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A9428B-997C-454B-AF44-A177FF1DC6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AEDE39-C33B-46A9-AB1A-2EB3EDCC878A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2EC9DA-8E46-4301-9652-715964907FD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AC456F-3DAD-4250-96F8-4DBD329ED7F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446D95-8CC2-4618-BC30-1BBF6606E49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75E4FB-4043-4EC5-9D36-F02CC4A45CE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E089FF-7B5B-4A5D-9488-82C625D596A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E948FD-C286-4E60-B7F0-F880E5C32BD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5E9DFB-CD2F-4204-8992-047570E4C51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CC0A6E-25EB-4B91-A93C-D17CC4EC022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09A48-D8EB-495E-B837-7578763FD44A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0F383-4789-4019-8A25-71992089081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09912-7AF6-44CD-B32D-77D8582733B8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6BC66-6536-4123-9AC8-5C741D704EBC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B43124-A35E-431A-BAE8-B47BC9EDD6B1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DB561-0762-494F-AB3D-7987A235B704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7BB51-46E5-46E5-8434-142A50F6D017}" type="slidenum">
              <a:rPr lang="en-US">
                <a:solidFill>
                  <a:srgbClr val="000000"/>
                </a:solidFill>
              </a:rPr>
              <a:pPr/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55F87-2DA1-4A78-BD1A-3FADC55E34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0398-5325-4788-8530-536E9F71C1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05E86-18C0-4D37-878D-0BF290931E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9A74-2588-4712-800E-73B16FB57DE4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F8CF-FBF9-4DEB-98C8-CDF54641A1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9ED7B-F426-4AB7-8A48-CC37E06D3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96C67B-21CC-43B1-A7D8-55AC49F2FA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6B040-26A1-412D-9884-1625E5FCE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6D992-F77D-404B-A865-78C5ED7D23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DE47A-0056-4A24-90E7-153F28C99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38A3E-D213-420D-ADFC-3D600695EA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81AAB-4DBF-4B1E-9E8E-04CA64F8B9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2BB02-3B39-4EF0-B7F2-13BA25183E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DD2F9-AF9E-40B0-AD7D-E066EC15969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96E8-9691-4415-B4D5-CB2D71F7582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5C4F5-2248-4432-8424-5E746436FC83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DA95F-3D20-422A-932C-3A55F98828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ED6B8-B769-4B59-80FB-807C21FF3A5E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A8A10-69E4-4B88-BD4D-D42B39FD314F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223A3-AC5B-4F47-9059-7276EAD0CA28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FDD55-D930-4CC0-B5AD-4E924920E709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A1F0F-72EA-4841-BAE5-7E47BEF3D7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0ED99-4005-4A7B-BE16-54EBDB6E1B1D}" type="slidenum">
              <a:rPr lang="en-GB">
                <a:solidFill>
                  <a:srgbClr val="000000"/>
                </a:solidFill>
              </a:rPr>
              <a:pPr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941C-8DFA-4CDA-8197-F52509DCF9F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1A88-3F0C-48E7-B4DB-CB2E56857E9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CFAC7-CB89-44C6-8758-08C8CF56BD0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2AD0C-8860-4718-B767-D1B6E845DDD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DBDCA-665D-4EB0-8146-00AC464E77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3F10E-E1AE-41B8-AF5E-4FBF11A0BE1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4679E-5432-4563-87F1-D8AF681E5C4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A0A0-330E-449F-9575-3CC41CE88AB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BF4EC-75B5-49EE-8FC7-D660DF9A02B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C6D1-B8C0-4F99-9AEE-61228BA2711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45C6-0598-4645-A583-54E102E92F8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CE93F2-C9E6-4E5B-8D81-AE7E05614D9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16EEA5-8023-4493-8120-C02634A402C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EDD946-476E-41E8-B9BA-3CAB2D178BC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2FEFAB-5119-4064-B86A-454747CE2569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BA9582-C228-4C05-9372-AD604FD41F2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21132F-1FD1-41D9-9B22-FB7F907434A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0DBA9B-4560-4F36-ADDB-6013088CA8D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D56D33-96A1-4540-A847-CCD9D11E4B0A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6C47DD1-8EE4-433F-AF9D-B01321C2CD0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2A9FA4-A7BC-476C-B383-4F87705AACE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458A53-C6B3-4636-A299-F10997F130C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66724E-FA13-4F61-9317-C0E1EA7CB5A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A0FAE-A499-4166-8DD3-9E3243C45F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B6E0-B219-43B7-98B5-5DC7458C3C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0606F-9EE3-452F-B027-6CAE0FD00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3133-DCE9-436D-BCD8-47B678028B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B2D5-164E-4B28-B326-EBBE5B7A86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D24CC-06F4-4C39-B8E5-F93F36CF11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D0289-AFE0-4705-BB04-0C559149A0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9470-8DC6-4E1D-96FC-715A17B949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85087-8C67-4684-820D-D05A1FE6A9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2D6F5-7764-4C4C-9950-251FF282C5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43146-B625-4E46-94E8-3EA289C15A5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000A4-7791-43B0-8844-7509F8278A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21FA-7F04-482C-BC5D-C0EB2BA0411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A2A11-31AD-4EC5-9650-657B36098B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A8833-0001-42D6-9238-741F7CE6015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AC6B3-706B-4027-977F-F30AFC6191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D224-07A6-4164-920A-E72636888C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B5ED3-0D99-4D03-9F91-156A75F6CF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6C211-D4D9-4949-A605-2D61492E92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E22B2-6F54-41E2-B0C2-31DC001A1D7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23899-58E8-4301-9D1E-E48C638E7B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0AB82-B92A-47C0-A949-150182B304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F2E0-A247-477F-BF54-B87306A2D8B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A215C-CC81-4FA3-AF42-8D42B57F86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BCF9-AB94-4C44-9100-839D467781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D7468-6622-4199-9811-4F808B1D2D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EE542-6535-4666-B616-294868C940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662B4-648F-443E-8E69-D3F0A5E863E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7350C-59FC-4C82-A74C-9E50DE0D9C0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23D0E-8A1C-4875-9E87-9FB787335B3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94387-5EE0-43A1-9F72-853B62E68F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6B040-CF29-41CD-87DB-FA7F4385E2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B69C-BF88-4821-8B28-6EBBDDE101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C219-2001-47C7-983E-5C37C77144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733A0-A4D0-4C45-B6FC-0D9151583E7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4E510-9FDE-440E-A50B-8E0AB3B1EB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2F03-6A3C-4640-A088-25FF334AE77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7F88-ADC5-49C3-94E7-518C990609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CE65-C74E-417B-A21A-428AEC5471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917E4-C702-4441-9DD3-1C35C0F4D81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F6E79-8C8F-48B8-9C6E-D1D84EAF581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ED4C0-661E-4BD4-842E-BF9D3238A9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31B6-AEDD-4ABD-8979-7C7360D4DBB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7E648-C14D-4287-AF7C-A49CFCCD64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905D-624F-4898-A779-0513DB012B3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CE937-4E6F-4E46-B723-BED6E1F4F477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1DA0-3069-4BE0-9B86-7A04BC0951E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D9ED3-CB82-4B00-835E-55A0BFBF81C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5FC1-AC8A-4A93-85EA-7AC51B23833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70713-D6A4-4118-88E3-EBAC6711DD1D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A6DA6-0645-42D5-AC54-3FA99C9C95E2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2E57A-A834-4520-B154-C43499A589EB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A9C8-010C-4671-A058-8E36A85FC855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82D9B-84EA-46BD-92EE-38EEA23FEDA6}" type="datetimeFigureOut">
              <a:rPr lang="en-US" smtClean="0"/>
              <a:pPr/>
              <a:t>9/30/2010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649D7-C783-411A-98B9-E5E7BE478075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7E7B8-ED5E-4132-8B0A-DC32E21B49AA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9/30/2010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4418D-8D90-4748-B3CC-D9D50E2764B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5139C-0809-4946-8E75-0A027D2B6D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896CA7-5555-42FF-8DC5-7CF0B161CA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750A0-2304-41B2-ACF8-AAA26C128A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DC426-4741-4478-B2B8-0357002B3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05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DB18BD-F929-491A-9E19-044707652CFF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5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919459-8CFD-469D-B33C-EAE270071E9E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9CEB8D-D54C-41ED-AB02-F4D87B8C8C8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6D1EF2-BFA4-438A-95EA-F740BEEFCE0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9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F9AF66-FF9D-429F-B28C-ABA186AC2EAB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AA57DC-A857-4C94-9263-40EAE7D27FE3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9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D69AA-5C64-4C1A-A696-8EB9BCDD6F3C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C2CD72-FECB-43E7-A51D-AD32F53264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695B14-13DA-40A9-8040-0F83E23DD8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60CCCA-154C-4A07-B1B2-EB773CF84F4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9/30/2010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B308F2-F6DA-4C66-ACAA-A9CC170A61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07296-72E7-498D-A06D-F1424A734118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‹N°›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0.xml"/><Relationship Id="rId1" Type="http://schemas.openxmlformats.org/officeDocument/2006/relationships/vmlDrawing" Target="../drawings/vmlDrawing2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6.xml"/><Relationship Id="rId1" Type="http://schemas.openxmlformats.org/officeDocument/2006/relationships/vmlDrawing" Target="../drawings/vmlDrawing4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5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z="3200"/>
              <a:t>Development of collective behavior in nuclei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400" dirty="0"/>
              <a:t>Results primarily from correlations among valence nucleons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1000" dirty="0"/>
          </a:p>
          <a:p>
            <a:r>
              <a:rPr lang="en-US" sz="2400" dirty="0"/>
              <a:t>Instead of pure “shell model” configurations, the wave functions are mixed – linear combinations of many components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1000" dirty="0"/>
          </a:p>
          <a:p>
            <a:r>
              <a:rPr lang="en-US" sz="2400" dirty="0"/>
              <a:t>Leads to a lowering of the collective states and to enhanced transition rates as characteristic signatures.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2" descr="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4267200"/>
            <a:ext cx="365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Deformed, ellipsoidal, rotational nuclei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Lets look at a typical example and see the various aspects of structure it shows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Axially symmetric case</a:t>
            </a:r>
            <a:br>
              <a:rPr lang="en-US" sz="3600" dirty="0" smtClean="0"/>
            </a:br>
            <a:r>
              <a:rPr lang="en-US" sz="3600" dirty="0" smtClean="0"/>
              <a:t>Axial asymmetry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Figure 6.12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66725"/>
            <a:ext cx="88900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Oval 6"/>
          <p:cNvSpPr>
            <a:spLocks noChangeArrowheads="1"/>
          </p:cNvSpPr>
          <p:nvPr/>
        </p:nvSpPr>
        <p:spPr bwMode="auto">
          <a:xfrm>
            <a:off x="2895600" y="4984750"/>
            <a:ext cx="9144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5410200" y="2971800"/>
            <a:ext cx="9144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Oval 8"/>
          <p:cNvSpPr>
            <a:spLocks noChangeArrowheads="1"/>
          </p:cNvSpPr>
          <p:nvPr/>
        </p:nvSpPr>
        <p:spPr bwMode="auto">
          <a:xfrm>
            <a:off x="8077200" y="2057400"/>
            <a:ext cx="9144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495800" y="5468938"/>
            <a:ext cx="1720850" cy="1312862"/>
            <a:chOff x="806" y="3165"/>
            <a:chExt cx="1084" cy="827"/>
          </a:xfrm>
        </p:grpSpPr>
        <p:sp>
          <p:nvSpPr>
            <p:cNvPr id="49169" name="Line 4"/>
            <p:cNvSpPr>
              <a:spLocks noChangeShapeType="1"/>
            </p:cNvSpPr>
            <p:nvPr/>
          </p:nvSpPr>
          <p:spPr bwMode="auto">
            <a:xfrm>
              <a:off x="809" y="3893"/>
              <a:ext cx="743" cy="1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170" name="Line 5"/>
            <p:cNvSpPr>
              <a:spLocks noChangeShapeType="1"/>
            </p:cNvSpPr>
            <p:nvPr/>
          </p:nvSpPr>
          <p:spPr bwMode="auto">
            <a:xfrm>
              <a:off x="809" y="3838"/>
              <a:ext cx="743" cy="1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171" name="Line 6"/>
            <p:cNvSpPr>
              <a:spLocks noChangeShapeType="1"/>
            </p:cNvSpPr>
            <p:nvPr/>
          </p:nvSpPr>
          <p:spPr bwMode="auto">
            <a:xfrm>
              <a:off x="806" y="3718"/>
              <a:ext cx="743" cy="1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172" name="Line 7"/>
            <p:cNvSpPr>
              <a:spLocks noChangeShapeType="1"/>
            </p:cNvSpPr>
            <p:nvPr/>
          </p:nvSpPr>
          <p:spPr bwMode="auto">
            <a:xfrm>
              <a:off x="809" y="3533"/>
              <a:ext cx="743" cy="1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173" name="Line 8"/>
            <p:cNvSpPr>
              <a:spLocks noChangeShapeType="1"/>
            </p:cNvSpPr>
            <p:nvPr/>
          </p:nvSpPr>
          <p:spPr bwMode="auto">
            <a:xfrm>
              <a:off x="809" y="3265"/>
              <a:ext cx="743" cy="1"/>
            </a:xfrm>
            <a:prstGeom prst="line">
              <a:avLst/>
            </a:prstGeom>
            <a:noFill/>
            <a:ln w="3816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49174" name="Text Box 9"/>
            <p:cNvSpPr txBox="1">
              <a:spLocks noChangeArrowheads="1"/>
            </p:cNvSpPr>
            <p:nvPr/>
          </p:nvSpPr>
          <p:spPr bwMode="auto">
            <a:xfrm>
              <a:off x="1484" y="3800"/>
              <a:ext cx="406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fontAlgn="base"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0</a:t>
              </a:r>
              <a:r>
                <a:rPr lang="en-GB" sz="1400" b="1" baseline="300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9175" name="Text Box 10"/>
            <p:cNvSpPr txBox="1">
              <a:spLocks noChangeArrowheads="1"/>
            </p:cNvSpPr>
            <p:nvPr/>
          </p:nvSpPr>
          <p:spPr bwMode="auto">
            <a:xfrm>
              <a:off x="1484" y="3719"/>
              <a:ext cx="406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fontAlgn="base"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2</a:t>
              </a:r>
              <a:r>
                <a:rPr lang="en-GB" sz="1400" b="1" baseline="300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9176" name="Text Box 11"/>
            <p:cNvSpPr txBox="1">
              <a:spLocks noChangeArrowheads="1"/>
            </p:cNvSpPr>
            <p:nvPr/>
          </p:nvSpPr>
          <p:spPr bwMode="auto">
            <a:xfrm>
              <a:off x="1484" y="3615"/>
              <a:ext cx="406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fontAlgn="base"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4</a:t>
              </a:r>
              <a:r>
                <a:rPr lang="en-GB" sz="1400" b="1" baseline="300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9177" name="Text Box 12"/>
            <p:cNvSpPr txBox="1">
              <a:spLocks noChangeArrowheads="1"/>
            </p:cNvSpPr>
            <p:nvPr/>
          </p:nvSpPr>
          <p:spPr bwMode="auto">
            <a:xfrm>
              <a:off x="1484" y="3418"/>
              <a:ext cx="406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fontAlgn="base"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6</a:t>
              </a:r>
              <a:r>
                <a:rPr lang="en-GB" sz="1400" b="1" baseline="300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  <p:sp>
          <p:nvSpPr>
            <p:cNvPr id="49178" name="Text Box 13"/>
            <p:cNvSpPr txBox="1">
              <a:spLocks noChangeArrowheads="1"/>
            </p:cNvSpPr>
            <p:nvPr/>
          </p:nvSpPr>
          <p:spPr bwMode="auto">
            <a:xfrm>
              <a:off x="1484" y="3165"/>
              <a:ext cx="406" cy="19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 defTabSz="457200" fontAlgn="base">
                <a:spcBef>
                  <a:spcPts val="112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400" b="1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8</a:t>
              </a:r>
              <a:r>
                <a:rPr lang="en-GB" sz="1400" b="1" baseline="3000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+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495800" y="4764088"/>
            <a:ext cx="129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Rotational states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010400" y="2819400"/>
            <a:ext cx="129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Vibrational excitations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6200000" flipV="1">
            <a:off x="6705600" y="22860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5867400" y="2667000"/>
            <a:ext cx="1143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05000" y="76200"/>
            <a:ext cx="2895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Rotational states built on (superposed on) vibrational modes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114800" y="8382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724400" y="533400"/>
            <a:ext cx="1219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3200400" y="3581400"/>
            <a:ext cx="13716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5791200"/>
            <a:ext cx="1295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Ground or equilibrium state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533400" y="5105400"/>
            <a:ext cx="990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400800" y="4114800"/>
            <a:ext cx="2590800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6381" y="4191000"/>
            <a:ext cx="273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V </a:t>
            </a:r>
            <a:r>
              <a:rPr lang="en-US" sz="3200" b="1" baseline="-10000" dirty="0" smtClean="0">
                <a:solidFill>
                  <a:srgbClr val="FF0000"/>
                </a:solidFill>
              </a:rPr>
              <a:t>~</a:t>
            </a:r>
            <a:r>
              <a:rPr lang="en-US" sz="3200" b="1" dirty="0" smtClean="0">
                <a:solidFill>
                  <a:srgbClr val="FF0000"/>
                </a:solidFill>
              </a:rPr>
              <a:t> C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3200" b="1" baseline="30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C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 b</a:t>
            </a:r>
            <a:r>
              <a:rPr lang="en-US" sz="3200" b="1" baseline="30000" dirty="0" smtClean="0">
                <a:solidFill>
                  <a:srgbClr val="FF0000"/>
                </a:solidFill>
                <a:latin typeface="Symbol" pitchFamily="18" charset="2"/>
              </a:rPr>
              <a:t>3 </a:t>
            </a:r>
            <a:r>
              <a:rPr lang="en-US" sz="3200" b="1" dirty="0" err="1" smtClean="0">
                <a:solidFill>
                  <a:srgbClr val="FF0000"/>
                </a:solidFill>
              </a:rPr>
              <a:t>cos</a:t>
            </a:r>
            <a:r>
              <a:rPr lang="en-US" sz="3200" b="1" dirty="0" smtClean="0">
                <a:solidFill>
                  <a:srgbClr val="FF0000"/>
                </a:solidFill>
              </a:rPr>
              <a:t> 3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 g 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</a:rPr>
              <a:t> C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3200" b="1" baseline="30000" dirty="0" smtClean="0">
                <a:solidFill>
                  <a:srgbClr val="FF0000"/>
                </a:solidFill>
                <a:latin typeface="Symbol" pitchFamily="18" charset="2"/>
              </a:rPr>
              <a:t>4</a:t>
            </a:r>
            <a:endParaRPr lang="en-US" sz="3200" b="1" baseline="30000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  <p:bldP spid="17" grpId="0"/>
      <p:bldP spid="18" grpId="0"/>
      <p:bldP spid="25" grpId="0"/>
      <p:bldP spid="33" grpId="0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Axial asymmetry (</a:t>
            </a:r>
            <a:r>
              <a:rPr lang="en-US" sz="4000" b="1" dirty="0" err="1">
                <a:solidFill>
                  <a:srgbClr val="0070C0"/>
                </a:solidFill>
              </a:rPr>
              <a:t>Triaxiality</a:t>
            </a:r>
            <a:r>
              <a:rPr lang="en-US" sz="4000" b="1" dirty="0">
                <a:solidFill>
                  <a:srgbClr val="0070C0"/>
                </a:solidFill>
              </a:rPr>
              <a:t>)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2400" dirty="0"/>
              <a:t>(Specified in terms of the coordinate </a:t>
            </a:r>
            <a:r>
              <a:rPr lang="en-US" sz="2400" b="1" dirty="0">
                <a:latin typeface="Symbol" pitchFamily="18" charset="2"/>
              </a:rPr>
              <a:t>g</a:t>
            </a:r>
            <a:r>
              <a:rPr lang="en-US" sz="2400" dirty="0"/>
              <a:t> (in degrees),  either from 0 –&gt; 60 or from -30 –&gt; +30 degrees – zero degrees is axially symmetric)</a:t>
            </a:r>
            <a:r>
              <a:rPr lang="en-US" sz="4000" dirty="0"/>
              <a:t> </a:t>
            </a:r>
          </a:p>
        </p:txBody>
      </p:sp>
      <p:sp>
        <p:nvSpPr>
          <p:cNvPr id="782340" name="Line 4"/>
          <p:cNvSpPr>
            <a:spLocks noChangeShapeType="1"/>
          </p:cNvSpPr>
          <p:nvPr/>
        </p:nvSpPr>
        <p:spPr bwMode="auto">
          <a:xfrm>
            <a:off x="3505200" y="2133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2341" name="Line 5"/>
          <p:cNvSpPr>
            <a:spLocks noChangeShapeType="1"/>
          </p:cNvSpPr>
          <p:nvPr/>
        </p:nvSpPr>
        <p:spPr bwMode="auto">
          <a:xfrm>
            <a:off x="3505200" y="38100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2342" name="Line 6"/>
          <p:cNvSpPr>
            <a:spLocks noChangeShapeType="1"/>
          </p:cNvSpPr>
          <p:nvPr/>
        </p:nvSpPr>
        <p:spPr bwMode="auto">
          <a:xfrm>
            <a:off x="6477000" y="2133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2344" name="Text Box 8"/>
          <p:cNvSpPr txBox="1">
            <a:spLocks noChangeArrowheads="1"/>
          </p:cNvSpPr>
          <p:nvPr/>
        </p:nvSpPr>
        <p:spPr bwMode="auto">
          <a:xfrm>
            <a:off x="0" y="2638425"/>
            <a:ext cx="681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V(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82346" name="Line 10"/>
          <p:cNvSpPr>
            <a:spLocks noChangeShapeType="1"/>
          </p:cNvSpPr>
          <p:nvPr/>
        </p:nvSpPr>
        <p:spPr bwMode="auto">
          <a:xfrm>
            <a:off x="6477000" y="38100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2349" name="Freeform 13"/>
          <p:cNvSpPr>
            <a:spLocks/>
          </p:cNvSpPr>
          <p:nvPr/>
        </p:nvSpPr>
        <p:spPr bwMode="auto">
          <a:xfrm>
            <a:off x="4191000" y="3784600"/>
            <a:ext cx="990600" cy="12700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144" y="16"/>
              </a:cxn>
              <a:cxn ang="0">
                <a:pos x="288" y="112"/>
              </a:cxn>
              <a:cxn ang="0">
                <a:pos x="336" y="400"/>
              </a:cxn>
              <a:cxn ang="0">
                <a:pos x="384" y="736"/>
              </a:cxn>
              <a:cxn ang="0">
                <a:pos x="432" y="784"/>
              </a:cxn>
              <a:cxn ang="0">
                <a:pos x="432" y="688"/>
              </a:cxn>
              <a:cxn ang="0">
                <a:pos x="480" y="448"/>
              </a:cxn>
              <a:cxn ang="0">
                <a:pos x="528" y="160"/>
              </a:cxn>
              <a:cxn ang="0">
                <a:pos x="576" y="64"/>
              </a:cxn>
              <a:cxn ang="0">
                <a:pos x="624" y="16"/>
              </a:cxn>
            </a:cxnLst>
            <a:rect l="0" t="0" r="r" b="b"/>
            <a:pathLst>
              <a:path w="624" h="800">
                <a:moveTo>
                  <a:pt x="0" y="16"/>
                </a:moveTo>
                <a:cubicBezTo>
                  <a:pt x="48" y="8"/>
                  <a:pt x="96" y="0"/>
                  <a:pt x="144" y="16"/>
                </a:cubicBezTo>
                <a:cubicBezTo>
                  <a:pt x="192" y="32"/>
                  <a:pt x="256" y="48"/>
                  <a:pt x="288" y="112"/>
                </a:cubicBezTo>
                <a:cubicBezTo>
                  <a:pt x="320" y="176"/>
                  <a:pt x="320" y="296"/>
                  <a:pt x="336" y="400"/>
                </a:cubicBezTo>
                <a:cubicBezTo>
                  <a:pt x="352" y="504"/>
                  <a:pt x="368" y="672"/>
                  <a:pt x="384" y="736"/>
                </a:cubicBezTo>
                <a:cubicBezTo>
                  <a:pt x="400" y="800"/>
                  <a:pt x="424" y="792"/>
                  <a:pt x="432" y="784"/>
                </a:cubicBezTo>
                <a:cubicBezTo>
                  <a:pt x="440" y="776"/>
                  <a:pt x="424" y="744"/>
                  <a:pt x="432" y="688"/>
                </a:cubicBezTo>
                <a:cubicBezTo>
                  <a:pt x="440" y="632"/>
                  <a:pt x="464" y="536"/>
                  <a:pt x="480" y="448"/>
                </a:cubicBezTo>
                <a:cubicBezTo>
                  <a:pt x="496" y="360"/>
                  <a:pt x="512" y="224"/>
                  <a:pt x="528" y="160"/>
                </a:cubicBezTo>
                <a:cubicBezTo>
                  <a:pt x="544" y="96"/>
                  <a:pt x="560" y="88"/>
                  <a:pt x="576" y="64"/>
                </a:cubicBezTo>
                <a:cubicBezTo>
                  <a:pt x="592" y="40"/>
                  <a:pt x="616" y="24"/>
                  <a:pt x="624" y="1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2350" name="Text Box 14"/>
          <p:cNvSpPr txBox="1">
            <a:spLocks noChangeArrowheads="1"/>
          </p:cNvSpPr>
          <p:nvPr/>
        </p:nvSpPr>
        <p:spPr bwMode="auto">
          <a:xfrm>
            <a:off x="5795963" y="2667000"/>
            <a:ext cx="681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V(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82352" name="Text Box 16"/>
          <p:cNvSpPr txBox="1">
            <a:spLocks noChangeArrowheads="1"/>
          </p:cNvSpPr>
          <p:nvPr/>
        </p:nvSpPr>
        <p:spPr bwMode="auto">
          <a:xfrm>
            <a:off x="2738437" y="3505200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782353" name="Text Box 17"/>
          <p:cNvSpPr txBox="1">
            <a:spLocks noChangeArrowheads="1"/>
          </p:cNvSpPr>
          <p:nvPr/>
        </p:nvSpPr>
        <p:spPr bwMode="auto">
          <a:xfrm>
            <a:off x="8377238" y="3505200"/>
            <a:ext cx="30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782354" name="Text Box 18"/>
          <p:cNvSpPr txBox="1">
            <a:spLocks noChangeArrowheads="1"/>
          </p:cNvSpPr>
          <p:nvPr/>
        </p:nvSpPr>
        <p:spPr bwMode="auto">
          <a:xfrm>
            <a:off x="974725" y="5530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82355" name="Text Box 19"/>
          <p:cNvSpPr txBox="1">
            <a:spLocks noChangeArrowheads="1"/>
          </p:cNvSpPr>
          <p:nvPr/>
        </p:nvSpPr>
        <p:spPr bwMode="auto">
          <a:xfrm>
            <a:off x="4292600" y="1828800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g  - </a:t>
            </a:r>
            <a:r>
              <a:rPr lang="en-US" sz="2400" b="1" dirty="0" smtClean="0">
                <a:solidFill>
                  <a:srgbClr val="000000"/>
                </a:solidFill>
              </a:rPr>
              <a:t>rigid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782356" name="Text Box 20"/>
          <p:cNvSpPr txBox="1">
            <a:spLocks noChangeArrowheads="1"/>
          </p:cNvSpPr>
          <p:nvPr/>
        </p:nvSpPr>
        <p:spPr bwMode="auto">
          <a:xfrm>
            <a:off x="6550025" y="1828800"/>
            <a:ext cx="2289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g  - </a:t>
            </a:r>
            <a:r>
              <a:rPr lang="en-US" sz="2400" b="1" dirty="0" smtClean="0">
                <a:solidFill>
                  <a:srgbClr val="000000"/>
                </a:solidFill>
              </a:rPr>
              <a:t>soft (flat, unstable)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5417403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 </a:t>
            </a:r>
            <a:r>
              <a:rPr lang="en-US" sz="4000" b="1" baseline="-10000" dirty="0">
                <a:solidFill>
                  <a:srgbClr val="FF0000"/>
                </a:solidFill>
              </a:rPr>
              <a:t>~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C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4000" b="1" baseline="30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</a:rPr>
              <a:t> +</a:t>
            </a:r>
            <a:r>
              <a:rPr lang="en-US" sz="4000" b="1" dirty="0" smtClean="0">
                <a:solidFill>
                  <a:srgbClr val="FF0000"/>
                </a:solidFill>
              </a:rPr>
              <a:t> C</a:t>
            </a:r>
            <a:r>
              <a:rPr lang="en-US" sz="40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000" b="1" dirty="0" smtClean="0">
                <a:solidFill>
                  <a:srgbClr val="FF0000"/>
                </a:solidFill>
              </a:rPr>
              <a:t>cos 3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</a:rPr>
              <a:t> g b</a:t>
            </a:r>
            <a:r>
              <a:rPr lang="en-US" sz="4000" b="1" baseline="30000" dirty="0" smtClean="0">
                <a:solidFill>
                  <a:srgbClr val="FF0000"/>
                </a:solidFill>
                <a:latin typeface="Symbol" pitchFamily="18" charset="2"/>
              </a:rPr>
              <a:t>3 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</a:rPr>
              <a:t>+</a:t>
            </a:r>
            <a:r>
              <a:rPr lang="en-US" sz="4000" b="1" dirty="0" smtClean="0">
                <a:solidFill>
                  <a:srgbClr val="FF0000"/>
                </a:solidFill>
              </a:rPr>
              <a:t> C</a:t>
            </a:r>
            <a:r>
              <a:rPr lang="en-US" sz="4000" b="1" baseline="-25000" dirty="0">
                <a:solidFill>
                  <a:srgbClr val="FF0000"/>
                </a:solidFill>
              </a:rPr>
              <a:t>4</a:t>
            </a:r>
            <a:r>
              <a:rPr lang="en-US" sz="40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4000" b="1" baseline="30000" dirty="0" smtClean="0">
                <a:solidFill>
                  <a:srgbClr val="FF0000"/>
                </a:solidFill>
                <a:latin typeface="Symbol" pitchFamily="18" charset="2"/>
              </a:rPr>
              <a:t>4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133600" y="3962400"/>
            <a:ext cx="1676400" cy="15240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470452" y="4045803"/>
            <a:ext cx="1616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C</a:t>
            </a:r>
            <a:r>
              <a:rPr lang="en-US" sz="4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</a:rPr>
              <a:t>= 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6324600"/>
            <a:ext cx="960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Note: for axially </a:t>
            </a:r>
            <a:r>
              <a:rPr lang="en-US" sz="2400" b="1" dirty="0" err="1" smtClean="0">
                <a:solidFill>
                  <a:srgbClr val="FF0000"/>
                </a:solidFill>
              </a:rPr>
              <a:t>symm</a:t>
            </a:r>
            <a:r>
              <a:rPr lang="en-US" sz="2400" b="1" dirty="0" smtClean="0">
                <a:solidFill>
                  <a:srgbClr val="FF0000"/>
                </a:solidFill>
              </a:rPr>
              <a:t>. deformed nuclei, MUST have a large C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 </a:t>
            </a:r>
            <a:r>
              <a:rPr lang="en-US" sz="2400" b="1" dirty="0" smtClean="0">
                <a:solidFill>
                  <a:srgbClr val="FF0000"/>
                </a:solidFill>
              </a:rPr>
              <a:t>term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3581400" y="4572000"/>
            <a:ext cx="13716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838200" y="38100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5638800" y="3505200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>
            <a:off x="838200" y="21336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840658" y="2020529"/>
            <a:ext cx="1106129" cy="1784555"/>
          </a:xfrm>
          <a:custGeom>
            <a:avLst/>
            <a:gdLst>
              <a:gd name="connsiteX0" fmla="*/ 0 w 1106129"/>
              <a:gd name="connsiteY0" fmla="*/ 1784555 h 1784555"/>
              <a:gd name="connsiteX1" fmla="*/ 353961 w 1106129"/>
              <a:gd name="connsiteY1" fmla="*/ 1622323 h 1784555"/>
              <a:gd name="connsiteX2" fmla="*/ 693174 w 1106129"/>
              <a:gd name="connsiteY2" fmla="*/ 1297858 h 1784555"/>
              <a:gd name="connsiteX3" fmla="*/ 884903 w 1106129"/>
              <a:gd name="connsiteY3" fmla="*/ 899652 h 1784555"/>
              <a:gd name="connsiteX4" fmla="*/ 1032387 w 1106129"/>
              <a:gd name="connsiteY4" fmla="*/ 398206 h 1784555"/>
              <a:gd name="connsiteX5" fmla="*/ 1106129 w 1106129"/>
              <a:gd name="connsiteY5" fmla="*/ 0 h 1784555"/>
              <a:gd name="connsiteX6" fmla="*/ 1106129 w 1106129"/>
              <a:gd name="connsiteY6" fmla="*/ 0 h 1784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6129" h="1784555">
                <a:moveTo>
                  <a:pt x="0" y="1784555"/>
                </a:moveTo>
                <a:cubicBezTo>
                  <a:pt x="119216" y="1743997"/>
                  <a:pt x="238432" y="1703439"/>
                  <a:pt x="353961" y="1622323"/>
                </a:cubicBezTo>
                <a:cubicBezTo>
                  <a:pt x="469490" y="1541207"/>
                  <a:pt x="604684" y="1418303"/>
                  <a:pt x="693174" y="1297858"/>
                </a:cubicBezTo>
                <a:cubicBezTo>
                  <a:pt x="781664" y="1177413"/>
                  <a:pt x="828368" y="1049594"/>
                  <a:pt x="884903" y="899652"/>
                </a:cubicBezTo>
                <a:cubicBezTo>
                  <a:pt x="941439" y="749710"/>
                  <a:pt x="995516" y="548148"/>
                  <a:pt x="1032387" y="398206"/>
                </a:cubicBezTo>
                <a:cubicBezTo>
                  <a:pt x="1069258" y="248264"/>
                  <a:pt x="1106129" y="0"/>
                  <a:pt x="1106129" y="0"/>
                </a:cubicBezTo>
                <a:lnTo>
                  <a:pt x="1106129" y="0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1828800" y="2743200"/>
            <a:ext cx="1371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axially “</a:t>
            </a:r>
            <a:r>
              <a:rPr lang="en-US" sz="2400" b="1" dirty="0" err="1" smtClean="0">
                <a:solidFill>
                  <a:srgbClr val="000000"/>
                </a:solidFill>
              </a:rPr>
              <a:t>symm</a:t>
            </a:r>
            <a:r>
              <a:rPr lang="en-US" sz="2400" b="1" dirty="0" smtClean="0">
                <a:solidFill>
                  <a:srgbClr val="000000"/>
                </a:solidFill>
              </a:rPr>
              <a:t>”</a:t>
            </a:r>
            <a:r>
              <a:rPr lang="en-US" sz="2400" b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25" y="1828800"/>
            <a:ext cx="79533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03" name="Text Box 3"/>
          <p:cNvSpPr txBox="1">
            <a:spLocks noChangeArrowheads="1"/>
          </p:cNvSpPr>
          <p:nvPr/>
        </p:nvSpPr>
        <p:spPr bwMode="auto">
          <a:xfrm>
            <a:off x="685800" y="136525"/>
            <a:ext cx="76618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Axial Asymmetry in Nuclei – two types</a:t>
            </a:r>
          </a:p>
        </p:txBody>
      </p:sp>
      <p:sp>
        <p:nvSpPr>
          <p:cNvPr id="768004" name="Text Box 4"/>
          <p:cNvSpPr txBox="1">
            <a:spLocks noChangeArrowheads="1"/>
          </p:cNvSpPr>
          <p:nvPr/>
        </p:nvSpPr>
        <p:spPr bwMode="auto">
          <a:xfrm>
            <a:off x="4876800" y="1355725"/>
            <a:ext cx="3236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 ~  </a:t>
            </a:r>
            <a:r>
              <a:rPr lang="en-US" sz="2000" b="1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L </a:t>
            </a:r>
            <a:r>
              <a:rPr lang="en-US" sz="2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000" b="1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en-US" sz="20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+ 3 ) ~ J ( J + 6 )</a:t>
            </a:r>
          </a:p>
        </p:txBody>
      </p:sp>
      <p:sp>
        <p:nvSpPr>
          <p:cNvPr id="768008" name="Oval 8"/>
          <p:cNvSpPr>
            <a:spLocks noChangeArrowheads="1"/>
          </p:cNvSpPr>
          <p:nvPr/>
        </p:nvSpPr>
        <p:spPr bwMode="auto">
          <a:xfrm>
            <a:off x="5715000" y="2057400"/>
            <a:ext cx="990600" cy="1828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10" name="Rectangle 10"/>
          <p:cNvSpPr>
            <a:spLocks noChangeArrowheads="1"/>
          </p:cNvSpPr>
          <p:nvPr/>
        </p:nvSpPr>
        <p:spPr bwMode="auto">
          <a:xfrm>
            <a:off x="914400" y="2133600"/>
            <a:ext cx="3505200" cy="472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11" name="Text Box 11"/>
          <p:cNvSpPr txBox="1">
            <a:spLocks noChangeArrowheads="1"/>
          </p:cNvSpPr>
          <p:nvPr/>
        </p:nvSpPr>
        <p:spPr bwMode="auto">
          <a:xfrm>
            <a:off x="4819650" y="6369050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Wilets-Jean, Gamma unstable</a:t>
            </a:r>
          </a:p>
        </p:txBody>
      </p:sp>
      <p:sp>
        <p:nvSpPr>
          <p:cNvPr id="768012" name="Text Box 12"/>
          <p:cNvSpPr txBox="1">
            <a:spLocks noChangeArrowheads="1"/>
          </p:cNvSpPr>
          <p:nvPr/>
        </p:nvSpPr>
        <p:spPr bwMode="auto">
          <a:xfrm>
            <a:off x="762000" y="6400800"/>
            <a:ext cx="228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Davydov, Gamma rigid</a:t>
            </a:r>
          </a:p>
        </p:txBody>
      </p:sp>
      <p:pic>
        <p:nvPicPr>
          <p:cNvPr id="7680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581400" y="1828800"/>
            <a:ext cx="795337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18" name="Line 18"/>
          <p:cNvSpPr>
            <a:spLocks noChangeShapeType="1"/>
          </p:cNvSpPr>
          <p:nvPr/>
        </p:nvSpPr>
        <p:spPr bwMode="auto">
          <a:xfrm flipH="1">
            <a:off x="5257800" y="1752600"/>
            <a:ext cx="6096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19" name="Rectangle 19"/>
          <p:cNvSpPr>
            <a:spLocks noChangeArrowheads="1"/>
          </p:cNvSpPr>
          <p:nvPr/>
        </p:nvSpPr>
        <p:spPr bwMode="auto">
          <a:xfrm>
            <a:off x="-3810000" y="1676400"/>
            <a:ext cx="3962400" cy="518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0" name="Rectangle 20"/>
          <p:cNvSpPr>
            <a:spLocks noChangeArrowheads="1"/>
          </p:cNvSpPr>
          <p:nvPr/>
        </p:nvSpPr>
        <p:spPr bwMode="auto">
          <a:xfrm>
            <a:off x="1447800" y="2133600"/>
            <a:ext cx="2819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768021" name="Line 21"/>
          <p:cNvSpPr>
            <a:spLocks noChangeShapeType="1"/>
          </p:cNvSpPr>
          <p:nvPr/>
        </p:nvSpPr>
        <p:spPr bwMode="auto">
          <a:xfrm>
            <a:off x="14478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2" name="Line 22"/>
          <p:cNvSpPr>
            <a:spLocks noChangeShapeType="1"/>
          </p:cNvSpPr>
          <p:nvPr/>
        </p:nvSpPr>
        <p:spPr bwMode="auto">
          <a:xfrm>
            <a:off x="1447800" y="3276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3" name="Line 23"/>
          <p:cNvSpPr>
            <a:spLocks noChangeShapeType="1"/>
          </p:cNvSpPr>
          <p:nvPr/>
        </p:nvSpPr>
        <p:spPr bwMode="auto">
          <a:xfrm>
            <a:off x="1447800" y="2971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4" name="Line 24"/>
          <p:cNvSpPr>
            <a:spLocks noChangeShapeType="1"/>
          </p:cNvSpPr>
          <p:nvPr/>
        </p:nvSpPr>
        <p:spPr bwMode="auto">
          <a:xfrm>
            <a:off x="1447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6" name="Text Box 26"/>
          <p:cNvSpPr txBox="1">
            <a:spLocks noChangeArrowheads="1"/>
          </p:cNvSpPr>
          <p:nvPr/>
        </p:nvSpPr>
        <p:spPr bwMode="auto">
          <a:xfrm>
            <a:off x="1909763" y="3671888"/>
            <a:ext cx="37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7" name="Text Box 27"/>
          <p:cNvSpPr txBox="1">
            <a:spLocks noChangeArrowheads="1"/>
          </p:cNvSpPr>
          <p:nvPr/>
        </p:nvSpPr>
        <p:spPr bwMode="auto">
          <a:xfrm>
            <a:off x="1905000" y="3062288"/>
            <a:ext cx="376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4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8" name="Text Box 28"/>
          <p:cNvSpPr txBox="1">
            <a:spLocks noChangeArrowheads="1"/>
          </p:cNvSpPr>
          <p:nvPr/>
        </p:nvSpPr>
        <p:spPr bwMode="auto">
          <a:xfrm>
            <a:off x="1905000" y="28194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5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29" name="Text Box 29"/>
          <p:cNvSpPr txBox="1">
            <a:spLocks noChangeArrowheads="1"/>
          </p:cNvSpPr>
          <p:nvPr/>
        </p:nvSpPr>
        <p:spPr bwMode="auto">
          <a:xfrm>
            <a:off x="1909763" y="2071688"/>
            <a:ext cx="376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6</a:t>
            </a:r>
            <a:r>
              <a:rPr lang="en-US" baseline="30000" smtClean="0">
                <a:solidFill>
                  <a:srgbClr val="000000"/>
                </a:solidFill>
              </a:rPr>
              <a:t>+</a:t>
            </a: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30" name="Text Box 30"/>
          <p:cNvSpPr txBox="1">
            <a:spLocks noChangeArrowheads="1"/>
          </p:cNvSpPr>
          <p:nvPr/>
        </p:nvSpPr>
        <p:spPr bwMode="auto">
          <a:xfrm>
            <a:off x="2590800" y="2971800"/>
            <a:ext cx="1371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Note staggering in gamma band energies</a:t>
            </a:r>
          </a:p>
        </p:txBody>
      </p:sp>
      <p:sp>
        <p:nvSpPr>
          <p:cNvPr id="768031" name="Line 31"/>
          <p:cNvSpPr>
            <a:spLocks noChangeShapeType="1"/>
          </p:cNvSpPr>
          <p:nvPr/>
        </p:nvSpPr>
        <p:spPr bwMode="auto">
          <a:xfrm flipV="1">
            <a:off x="4038600" y="2895600"/>
            <a:ext cx="152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32" name="Line 32"/>
          <p:cNvSpPr>
            <a:spLocks noChangeShapeType="1"/>
          </p:cNvSpPr>
          <p:nvPr/>
        </p:nvSpPr>
        <p:spPr bwMode="auto">
          <a:xfrm flipH="1" flipV="1">
            <a:off x="2438400" y="2819400"/>
            <a:ext cx="533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68033" name="Oval 33"/>
          <p:cNvSpPr>
            <a:spLocks noChangeArrowheads="1"/>
          </p:cNvSpPr>
          <p:nvPr/>
        </p:nvSpPr>
        <p:spPr bwMode="auto">
          <a:xfrm>
            <a:off x="1219200" y="1981200"/>
            <a:ext cx="1143000" cy="2209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05000" y="5029200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Gamma Rigid </a:t>
            </a:r>
            <a:endParaRPr lang="en-US" dirty="0"/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6456988" y="5040868"/>
            <a:ext cx="15440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Gamma Soft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6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08" grpId="0" animBg="1"/>
      <p:bldP spid="768030" grpId="0"/>
      <p:bldP spid="768031" grpId="0" animBg="1"/>
      <p:bldP spid="768032" grpId="0" animBg="1"/>
      <p:bldP spid="7680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146" name="Picture 1" descr="Figure 6.2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92200"/>
            <a:ext cx="81534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4147" name="Text Box 3"/>
          <p:cNvSpPr txBox="1">
            <a:spLocks noChangeArrowheads="1"/>
          </p:cNvSpPr>
          <p:nvPr/>
        </p:nvSpPr>
        <p:spPr bwMode="auto">
          <a:xfrm>
            <a:off x="593725" y="87313"/>
            <a:ext cx="78644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Use staggering in gamma band energies as signature for the kind of axial asymmetry</a:t>
            </a:r>
          </a:p>
        </p:txBody>
      </p:sp>
      <p:sp>
        <p:nvSpPr>
          <p:cNvPr id="774148" name="Rectangle 4"/>
          <p:cNvSpPr>
            <a:spLocks noChangeArrowheads="1"/>
          </p:cNvSpPr>
          <p:nvPr/>
        </p:nvSpPr>
        <p:spPr bwMode="auto">
          <a:xfrm>
            <a:off x="1676400" y="1828800"/>
            <a:ext cx="24384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74149" name="Line 5"/>
          <p:cNvSpPr>
            <a:spLocks noChangeShapeType="1"/>
          </p:cNvSpPr>
          <p:nvPr/>
        </p:nvSpPr>
        <p:spPr bwMode="auto">
          <a:xfrm flipH="1">
            <a:off x="1371600" y="3184525"/>
            <a:ext cx="64008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4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050" name="Picture 1" descr="Figure 6.2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87537"/>
            <a:ext cx="861060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0051" name="Text Box 3"/>
          <p:cNvSpPr txBox="1">
            <a:spLocks noChangeArrowheads="1"/>
          </p:cNvSpPr>
          <p:nvPr/>
        </p:nvSpPr>
        <p:spPr bwMode="auto">
          <a:xfrm>
            <a:off x="7189788" y="3810000"/>
            <a:ext cx="13160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 ~  J ( J + 6 )</a:t>
            </a:r>
          </a:p>
        </p:txBody>
      </p:sp>
      <p:sp>
        <p:nvSpPr>
          <p:cNvPr id="770052" name="Text Box 4"/>
          <p:cNvSpPr txBox="1">
            <a:spLocks noChangeArrowheads="1"/>
          </p:cNvSpPr>
          <p:nvPr/>
        </p:nvSpPr>
        <p:spPr bwMode="auto">
          <a:xfrm>
            <a:off x="6858000" y="4800600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 ~  J ~ J ( J +    )</a:t>
            </a:r>
          </a:p>
        </p:txBody>
      </p:sp>
      <p:sp>
        <p:nvSpPr>
          <p:cNvPr id="770053" name="Text Box 5"/>
          <p:cNvSpPr txBox="1">
            <a:spLocks noChangeArrowheads="1"/>
          </p:cNvSpPr>
          <p:nvPr/>
        </p:nvSpPr>
        <p:spPr bwMode="auto">
          <a:xfrm rot="5400000">
            <a:off x="8086726" y="4760913"/>
            <a:ext cx="317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8</a:t>
            </a:r>
          </a:p>
        </p:txBody>
      </p:sp>
      <p:sp>
        <p:nvSpPr>
          <p:cNvPr id="770054" name="Text Box 6"/>
          <p:cNvSpPr txBox="1">
            <a:spLocks noChangeArrowheads="1"/>
          </p:cNvSpPr>
          <p:nvPr/>
        </p:nvSpPr>
        <p:spPr bwMode="auto">
          <a:xfrm>
            <a:off x="6934200" y="2438400"/>
            <a:ext cx="1316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 ~  J ( J + 1 )</a:t>
            </a:r>
          </a:p>
        </p:txBody>
      </p:sp>
      <p:sp>
        <p:nvSpPr>
          <p:cNvPr id="770055" name="Text Box 7"/>
          <p:cNvSpPr txBox="1">
            <a:spLocks noChangeArrowheads="1"/>
          </p:cNvSpPr>
          <p:nvPr/>
        </p:nvSpPr>
        <p:spPr bwMode="auto">
          <a:xfrm>
            <a:off x="1771650" y="152400"/>
            <a:ext cx="6000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Overview of yrast energies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93868" y="1143000"/>
            <a:ext cx="5878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Can express energies as E ~  J ( J + X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1981200"/>
            <a:ext cx="9067800" cy="1143000"/>
          </a:xfrm>
        </p:spPr>
        <p:txBody>
          <a:bodyPr>
            <a:noAutofit/>
          </a:bodyPr>
          <a:lstStyle/>
          <a:p>
            <a:pPr marL="742950" indent="-742950"/>
            <a:r>
              <a:rPr lang="en-US" sz="3200" dirty="0" smtClean="0"/>
              <a:t>	Now that we know some simple models of atomic nuclei, how do we know where each of these structures will appear? How does structure vary with Z and N?  What do we know?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8956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Near closed shells nuclei are spherical and can be described 	in terms of a few shell model configurations.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As valence nucleons are added, configuration mixing, 	collectivity and, eventually, deformation develop.  Nuclei 	near mid-shell are collective and deformed.</a:t>
            </a: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 The driver of this evolution is a competition between the 	pairing force and the p-n interaction, both primarily 	acting on the valence nucleons.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381000"/>
            <a:ext cx="8991600" cy="1470025"/>
          </a:xfrm>
        </p:spPr>
        <p:txBody>
          <a:bodyPr/>
          <a:lstStyle/>
          <a:p>
            <a:r>
              <a:rPr lang="en-US" dirty="0" smtClean="0"/>
              <a:t>Estimating the properties of nuclei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524000"/>
            <a:ext cx="7467600" cy="1752600"/>
          </a:xfrm>
        </p:spPr>
        <p:txBody>
          <a:bodyPr/>
          <a:lstStyle/>
          <a:p>
            <a:r>
              <a:rPr lang="en-US" sz="2400" dirty="0" smtClean="0"/>
              <a:t>We know that  </a:t>
            </a:r>
            <a:r>
              <a:rPr lang="en-US" sz="2400" baseline="30000" dirty="0" smtClean="0"/>
              <a:t>134</a:t>
            </a:r>
            <a:r>
              <a:rPr lang="en-US" sz="2400" dirty="0" smtClean="0"/>
              <a:t>Te (52, 82) is spherical and non-collective. </a:t>
            </a:r>
          </a:p>
          <a:p>
            <a:endParaRPr lang="en-US" sz="2400" dirty="0" smtClean="0"/>
          </a:p>
          <a:p>
            <a:r>
              <a:rPr lang="en-US" sz="2400" dirty="0" smtClean="0"/>
              <a:t>We know that  </a:t>
            </a:r>
            <a:r>
              <a:rPr lang="en-US" sz="2400" baseline="30000" dirty="0" smtClean="0"/>
              <a:t>170</a:t>
            </a:r>
            <a:r>
              <a:rPr lang="en-US" sz="2400" dirty="0" smtClean="0"/>
              <a:t>Dy (66, 104) is doubly mid-shell and very collective.</a:t>
            </a:r>
          </a:p>
          <a:p>
            <a:endParaRPr lang="en-US" sz="2400" dirty="0" smtClean="0"/>
          </a:p>
          <a:p>
            <a:r>
              <a:rPr lang="en-US" sz="2400" dirty="0" smtClean="0"/>
              <a:t>What about:</a:t>
            </a:r>
          </a:p>
          <a:p>
            <a:endParaRPr lang="en-US" sz="2400" dirty="0" smtClean="0"/>
          </a:p>
          <a:p>
            <a:r>
              <a:rPr lang="en-US" sz="2400" baseline="30000" dirty="0" smtClean="0"/>
              <a:t>156</a:t>
            </a:r>
            <a:r>
              <a:rPr lang="en-US" sz="2400" dirty="0" smtClean="0"/>
              <a:t>Te (52, 104)    </a:t>
            </a:r>
            <a:r>
              <a:rPr lang="en-US" sz="2400" baseline="30000" dirty="0" smtClean="0"/>
              <a:t> 156</a:t>
            </a:r>
            <a:r>
              <a:rPr lang="en-US" sz="2400" dirty="0" smtClean="0"/>
              <a:t>Gd (64, 92)    </a:t>
            </a:r>
            <a:r>
              <a:rPr lang="en-US" sz="2400" baseline="30000" dirty="0" smtClean="0"/>
              <a:t>184</a:t>
            </a:r>
            <a:r>
              <a:rPr lang="en-US" sz="2400" dirty="0" smtClean="0"/>
              <a:t>Pt (78, 106)  ???</a:t>
            </a:r>
          </a:p>
          <a:p>
            <a:endParaRPr lang="en-US" sz="2400" dirty="0" smtClean="0"/>
          </a:p>
          <a:p>
            <a:r>
              <a:rPr lang="en-US" sz="2400" dirty="0" smtClean="0"/>
              <a:t>All have 24 valence nucleons.  What are their relative structures ???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 b="1" smtClean="0"/>
              <a:t>Valence Proton-Neutron Interaction</a:t>
            </a:r>
            <a:br>
              <a:rPr lang="en-US" sz="4000" b="1" smtClean="0"/>
            </a:br>
            <a:endParaRPr lang="en-US" sz="4000" b="1" smtClean="0">
              <a:solidFill>
                <a:srgbClr val="FF0000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1148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cs typeface="Times New Roman" pitchFamily="18" charset="0"/>
              </a:rPr>
              <a:t>Development of configuration mixing, collectivity and deformation </a:t>
            </a:r>
            <a:r>
              <a:rPr lang="en-US" b="1" smtClean="0">
                <a:latin typeface="Arial" pitchFamily="34" charset="0"/>
                <a:cs typeface="Times New Roman" pitchFamily="18" charset="0"/>
              </a:rPr>
              <a:t>–</a:t>
            </a:r>
            <a:r>
              <a:rPr lang="en-US" b="1" smtClean="0">
                <a:cs typeface="Times New Roman" pitchFamily="18" charset="0"/>
              </a:rPr>
              <a:t> competition with pairing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1800" b="1" smtClean="0">
              <a:cs typeface="Times New Roman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b="1" smtClean="0">
                <a:cs typeface="Times New Roman" pitchFamily="18" charset="0"/>
              </a:rPr>
              <a:t>Changes in single particle energies and magic numbers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400" b="1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b="1" smtClean="0">
                <a:cs typeface="Times New Roman" pitchFamily="18" charset="0"/>
              </a:rPr>
              <a:t>     </a:t>
            </a:r>
            <a:r>
              <a:rPr lang="en-US" sz="2000" b="1" smtClean="0">
                <a:solidFill>
                  <a:srgbClr val="3333FF"/>
                </a:solidFill>
                <a:cs typeface="Times New Roman" pitchFamily="18" charset="0"/>
              </a:rPr>
              <a:t>Partial history:  Goldhaber and de Shalit (1953);  Talmi (1962); Federman and Pittel ( late 1970</a:t>
            </a:r>
            <a:r>
              <a:rPr lang="en-US" sz="2000" b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’</a:t>
            </a:r>
            <a:r>
              <a:rPr lang="en-US" sz="2000" b="1" smtClean="0">
                <a:solidFill>
                  <a:srgbClr val="3333FF"/>
                </a:solidFill>
                <a:cs typeface="Times New Roman" pitchFamily="18" charset="0"/>
              </a:rPr>
              <a:t>s); Casten et al (1981); Heyde et al (1980</a:t>
            </a:r>
            <a:r>
              <a:rPr lang="en-US" sz="2000" b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’</a:t>
            </a:r>
            <a:r>
              <a:rPr lang="en-US" sz="2000" b="1" smtClean="0">
                <a:solidFill>
                  <a:srgbClr val="3333FF"/>
                </a:solidFill>
                <a:cs typeface="Times New Roman" pitchFamily="18" charset="0"/>
              </a:rPr>
              <a:t>s); Nazarewicz, Dobacewski et al (1980</a:t>
            </a:r>
            <a:r>
              <a:rPr lang="en-US" sz="2000" b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’</a:t>
            </a:r>
            <a:r>
              <a:rPr lang="en-US" sz="2000" b="1" smtClean="0">
                <a:solidFill>
                  <a:srgbClr val="3333FF"/>
                </a:solidFill>
                <a:cs typeface="Times New Roman" pitchFamily="18" charset="0"/>
              </a:rPr>
              <a:t>s); Otsuka et al( 2000</a:t>
            </a:r>
            <a:r>
              <a:rPr lang="en-US" sz="2000" b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’</a:t>
            </a:r>
            <a:r>
              <a:rPr lang="en-US" sz="2000" b="1" smtClean="0">
                <a:solidFill>
                  <a:srgbClr val="3333FF"/>
                </a:solidFill>
                <a:cs typeface="Times New Roman" pitchFamily="18" charset="0"/>
              </a:rPr>
              <a:t>s); Cakirli et al (2000</a:t>
            </a:r>
            <a:r>
              <a:rPr lang="en-US" sz="2000" b="1" smtClean="0">
                <a:solidFill>
                  <a:srgbClr val="3333FF"/>
                </a:solidFill>
                <a:latin typeface="Arial" pitchFamily="34" charset="0"/>
                <a:cs typeface="Times New Roman" pitchFamily="18" charset="0"/>
              </a:rPr>
              <a:t>’</a:t>
            </a:r>
            <a:r>
              <a:rPr lang="en-US" sz="2000" b="1" smtClean="0">
                <a:solidFill>
                  <a:srgbClr val="3333FF"/>
                </a:solidFill>
                <a:cs typeface="Times New Roman" pitchFamily="18" charset="0"/>
              </a:rPr>
              <a:t>s); and many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  <p:bldP spid="2007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fig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071687"/>
            <a:ext cx="5181600" cy="3567113"/>
          </a:xfrm>
          <a:prstGeom prst="rect">
            <a:avLst/>
          </a:prstGeom>
          <a:noFill/>
        </p:spPr>
      </p:pic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6553200" y="1522413"/>
            <a:ext cx="22066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00"/>
                </a:solidFill>
              </a:rPr>
              <a:t>Sn</a:t>
            </a:r>
            <a:r>
              <a:rPr lang="en-US" b="1" dirty="0">
                <a:solidFill>
                  <a:srgbClr val="000000"/>
                </a:solidFill>
              </a:rPr>
              <a:t> – Magic: no valence p-n interactions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 flipV="1">
            <a:off x="6477000" y="1524000"/>
            <a:ext cx="18288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7" name="AutoShape 5"/>
          <p:cNvSpPr>
            <a:spLocks noChangeArrowheads="1"/>
          </p:cNvSpPr>
          <p:nvPr/>
        </p:nvSpPr>
        <p:spPr bwMode="auto">
          <a:xfrm rot="9092490">
            <a:off x="4457864" y="2213629"/>
            <a:ext cx="1905000" cy="323850"/>
          </a:xfrm>
          <a:prstGeom prst="rightArrow">
            <a:avLst>
              <a:gd name="adj1" fmla="val 50000"/>
              <a:gd name="adj2" fmla="val 1470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38" name="Text Box 6"/>
          <p:cNvSpPr txBox="1">
            <a:spLocks noChangeArrowheads="1"/>
          </p:cNvSpPr>
          <p:nvPr/>
        </p:nvSpPr>
        <p:spPr bwMode="auto">
          <a:xfrm>
            <a:off x="6781800" y="3808412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</a:rPr>
              <a:t>Both valence protons and neutrons</a:t>
            </a:r>
          </a:p>
        </p:txBody>
      </p:sp>
      <p:sp>
        <p:nvSpPr>
          <p:cNvPr id="172039" name="Rectangle 7"/>
          <p:cNvSpPr>
            <a:spLocks noChangeArrowheads="1"/>
          </p:cNvSpPr>
          <p:nvPr/>
        </p:nvSpPr>
        <p:spPr bwMode="auto">
          <a:xfrm>
            <a:off x="6886575" y="3810000"/>
            <a:ext cx="1752600" cy="99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2040" name="AutoShape 8"/>
          <p:cNvSpPr>
            <a:spLocks noChangeArrowheads="1"/>
          </p:cNvSpPr>
          <p:nvPr/>
        </p:nvSpPr>
        <p:spPr bwMode="auto">
          <a:xfrm rot="11438181">
            <a:off x="4495800" y="3977827"/>
            <a:ext cx="2133600" cy="323850"/>
          </a:xfrm>
          <a:prstGeom prst="rightArrow">
            <a:avLst>
              <a:gd name="adj1" fmla="val 50000"/>
              <a:gd name="adj2" fmla="val 1647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762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The idea of “both” types of nucleons – the p-n interaction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5" grpId="0"/>
      <p:bldP spid="172036" grpId="0" animBg="1"/>
      <p:bldP spid="172037" grpId="0" animBg="1"/>
      <p:bldP spid="172038" grpId="0"/>
      <p:bldP spid="172039" grpId="0" animBg="1"/>
      <p:bldP spid="1720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1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"/>
            <a:ext cx="619125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5181600" y="3657600"/>
            <a:ext cx="1752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6132" name="Line 4"/>
          <p:cNvSpPr>
            <a:spLocks noChangeShapeType="1"/>
          </p:cNvSpPr>
          <p:nvPr/>
        </p:nvSpPr>
        <p:spPr bwMode="auto">
          <a:xfrm>
            <a:off x="1981200" y="2133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6133" name="Text Box 5"/>
          <p:cNvSpPr txBox="1">
            <a:spLocks noChangeArrowheads="1"/>
          </p:cNvSpPr>
          <p:nvPr/>
        </p:nvSpPr>
        <p:spPr bwMode="auto">
          <a:xfrm>
            <a:off x="1524000" y="2300288"/>
            <a:ext cx="40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W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1752600" y="4724400"/>
            <a:ext cx="6172200" cy="3657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76135" name="Text Box 7"/>
          <p:cNvSpPr txBox="1">
            <a:spLocks noChangeArrowheads="1"/>
          </p:cNvSpPr>
          <p:nvPr/>
        </p:nvSpPr>
        <p:spPr bwMode="auto">
          <a:xfrm>
            <a:off x="6553200" y="3200400"/>
            <a:ext cx="2022475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cs typeface="Arial" charset="0"/>
              </a:rPr>
              <a:t>The more configurations that mix, the stronger the B(E2) value and the lower the energy of the collective state.  </a:t>
            </a:r>
            <a:r>
              <a:rPr lang="en-US" smtClean="0">
                <a:solidFill>
                  <a:srgbClr val="FF0066"/>
                </a:solidFill>
                <a:cs typeface="Arial" charset="0"/>
              </a:rPr>
              <a:t>Fundamental property of collective states.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231 L 0.00416 0.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2" grpId="0" animBg="1"/>
      <p:bldP spid="176133" grpId="0"/>
      <p:bldP spid="1761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76200"/>
            <a:ext cx="9067800" cy="1470025"/>
          </a:xfrm>
        </p:spPr>
        <p:txBody>
          <a:bodyPr/>
          <a:lstStyle/>
          <a:p>
            <a:r>
              <a:rPr lang="en-US" sz="2800" dirty="0" smtClean="0"/>
              <a:t>If p-n interactions drive configuration mixing, collectivity and deformation, perhaps they can be exploited to understand the evolution of structure.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86800" cy="17526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Lets assume, just to play with an idea, that all p-n interactions have the same strength.  This is not realistic since the interaction strength depends on the orbits the particles occupy, but, maybe, on average, it might be OK.  </a:t>
            </a: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How many valence p-n interactions are there?     </a:t>
            </a:r>
            <a:r>
              <a:rPr lang="en-US" sz="2400" b="1" dirty="0" err="1" smtClean="0">
                <a:solidFill>
                  <a:srgbClr val="0070C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p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x </a:t>
            </a:r>
            <a:r>
              <a:rPr lang="en-US" sz="2400" b="1" dirty="0" err="1" smtClean="0">
                <a:solidFill>
                  <a:srgbClr val="0070C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n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rgbClr val="0070C0"/>
                </a:solidFill>
              </a:rPr>
              <a:t>If all are equal then the integrated p-n strength should scale with </a:t>
            </a:r>
            <a:r>
              <a:rPr lang="en-US" sz="2400" b="1" dirty="0" err="1" smtClean="0">
                <a:solidFill>
                  <a:srgbClr val="0070C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p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x </a:t>
            </a:r>
            <a:r>
              <a:rPr lang="en-US" sz="2400" b="1" dirty="0" err="1" smtClean="0">
                <a:solidFill>
                  <a:srgbClr val="0070C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0070C0"/>
                </a:solidFill>
              </a:rPr>
              <a:t>n</a:t>
            </a:r>
            <a:r>
              <a:rPr lang="en-US" sz="2400" b="1" baseline="-25000" dirty="0" smtClean="0">
                <a:solidFill>
                  <a:srgbClr val="0070C0"/>
                </a:solidFill>
              </a:rPr>
              <a:t>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endParaRPr lang="en-US" sz="2400" b="1" dirty="0" smtClean="0">
              <a:solidFill>
                <a:srgbClr val="0070C0"/>
              </a:solidFill>
            </a:endParaRPr>
          </a:p>
          <a:p>
            <a:r>
              <a:rPr lang="en-US" sz="4000" b="1" i="1" dirty="0" smtClean="0">
                <a:solidFill>
                  <a:srgbClr val="FF0000"/>
                </a:solidFill>
              </a:rPr>
              <a:t>The 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4000" b="1" i="1" dirty="0" err="1" smtClean="0">
                <a:solidFill>
                  <a:srgbClr val="FF0000"/>
                </a:solidFill>
              </a:rPr>
              <a:t>N</a:t>
            </a:r>
            <a:r>
              <a:rPr lang="en-US" sz="4000" b="1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4000" b="1" i="1" dirty="0" smtClean="0">
                <a:solidFill>
                  <a:srgbClr val="FF0000"/>
                </a:solidFill>
              </a:rPr>
              <a:t> Scheme</a:t>
            </a:r>
            <a:endParaRPr lang="en-US" sz="4000" b="1" i="1" baseline="-25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906" name="Object 2"/>
          <p:cNvGraphicFramePr>
            <a:graphicFrameLocks noChangeAspect="1"/>
          </p:cNvGraphicFramePr>
          <p:nvPr/>
        </p:nvGraphicFramePr>
        <p:xfrm>
          <a:off x="228600" y="774700"/>
          <a:ext cx="5867400" cy="3187700"/>
        </p:xfrm>
        <a:graphic>
          <a:graphicData uri="http://schemas.openxmlformats.org/presentationml/2006/ole">
            <p:oleObj spid="_x0000_s3074" name="CorelPhotoPaint.Image.10" r:id="rId3" imgW="6638557" imgH="3607315" progId="">
              <p:embed/>
            </p:oleObj>
          </a:graphicData>
        </a:graphic>
      </p:graphicFrame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76200" y="0"/>
            <a:ext cx="861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</a:rPr>
              <a:t>Valence Proton-Neutron Interactions</a:t>
            </a:r>
            <a:r>
              <a:rPr lang="en-US" sz="2000" b="1">
                <a:solidFill>
                  <a:srgbClr val="FF0000"/>
                </a:solidFill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</a:rPr>
              <a:t>Correlations, collectivity, deformation. Sensitive to magic numbers. </a:t>
            </a:r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6096000" y="990600"/>
            <a:ext cx="1905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N</a:t>
            </a:r>
            <a:r>
              <a:rPr lang="en-US" sz="2800" b="1" baseline="-25000">
                <a:solidFill>
                  <a:srgbClr val="0000FF"/>
                </a:solidFill>
              </a:rPr>
              <a:t>p</a:t>
            </a:r>
            <a:r>
              <a:rPr lang="en-US" sz="2800" b="1">
                <a:solidFill>
                  <a:srgbClr val="0000FF"/>
                </a:solidFill>
              </a:rPr>
              <a:t>N</a:t>
            </a:r>
            <a:r>
              <a:rPr lang="en-US" sz="2800" b="1" baseline="-25000">
                <a:solidFill>
                  <a:srgbClr val="0000FF"/>
                </a:solidFill>
              </a:rPr>
              <a:t>n</a:t>
            </a:r>
            <a:endParaRPr lang="en-US" sz="2800" b="1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Scheme</a:t>
            </a:r>
          </a:p>
        </p:txBody>
      </p:sp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-152400" y="3956050"/>
          <a:ext cx="6353175" cy="3054350"/>
        </p:xfrm>
        <a:graphic>
          <a:graphicData uri="http://schemas.openxmlformats.org/presentationml/2006/ole">
            <p:oleObj spid="_x0000_s3075" name="CorelPhotoPaint.Image.10" r:id="rId4" imgW="6048768" imgH="2907798" progId="">
              <p:embed/>
            </p:oleObj>
          </a:graphicData>
        </a:graphic>
      </p:graphicFrame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4708525" y="5195888"/>
            <a:ext cx="1311275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>
                <a:solidFill>
                  <a:srgbClr val="0000FF"/>
                </a:solidFill>
              </a:rPr>
              <a:t>Highlight </a:t>
            </a:r>
            <a:r>
              <a:rPr lang="en-US" sz="2000" b="1">
                <a:solidFill>
                  <a:srgbClr val="FF0000"/>
                </a:solidFill>
              </a:rPr>
              <a:t>deviant</a:t>
            </a:r>
            <a:r>
              <a:rPr lang="en-US" sz="2000" b="1">
                <a:solidFill>
                  <a:srgbClr val="0000FF"/>
                </a:solidFill>
              </a:rPr>
              <a:t> nuclei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3429000" y="4162425"/>
            <a:ext cx="2743200" cy="277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6162675" y="3460750"/>
            <a:ext cx="30273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 = </a:t>
            </a:r>
            <a:r>
              <a:rPr lang="en-US" sz="2400" b="1">
                <a:solidFill>
                  <a:srgbClr val="0000FF"/>
                </a:solidFill>
              </a:rPr>
              <a:t>N</a:t>
            </a:r>
            <a:r>
              <a:rPr lang="en-US" sz="2400" b="1" baseline="-25000">
                <a:solidFill>
                  <a:srgbClr val="0000FF"/>
                </a:solidFill>
              </a:rPr>
              <a:t>p</a:t>
            </a:r>
            <a:r>
              <a:rPr lang="en-US" sz="2400" b="1">
                <a:solidFill>
                  <a:srgbClr val="0000FF"/>
                </a:solidFill>
              </a:rPr>
              <a:t>N</a:t>
            </a:r>
            <a:r>
              <a:rPr lang="en-US" sz="2400" b="1" baseline="-25000">
                <a:solidFill>
                  <a:srgbClr val="0000FF"/>
                </a:solidFill>
              </a:rPr>
              <a:t>n</a:t>
            </a:r>
            <a:r>
              <a:rPr lang="en-US" sz="2400" b="1">
                <a:solidFill>
                  <a:srgbClr val="0000FF"/>
                </a:solidFill>
              </a:rPr>
              <a:t>/</a:t>
            </a:r>
            <a:r>
              <a:rPr lang="en-US" sz="2400" b="1" baseline="-25000">
                <a:solidFill>
                  <a:srgbClr val="0000FF"/>
                </a:solidFill>
              </a:rPr>
              <a:t> </a:t>
            </a:r>
            <a:r>
              <a:rPr lang="en-US" sz="2400" b="1">
                <a:solidFill>
                  <a:srgbClr val="0000FF"/>
                </a:solidFill>
              </a:rPr>
              <a:t>(N</a:t>
            </a:r>
            <a:r>
              <a:rPr lang="en-US" sz="2400" b="1" baseline="-25000">
                <a:solidFill>
                  <a:srgbClr val="0000FF"/>
                </a:solidFill>
              </a:rPr>
              <a:t>p</a:t>
            </a:r>
            <a:r>
              <a:rPr lang="en-US" sz="2400" b="1">
                <a:solidFill>
                  <a:srgbClr val="0000FF"/>
                </a:solidFill>
              </a:rPr>
              <a:t>+N</a:t>
            </a:r>
            <a:r>
              <a:rPr lang="en-US" sz="2400" b="1" baseline="-25000">
                <a:solidFill>
                  <a:srgbClr val="0000FF"/>
                </a:solidFill>
              </a:rPr>
              <a:t>n</a:t>
            </a:r>
            <a:r>
              <a:rPr lang="en-US" sz="2400" b="1">
                <a:solidFill>
                  <a:srgbClr val="0000FF"/>
                </a:solidFill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p-n interactions per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</a:rPr>
              <a:t>pairing interaction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2819400" y="1038225"/>
            <a:ext cx="3200400" cy="2771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/>
      <p:bldP spid="123911" grpId="0" animBg="1"/>
      <p:bldP spid="123912" grpId="0"/>
      <p:bldP spid="1239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r>
              <a:rPr lang="en-US" dirty="0" err="1" smtClean="0"/>
              <a:t>N</a:t>
            </a:r>
            <a:r>
              <a:rPr lang="en-US" baseline="-25000" dirty="0" err="1" smtClean="0"/>
              <a:t>n</a:t>
            </a:r>
            <a:r>
              <a:rPr lang="en-US" dirty="0" smtClean="0"/>
              <a:t> scheme:  Interpolation vs. Extrapolation</a:t>
            </a:r>
            <a:endParaRPr lang="en-US" dirty="0"/>
          </a:p>
        </p:txBody>
      </p:sp>
      <p:pic>
        <p:nvPicPr>
          <p:cNvPr id="1243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85987"/>
            <a:ext cx="7500841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Predicting new nuclei with the </a:t>
            </a:r>
            <a:r>
              <a:rPr lang="en-US" sz="3600" dirty="0" err="1" smtClean="0"/>
              <a:t>N</a:t>
            </a:r>
            <a:r>
              <a:rPr lang="en-US" sz="3600" baseline="-25000" dirty="0" err="1" smtClean="0"/>
              <a:t>p</a:t>
            </a:r>
            <a:r>
              <a:rPr lang="en-US" sz="3600" dirty="0" err="1" smtClean="0"/>
              <a:t>N</a:t>
            </a:r>
            <a:r>
              <a:rPr lang="en-US" sz="3600" baseline="-25000" dirty="0" err="1" smtClean="0"/>
              <a:t>n</a:t>
            </a:r>
            <a:r>
              <a:rPr lang="en-US" sz="3600" baseline="-25000" dirty="0" smtClean="0"/>
              <a:t> </a:t>
            </a:r>
            <a:r>
              <a:rPr lang="en-US" sz="3600" dirty="0" smtClean="0"/>
              <a:t>Scheme</a:t>
            </a:r>
            <a:endParaRPr lang="en-US" sz="3600" dirty="0"/>
          </a:p>
        </p:txBody>
      </p:sp>
      <p:pic>
        <p:nvPicPr>
          <p:cNvPr id="1245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541" y="1219200"/>
            <a:ext cx="6635459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1000" y="6015335"/>
            <a:ext cx="8462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All the nuclei marked with </a:t>
            </a:r>
            <a:r>
              <a:rPr lang="en-US" sz="2400" b="1" dirty="0" err="1">
                <a:solidFill>
                  <a:srgbClr val="0070C0"/>
                </a:solidFill>
              </a:rPr>
              <a:t>x’s</a:t>
            </a:r>
            <a:r>
              <a:rPr lang="en-US" sz="2400" b="1" dirty="0">
                <a:solidFill>
                  <a:srgbClr val="0070C0"/>
                </a:solidFill>
              </a:rPr>
              <a:t> can be predicted by </a:t>
            </a:r>
            <a:r>
              <a:rPr lang="en-US" sz="2400" b="1" dirty="0" err="1">
                <a:solidFill>
                  <a:srgbClr val="0070C0"/>
                </a:solidFill>
              </a:rPr>
              <a:t>INTERpolation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-762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Competition between pairing and the p-n interactions</a:t>
            </a:r>
          </a:p>
        </p:txBody>
      </p:sp>
      <p:sp>
        <p:nvSpPr>
          <p:cNvPr id="51203" name="Subtitle 2"/>
          <p:cNvSpPr>
            <a:spLocks noGrp="1"/>
          </p:cNvSpPr>
          <p:nvPr>
            <p:ph type="subTitle" idx="4294967295"/>
          </p:nvPr>
        </p:nvSpPr>
        <p:spPr>
          <a:xfrm>
            <a:off x="388938" y="2036763"/>
            <a:ext cx="8431212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b="1" smtClean="0"/>
              <a:t>A simple microscopic guide to the evolution  of structure</a:t>
            </a:r>
          </a:p>
          <a:p>
            <a:pPr marL="0" indent="0" algn="ctr" eaLnBrk="1" hangingPunct="1">
              <a:buFontTx/>
              <a:buNone/>
            </a:pPr>
            <a:endParaRPr lang="en-US" b="1" smtClean="0"/>
          </a:p>
          <a:p>
            <a:pPr marL="0" indent="0" algn="ctr" eaLnBrk="1" hangingPunct="1">
              <a:buFontTx/>
              <a:buNone/>
            </a:pPr>
            <a:r>
              <a:rPr lang="en-US" sz="2400" b="1" smtClean="0">
                <a:solidFill>
                  <a:srgbClr val="FF0000"/>
                </a:solidFill>
              </a:rPr>
              <a:t>(The next slides allow you to estimate the structure of any nucleus by multiplying and dividing two numbers each less than 30)</a:t>
            </a:r>
          </a:p>
          <a:p>
            <a:pPr marL="0" indent="0" algn="ctr" eaLnBrk="1" hangingPunct="1">
              <a:buFontTx/>
              <a:buNone/>
            </a:pPr>
            <a:r>
              <a:rPr lang="en-US" sz="1800" b="1" smtClean="0">
                <a:solidFill>
                  <a:srgbClr val="3333FF"/>
                </a:solidFill>
              </a:rPr>
              <a:t>(or, if you prefer, you can get the same result from 10 hours of supercomputer 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2"/>
          <p:cNvSpPr>
            <a:spLocks noChangeShapeType="1"/>
          </p:cNvSpPr>
          <p:nvPr/>
        </p:nvSpPr>
        <p:spPr bwMode="auto">
          <a:xfrm>
            <a:off x="7086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70866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70866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70866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70866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>
            <a:off x="58674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58674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58674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5867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>
            <a:off x="58674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0" name="AutoShape 12"/>
          <p:cNvSpPr>
            <a:spLocks noChangeArrowheads="1"/>
          </p:cNvSpPr>
          <p:nvPr/>
        </p:nvSpPr>
        <p:spPr bwMode="auto">
          <a:xfrm>
            <a:off x="59436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1" name="AutoShape 13"/>
          <p:cNvSpPr>
            <a:spLocks noChangeArrowheads="1"/>
          </p:cNvSpPr>
          <p:nvPr/>
        </p:nvSpPr>
        <p:spPr bwMode="auto">
          <a:xfrm>
            <a:off x="63246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2" name="Line 14"/>
          <p:cNvSpPr>
            <a:spLocks noChangeShapeType="1"/>
          </p:cNvSpPr>
          <p:nvPr/>
        </p:nvSpPr>
        <p:spPr bwMode="auto">
          <a:xfrm>
            <a:off x="48006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48006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4" name="Line 16"/>
          <p:cNvSpPr>
            <a:spLocks noChangeShapeType="1"/>
          </p:cNvSpPr>
          <p:nvPr/>
        </p:nvSpPr>
        <p:spPr bwMode="auto">
          <a:xfrm>
            <a:off x="48006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48006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6" name="Line 18"/>
          <p:cNvSpPr>
            <a:spLocks noChangeShapeType="1"/>
          </p:cNvSpPr>
          <p:nvPr/>
        </p:nvSpPr>
        <p:spPr bwMode="auto">
          <a:xfrm>
            <a:off x="48006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>
            <a:off x="35814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8" name="Line 20"/>
          <p:cNvSpPr>
            <a:spLocks noChangeShapeType="1"/>
          </p:cNvSpPr>
          <p:nvPr/>
        </p:nvSpPr>
        <p:spPr bwMode="auto">
          <a:xfrm>
            <a:off x="35814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>
            <a:off x="35814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0" name="Line 22"/>
          <p:cNvSpPr>
            <a:spLocks noChangeShapeType="1"/>
          </p:cNvSpPr>
          <p:nvPr/>
        </p:nvSpPr>
        <p:spPr bwMode="auto">
          <a:xfrm>
            <a:off x="3581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>
            <a:off x="35814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>
            <a:off x="24384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24384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>
            <a:off x="24384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5" name="Line 27"/>
          <p:cNvSpPr>
            <a:spLocks noChangeShapeType="1"/>
          </p:cNvSpPr>
          <p:nvPr/>
        </p:nvSpPr>
        <p:spPr bwMode="auto">
          <a:xfrm>
            <a:off x="24384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6" name="Line 28"/>
          <p:cNvSpPr>
            <a:spLocks noChangeShapeType="1"/>
          </p:cNvSpPr>
          <p:nvPr/>
        </p:nvSpPr>
        <p:spPr bwMode="auto">
          <a:xfrm>
            <a:off x="24384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7" name="AutoShape 29"/>
          <p:cNvSpPr>
            <a:spLocks noChangeArrowheads="1"/>
          </p:cNvSpPr>
          <p:nvPr/>
        </p:nvSpPr>
        <p:spPr bwMode="auto">
          <a:xfrm>
            <a:off x="25146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8" name="AutoShape 30"/>
          <p:cNvSpPr>
            <a:spLocks noChangeArrowheads="1"/>
          </p:cNvSpPr>
          <p:nvPr/>
        </p:nvSpPr>
        <p:spPr bwMode="auto">
          <a:xfrm>
            <a:off x="28956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79" name="Line 31"/>
          <p:cNvSpPr>
            <a:spLocks noChangeShapeType="1"/>
          </p:cNvSpPr>
          <p:nvPr/>
        </p:nvSpPr>
        <p:spPr bwMode="auto">
          <a:xfrm>
            <a:off x="12192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0" name="Line 32"/>
          <p:cNvSpPr>
            <a:spLocks noChangeShapeType="1"/>
          </p:cNvSpPr>
          <p:nvPr/>
        </p:nvSpPr>
        <p:spPr bwMode="auto">
          <a:xfrm>
            <a:off x="12192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1" name="Line 33"/>
          <p:cNvSpPr>
            <a:spLocks noChangeShapeType="1"/>
          </p:cNvSpPr>
          <p:nvPr/>
        </p:nvSpPr>
        <p:spPr bwMode="auto">
          <a:xfrm>
            <a:off x="12192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2" name="Line 34"/>
          <p:cNvSpPr>
            <a:spLocks noChangeShapeType="1"/>
          </p:cNvSpPr>
          <p:nvPr/>
        </p:nvSpPr>
        <p:spPr bwMode="auto">
          <a:xfrm>
            <a:off x="12192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3" name="Line 35"/>
          <p:cNvSpPr>
            <a:spLocks noChangeShapeType="1"/>
          </p:cNvSpPr>
          <p:nvPr/>
        </p:nvSpPr>
        <p:spPr bwMode="auto">
          <a:xfrm>
            <a:off x="12192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4" name="AutoShape 36"/>
          <p:cNvSpPr>
            <a:spLocks noChangeArrowheads="1"/>
          </p:cNvSpPr>
          <p:nvPr/>
        </p:nvSpPr>
        <p:spPr bwMode="auto">
          <a:xfrm>
            <a:off x="12954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5" name="AutoShape 37"/>
          <p:cNvSpPr>
            <a:spLocks noChangeArrowheads="1"/>
          </p:cNvSpPr>
          <p:nvPr/>
        </p:nvSpPr>
        <p:spPr bwMode="auto">
          <a:xfrm>
            <a:off x="16764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6" name="Line 38"/>
          <p:cNvSpPr>
            <a:spLocks noChangeShapeType="1"/>
          </p:cNvSpPr>
          <p:nvPr/>
        </p:nvSpPr>
        <p:spPr bwMode="auto">
          <a:xfrm>
            <a:off x="762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7" name="Line 39"/>
          <p:cNvSpPr>
            <a:spLocks noChangeShapeType="1"/>
          </p:cNvSpPr>
          <p:nvPr/>
        </p:nvSpPr>
        <p:spPr bwMode="auto">
          <a:xfrm>
            <a:off x="762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8" name="Line 40"/>
          <p:cNvSpPr>
            <a:spLocks noChangeShapeType="1"/>
          </p:cNvSpPr>
          <p:nvPr/>
        </p:nvSpPr>
        <p:spPr bwMode="auto">
          <a:xfrm>
            <a:off x="762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89" name="Line 41"/>
          <p:cNvSpPr>
            <a:spLocks noChangeShapeType="1"/>
          </p:cNvSpPr>
          <p:nvPr/>
        </p:nvSpPr>
        <p:spPr bwMode="auto">
          <a:xfrm>
            <a:off x="762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0" name="Line 42"/>
          <p:cNvSpPr>
            <a:spLocks noChangeShapeType="1"/>
          </p:cNvSpPr>
          <p:nvPr/>
        </p:nvSpPr>
        <p:spPr bwMode="auto">
          <a:xfrm>
            <a:off x="762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1" name="AutoShape 43"/>
          <p:cNvSpPr>
            <a:spLocks noChangeArrowheads="1"/>
          </p:cNvSpPr>
          <p:nvPr/>
        </p:nvSpPr>
        <p:spPr bwMode="auto">
          <a:xfrm>
            <a:off x="1524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2" name="AutoShape 44"/>
          <p:cNvSpPr>
            <a:spLocks noChangeArrowheads="1"/>
          </p:cNvSpPr>
          <p:nvPr/>
        </p:nvSpPr>
        <p:spPr bwMode="auto">
          <a:xfrm>
            <a:off x="533400" y="2286000"/>
            <a:ext cx="2286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3" name="Line 45"/>
          <p:cNvSpPr>
            <a:spLocks noChangeShapeType="1"/>
          </p:cNvSpPr>
          <p:nvPr/>
        </p:nvSpPr>
        <p:spPr bwMode="auto">
          <a:xfrm>
            <a:off x="8077200" y="3352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4" name="Line 46"/>
          <p:cNvSpPr>
            <a:spLocks noChangeShapeType="1"/>
          </p:cNvSpPr>
          <p:nvPr/>
        </p:nvSpPr>
        <p:spPr bwMode="auto">
          <a:xfrm>
            <a:off x="8077200" y="2743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5" name="Line 47"/>
          <p:cNvSpPr>
            <a:spLocks noChangeShapeType="1"/>
          </p:cNvSpPr>
          <p:nvPr/>
        </p:nvSpPr>
        <p:spPr bwMode="auto">
          <a:xfrm>
            <a:off x="8077200" y="29718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6" name="Line 48"/>
          <p:cNvSpPr>
            <a:spLocks noChangeShapeType="1"/>
          </p:cNvSpPr>
          <p:nvPr/>
        </p:nvSpPr>
        <p:spPr bwMode="auto">
          <a:xfrm>
            <a:off x="8077200" y="36576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7" name="Line 49"/>
          <p:cNvSpPr>
            <a:spLocks noChangeShapeType="1"/>
          </p:cNvSpPr>
          <p:nvPr/>
        </p:nvSpPr>
        <p:spPr bwMode="auto">
          <a:xfrm>
            <a:off x="8077200" y="2438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698" name="Rectangle 50"/>
          <p:cNvSpPr>
            <a:spLocks noChangeArrowheads="1"/>
          </p:cNvSpPr>
          <p:nvPr/>
        </p:nvSpPr>
        <p:spPr bwMode="auto">
          <a:xfrm>
            <a:off x="0" y="838200"/>
            <a:ext cx="912782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sym typeface="Symbol" pitchFamily="18" charset="2"/>
              </a:rPr>
              <a:t></a:t>
            </a:r>
            <a:r>
              <a:rPr lang="en-US" sz="2400" b="1" dirty="0" err="1">
                <a:solidFill>
                  <a:srgbClr val="FF0000"/>
                </a:solidFill>
              </a:rPr>
              <a:t>Vpn</a:t>
            </a:r>
            <a:r>
              <a:rPr lang="en-US" sz="2400" b="1" dirty="0">
                <a:solidFill>
                  <a:srgbClr val="FF0000"/>
                </a:solidFill>
              </a:rPr>
              <a:t> (Z,N)  = </a:t>
            </a:r>
            <a:endParaRPr lang="en-US" b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-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sz="2400" b="1" dirty="0">
                <a:solidFill>
                  <a:srgbClr val="FF0000"/>
                </a:solidFill>
              </a:rPr>
              <a:t>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[ {B(Z,N)     -     B(Z, N-2)}    -     {B(Z-2, N)     -  B(Z-2, N-2)} ]</a:t>
            </a:r>
            <a:br>
              <a:rPr lang="en-US" sz="24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699" name="Rectangle 51"/>
          <p:cNvSpPr>
            <a:spLocks noChangeArrowheads="1"/>
          </p:cNvSpPr>
          <p:nvPr/>
        </p:nvSpPr>
        <p:spPr bwMode="auto">
          <a:xfrm>
            <a:off x="28575" y="2209800"/>
            <a:ext cx="2133600" cy="1600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700" name="Rectangle 52"/>
          <p:cNvSpPr>
            <a:spLocks noChangeArrowheads="1"/>
          </p:cNvSpPr>
          <p:nvPr/>
        </p:nvSpPr>
        <p:spPr bwMode="auto">
          <a:xfrm>
            <a:off x="2438400" y="2209800"/>
            <a:ext cx="2057400" cy="1600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701" name="Rectangle 53"/>
          <p:cNvSpPr>
            <a:spLocks noChangeArrowheads="1"/>
          </p:cNvSpPr>
          <p:nvPr/>
        </p:nvSpPr>
        <p:spPr bwMode="auto">
          <a:xfrm>
            <a:off x="4724400" y="2209800"/>
            <a:ext cx="2133600" cy="1600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702" name="Rectangle 54"/>
          <p:cNvSpPr>
            <a:spLocks noChangeArrowheads="1"/>
          </p:cNvSpPr>
          <p:nvPr/>
        </p:nvSpPr>
        <p:spPr bwMode="auto">
          <a:xfrm>
            <a:off x="7053263" y="2209800"/>
            <a:ext cx="2057400" cy="16002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304800" y="3810000"/>
            <a:ext cx="841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</a:rPr>
              <a:t>p                n                 p                n                 p               n                 p              n</a:t>
            </a:r>
          </a:p>
        </p:txBody>
      </p:sp>
      <p:sp>
        <p:nvSpPr>
          <p:cNvPr id="27704" name="Text Box 56"/>
          <p:cNvSpPr txBox="1">
            <a:spLocks noChangeArrowheads="1"/>
          </p:cNvSpPr>
          <p:nvPr/>
        </p:nvSpPr>
        <p:spPr bwMode="auto">
          <a:xfrm>
            <a:off x="476250" y="4419600"/>
            <a:ext cx="3562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Int. of last two n with Z protons,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N-2 neutrons and with each other</a:t>
            </a:r>
          </a:p>
        </p:txBody>
      </p:sp>
      <p:sp>
        <p:nvSpPr>
          <p:cNvPr id="27705" name="Text Box 57"/>
          <p:cNvSpPr txBox="1">
            <a:spLocks noChangeArrowheads="1"/>
          </p:cNvSpPr>
          <p:nvPr/>
        </p:nvSpPr>
        <p:spPr bwMode="auto">
          <a:xfrm>
            <a:off x="4800600" y="4419600"/>
            <a:ext cx="434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Int. of last two n with Z-2 protons,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N-2 neutrons and with each other</a:t>
            </a:r>
          </a:p>
        </p:txBody>
      </p:sp>
      <p:sp>
        <p:nvSpPr>
          <p:cNvPr id="27706" name="Text Box 58"/>
          <p:cNvSpPr txBox="1">
            <a:spLocks noChangeArrowheads="1"/>
          </p:cNvSpPr>
          <p:nvPr/>
        </p:nvSpPr>
        <p:spPr bwMode="auto">
          <a:xfrm>
            <a:off x="-152400" y="5486400"/>
            <a:ext cx="929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3333FF"/>
                </a:solidFill>
              </a:rPr>
              <a:t>Empirical average interaction of last two neutrons with last two protons</a:t>
            </a:r>
          </a:p>
        </p:txBody>
      </p:sp>
      <p:sp>
        <p:nvSpPr>
          <p:cNvPr id="27707" name="Text Box 59"/>
          <p:cNvSpPr txBox="1">
            <a:spLocks noChangeArrowheads="1"/>
          </p:cNvSpPr>
          <p:nvPr/>
        </p:nvSpPr>
        <p:spPr bwMode="auto">
          <a:xfrm>
            <a:off x="4452938" y="25908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708" name="Text Box 60"/>
          <p:cNvSpPr txBox="1">
            <a:spLocks noChangeArrowheads="1"/>
          </p:cNvSpPr>
          <p:nvPr/>
        </p:nvSpPr>
        <p:spPr bwMode="auto">
          <a:xfrm>
            <a:off x="2130425" y="25908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709" name="Text Box 61"/>
          <p:cNvSpPr txBox="1">
            <a:spLocks noChangeArrowheads="1"/>
          </p:cNvSpPr>
          <p:nvPr/>
        </p:nvSpPr>
        <p:spPr bwMode="auto">
          <a:xfrm>
            <a:off x="6767513" y="25908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710" name="Text Box 62"/>
          <p:cNvSpPr txBox="1">
            <a:spLocks noChangeArrowheads="1"/>
          </p:cNvSpPr>
          <p:nvPr/>
        </p:nvSpPr>
        <p:spPr bwMode="auto">
          <a:xfrm>
            <a:off x="4343400" y="4343400"/>
            <a:ext cx="33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27711" name="Text Box 63"/>
          <p:cNvSpPr txBox="1">
            <a:spLocks noChangeArrowheads="1"/>
          </p:cNvSpPr>
          <p:nvPr/>
        </p:nvSpPr>
        <p:spPr bwMode="auto">
          <a:xfrm>
            <a:off x="209550" y="-23813"/>
            <a:ext cx="8705850" cy="8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3333FF"/>
                </a:solidFill>
              </a:rPr>
              <a:t>Valence p-n interaction: Can we measure it?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FF"/>
              </a:solidFill>
            </a:endParaRPr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>
            <a:off x="0" y="762000"/>
            <a:ext cx="9144000" cy="6096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Empirical interactions of the last proton with the last neutron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	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                </a:t>
            </a:r>
            <a:r>
              <a:rPr lang="en-US" b="1" i="1" dirty="0" smtClean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         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</a:t>
            </a:r>
            <a:r>
              <a:rPr lang="en-US" b="1" i="1" dirty="0" err="1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V</a:t>
            </a:r>
            <a:r>
              <a:rPr lang="en-US" b="1" i="1" baseline="-25000" dirty="0" err="1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pn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(Z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,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)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= -¼{[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Z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,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) –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Z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,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N - 2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)]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                                	                      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           - 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[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Z - 2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,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 N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) –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B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(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Z - 2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, </a:t>
            </a:r>
            <a:r>
              <a:rPr lang="en-US" b="1" i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N -2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sym typeface="Euclid Symbol" pitchFamily="18" charset="2"/>
              </a:rPr>
              <a:t>)]}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sym typeface="Euclid Symbol" pitchFamily="18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sym typeface="Euclid Symbol" pitchFamily="18" charset="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sym typeface="Euclid Symbol" pitchFamily="18" charset="2"/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67056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5219700" y="3211513"/>
            <a:ext cx="288925" cy="64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81200" y="2622030"/>
            <a:ext cx="5486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13683" t="14381" r="19736" b="53561"/>
          <a:stretch>
            <a:fillRect/>
          </a:stretch>
        </p:blipFill>
        <p:spPr bwMode="auto">
          <a:xfrm>
            <a:off x="1752600" y="2971800"/>
            <a:ext cx="5105400" cy="3867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336925" y="762000"/>
            <a:ext cx="2454275" cy="695325"/>
            <a:chOff x="3753" y="1482"/>
            <a:chExt cx="1546" cy="438"/>
          </a:xfrm>
        </p:grpSpPr>
        <p:sp>
          <p:nvSpPr>
            <p:cNvPr id="52235" name="Line 4"/>
            <p:cNvSpPr>
              <a:spLocks noChangeShapeType="1"/>
            </p:cNvSpPr>
            <p:nvPr/>
          </p:nvSpPr>
          <p:spPr bwMode="auto">
            <a:xfrm>
              <a:off x="4030" y="1707"/>
              <a:ext cx="58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236" name="Line 5"/>
            <p:cNvSpPr>
              <a:spLocks noChangeShapeType="1"/>
            </p:cNvSpPr>
            <p:nvPr/>
          </p:nvSpPr>
          <p:spPr bwMode="auto">
            <a:xfrm>
              <a:off x="4792" y="1707"/>
              <a:ext cx="5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237" name="Rectangle 6"/>
            <p:cNvSpPr>
              <a:spLocks noChangeArrowheads="1"/>
            </p:cNvSpPr>
            <p:nvPr/>
          </p:nvSpPr>
          <p:spPr bwMode="auto">
            <a:xfrm>
              <a:off x="3900" y="1589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Symbol" pitchFamily="18" charset="2"/>
                </a:rPr>
                <a:t>=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238" name="Rectangle 7"/>
            <p:cNvSpPr>
              <a:spLocks noChangeArrowheads="1"/>
            </p:cNvSpPr>
            <p:nvPr/>
          </p:nvSpPr>
          <p:spPr bwMode="auto">
            <a:xfrm>
              <a:off x="4662" y="1621"/>
              <a:ext cx="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  <a:latin typeface="MT Extra" pitchFamily="18" charset="2"/>
                  <a:sym typeface="Symbol" pitchFamily="18" charset="2"/>
                </a:rPr>
                <a:t></a:t>
              </a:r>
              <a:endParaRPr lang="en-US">
                <a:solidFill>
                  <a:srgbClr val="000000"/>
                </a:solidFill>
                <a:sym typeface="Symbol" pitchFamily="18" charset="2"/>
              </a:endParaRPr>
            </a:p>
          </p:txBody>
        </p:sp>
        <p:sp>
          <p:nvSpPr>
            <p:cNvPr id="52239" name="Rectangle 8"/>
            <p:cNvSpPr>
              <a:spLocks noChangeArrowheads="1"/>
            </p:cNvSpPr>
            <p:nvPr/>
          </p:nvSpPr>
          <p:spPr bwMode="auto">
            <a:xfrm>
              <a:off x="4128" y="1482"/>
              <a:ext cx="3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2000" b="1" i="1" baseline="-18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2000" b="1" i="1" baseline="-250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52240" name="Rectangle 9"/>
            <p:cNvSpPr>
              <a:spLocks noChangeArrowheads="1"/>
            </p:cNvSpPr>
            <p:nvPr/>
          </p:nvSpPr>
          <p:spPr bwMode="auto">
            <a:xfrm>
              <a:off x="4896" y="1488"/>
              <a:ext cx="36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p – n 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241" name="Rectangle 10"/>
            <p:cNvSpPr>
              <a:spLocks noChangeArrowheads="1"/>
            </p:cNvSpPr>
            <p:nvPr/>
          </p:nvSpPr>
          <p:spPr bwMode="auto">
            <a:xfrm>
              <a:off x="3753" y="1606"/>
              <a:ext cx="9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2242" name="Rectangle 11"/>
            <p:cNvSpPr>
              <a:spLocks noChangeArrowheads="1"/>
            </p:cNvSpPr>
            <p:nvPr/>
          </p:nvSpPr>
          <p:spPr bwMode="auto">
            <a:xfrm>
              <a:off x="4045" y="1728"/>
              <a:ext cx="12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2000" b="1" i="1" baseline="-180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 + N</a:t>
              </a:r>
              <a:r>
                <a:rPr lang="en-US" sz="2000" b="1" i="1" baseline="-180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r>
                <a:rPr lang="en-US" sz="2000" b="1" i="1">
                  <a:solidFill>
                    <a:srgbClr val="000000"/>
                  </a:solidFill>
                  <a:latin typeface="Times New Roman" pitchFamily="18" charset="0"/>
                </a:rPr>
                <a:t>      pairing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38125" y="762000"/>
            <a:ext cx="2505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</a:rPr>
              <a:t>p-n / pairing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2498725" y="2895600"/>
            <a:ext cx="903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 ~ 5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1765300" y="1676400"/>
            <a:ext cx="5443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Pairing int. ~ 1 MeV,     p-n ~ 200 keV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600950" y="3016250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0000"/>
                </a:solidFill>
              </a:rPr>
              <a:t>P~5</a:t>
            </a:r>
          </a:p>
        </p:txBody>
      </p:sp>
      <p:sp>
        <p:nvSpPr>
          <p:cNvPr id="88080" name="Rectangle 16"/>
          <p:cNvSpPr>
            <a:spLocks noChangeArrowheads="1"/>
          </p:cNvSpPr>
          <p:nvPr/>
        </p:nvSpPr>
        <p:spPr bwMode="auto">
          <a:xfrm>
            <a:off x="6400800" y="8382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</a:rPr>
              <a:t>p-n interactions per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FF"/>
                </a:solidFill>
              </a:rPr>
              <a:t>pairing interaction</a:t>
            </a:r>
          </a:p>
        </p:txBody>
      </p:sp>
      <p:pic>
        <p:nvPicPr>
          <p:cNvPr id="15" name="Picture 2" descr="4_1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2133600"/>
            <a:ext cx="61150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381000" y="2209800"/>
            <a:ext cx="824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Hence takes ~ 5 p-n int. to compete with one pairing int.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6" grpId="0"/>
      <p:bldP spid="88077" grpId="0"/>
      <p:bldP spid="88078" grpId="0" build="allAtOnce"/>
      <p:bldP spid="16" grpId="0"/>
      <p:bldP spid="88080" grpId="0"/>
      <p:bldP spid="880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95388"/>
            <a:ext cx="67818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40" name="TextBox 5"/>
          <p:cNvSpPr txBox="1">
            <a:spLocks noChangeArrowheads="1"/>
          </p:cNvSpPr>
          <p:nvPr/>
        </p:nvSpPr>
        <p:spPr bwMode="auto">
          <a:xfrm>
            <a:off x="2051050" y="76200"/>
            <a:ext cx="4578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Comparison with the data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9800"/>
            <a:ext cx="1874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58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rgbClr val="FF0000"/>
                </a:solidFill>
              </a:rPr>
              <a:t>The IBA</a:t>
            </a:r>
            <a:br>
              <a:rPr lang="en-US" sz="72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The Interacting Boson Approximation Model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A very  simple phenomenological model, that can be extremely parameter-efficient,  for collective structure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35814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Why the IBA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Basic ideas about the IBA, including a primer on its 	Group Theory basis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The Dynamical Symmetries of the IBA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Practical calculations with the IBA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130" name="Picture 2" descr="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900" y="179388"/>
            <a:ext cx="4902200" cy="649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0" y="1524000"/>
            <a:ext cx="1600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419600"/>
            <a:ext cx="3962400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1900" y="1916668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|2&gt;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3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7163"/>
            <a:ext cx="9144000" cy="6434137"/>
            <a:chOff x="0" y="99"/>
            <a:chExt cx="5760" cy="4053"/>
          </a:xfrm>
        </p:grpSpPr>
        <p:sp>
          <p:nvSpPr>
            <p:cNvPr id="98307" name="Rectangle 1"/>
            <p:cNvSpPr>
              <a:spLocks noChangeArrowheads="1"/>
            </p:cNvSpPr>
            <p:nvPr/>
          </p:nvSpPr>
          <p:spPr bwMode="auto">
            <a:xfrm>
              <a:off x="0" y="99"/>
              <a:ext cx="5760" cy="365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FFFFFF"/>
                  </a:solidFill>
                  <a:latin typeface="Verdana" pitchFamily="34" charset="0"/>
                  <a:cs typeface="Times New Roman" pitchFamily="18" charset="0"/>
                </a:rPr>
                <a:t>IBA – A Review and Practical Tutorial</a:t>
              </a:r>
              <a:endParaRPr lang="en-US" sz="3200" b="1">
                <a:solidFill>
                  <a:srgbClr val="FFFFFF"/>
                </a:solidFill>
                <a:latin typeface="Verdana" pitchFamily="34" charset="0"/>
                <a:cs typeface="Arial" pitchFamily="34" charset="0"/>
              </a:endParaRPr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84" y="960"/>
              <a:ext cx="4928" cy="3192"/>
              <a:chOff x="336" y="1059"/>
              <a:chExt cx="3800" cy="4317"/>
            </a:xfrm>
          </p:grpSpPr>
          <p:sp>
            <p:nvSpPr>
              <p:cNvPr id="98309" name="Text Box 3"/>
              <p:cNvSpPr txBox="1">
                <a:spLocks noChangeArrowheads="1"/>
              </p:cNvSpPr>
              <p:nvPr/>
            </p:nvSpPr>
            <p:spPr bwMode="auto">
              <a:xfrm>
                <a:off x="336" y="1059"/>
                <a:ext cx="3800" cy="43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800" b="1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Drastic simplification of </a:t>
                </a:r>
              </a:p>
              <a:p>
                <a:pPr algn="ctr"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en-US" sz="2800" b="1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shell model</a:t>
                </a:r>
              </a:p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n-US" sz="1400">
                  <a:solidFill>
                    <a:srgbClr val="000080"/>
                  </a:solidFill>
                  <a:latin typeface="Verdana" pitchFamily="34" charset="0"/>
                  <a:cs typeface="Arial" pitchFamily="34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  <a:buFont typeface="Symbol" pitchFamily="18" charset="2"/>
                  <a:buChar char="·"/>
                </a:pPr>
                <a:r>
                  <a:rPr lang="en-US" sz="2000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 Valence nucleons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  <a:buFont typeface="Symbol" pitchFamily="18" charset="2"/>
                  <a:buChar char="·"/>
                </a:pPr>
                <a:endParaRPr lang="en-US" sz="2000">
                  <a:solidFill>
                    <a:srgbClr val="000080"/>
                  </a:solidFill>
                  <a:latin typeface="Verdana" pitchFamily="34" charset="0"/>
                  <a:cs typeface="Arial" pitchFamily="34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  <a:buFont typeface="Symbol" pitchFamily="18" charset="2"/>
                  <a:buChar char="·"/>
                </a:pPr>
                <a:r>
                  <a:rPr lang="en-US" sz="2000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 Only certain configurations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</a:pPr>
                <a:r>
                  <a:rPr lang="en-US" sz="2000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 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  <a:buFont typeface="Symbol" pitchFamily="18" charset="2"/>
                  <a:buChar char="·"/>
                </a:pPr>
                <a:r>
                  <a:rPr lang="en-US" sz="2000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 Simple Hamiltonian – interactions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  <a:buFont typeface="Symbol" pitchFamily="18" charset="2"/>
                  <a:buChar char="·"/>
                </a:pPr>
                <a:endParaRPr lang="en-US" sz="2000">
                  <a:solidFill>
                    <a:srgbClr val="000080"/>
                  </a:solidFill>
                  <a:latin typeface="Verdana" pitchFamily="34" charset="0"/>
                  <a:cs typeface="Arial" pitchFamily="34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</a:pPr>
                <a:r>
                  <a:rPr lang="en-US" sz="2000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	“Boson” model because it treats nucleons in pairs</a:t>
                </a: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  <a:buFont typeface="Symbol" pitchFamily="18" charset="2"/>
                  <a:buChar char="·"/>
                </a:pPr>
                <a:endParaRPr lang="en-US" sz="1600">
                  <a:solidFill>
                    <a:srgbClr val="000080"/>
                  </a:solidFill>
                  <a:cs typeface="Arial" pitchFamily="34" charset="0"/>
                </a:endParaRPr>
              </a:p>
              <a:p>
                <a:pPr lvl="1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80"/>
                  </a:buClr>
                </a:pPr>
                <a:r>
                  <a:rPr lang="en-US" sz="2000">
                    <a:solidFill>
                      <a:srgbClr val="000080"/>
                    </a:solidFill>
                    <a:latin typeface="Verdana" pitchFamily="34" charset="0"/>
                    <a:cs typeface="Arial" pitchFamily="34" charset="0"/>
                  </a:rPr>
                  <a:t>	2 fermions            boson</a:t>
                </a:r>
                <a:endParaRPr lang="en-US" sz="2400">
                  <a:solidFill>
                    <a:srgbClr val="000080"/>
                  </a:solidFill>
                  <a:latin typeface="Verdana" pitchFamily="34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endParaRPr lang="en-US" sz="110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cs typeface="Arial" pitchFamily="34" charset="0"/>
                </a:endParaRPr>
              </a:p>
            </p:txBody>
          </p:sp>
          <p:cxnSp>
            <p:nvCxnSpPr>
              <p:cNvPr id="98310" name="AutoShape 4"/>
              <p:cNvCxnSpPr>
                <a:cxnSpLocks noChangeShapeType="1"/>
                <a:stCxn id="98309" idx="2"/>
                <a:endCxn id="98309" idx="2"/>
              </p:cNvCxnSpPr>
              <p:nvPr/>
            </p:nvCxnSpPr>
            <p:spPr bwMode="auto">
              <a:xfrm>
                <a:off x="2236" y="5376"/>
                <a:ext cx="0" cy="0"/>
              </a:xfrm>
              <a:prstGeom prst="straightConnector1">
                <a:avLst/>
              </a:prstGeom>
              <a:noFill/>
              <a:ln w="25400">
                <a:solidFill>
                  <a:srgbClr val="09008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98311" name="AutoShape 5"/>
              <p:cNvCxnSpPr>
                <a:cxnSpLocks noChangeShapeType="1"/>
              </p:cNvCxnSpPr>
              <p:nvPr/>
            </p:nvCxnSpPr>
            <p:spPr bwMode="auto">
              <a:xfrm>
                <a:off x="666" y="5042"/>
                <a:ext cx="3312" cy="0"/>
              </a:xfrm>
              <a:prstGeom prst="straightConnector1">
                <a:avLst/>
              </a:prstGeom>
              <a:noFill/>
              <a:ln w="25400">
                <a:solidFill>
                  <a:srgbClr val="090080"/>
                </a:solidFill>
                <a:round/>
                <a:headEnd/>
                <a:tailEnd/>
              </a:ln>
            </p:spPr>
          </p:cxnSp>
          <p:cxnSp>
            <p:nvCxnSpPr>
              <p:cNvPr id="98312" name="AutoShape 6"/>
              <p:cNvCxnSpPr>
                <a:cxnSpLocks noChangeShapeType="1"/>
              </p:cNvCxnSpPr>
              <p:nvPr/>
            </p:nvCxnSpPr>
            <p:spPr bwMode="auto">
              <a:xfrm>
                <a:off x="666" y="5066"/>
                <a:ext cx="3312" cy="0"/>
              </a:xfrm>
              <a:prstGeom prst="straightConnector1">
                <a:avLst/>
              </a:prstGeom>
              <a:noFill/>
              <a:ln w="19050" cmpd="dbl">
                <a:solidFill>
                  <a:srgbClr val="090080"/>
                </a:solidFill>
                <a:round/>
                <a:headEnd/>
                <a:tailEnd/>
              </a:ln>
            </p:spPr>
          </p:cxnSp>
        </p:grpSp>
        <p:sp>
          <p:nvSpPr>
            <p:cNvPr id="98313" name="Text Box 11"/>
            <p:cNvSpPr txBox="1">
              <a:spLocks noChangeArrowheads="1"/>
            </p:cNvSpPr>
            <p:nvPr/>
          </p:nvSpPr>
          <p:spPr bwMode="auto">
            <a:xfrm>
              <a:off x="1520" y="534"/>
              <a:ext cx="26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FFFF"/>
                  </a:solidFill>
                  <a:cs typeface="Arial" pitchFamily="34" charset="0"/>
                </a:rPr>
                <a:t>F. Iachello and A. Arima</a:t>
              </a:r>
            </a:p>
          </p:txBody>
        </p:sp>
        <p:cxnSp>
          <p:nvCxnSpPr>
            <p:cNvPr id="98314" name="AutoShape 4"/>
            <p:cNvCxnSpPr>
              <a:cxnSpLocks noChangeShapeType="1"/>
            </p:cNvCxnSpPr>
            <p:nvPr/>
          </p:nvCxnSpPr>
          <p:spPr bwMode="auto">
            <a:xfrm>
              <a:off x="1920" y="3504"/>
              <a:ext cx="576" cy="0"/>
            </a:xfrm>
            <a:prstGeom prst="straightConnector1">
              <a:avLst/>
            </a:prstGeom>
            <a:noFill/>
            <a:ln w="25400">
              <a:solidFill>
                <a:srgbClr val="09008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1325" y="228600"/>
            <a:ext cx="50196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2" descr="4 3 x 1014 RVSD.png"/>
          <p:cNvPicPr>
            <a:picLocks noChangeAspect="1"/>
          </p:cNvPicPr>
          <p:nvPr/>
        </p:nvPicPr>
        <p:blipFill>
          <a:blip r:embed="rId3" cstate="print"/>
          <a:srcRect l="60962" t="74954" r="15788" b="15369"/>
          <a:stretch>
            <a:fillRect/>
          </a:stretch>
        </p:blipFill>
        <p:spPr bwMode="auto">
          <a:xfrm>
            <a:off x="6080760" y="509016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" y="762000"/>
            <a:ext cx="2285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Why do we need to simplify – why not just calculate with the Shell Model????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Shell Model Configurations</a:t>
            </a: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 rot="2148446">
            <a:off x="1143000" y="1219200"/>
            <a:ext cx="4114800" cy="5638800"/>
          </a:xfrm>
          <a:prstGeom prst="ellipse">
            <a:avLst/>
          </a:prstGeom>
          <a:solidFill>
            <a:srgbClr val="1E0DFB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12" name="TextBox 3"/>
          <p:cNvSpPr txBox="1">
            <a:spLocks noChangeArrowheads="1"/>
          </p:cNvSpPr>
          <p:nvPr/>
        </p:nvSpPr>
        <p:spPr bwMode="auto">
          <a:xfrm>
            <a:off x="0" y="1524000"/>
            <a:ext cx="2057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Fermion configurations</a:t>
            </a:r>
          </a:p>
        </p:txBody>
      </p:sp>
      <p:sp>
        <p:nvSpPr>
          <p:cNvPr id="5" name="Oval 4"/>
          <p:cNvSpPr/>
          <p:nvPr/>
        </p:nvSpPr>
        <p:spPr>
          <a:xfrm>
            <a:off x="3316288" y="5943600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3276600" y="4876800"/>
            <a:ext cx="3352800" cy="99060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0" y="6096000"/>
            <a:ext cx="152400" cy="76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0" y="4114800"/>
            <a:ext cx="2362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Boson configurations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alibri" pitchFamily="34" charset="0"/>
              </a:rPr>
              <a:t>(by considering only configurations of pairs of  fermions with J = 0 or 2.)</a:t>
            </a:r>
          </a:p>
        </p:txBody>
      </p:sp>
      <p:sp>
        <p:nvSpPr>
          <p:cNvPr id="9" name="Oval 8"/>
          <p:cNvSpPr/>
          <p:nvPr/>
        </p:nvSpPr>
        <p:spPr>
          <a:xfrm>
            <a:off x="7391400" y="6096000"/>
            <a:ext cx="609600" cy="2286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18" name="Text Box 10"/>
          <p:cNvSpPr txBox="1">
            <a:spLocks noChangeArrowheads="1"/>
          </p:cNvSpPr>
          <p:nvPr/>
        </p:nvSpPr>
        <p:spPr bwMode="auto">
          <a:xfrm>
            <a:off x="7086600" y="3505200"/>
            <a:ext cx="17176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</a:rPr>
              <a:t>The IBA</a:t>
            </a:r>
          </a:p>
        </p:txBody>
      </p:sp>
      <p:sp>
        <p:nvSpPr>
          <p:cNvPr id="247819" name="Text Box 11"/>
          <p:cNvSpPr txBox="1">
            <a:spLocks noChangeArrowheads="1"/>
          </p:cNvSpPr>
          <p:nvPr/>
        </p:nvSpPr>
        <p:spPr bwMode="auto">
          <a:xfrm>
            <a:off x="2014538" y="2667000"/>
            <a:ext cx="32432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Roughly, gazillions !!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FF00"/>
                </a:solidFill>
              </a:rPr>
              <a:t>Need to simplify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806 -0.03888 C -0.46997 -0.06296 -0.4717 -0.08703 -0.46806 -0.103 C -0.46441 -0.11898 -0.45608 -0.1287 -0.44601 -0.13495 C -0.43594 -0.1412 -0.46563 -0.13888 -0.40799 -0.14027 C -0.35035 -0.14166 -0.15139 -0.14236 -0.1 -0.14282 " pathEditMode="relative" rAng="0" ptsTypes="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0" grpId="0"/>
      <p:bldP spid="3" grpId="0" animBg="1"/>
      <p:bldP spid="247812" grpId="0"/>
      <p:bldP spid="5" grpId="0" animBg="1"/>
      <p:bldP spid="6" grpId="0" animBg="1"/>
      <p:bldP spid="7" grpId="0" animBg="1"/>
      <p:bldP spid="8" grpId="0"/>
      <p:bldP spid="247818" grpId="0"/>
      <p:bldP spid="2478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ext Box 1"/>
          <p:cNvSpPr txBox="1">
            <a:spLocks noChangeArrowheads="1"/>
          </p:cNvSpPr>
          <p:nvPr/>
        </p:nvSpPr>
        <p:spPr bwMode="auto">
          <a:xfrm>
            <a:off x="1066800" y="1676400"/>
            <a:ext cx="2057400" cy="1085850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0</a:t>
            </a:r>
            <a:r>
              <a:rPr lang="en-US" sz="2200" baseline="30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	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s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-boson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600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2</a:t>
            </a:r>
            <a:r>
              <a:rPr lang="en-US" sz="2200" baseline="30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+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	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-boson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2" name="Line 5"/>
          <p:cNvSpPr>
            <a:spLocks noChangeShapeType="1"/>
          </p:cNvSpPr>
          <p:nvPr/>
        </p:nvSpPr>
        <p:spPr bwMode="auto">
          <a:xfrm>
            <a:off x="711200" y="3886200"/>
            <a:ext cx="7772400" cy="0"/>
          </a:xfrm>
          <a:prstGeom prst="line">
            <a:avLst/>
          </a:prstGeom>
          <a:noFill/>
          <a:ln w="38100" cmpd="dbl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813" name="Text Box 6"/>
          <p:cNvSpPr txBox="1">
            <a:spLocks noChangeArrowheads="1"/>
          </p:cNvSpPr>
          <p:nvPr/>
        </p:nvSpPr>
        <p:spPr bwMode="auto">
          <a:xfrm>
            <a:off x="203200" y="4014788"/>
            <a:ext cx="8674100" cy="27527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  <a:buFont typeface="Arial" pitchFamily="34" charset="0"/>
              <a:buChar char="•"/>
            </a:pPr>
            <a:r>
              <a:rPr lang="en-US" sz="22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Valence nucleons only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000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000080"/>
              </a:buClr>
              <a:buFont typeface="Arial" pitchFamily="34" charset="0"/>
              <a:buChar char="•"/>
            </a:pPr>
            <a:r>
              <a:rPr lang="en-US" sz="22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s</a:t>
            </a:r>
            <a:r>
              <a:rPr lang="en-US" sz="22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, </a:t>
            </a:r>
            <a:r>
              <a:rPr lang="en-US" sz="22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r>
              <a:rPr lang="en-US" sz="22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bosons – creation and destruction operators</a:t>
            </a:r>
          </a:p>
          <a:p>
            <a:pPr fontAlgn="base">
              <a:spcBef>
                <a:spcPct val="0"/>
              </a:spcBef>
              <a:spcAft>
                <a:spcPts val="1000"/>
              </a:spcAft>
            </a:pPr>
            <a:endParaRPr lang="en-US" sz="1000" i="1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       H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=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s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H</a:t>
            </a:r>
            <a:r>
              <a:rPr lang="en-US" sz="2200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interactions</a:t>
            </a:r>
            <a:endParaRPr lang="en-US" sz="2000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       Number of bosons fixed: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N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=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n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s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+ </a:t>
            </a: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n</a:t>
            </a:r>
            <a:r>
              <a:rPr lang="en-US" sz="2200" i="1" baseline="-25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d</a:t>
            </a:r>
            <a:endParaRPr lang="en-US" sz="2000" i="1">
              <a:solidFill>
                <a:srgbClr val="000080"/>
              </a:solidFill>
              <a:latin typeface="Verdana" pitchFamily="34" charset="0"/>
              <a:cs typeface="Arial" pitchFamily="34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>
                <a:solidFill>
                  <a:srgbClr val="000080"/>
                </a:solidFill>
                <a:latin typeface="Verdana" pitchFamily="34" charset="0"/>
                <a:cs typeface="Arial" pitchFamily="34" charset="0"/>
              </a:rPr>
              <a:t>        = ½ # of val. protons + ½ # val. neutrons</a:t>
            </a:r>
            <a:endParaRPr lang="en-US" sz="11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4" name="Text Box 13"/>
          <p:cNvSpPr txBox="1">
            <a:spLocks noChangeArrowheads="1"/>
          </p:cNvSpPr>
          <p:nvPr/>
        </p:nvSpPr>
        <p:spPr bwMode="auto">
          <a:xfrm>
            <a:off x="2806700" y="188913"/>
            <a:ext cx="1079500" cy="344487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lIns="18288" tIns="18288" rIns="18288" bIns="1828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valence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5" name="Rectangle 14"/>
          <p:cNvSpPr>
            <a:spLocks noChangeArrowheads="1"/>
          </p:cNvSpPr>
          <p:nvPr/>
        </p:nvSpPr>
        <p:spPr bwMode="auto">
          <a:xfrm>
            <a:off x="228600" y="155575"/>
            <a:ext cx="9144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IBM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6" name="Rectangle 17"/>
          <p:cNvSpPr>
            <a:spLocks noChangeArrowheads="1"/>
          </p:cNvSpPr>
          <p:nvPr/>
        </p:nvSpPr>
        <p:spPr bwMode="auto">
          <a:xfrm>
            <a:off x="0" y="152400"/>
            <a:ext cx="8001000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	   Assume               fermions couple in pairs to bosons of spins 0+ and 2+</a:t>
            </a:r>
            <a:endParaRPr lang="en-US" sz="6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9817" name="Rectangle 20"/>
          <p:cNvSpPr>
            <a:spLocks noChangeArrowheads="1"/>
          </p:cNvSpPr>
          <p:nvPr/>
        </p:nvSpPr>
        <p:spPr bwMode="auto">
          <a:xfrm>
            <a:off x="304800" y="2986088"/>
            <a:ext cx="69088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s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boson is like a Cooper pair</a:t>
            </a:r>
            <a:endParaRPr lang="en-US" sz="6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d</a:t>
            </a:r>
            <a:r>
              <a:rPr lang="en-US" sz="20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boson is like a generalized pair</a:t>
            </a:r>
            <a:endParaRPr lang="en-US" sz="6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2"/>
          <p:cNvSpPr>
            <a:spLocks noChangeArrowheads="1"/>
          </p:cNvSpPr>
          <p:nvPr/>
        </p:nvSpPr>
        <p:spPr bwMode="auto">
          <a:xfrm>
            <a:off x="0" y="1731575"/>
            <a:ext cx="91440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80"/>
                </a:solidFill>
                <a:latin typeface="Humanst521 BT" pitchFamily="34" charset="0"/>
                <a:cs typeface="Times New Roman" pitchFamily="18" charset="0"/>
              </a:rPr>
              <a:t> 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	                Lowest state of all e-e                             First excited state in non-magic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               s              nuclei is 0</a:t>
            </a:r>
            <a:r>
              <a:rPr lang="en-US" sz="1600" b="1" baseline="30000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                                    d        </a:t>
            </a:r>
            <a:r>
              <a:rPr lang="en-US" sz="1600" b="1" i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e-e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nuclei almost always 2</a:t>
            </a:r>
            <a:r>
              <a:rPr lang="en-US" sz="1600" b="1" baseline="30000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+</a:t>
            </a:r>
            <a:endParaRPr lang="en-US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		</a:t>
            </a:r>
            <a:r>
              <a:rPr lang="en-US" sz="1600" b="1" i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- </a:t>
            </a:r>
            <a:r>
              <a:rPr lang="en-US" sz="1600" b="1" dirty="0" err="1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fct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gives 0</a:t>
            </a:r>
            <a:r>
              <a:rPr lang="en-US" sz="1600" b="1" baseline="30000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ground state                   </a:t>
            </a:r>
            <a:r>
              <a:rPr lang="en-US" sz="1600" b="1" i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  <a:sym typeface="Symbol" pitchFamily="18" charset="2"/>
              </a:rPr>
              <a:t> 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- </a:t>
            </a:r>
            <a:r>
              <a:rPr lang="en-US" sz="1600" b="1" dirty="0" err="1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fct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gives 2</a:t>
            </a:r>
            <a:r>
              <a:rPr lang="en-US" sz="1600" b="1" baseline="30000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+ 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next above 0</a:t>
            </a:r>
            <a:r>
              <a:rPr lang="en-US" sz="1600" b="1" baseline="30000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+</a:t>
            </a:r>
            <a:r>
              <a:rPr lang="en-US" sz="16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4098" name="Object 13"/>
          <p:cNvGraphicFramePr>
            <a:graphicFrameLocks noChangeAspect="1"/>
          </p:cNvGraphicFramePr>
          <p:nvPr/>
        </p:nvGraphicFramePr>
        <p:xfrm>
          <a:off x="2362200" y="342900"/>
          <a:ext cx="6630844" cy="4762500"/>
        </p:xfrm>
        <a:graphic>
          <a:graphicData uri="http://schemas.openxmlformats.org/presentationml/2006/ole">
            <p:oleObj spid="_x0000_s526338" name="CorelPhotoPaint.Image.10" r:id="rId3" imgW="4540952" imgH="3260952" progId="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050" y="370582"/>
            <a:ext cx="25779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Why </a:t>
            </a:r>
            <a:r>
              <a:rPr lang="en-US" sz="3200" b="1" i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s</a:t>
            </a:r>
            <a:r>
              <a:rPr lang="en-US" sz="32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, </a:t>
            </a:r>
            <a:r>
              <a:rPr lang="en-US" sz="3200" b="1" i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d</a:t>
            </a:r>
            <a:r>
              <a:rPr lang="en-US" sz="32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 bosons</a:t>
            </a:r>
            <a:r>
              <a:rPr lang="en-US" sz="3200" b="1" dirty="0" smtClean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ewCenturySchlbk" pitchFamily="18" charset="0"/>
                <a:ea typeface="+mj-ea"/>
                <a:cs typeface="+mj-cs"/>
              </a:rPr>
              <a:t>Modeling a Nucleus</a:t>
            </a: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aseline="30000">
                <a:solidFill>
                  <a:srgbClr val="990099"/>
                </a:solidFill>
                <a:latin typeface="Benguiat Bk BT"/>
                <a:cs typeface="Arial" pitchFamily="34" charset="0"/>
              </a:rPr>
              <a:t>154</a:t>
            </a:r>
            <a:r>
              <a:rPr lang="en-US" sz="2800">
                <a:solidFill>
                  <a:srgbClr val="990099"/>
                </a:solidFill>
                <a:latin typeface="Benguiat Bk BT"/>
                <a:cs typeface="Arial" pitchFamily="34" charset="0"/>
              </a:rPr>
              <a:t>Sm</a:t>
            </a:r>
            <a:endParaRPr lang="en-US" sz="2800" baseline="30000">
              <a:solidFill>
                <a:srgbClr val="990099"/>
              </a:solidFill>
              <a:latin typeface="Benguiat Bk BT"/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0" y="1752600"/>
            <a:ext cx="3810000" cy="519113"/>
            <a:chOff x="3360" y="1104"/>
            <a:chExt cx="2400" cy="327"/>
          </a:xfrm>
        </p:grpSpPr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3360" y="1104"/>
              <a:ext cx="11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990099"/>
                  </a:solidFill>
                  <a:latin typeface="Benguiat Bk BT"/>
                  <a:cs typeface="Arial" pitchFamily="34" charset="0"/>
                </a:rPr>
                <a:t>3 x 10</a:t>
              </a:r>
              <a:r>
                <a:rPr lang="en-US" sz="2800" baseline="30000">
                  <a:solidFill>
                    <a:srgbClr val="990099"/>
                  </a:solidFill>
                  <a:latin typeface="Benguiat Bk BT"/>
                  <a:cs typeface="Arial" pitchFamily="34" charset="0"/>
                </a:rPr>
                <a:t>14</a:t>
              </a:r>
              <a:endParaRPr lang="en-US" sz="2800">
                <a:solidFill>
                  <a:srgbClr val="990099"/>
                </a:solidFill>
                <a:latin typeface="Benguiat Bk BT"/>
                <a:cs typeface="Arial" pitchFamily="34" charset="0"/>
              </a:endParaRPr>
            </a:p>
          </p:txBody>
        </p:sp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4416" y="1104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990099"/>
                  </a:solidFill>
                  <a:latin typeface="Benguiat Bk BT"/>
                  <a:cs typeface="Arial" pitchFamily="34" charset="0"/>
                </a:rPr>
                <a:t>2</a:t>
              </a:r>
              <a:r>
                <a:rPr lang="en-US" sz="2800" baseline="30000">
                  <a:solidFill>
                    <a:srgbClr val="990099"/>
                  </a:solidFill>
                  <a:latin typeface="Benguiat Bk BT"/>
                  <a:cs typeface="Arial" pitchFamily="34" charset="0"/>
                </a:rPr>
                <a:t>+</a:t>
              </a:r>
              <a:r>
                <a:rPr lang="en-US" sz="2800">
                  <a:solidFill>
                    <a:srgbClr val="990099"/>
                  </a:solidFill>
                  <a:latin typeface="Benguiat Bk BT"/>
                  <a:cs typeface="Arial" pitchFamily="34" charset="0"/>
                </a:rPr>
                <a:t> states</a:t>
              </a:r>
            </a:p>
          </p:txBody>
        </p:sp>
      </p:grp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1143000" y="8382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Benguiat Bk BT"/>
                <a:cs typeface="Arial" pitchFamily="34" charset="0"/>
              </a:rPr>
              <a:t>Why the IBA is the best thing since </a:t>
            </a:r>
            <a:r>
              <a:rPr lang="en-US" dirty="0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baseball, a jacket potato, </a:t>
            </a:r>
            <a:r>
              <a:rPr lang="en-US" dirty="0" err="1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aceto</a:t>
            </a:r>
            <a:r>
              <a:rPr lang="en-US" dirty="0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balsamico</a:t>
            </a:r>
            <a:r>
              <a:rPr lang="en-US" dirty="0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, Mt. Blanc, </a:t>
            </a:r>
            <a:r>
              <a:rPr lang="en-US" dirty="0" err="1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raclette</a:t>
            </a:r>
            <a:r>
              <a:rPr lang="en-US" dirty="0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pfannekuchen</a:t>
            </a:r>
            <a:r>
              <a:rPr lang="en-US" dirty="0" smtClean="0">
                <a:solidFill>
                  <a:srgbClr val="000000"/>
                </a:solidFill>
                <a:latin typeface="Benguiat Bk BT"/>
                <a:cs typeface="Arial" pitchFamily="34" charset="0"/>
              </a:rPr>
              <a:t>, baklava, ….</a:t>
            </a:r>
            <a:endParaRPr lang="en-US" dirty="0">
              <a:solidFill>
                <a:srgbClr val="000000"/>
              </a:solidFill>
              <a:latin typeface="Benguiat Bk BT"/>
              <a:cs typeface="Arial" pitchFamily="34" charset="0"/>
            </a:endParaRPr>
          </a:p>
        </p:txBody>
      </p:sp>
      <p:pic>
        <p:nvPicPr>
          <p:cNvPr id="3256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3463" y="2627313"/>
            <a:ext cx="1684337" cy="263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2362200" y="1752600"/>
            <a:ext cx="251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990099"/>
                </a:solidFill>
                <a:latin typeface="Benguiat Bk BT"/>
                <a:cs typeface="Arial" pitchFamily="34" charset="0"/>
              </a:rPr>
              <a:t>Shell model</a:t>
            </a:r>
          </a:p>
        </p:txBody>
      </p:sp>
      <p:sp>
        <p:nvSpPr>
          <p:cNvPr id="103434" name="AutoShape 10"/>
          <p:cNvSpPr>
            <a:spLocks noChangeArrowheads="1"/>
          </p:cNvSpPr>
          <p:nvPr/>
        </p:nvSpPr>
        <p:spPr bwMode="auto">
          <a:xfrm>
            <a:off x="1676400" y="1905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>
            <a:off x="4800600" y="1905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25644" name="Text Box 12"/>
          <p:cNvSpPr txBox="1">
            <a:spLocks noChangeArrowheads="1"/>
          </p:cNvSpPr>
          <p:nvPr/>
        </p:nvSpPr>
        <p:spPr bwMode="auto">
          <a:xfrm>
            <a:off x="304800" y="2895600"/>
            <a:ext cx="30480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009900"/>
                </a:solidFill>
                <a:latin typeface="Benguiat Bk BT"/>
                <a:cs typeface="Arial" pitchFamily="34" charset="0"/>
              </a:rPr>
              <a:t>Need to truncate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600" b="1">
                <a:solidFill>
                  <a:srgbClr val="009900"/>
                </a:solidFill>
                <a:latin typeface="Benguiat Bk BT"/>
                <a:cs typeface="Arial" pitchFamily="34" charset="0"/>
              </a:rPr>
              <a:t>IBA assumptions</a:t>
            </a:r>
          </a:p>
        </p:txBody>
      </p:sp>
      <p:sp>
        <p:nvSpPr>
          <p:cNvPr id="325645" name="Text Box 13"/>
          <p:cNvSpPr txBox="1">
            <a:spLocks noChangeArrowheads="1"/>
          </p:cNvSpPr>
          <p:nvPr/>
        </p:nvSpPr>
        <p:spPr bwMode="auto">
          <a:xfrm>
            <a:off x="381000" y="4129088"/>
            <a:ext cx="327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9900"/>
                </a:solidFill>
                <a:latin typeface="Benguiat Bk BT"/>
                <a:cs typeface="Arial" pitchFamily="34" charset="0"/>
              </a:rPr>
              <a:t>1.  </a:t>
            </a:r>
            <a:r>
              <a:rPr lang="en-US" sz="2000" b="1">
                <a:solidFill>
                  <a:srgbClr val="009900"/>
                </a:solidFill>
                <a:latin typeface="Benguiat Bk BT"/>
                <a:cs typeface="Arial" pitchFamily="34" charset="0"/>
              </a:rPr>
              <a:t>Only valence nucleons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81000" y="4662488"/>
            <a:ext cx="3276600" cy="1431925"/>
            <a:chOff x="240" y="2937"/>
            <a:chExt cx="2064" cy="902"/>
          </a:xfrm>
        </p:grpSpPr>
        <p:sp>
          <p:nvSpPr>
            <p:cNvPr id="103439" name="Text Box 15"/>
            <p:cNvSpPr txBox="1">
              <a:spLocks noChangeArrowheads="1"/>
            </p:cNvSpPr>
            <p:nvPr/>
          </p:nvSpPr>
          <p:spPr bwMode="auto">
            <a:xfrm>
              <a:off x="240" y="2937"/>
              <a:ext cx="20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>
                  <a:solidFill>
                    <a:srgbClr val="009900"/>
                  </a:solidFill>
                  <a:latin typeface="Benguiat Bk BT"/>
                  <a:cs typeface="Arial" pitchFamily="34" charset="0"/>
                </a:rPr>
                <a:t>2.  </a:t>
              </a:r>
              <a:r>
                <a:rPr lang="en-US" sz="2000" b="1">
                  <a:solidFill>
                    <a:srgbClr val="009900"/>
                  </a:solidFill>
                  <a:latin typeface="Benguiat Bk BT"/>
                  <a:cs typeface="Arial" pitchFamily="34" charset="0"/>
                </a:rPr>
                <a:t>Fermions </a:t>
              </a:r>
              <a:r>
                <a:rPr lang="en-US" sz="2000" b="1">
                  <a:solidFill>
                    <a:srgbClr val="009900"/>
                  </a:solidFill>
                  <a:latin typeface="Benguiat Bk BT"/>
                  <a:cs typeface="Times New Roman" pitchFamily="18" charset="0"/>
                </a:rPr>
                <a:t>→ bosons</a:t>
              </a:r>
            </a:p>
          </p:txBody>
        </p:sp>
        <p:sp>
          <p:nvSpPr>
            <p:cNvPr id="103440" name="Text Box 16"/>
            <p:cNvSpPr txBox="1">
              <a:spLocks noChangeArrowheads="1"/>
            </p:cNvSpPr>
            <p:nvPr/>
          </p:nvSpPr>
          <p:spPr bwMode="auto">
            <a:xfrm>
              <a:off x="720" y="3301"/>
              <a:ext cx="1536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9900"/>
                  </a:solidFill>
                  <a:latin typeface="Benguiat Bk BT"/>
                  <a:cs typeface="Arial" pitchFamily="34" charset="0"/>
                </a:rPr>
                <a:t>J = 0  (s bosons)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9900"/>
                  </a:solidFill>
                  <a:latin typeface="Benguiat Bk BT"/>
                  <a:cs typeface="Arial" pitchFamily="34" charset="0"/>
                </a:rPr>
                <a:t>J = 2  (d bosons)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724400" y="4953000"/>
            <a:ext cx="4267200" cy="900113"/>
            <a:chOff x="2976" y="3072"/>
            <a:chExt cx="2688" cy="567"/>
          </a:xfrm>
        </p:grpSpPr>
        <p:sp>
          <p:nvSpPr>
            <p:cNvPr id="103442" name="Text Box 18"/>
            <p:cNvSpPr txBox="1">
              <a:spLocks noChangeArrowheads="1"/>
            </p:cNvSpPr>
            <p:nvPr/>
          </p:nvSpPr>
          <p:spPr bwMode="auto">
            <a:xfrm>
              <a:off x="3360" y="3312"/>
              <a:ext cx="230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9900"/>
                  </a:solidFill>
                  <a:latin typeface="Benguiat Bk BT"/>
                  <a:cs typeface="Arial" pitchFamily="34" charset="0"/>
                </a:rPr>
                <a:t>IBA:  26  2</a:t>
              </a:r>
              <a:r>
                <a:rPr lang="en-US" sz="2800" baseline="30000">
                  <a:solidFill>
                    <a:srgbClr val="009900"/>
                  </a:solidFill>
                  <a:latin typeface="Benguiat Bk BT"/>
                  <a:cs typeface="Arial" pitchFamily="34" charset="0"/>
                </a:rPr>
                <a:t>+</a:t>
              </a:r>
              <a:r>
                <a:rPr lang="en-US" sz="2800">
                  <a:solidFill>
                    <a:srgbClr val="009900"/>
                  </a:solidFill>
                  <a:latin typeface="Benguiat Bk BT"/>
                  <a:cs typeface="Arial" pitchFamily="34" charset="0"/>
                </a:rPr>
                <a:t> states</a:t>
              </a:r>
            </a:p>
          </p:txBody>
        </p:sp>
        <p:sp>
          <p:nvSpPr>
            <p:cNvPr id="103443" name="AutoShape 19"/>
            <p:cNvSpPr>
              <a:spLocks noChangeArrowheads="1"/>
            </p:cNvSpPr>
            <p:nvPr/>
          </p:nvSpPr>
          <p:spPr bwMode="auto">
            <a:xfrm rot="2417529">
              <a:off x="2976" y="3072"/>
              <a:ext cx="480" cy="24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9900"/>
            </a:solidFill>
            <a:ln w="9525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Tahoma" pitchFamily="34" charset="0"/>
                <a:cs typeface="Arial" pitchFamily="34" charset="0"/>
              </a:endParaRPr>
            </a:p>
          </p:txBody>
        </p:sp>
      </p:grp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5715000" y="2895600"/>
            <a:ext cx="3276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Is it conceivable that these 26 basis states are correctly chosen to account for the properties of the low lying collective states?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5562600" y="2819400"/>
            <a:ext cx="3505200" cy="2057400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5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0.0511 L -0.30834 0.19537 " pathEditMode="relative" ptsTypes="AA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44" grpId="0"/>
      <p:bldP spid="325645" grpId="0"/>
      <p:bldP spid="37908" grpId="0"/>
      <p:bldP spid="3790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/>
          </p:cNvSpPr>
          <p:nvPr>
            <p:ph type="title"/>
          </p:nvPr>
        </p:nvSpPr>
        <p:spPr>
          <a:ln w="38100">
            <a:solidFill>
              <a:srgbClr val="CC0000"/>
            </a:solidFill>
          </a:ln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Why the IBA ?????</a:t>
            </a:r>
          </a:p>
        </p:txBody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086350"/>
          </a:xfrm>
        </p:spPr>
        <p:txBody>
          <a:bodyPr/>
          <a:lstStyle/>
          <a:p>
            <a:r>
              <a:rPr lang="en-US" sz="2800" dirty="0" smtClean="0">
                <a:solidFill>
                  <a:srgbClr val="090080"/>
                </a:solidFill>
              </a:rPr>
              <a:t>Why a model with such a drastic simplification – Oversimplification ???</a:t>
            </a:r>
          </a:p>
          <a:p>
            <a:pPr>
              <a:buFont typeface="Arial" pitchFamily="34" charset="0"/>
              <a:buNone/>
            </a:pPr>
            <a:endParaRPr lang="en-US" sz="2800" dirty="0" smtClean="0">
              <a:solidFill>
                <a:srgbClr val="090080"/>
              </a:solidFill>
            </a:endParaRPr>
          </a:p>
          <a:p>
            <a:r>
              <a:rPr lang="en-US" sz="2800" dirty="0" smtClean="0">
                <a:solidFill>
                  <a:srgbClr val="090080"/>
                </a:solidFill>
              </a:rPr>
              <a:t>Answer:  Because it works </a:t>
            </a:r>
            <a:r>
              <a:rPr lang="en-US" sz="2800" b="1" dirty="0" smtClean="0">
                <a:solidFill>
                  <a:srgbClr val="FF0000"/>
                </a:solidFill>
              </a:rPr>
              <a:t>!!!!!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By far the most successful general nuclear collective model for nuclei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Extremely parameter-economic</a:t>
            </a:r>
          </a:p>
          <a:p>
            <a:pPr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38"/>
          <p:cNvSpPr txBox="1">
            <a:spLocks noChangeArrowheads="1"/>
          </p:cNvSpPr>
          <p:nvPr/>
        </p:nvSpPr>
        <p:spPr bwMode="auto">
          <a:xfrm>
            <a:off x="2603500" y="5422900"/>
            <a:ext cx="179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7" name="Rectangle 41"/>
          <p:cNvSpPr>
            <a:spLocks noChangeArrowheads="1"/>
          </p:cNvSpPr>
          <p:nvPr/>
        </p:nvSpPr>
        <p:spPr bwMode="auto">
          <a:xfrm>
            <a:off x="0" y="563563"/>
            <a:ext cx="91440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BT" pitchFamily="34" charset="0"/>
                <a:cs typeface="Times New Roman" pitchFamily="18" charset="0"/>
              </a:rPr>
              <a:t>Note key point:</a:t>
            </a:r>
          </a:p>
          <a:p>
            <a:pPr>
              <a:defRPr/>
            </a:pPr>
            <a:endParaRPr lang="en-US" sz="1100" b="1" dirty="0">
              <a:solidFill>
                <a:srgbClr val="FF0000"/>
              </a:solidFill>
              <a:latin typeface="Humanst521 BT" pitchFamily="34" charset="0"/>
              <a:cs typeface="Times New Roman" pitchFamily="18" charset="0"/>
            </a:endParaRPr>
          </a:p>
          <a:p>
            <a:pPr>
              <a:defRPr/>
            </a:pPr>
            <a:endParaRPr lang="en-US" sz="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>
              <a:defRPr/>
            </a:pPr>
            <a:r>
              <a:rPr lang="en-US" dirty="0">
                <a:solidFill>
                  <a:srgbClr val="000080"/>
                </a:solidFill>
                <a:latin typeface="Humanst521 BT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Humanst521 BT" pitchFamily="34" charset="0"/>
                <a:cs typeface="Times New Roman" pitchFamily="18" charset="0"/>
              </a:rPr>
              <a:t>Bosons in IBA are pairs of fermions in </a:t>
            </a:r>
            <a:r>
              <a:rPr lang="en-US" sz="2400" dirty="0">
                <a:solidFill>
                  <a:srgbClr val="0000FF"/>
                </a:solidFill>
                <a:latin typeface="Humanst521 BT" pitchFamily="34" charset="0"/>
                <a:cs typeface="Times New Roman" pitchFamily="18" charset="0"/>
              </a:rPr>
              <a:t>valence </a:t>
            </a:r>
            <a:r>
              <a:rPr lang="en-US" dirty="0">
                <a:solidFill>
                  <a:srgbClr val="0000FF"/>
                </a:solidFill>
                <a:latin typeface="Humanst521 BT" pitchFamily="34" charset="0"/>
                <a:cs typeface="Times New Roman" pitchFamily="18" charset="0"/>
              </a:rPr>
              <a:t>shell</a:t>
            </a:r>
            <a:endParaRPr lang="en-US" sz="400" dirty="0">
              <a:solidFill>
                <a:srgbClr val="00000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en-US" sz="4000" dirty="0">
                <a:solidFill>
                  <a:srgbClr val="0000FF"/>
                </a:solidFill>
                <a:latin typeface="Humanst521 BT" pitchFamily="34" charset="0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00FF"/>
                </a:solidFill>
                <a:latin typeface="Humanst521 BT" pitchFamily="34" charset="0"/>
                <a:cs typeface="Times New Roman" pitchFamily="18" charset="0"/>
                <a:sym typeface="Symbol" pitchFamily="18" charset="2"/>
              </a:rPr>
              <a:t>Number of bosons for a given nucleus is </a:t>
            </a:r>
            <a:r>
              <a:rPr lang="en-US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  <a:sym typeface="Symbol" pitchFamily="18" charset="2"/>
              </a:rPr>
              <a:t>a </a:t>
            </a:r>
            <a:r>
              <a:rPr lang="en-US" sz="2400" b="1" dirty="0">
                <a:solidFill>
                  <a:srgbClr val="FF0000"/>
                </a:solidFill>
                <a:latin typeface="Humanst521 BT" pitchFamily="34" charset="0"/>
                <a:cs typeface="Times New Roman" pitchFamily="18" charset="0"/>
                <a:sym typeface="Symbol" pitchFamily="18" charset="2"/>
              </a:rPr>
              <a:t>fixed</a:t>
            </a:r>
            <a:r>
              <a:rPr lang="en-US" sz="2400" dirty="0">
                <a:solidFill>
                  <a:srgbClr val="0000FF"/>
                </a:solidFill>
                <a:latin typeface="Humanst521 BT" pitchFamily="34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  <a:latin typeface="Humanst521 BT" pitchFamily="34" charset="0"/>
                <a:cs typeface="Times New Roman" pitchFamily="18" charset="0"/>
                <a:sym typeface="Symbol" pitchFamily="18" charset="2"/>
              </a:rPr>
              <a:t>number</a:t>
            </a:r>
            <a:endParaRPr lang="en-US" sz="400" dirty="0">
              <a:solidFill>
                <a:srgbClr val="000000"/>
              </a:solidFill>
              <a:cs typeface="Arial" charset="0"/>
              <a:sym typeface="Symbol" pitchFamily="18" charset="2"/>
            </a:endParaRPr>
          </a:p>
        </p:txBody>
      </p:sp>
      <p:graphicFrame>
        <p:nvGraphicFramePr>
          <p:cNvPr id="107524" name="Object 40"/>
          <p:cNvGraphicFramePr>
            <a:graphicFrameLocks noChangeAspect="1"/>
          </p:cNvGraphicFramePr>
          <p:nvPr/>
        </p:nvGraphicFramePr>
        <p:xfrm>
          <a:off x="1066800" y="3178175"/>
          <a:ext cx="982663" cy="327025"/>
        </p:xfrm>
        <a:graphic>
          <a:graphicData uri="http://schemas.openxmlformats.org/presentationml/2006/ole">
            <p:oleObj spid="_x0000_s523266" r:id="rId3" imgW="1282700" imgH="431800" progId="">
              <p:embed/>
            </p:oleObj>
          </a:graphicData>
        </a:graphic>
      </p:graphicFrame>
      <p:sp>
        <p:nvSpPr>
          <p:cNvPr id="107525" name="Rectangle 42"/>
          <p:cNvSpPr>
            <a:spLocks noChangeArrowheads="1"/>
          </p:cNvSpPr>
          <p:nvPr/>
        </p:nvSpPr>
        <p:spPr bwMode="auto">
          <a:xfrm>
            <a:off x="3276600" y="3014663"/>
            <a:ext cx="411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FF"/>
                </a:solidFill>
                <a:latin typeface="Humanst521 BT"/>
                <a:cs typeface="Times New Roman" pitchFamily="18" charset="0"/>
              </a:rPr>
              <a:t>N</a:t>
            </a:r>
            <a:r>
              <a:rPr lang="en-US" sz="2800" b="1" i="1" baseline="-30000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</a:t>
            </a:r>
            <a:r>
              <a:rPr lang="en-US" b="1" baseline="-30000">
                <a:solidFill>
                  <a:srgbClr val="0000FF"/>
                </a:solidFill>
                <a:latin typeface="Humanst521 BT"/>
                <a:cs typeface="Times New Roman" pitchFamily="18" charset="0"/>
              </a:rPr>
              <a:t>  </a:t>
            </a:r>
            <a:r>
              <a:rPr lang="en-US" b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=</a:t>
            </a:r>
            <a:r>
              <a:rPr lang="en-US" b="1" baseline="-30000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b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6</a:t>
            </a:r>
            <a:r>
              <a:rPr lang="en-US" b="1" baseline="-30000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      </a:t>
            </a:r>
            <a:r>
              <a:rPr lang="en-US" b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   5   =</a:t>
            </a:r>
            <a:r>
              <a:rPr lang="en-US" b="1" baseline="-30000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    </a:t>
            </a:r>
            <a:r>
              <a:rPr lang="en-US" b="1" i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800" b="1" i="1" baseline="-30000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</a:t>
            </a:r>
            <a:r>
              <a:rPr lang="en-US" sz="2800" b="1" baseline="-30000">
                <a:solidFill>
                  <a:srgbClr val="0000FF"/>
                </a:solidFill>
                <a:latin typeface="Humanst521 BT"/>
                <a:cs typeface="Times New Roman" pitchFamily="18" charset="0"/>
              </a:rPr>
              <a:t>    </a:t>
            </a:r>
            <a:r>
              <a:rPr lang="en-US" sz="2800" b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800" b="1" baseline="-30000">
                <a:solidFill>
                  <a:srgbClr val="0000FF"/>
                </a:solidFill>
                <a:latin typeface="Humanst521 BT"/>
                <a:cs typeface="Times New Roman" pitchFamily="18" charset="0"/>
              </a:rPr>
              <a:t>   </a:t>
            </a:r>
            <a:r>
              <a:rPr lang="en-US" b="1" i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N</a:t>
            </a:r>
            <a:r>
              <a:rPr lang="en-US" sz="2000" b="1" i="1" baseline="-30000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B</a:t>
            </a:r>
            <a:r>
              <a:rPr lang="en-US" b="1" i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= 11</a:t>
            </a:r>
            <a:endParaRPr lang="en-US" sz="2800" b="1">
              <a:solidFill>
                <a:srgbClr val="0000FF"/>
              </a:solidFill>
              <a:latin typeface="Humanst521 BT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7526" name="Rectangle 44"/>
          <p:cNvSpPr>
            <a:spLocks noChangeArrowheads="1"/>
          </p:cNvSpPr>
          <p:nvPr/>
        </p:nvSpPr>
        <p:spPr bwMode="auto">
          <a:xfrm>
            <a:off x="0" y="0"/>
            <a:ext cx="184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7527" name="TextBox 51"/>
          <p:cNvSpPr txBox="1">
            <a:spLocks noChangeArrowheads="1"/>
          </p:cNvSpPr>
          <p:nvPr/>
        </p:nvSpPr>
        <p:spPr bwMode="auto">
          <a:xfrm>
            <a:off x="457200" y="10160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FF"/>
                </a:solidFill>
                <a:latin typeface="Humanst521 BT"/>
                <a:cs typeface="Times New Roman" pitchFamily="18" charset="0"/>
                <a:sym typeface="Symbol" pitchFamily="18" charset="2"/>
              </a:rPr>
              <a:t></a:t>
            </a: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517525" y="4543425"/>
            <a:ext cx="7788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Basically the IBA is a Hamiltonian written in terms of s and d bosons and their interactions. It is written in terms of boson creation and destruction operators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.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3124200" y="2071688"/>
            <a:ext cx="0" cy="600075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77" name="Line 2"/>
          <p:cNvSpPr>
            <a:spLocks noChangeShapeType="1"/>
          </p:cNvSpPr>
          <p:nvPr/>
        </p:nvSpPr>
        <p:spPr bwMode="auto">
          <a:xfrm>
            <a:off x="457200" y="3519488"/>
            <a:ext cx="1268413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 type="stealth" w="lg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78" name="AutoShape 5"/>
          <p:cNvSpPr>
            <a:spLocks/>
          </p:cNvSpPr>
          <p:nvPr/>
        </p:nvSpPr>
        <p:spPr bwMode="auto">
          <a:xfrm>
            <a:off x="3733800" y="1828800"/>
            <a:ext cx="474663" cy="1371600"/>
          </a:xfrm>
          <a:prstGeom prst="rightBrace">
            <a:avLst>
              <a:gd name="adj1" fmla="val 24080"/>
              <a:gd name="adj2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4267200" y="2147888"/>
            <a:ext cx="24384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Dynamical </a:t>
            </a:r>
            <a:endParaRPr lang="en-US" sz="16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Symmetries</a:t>
            </a:r>
            <a:endParaRPr lang="en-US" sz="16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804863"/>
            <a:ext cx="91440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90080"/>
              </a:buClr>
              <a:buSzPct val="100000"/>
              <a:buFont typeface="Arial" charset="0"/>
              <a:buChar char="•"/>
              <a:tabLst>
                <a:tab pos="355600" algn="l"/>
              </a:tabLst>
            </a:pPr>
            <a:r>
              <a:rPr lang="en-US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Shell Model             -  (Microscopic)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90080"/>
              </a:buClr>
              <a:buSzPct val="115000"/>
              <a:buFont typeface="Arial" charset="0"/>
              <a:buChar char="•"/>
              <a:tabLst>
                <a:tab pos="355600" algn="l"/>
              </a:tabLst>
            </a:pPr>
            <a:endParaRPr lang="en-US" dirty="0">
              <a:solidFill>
                <a:srgbClr val="000080"/>
              </a:solidFill>
              <a:latin typeface="Verdana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90080"/>
              </a:buClr>
              <a:buSzPct val="115000"/>
              <a:buFont typeface="Arial" charset="0"/>
              <a:buChar char="•"/>
              <a:tabLst>
                <a:tab pos="355600" algn="l"/>
              </a:tabLst>
            </a:pPr>
            <a:r>
              <a:rPr lang="en-US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Geometric </a:t>
            </a:r>
            <a:r>
              <a:rPr lang="en-US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–</a:t>
            </a:r>
            <a:r>
              <a:rPr lang="en-US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(Macroscopic)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90080"/>
              </a:buClr>
              <a:buSzPct val="115000"/>
              <a:buFont typeface="Arial" charset="0"/>
              <a:buChar char="•"/>
              <a:tabLst>
                <a:tab pos="355600" algn="l"/>
              </a:tabLst>
            </a:pPr>
            <a:endParaRPr lang="en-US" dirty="0">
              <a:solidFill>
                <a:srgbClr val="000080"/>
              </a:solidFill>
              <a:latin typeface="Verdana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90080"/>
              </a:buClr>
              <a:buSzPct val="115000"/>
              <a:buFont typeface="Arial" charset="0"/>
              <a:buChar char="•"/>
              <a:tabLst>
                <a:tab pos="355600" algn="l"/>
              </a:tabLst>
            </a:pPr>
            <a:r>
              <a:rPr lang="en-US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Third approach </a:t>
            </a:r>
            <a:r>
              <a:rPr lang="en-US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—</a:t>
            </a:r>
            <a:r>
              <a:rPr lang="en-US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“</a:t>
            </a:r>
            <a:r>
              <a:rPr lang="en-US" dirty="0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Algebraic</a:t>
            </a:r>
            <a:r>
              <a:rPr lang="en-US" dirty="0">
                <a:solidFill>
                  <a:srgbClr val="000080"/>
                </a:solidFill>
                <a:latin typeface="Arial" charset="0"/>
                <a:cs typeface="Times New Roman" pitchFamily="18" charset="0"/>
              </a:rPr>
              <a:t>”</a:t>
            </a: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</a:pPr>
            <a:endParaRPr lang="en-US" sz="16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81" name="Rectangle 11"/>
          <p:cNvSpPr>
            <a:spLocks noChangeArrowheads="1"/>
          </p:cNvSpPr>
          <p:nvPr/>
        </p:nvSpPr>
        <p:spPr bwMode="auto">
          <a:xfrm>
            <a:off x="1828800" y="3292475"/>
            <a:ext cx="685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1781175" algn="l"/>
              </a:tabLst>
            </a:pPr>
            <a:r>
              <a:rPr lang="en-US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Phonon-like model with microscopic basis explicit from the start.</a:t>
            </a:r>
            <a:endParaRPr lang="en-US" sz="1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1524000" y="2757488"/>
            <a:ext cx="223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80"/>
                </a:solidFill>
                <a:latin typeface="Verdana" pitchFamily="34" charset="0"/>
                <a:cs typeface="Times New Roman" pitchFamily="18" charset="0"/>
              </a:rPr>
              <a:t>Group Theoretical</a:t>
            </a:r>
            <a:endParaRPr lang="en-US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0" y="-76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74" name="Object 6"/>
          <p:cNvGraphicFramePr>
            <a:graphicFrameLocks noChangeAspect="1"/>
          </p:cNvGraphicFramePr>
          <p:nvPr/>
        </p:nvGraphicFramePr>
        <p:xfrm>
          <a:off x="1676400" y="732294"/>
          <a:ext cx="754063" cy="584200"/>
        </p:xfrm>
        <a:graphic>
          <a:graphicData uri="http://schemas.openxmlformats.org/presentationml/2006/ole">
            <p:oleObj spid="_x0000_s524290" r:id="rId3" imgW="634725" imgH="482391" progId="">
              <p:embed/>
            </p:oleObj>
          </a:graphicData>
        </a:graphic>
      </p:graphicFrame>
      <p:sp>
        <p:nvSpPr>
          <p:cNvPr id="3088" name="Line 16"/>
          <p:cNvSpPr>
            <a:spLocks noChangeShapeType="1"/>
          </p:cNvSpPr>
          <p:nvPr/>
        </p:nvSpPr>
        <p:spPr bwMode="auto">
          <a:xfrm flipH="1">
            <a:off x="3048000" y="44958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>
            <a:off x="3048000" y="586740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90" name="Line 18"/>
          <p:cNvSpPr>
            <a:spLocks noChangeShapeType="1"/>
          </p:cNvSpPr>
          <p:nvPr/>
        </p:nvSpPr>
        <p:spPr bwMode="auto">
          <a:xfrm>
            <a:off x="4114800" y="4495800"/>
            <a:ext cx="1143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2133600" y="5881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Shell Mod.</a:t>
            </a: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4953000" y="58674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Geom. Mod.</a:t>
            </a:r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3867150" y="412908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IBA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 rot="3015469">
            <a:off x="4118769" y="4971256"/>
            <a:ext cx="142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Collectivity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 rot="-67966084">
            <a:off x="2761456" y="4895057"/>
            <a:ext cx="1425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Microscopic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" y="76200"/>
            <a:ext cx="8132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Where the IBA fits in the pantheon of nuclear models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0" y="896938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That relation is based on the operators that create, destroy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and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d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bosons</a:t>
            </a:r>
            <a:endParaRPr lang="en-US" sz="1600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603375"/>
            <a:ext cx="323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</a:t>
            </a:r>
            <a:r>
              <a:rPr lang="en-US" sz="2800" i="1" baseline="30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†</a:t>
            </a:r>
            <a:r>
              <a:rPr lang="en-US" sz="22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,  s,     d</a:t>
            </a:r>
            <a:r>
              <a:rPr lang="en-US" sz="2800" i="1" baseline="30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†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,</a:t>
            </a:r>
            <a:r>
              <a:rPr lang="en-US" sz="2400" i="1" baseline="30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</a:t>
            </a:r>
            <a:r>
              <a:rPr lang="en-US" sz="24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</a:t>
            </a:r>
            <a:r>
              <a:rPr lang="en-US" sz="22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d     </a:t>
            </a:r>
            <a:r>
              <a:rPr lang="en-US" sz="24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operators</a:t>
            </a:r>
            <a:endParaRPr lang="en-US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112644" name="AutoShape 4"/>
          <p:cNvSpPr>
            <a:spLocks/>
          </p:cNvSpPr>
          <p:nvPr/>
        </p:nvSpPr>
        <p:spPr bwMode="auto">
          <a:xfrm rot="-5400000">
            <a:off x="1209675" y="1762125"/>
            <a:ext cx="171450" cy="609600"/>
          </a:xfrm>
          <a:prstGeom prst="leftBrace">
            <a:avLst>
              <a:gd name="adj1" fmla="val 59259"/>
              <a:gd name="adj2" fmla="val 50000"/>
            </a:avLst>
          </a:prstGeom>
          <a:noFill/>
          <a:ln w="28575">
            <a:solidFill>
              <a:srgbClr val="800080"/>
            </a:solidFill>
            <a:round/>
            <a:headEnd/>
            <a:tailEnd/>
          </a:ln>
        </p:spPr>
        <p:txBody>
          <a:bodyPr rot="1080000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81000" y="2133600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  Ang. Mom. 2</a:t>
            </a:r>
            <a:endParaRPr lang="en-US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585913" y="2457450"/>
            <a:ext cx="852487" cy="490538"/>
            <a:chOff x="2952" y="5398"/>
            <a:chExt cx="1008" cy="1029"/>
          </a:xfrm>
        </p:grpSpPr>
        <p:sp>
          <p:nvSpPr>
            <p:cNvPr id="112647" name="Line 7"/>
            <p:cNvSpPr>
              <a:spLocks noChangeShapeType="1"/>
            </p:cNvSpPr>
            <p:nvPr/>
          </p:nvSpPr>
          <p:spPr bwMode="auto">
            <a:xfrm flipH="1">
              <a:off x="2986" y="5398"/>
              <a:ext cx="6" cy="988"/>
            </a:xfrm>
            <a:prstGeom prst="line">
              <a:avLst/>
            </a:prstGeom>
            <a:noFill/>
            <a:ln w="38100" cmpd="dbl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12648" name="Line 8"/>
            <p:cNvSpPr>
              <a:spLocks noChangeShapeType="1"/>
            </p:cNvSpPr>
            <p:nvPr/>
          </p:nvSpPr>
          <p:spPr bwMode="auto">
            <a:xfrm>
              <a:off x="2952" y="6423"/>
              <a:ext cx="1008" cy="4"/>
            </a:xfrm>
            <a:prstGeom prst="line">
              <a:avLst/>
            </a:prstGeom>
            <a:noFill/>
            <a:ln w="38100" cmpd="dbl">
              <a:solidFill>
                <a:srgbClr val="800080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112649" name="Rectangle 9"/>
          <p:cNvSpPr>
            <a:spLocks noChangeArrowheads="1"/>
          </p:cNvSpPr>
          <p:nvPr/>
        </p:nvSpPr>
        <p:spPr bwMode="auto">
          <a:xfrm>
            <a:off x="2540000" y="2743200"/>
            <a:ext cx="334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en-US" sz="2400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400" i="1" baseline="-250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 </a:t>
            </a:r>
            <a:r>
              <a:rPr lang="en-US" sz="2400" i="1" baseline="-250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, d</a:t>
            </a:r>
            <a:r>
              <a:rPr lang="en-US" sz="2400" i="1" baseline="-25000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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</a:rPr>
              <a:t>    </a:t>
            </a:r>
            <a:r>
              <a:rPr lang="en-US" sz="2400" i="1">
                <a:solidFill>
                  <a:srgbClr val="000000"/>
                </a:solidFill>
                <a:cs typeface="Arial" pitchFamily="34" charset="0"/>
                <a:sym typeface="Symbol" pitchFamily="18" charset="2"/>
              </a:rPr>
              <a:t></a:t>
            </a:r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 = 2, 1, 0, -1, -2</a:t>
            </a:r>
          </a:p>
        </p:txBody>
      </p:sp>
      <p:sp>
        <p:nvSpPr>
          <p:cNvPr id="112650" name="Rectangle 9"/>
          <p:cNvSpPr>
            <a:spLocks noChangeArrowheads="1"/>
          </p:cNvSpPr>
          <p:nvPr/>
        </p:nvSpPr>
        <p:spPr bwMode="auto">
          <a:xfrm>
            <a:off x="0" y="3489325"/>
            <a:ext cx="5141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Hamiltonian is written in terms of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s, d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operators</a:t>
            </a:r>
            <a:endParaRPr lang="en-US" sz="1600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27013" y="4019550"/>
            <a:ext cx="8231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Since boson number is </a:t>
            </a:r>
            <a:r>
              <a:rPr lang="en-US" sz="2000" u="sng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conserved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for a given nucleus, </a:t>
            </a:r>
            <a:r>
              <a:rPr lang="en-US" sz="2000" i="1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H</a:t>
            </a:r>
            <a:r>
              <a:rPr lang="en-US" sz="2000">
                <a:solidFill>
                  <a:srgbClr val="000000"/>
                </a:solidFill>
                <a:ea typeface="Times New Roman" pitchFamily="18" charset="0"/>
                <a:cs typeface="Estrangelo Edessa" pitchFamily="66"/>
              </a:rPr>
              <a:t> can only contain “bilinear” terms:   36 of them.</a:t>
            </a:r>
            <a:endParaRPr lang="en-US" sz="1600">
              <a:solidFill>
                <a:srgbClr val="000000"/>
              </a:solidFill>
              <a:ea typeface="Times New Roman" pitchFamily="18" charset="0"/>
              <a:cs typeface="Estrangelo Edessa" pitchFamily="66"/>
            </a:endParaRPr>
          </a:p>
        </p:txBody>
      </p:sp>
      <p:sp>
        <p:nvSpPr>
          <p:cNvPr id="112652" name="Text Box 11"/>
          <p:cNvSpPr txBox="1">
            <a:spLocks noChangeArrowheads="1"/>
          </p:cNvSpPr>
          <p:nvPr/>
        </p:nvSpPr>
        <p:spPr bwMode="auto">
          <a:xfrm>
            <a:off x="1041400" y="5257800"/>
            <a:ext cx="2387600" cy="4000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600" i="1" baseline="30000" dirty="0" err="1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200" i="1" dirty="0">
                <a:solidFill>
                  <a:srgbClr val="000000"/>
                </a:solidFill>
                <a:cs typeface="Arial" pitchFamily="34" charset="0"/>
              </a:rPr>
              <a:t>,  </a:t>
            </a: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600" i="1" baseline="30000" dirty="0" err="1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en-US" sz="2200" i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en-US" sz="2600" i="1" baseline="30000" dirty="0" err="1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200" i="1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d</a:t>
            </a:r>
            <a:r>
              <a:rPr lang="en-US" sz="2600" i="1" baseline="30000" dirty="0" err="1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200" i="1" dirty="0" err="1">
                <a:solidFill>
                  <a:srgbClr val="000000"/>
                </a:solidFill>
                <a:cs typeface="Arial" pitchFamily="34" charset="0"/>
              </a:rPr>
              <a:t>d</a:t>
            </a: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53" name="Text Box 12"/>
          <p:cNvSpPr txBox="1">
            <a:spLocks noChangeArrowheads="1"/>
          </p:cNvSpPr>
          <p:nvPr/>
        </p:nvSpPr>
        <p:spPr bwMode="auto">
          <a:xfrm>
            <a:off x="5537200" y="4724400"/>
            <a:ext cx="1854200" cy="1600200"/>
          </a:xfrm>
          <a:prstGeom prst="rect">
            <a:avLst/>
          </a:prstGeom>
          <a:noFill/>
          <a:ln w="1905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200">
                <a:solidFill>
                  <a:srgbClr val="000000"/>
                </a:solidFill>
                <a:cs typeface="Arial" pitchFamily="34" charset="0"/>
              </a:rPr>
              <a:t>Gr. Theor. classification of Hamiltonian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2654" name="Line 13"/>
          <p:cNvSpPr>
            <a:spLocks noChangeShapeType="1"/>
          </p:cNvSpPr>
          <p:nvPr/>
        </p:nvSpPr>
        <p:spPr bwMode="auto">
          <a:xfrm>
            <a:off x="4100513" y="5410200"/>
            <a:ext cx="852487" cy="1588"/>
          </a:xfrm>
          <a:prstGeom prst="line">
            <a:avLst/>
          </a:prstGeom>
          <a:noFill/>
          <a:ln w="38100" cmpd="dbl">
            <a:solidFill>
              <a:srgbClr val="800080"/>
            </a:solidFill>
            <a:round/>
            <a:headEnd/>
            <a:tailEnd type="stealth" w="lg" len="lg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77788"/>
            <a:ext cx="6034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Estrangelo Edessa" pitchFamily="66" charset="0"/>
              </a:rPr>
              <a:t>IBA</a:t>
            </a:r>
            <a:r>
              <a:rPr lang="en-US" sz="3200" b="1" dirty="0">
                <a:solidFill>
                  <a:srgbClr val="800080"/>
                </a:solidFill>
                <a:ea typeface="Times New Roman" pitchFamily="18" charset="0"/>
                <a:cs typeface="Estrangelo Edessa" pitchFamily="66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Times New Roman" pitchFamily="18" charset="0"/>
                <a:cs typeface="Estrangelo Edessa" pitchFamily="66" charset="0"/>
              </a:rPr>
              <a:t>has a deep relation to Group theory</a:t>
            </a:r>
            <a:endParaRPr lang="en-US" sz="2000" dirty="0">
              <a:solidFill>
                <a:srgbClr val="000000"/>
              </a:solidFill>
              <a:ea typeface="Times New Roman" pitchFamily="18" charset="0"/>
              <a:cs typeface="Estrangelo Edessa" pitchFamily="66" charset="0"/>
            </a:endParaRPr>
          </a:p>
        </p:txBody>
      </p:sp>
      <p:sp>
        <p:nvSpPr>
          <p:cNvPr id="112657" name="Text Box 17"/>
          <p:cNvSpPr txBox="1">
            <a:spLocks noChangeArrowheads="1"/>
          </p:cNvSpPr>
          <p:nvPr/>
        </p:nvSpPr>
        <p:spPr bwMode="auto">
          <a:xfrm>
            <a:off x="7620000" y="4768850"/>
            <a:ext cx="15240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Group is called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>
                <a:solidFill>
                  <a:srgbClr val="FF0000"/>
                </a:solidFill>
                <a:latin typeface="Arial" pitchFamily="34" charset="0"/>
              </a:rPr>
              <a:t>U(6)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8300" y="285750"/>
            <a:ext cx="58674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Brief, simple, trip into the Group Theory of the IBA</a:t>
            </a:r>
          </a:p>
        </p:txBody>
      </p:sp>
      <p:sp>
        <p:nvSpPr>
          <p:cNvPr id="111619" name="TextBox 2"/>
          <p:cNvSpPr txBox="1">
            <a:spLocks noChangeArrowheads="1"/>
          </p:cNvSpPr>
          <p:nvPr/>
        </p:nvSpPr>
        <p:spPr bwMode="auto">
          <a:xfrm>
            <a:off x="1752600" y="2133600"/>
            <a:ext cx="5562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FF"/>
                </a:solidFill>
              </a:rPr>
              <a:t>DON’T BE SCARED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b="1">
              <a:solidFill>
                <a:srgbClr val="0000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You do not need to understand all the details but try to get the idea of the relation of groups to degeneracies of levels and quantum numbers</a:t>
            </a:r>
          </a:p>
        </p:txBody>
      </p:sp>
      <p:sp>
        <p:nvSpPr>
          <p:cNvPr id="111620" name="Line 4"/>
          <p:cNvSpPr>
            <a:spLocks noChangeShapeType="1"/>
          </p:cNvSpPr>
          <p:nvPr/>
        </p:nvSpPr>
        <p:spPr bwMode="auto">
          <a:xfrm>
            <a:off x="3581400" y="4114800"/>
            <a:ext cx="838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1621" name="Line 5"/>
          <p:cNvSpPr>
            <a:spLocks noChangeShapeType="1"/>
          </p:cNvSpPr>
          <p:nvPr/>
        </p:nvSpPr>
        <p:spPr bwMode="auto">
          <a:xfrm>
            <a:off x="4876800" y="4114800"/>
            <a:ext cx="16002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1622" name="Line 6"/>
          <p:cNvSpPr>
            <a:spLocks noChangeShapeType="1"/>
          </p:cNvSpPr>
          <p:nvPr/>
        </p:nvSpPr>
        <p:spPr bwMode="auto">
          <a:xfrm>
            <a:off x="4038600" y="4495800"/>
            <a:ext cx="2286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0" y="51816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A more intuitive name for this application of Group Theory is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“Spectrum Generating Algebras”</a:t>
            </a:r>
          </a:p>
        </p:txBody>
      </p:sp>
      <p:sp>
        <p:nvSpPr>
          <p:cNvPr id="10" name="Oval 9"/>
          <p:cNvSpPr/>
          <p:nvPr/>
        </p:nvSpPr>
        <p:spPr>
          <a:xfrm>
            <a:off x="76200" y="762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0" y="-1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0" y="701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0" y="-1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73" name="Rectangle 6"/>
          <p:cNvSpPr>
            <a:spLocks noChangeArrowheads="1"/>
          </p:cNvSpPr>
          <p:nvPr/>
        </p:nvSpPr>
        <p:spPr bwMode="auto">
          <a:xfrm>
            <a:off x="0" y="7016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74" name="Rectangle 8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4114800"/>
            <a:ext cx="69342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6" name="Rectangle 10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371600"/>
            <a:ext cx="411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8" name="Rectangle 12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957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762000"/>
            <a:ext cx="2908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0" name="Rectangle 14"/>
          <p:cNvSpPr>
            <a:spLocks noChangeArrowheads="1"/>
          </p:cNvSpPr>
          <p:nvPr/>
        </p:nvSpPr>
        <p:spPr bwMode="auto">
          <a:xfrm>
            <a:off x="0" y="-1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81" name="Rectangle 15"/>
          <p:cNvSpPr>
            <a:spLocks noChangeArrowheads="1"/>
          </p:cNvSpPr>
          <p:nvPr/>
        </p:nvSpPr>
        <p:spPr bwMode="auto">
          <a:xfrm>
            <a:off x="0" y="425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303" name="TextBox 16"/>
          <p:cNvSpPr txBox="1">
            <a:spLocks noChangeArrowheads="1"/>
          </p:cNvSpPr>
          <p:nvPr/>
        </p:nvSpPr>
        <p:spPr bwMode="auto">
          <a:xfrm>
            <a:off x="19917" y="17835"/>
            <a:ext cx="9148701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rgbClr val="09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Review </a:t>
            </a:r>
            <a:r>
              <a:rPr lang="en-US" sz="2400" b="1" dirty="0">
                <a:solidFill>
                  <a:srgbClr val="09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of phonon creation and destruction operators</a:t>
            </a:r>
          </a:p>
        </p:txBody>
      </p:sp>
      <p:sp>
        <p:nvSpPr>
          <p:cNvPr id="109585" name="Rectangle 17"/>
          <p:cNvSpPr>
            <a:spLocks noChangeArrowheads="1"/>
          </p:cNvSpPr>
          <p:nvPr/>
        </p:nvSpPr>
        <p:spPr bwMode="auto">
          <a:xfrm>
            <a:off x="0" y="-1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86" name="Rectangle 18"/>
          <p:cNvSpPr>
            <a:spLocks noChangeArrowheads="1"/>
          </p:cNvSpPr>
          <p:nvPr/>
        </p:nvSpPr>
        <p:spPr bwMode="auto">
          <a:xfrm>
            <a:off x="0" y="417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87" name="Rectangle 20"/>
          <p:cNvSpPr>
            <a:spLocks noChangeArrowheads="1"/>
          </p:cNvSpPr>
          <p:nvPr/>
        </p:nvSpPr>
        <p:spPr bwMode="auto">
          <a:xfrm>
            <a:off x="0" y="-127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9588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6613" y="4168775"/>
            <a:ext cx="127158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89" name="Rectangle 21"/>
          <p:cNvSpPr>
            <a:spLocks noChangeArrowheads="1"/>
          </p:cNvSpPr>
          <p:nvPr/>
        </p:nvSpPr>
        <p:spPr bwMode="auto">
          <a:xfrm>
            <a:off x="0" y="468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90" name="TextBox 21"/>
          <p:cNvSpPr txBox="1">
            <a:spLocks noChangeArrowheads="1"/>
          </p:cNvSpPr>
          <p:nvPr/>
        </p:nvSpPr>
        <p:spPr bwMode="auto">
          <a:xfrm>
            <a:off x="0" y="4924425"/>
            <a:ext cx="9144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                   is a </a:t>
            </a:r>
            <a:r>
              <a:rPr lang="en-US" sz="2400" b="1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-phonon number operator.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latin typeface="Cambria" pitchFamily="18" charset="0"/>
                <a:cs typeface="Arial" pitchFamily="34" charset="0"/>
              </a:rPr>
              <a:t>For the IBA a boson is the same as a phonon – think of it as a collective excitation with ang. mom. 0 (s) or 2 (d).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109591" name="Rectangle 23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9592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638" y="4978400"/>
            <a:ext cx="601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93" name="Rectangle 25"/>
          <p:cNvSpPr>
            <a:spLocks noChangeArrowheads="1"/>
          </p:cNvSpPr>
          <p:nvPr/>
        </p:nvSpPr>
        <p:spPr bwMode="auto">
          <a:xfrm>
            <a:off x="0" y="-182563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288925" y="2133600"/>
            <a:ext cx="8626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What is a creation operator? Why useful?  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Bookkeeping – makes calculations very simple. 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lphaUcParenR"/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B)  “Ignorance operator”:  We don’t know the structure of a phonon but, for many predictions, we don’t need to know its microscopic basis.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"/>
          <p:cNvSpPr>
            <a:spLocks noChangeArrowheads="1"/>
          </p:cNvSpPr>
          <p:nvPr/>
        </p:nvSpPr>
        <p:spPr bwMode="auto">
          <a:xfrm>
            <a:off x="0" y="38100"/>
            <a:ext cx="9144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Concepts of group theory 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First, some fancy words with simple meanings:  </a:t>
            </a:r>
            <a:r>
              <a:rPr lang="en-US" sz="2400" b="1" dirty="0">
                <a:solidFill>
                  <a:srgbClr val="323BF8"/>
                </a:solidFill>
                <a:cs typeface="Times New Roman" pitchFamily="18" charset="0"/>
              </a:rPr>
              <a:t>Generators, </a:t>
            </a:r>
            <a:r>
              <a:rPr lang="en-US" sz="2400" b="1" dirty="0" err="1">
                <a:solidFill>
                  <a:srgbClr val="323BF8"/>
                </a:solidFill>
                <a:cs typeface="Times New Roman" pitchFamily="18" charset="0"/>
              </a:rPr>
              <a:t>Casimirs</a:t>
            </a:r>
            <a:r>
              <a:rPr lang="en-US" sz="2400" b="1" dirty="0">
                <a:solidFill>
                  <a:srgbClr val="323BF8"/>
                </a:solidFill>
                <a:cs typeface="Times New Roman" pitchFamily="18" charset="0"/>
              </a:rPr>
              <a:t>, Representations, conserved quantum numbers, degeneracy splitting</a:t>
            </a:r>
          </a:p>
          <a:p>
            <a:pPr algn="ctr">
              <a:defRPr/>
            </a:pPr>
            <a:endParaRPr lang="en-US" sz="2400" b="1" dirty="0">
              <a:solidFill>
                <a:srgbClr val="323BF8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13667" name="Rectangle 2"/>
          <p:cNvSpPr>
            <a:spLocks noChangeArrowheads="1"/>
          </p:cNvSpPr>
          <p:nvPr/>
        </p:nvSpPr>
        <p:spPr bwMode="auto">
          <a:xfrm>
            <a:off x="0" y="1447800"/>
            <a:ext cx="88392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0000"/>
                </a:solidFill>
                <a:cs typeface="Times New Roman" pitchFamily="18" charset="0"/>
              </a:rPr>
              <a:t>Generators</a:t>
            </a:r>
            <a:r>
              <a:rPr lang="en-US">
                <a:solidFill>
                  <a:srgbClr val="000080"/>
                </a:solidFill>
                <a:cs typeface="Times New Roman" pitchFamily="18" charset="0"/>
              </a:rPr>
              <a:t>  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of a group:   Set of operators ,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i 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that close on commutation. </a:t>
            </a:r>
            <a:endParaRPr lang="en-US" sz="20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80"/>
                </a:solidFill>
                <a:cs typeface="Times New Roman" pitchFamily="18" charset="0"/>
              </a:rPr>
              <a:t>	</a:t>
            </a: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3668" name="Rectangle 3"/>
          <p:cNvSpPr>
            <a:spLocks noChangeArrowheads="1"/>
          </p:cNvSpPr>
          <p:nvPr/>
        </p:nvSpPr>
        <p:spPr bwMode="auto">
          <a:xfrm>
            <a:off x="76200" y="1905000"/>
            <a:ext cx="906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[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i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,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j</a:t>
            </a:r>
            <a:r>
              <a:rPr lang="en-US" sz="2000" baseline="-30000">
                <a:solidFill>
                  <a:srgbClr val="000080"/>
                </a:solidFill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] =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i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j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-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j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i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 = 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O</a:t>
            </a:r>
            <a:r>
              <a:rPr lang="en-US" sz="2000" i="1" baseline="-30000">
                <a:solidFill>
                  <a:srgbClr val="000080"/>
                </a:solidFill>
                <a:cs typeface="Times New Roman" pitchFamily="18" charset="0"/>
              </a:rPr>
              <a:t>k</a:t>
            </a: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  i.e.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, their commutator gives back 0 or a member of the set  </a:t>
            </a:r>
            <a:endParaRPr lang="en-US" sz="2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-76200" y="237681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For IBA, the 36 operators  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800" b="1" i="1" baseline="30000" dirty="0" err="1">
                <a:solidFill>
                  <a:srgbClr val="FF0000"/>
                </a:solidFill>
                <a:cs typeface="Times New Roman" pitchFamily="18" charset="0"/>
              </a:rPr>
              <a:t>†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,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2800" b="1" i="1" baseline="30000" dirty="0" err="1">
                <a:solidFill>
                  <a:srgbClr val="FF0000"/>
                </a:solidFill>
                <a:cs typeface="Times New Roman" pitchFamily="18" charset="0"/>
              </a:rPr>
              <a:t>†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s</a:t>
            </a:r>
            <a:r>
              <a:rPr lang="en-US" sz="2800" b="1" i="1" baseline="30000" dirty="0" err="1">
                <a:solidFill>
                  <a:srgbClr val="FF0000"/>
                </a:solidFill>
                <a:cs typeface="Times New Roman" pitchFamily="18" charset="0"/>
              </a:rPr>
              <a:t>†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2800" b="1" i="1" baseline="30000" dirty="0" err="1">
                <a:solidFill>
                  <a:srgbClr val="FF0000"/>
                </a:solidFill>
                <a:cs typeface="Times New Roman" pitchFamily="18" charset="0"/>
              </a:rPr>
              <a:t>†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are generators of the group U(6).</a:t>
            </a:r>
            <a:endParaRPr lang="en-US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3670" name="Rectangle 10"/>
          <p:cNvSpPr>
            <a:spLocks noChangeArrowheads="1"/>
          </p:cNvSpPr>
          <p:nvPr/>
        </p:nvSpPr>
        <p:spPr bwMode="auto">
          <a:xfrm>
            <a:off x="0" y="29718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Generators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define and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conserve some quantum number. </a:t>
            </a:r>
            <a:endParaRPr lang="en-US" sz="12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Ex.</a:t>
            </a:r>
            <a:r>
              <a:rPr lang="en-US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: 36 Ops of IBA  all conserve total boson  number 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7380288" y="3481388"/>
            <a:ext cx="1535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= n</a:t>
            </a:r>
            <a:r>
              <a:rPr lang="en-US" sz="2800" i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+  n</a:t>
            </a:r>
            <a:r>
              <a:rPr lang="en-US" sz="2800" i="1" baseline="-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3672" name="Rectangle 5"/>
          <p:cNvSpPr>
            <a:spLocks noChangeArrowheads="1"/>
          </p:cNvSpPr>
          <p:nvPr/>
        </p:nvSpPr>
        <p:spPr bwMode="auto">
          <a:xfrm>
            <a:off x="5551488" y="3505200"/>
            <a:ext cx="237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 = s</a:t>
            </a:r>
            <a:r>
              <a:rPr lang="en-US" sz="2400" i="1" baseline="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†</a:t>
            </a:r>
            <a:r>
              <a:rPr lang="en-US" sz="2400" i="1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s + d</a:t>
            </a:r>
            <a:r>
              <a:rPr lang="en-US" sz="2400" i="1" baseline="30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† </a:t>
            </a: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113673" name="Object 4"/>
          <p:cNvGraphicFramePr>
            <a:graphicFrameLocks noChangeAspect="1"/>
          </p:cNvGraphicFramePr>
          <p:nvPr/>
        </p:nvGraphicFramePr>
        <p:xfrm>
          <a:off x="7162800" y="3543300"/>
          <a:ext cx="304800" cy="333375"/>
        </p:xfrm>
        <a:graphic>
          <a:graphicData uri="http://schemas.openxmlformats.org/presentationml/2006/ole">
            <p:oleObj spid="_x0000_s789506" r:id="rId4" imgW="228501" imgH="342751" progId="">
              <p:embed/>
            </p:oleObj>
          </a:graphicData>
        </a:graphic>
      </p:graphicFrame>
      <p:sp>
        <p:nvSpPr>
          <p:cNvPr id="113674" name="Rectangle 14"/>
          <p:cNvSpPr>
            <a:spLocks noChangeArrowheads="1"/>
          </p:cNvSpPr>
          <p:nvPr/>
        </p:nvSpPr>
        <p:spPr bwMode="auto">
          <a:xfrm>
            <a:off x="0" y="419100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Casimir:</a:t>
            </a:r>
            <a:r>
              <a:rPr lang="en-US" sz="24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Operator that commutes with all the generators of a group.  Therefore, its eigenstates have a specific value of the q.# of that group.  The energies are defined 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solely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terms of that q. #.  </a:t>
            </a:r>
            <a:r>
              <a:rPr lang="en-US" sz="200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N is Casimir of U(6).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Representations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a group: The set of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degenerate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states with that value of the q. #.</a:t>
            </a:r>
            <a:b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Hamiltonian </a:t>
            </a:r>
            <a:r>
              <a:rPr lang="en-US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written solely in terms of Casimirs can be solved analytically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0" y="297180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0" y="4114800"/>
            <a:ext cx="91440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0" y="54864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0" y="6019800"/>
            <a:ext cx="91440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3035300"/>
            <a:ext cx="6096000" cy="3365500"/>
            <a:chOff x="144" y="1912"/>
            <a:chExt cx="3840" cy="2120"/>
          </a:xfrm>
        </p:grpSpPr>
        <p:grpSp>
          <p:nvGrpSpPr>
            <p:cNvPr id="3" name="Group 16"/>
            <p:cNvGrpSpPr>
              <a:grpSpLocks/>
            </p:cNvGrpSpPr>
            <p:nvPr/>
          </p:nvGrpSpPr>
          <p:grpSpPr bwMode="auto">
            <a:xfrm>
              <a:off x="144" y="1912"/>
              <a:ext cx="3840" cy="2072"/>
              <a:chOff x="384" y="2097"/>
              <a:chExt cx="3840" cy="2072"/>
            </a:xfrm>
          </p:grpSpPr>
          <p:sp>
            <p:nvSpPr>
              <p:cNvPr id="113681" name="Rectangle 5"/>
              <p:cNvSpPr>
                <a:spLocks noChangeArrowheads="1"/>
              </p:cNvSpPr>
              <p:nvPr/>
            </p:nvSpPr>
            <p:spPr bwMode="auto">
              <a:xfrm>
                <a:off x="384" y="2119"/>
                <a:ext cx="3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>
                    <a:solidFill>
                      <a:srgbClr val="FF0000"/>
                    </a:solidFill>
                    <a:cs typeface="Times New Roman" pitchFamily="18" charset="0"/>
                  </a:rPr>
                  <a:t>ex:</a:t>
                </a:r>
                <a:r>
                  <a:rPr lang="en-US" b="1">
                    <a:solidFill>
                      <a:srgbClr val="FF0000"/>
                    </a:solidFill>
                    <a:cs typeface="Times New Roman" pitchFamily="18" charset="0"/>
                  </a:rPr>
                  <a:t> </a:t>
                </a:r>
              </a:p>
            </p:txBody>
          </p:sp>
          <p:graphicFrame>
            <p:nvGraphicFramePr>
              <p:cNvPr id="113682" name="Object 6"/>
              <p:cNvGraphicFramePr>
                <a:graphicFrameLocks noChangeAspect="1"/>
              </p:cNvGraphicFramePr>
              <p:nvPr/>
            </p:nvGraphicFramePr>
            <p:xfrm>
              <a:off x="793" y="2097"/>
              <a:ext cx="2951" cy="294"/>
            </p:xfrm>
            <a:graphic>
              <a:graphicData uri="http://schemas.openxmlformats.org/presentationml/2006/ole">
                <p:oleObj spid="_x0000_s789510" r:id="rId5" imgW="5574960" imgH="482400" progId="">
                  <p:embed/>
                </p:oleObj>
              </a:graphicData>
            </a:graphic>
          </p:graphicFrame>
          <p:graphicFrame>
            <p:nvGraphicFramePr>
              <p:cNvPr id="113683" name="Object 7"/>
              <p:cNvGraphicFramePr>
                <a:graphicFrameLocks noChangeAspect="1"/>
              </p:cNvGraphicFramePr>
              <p:nvPr/>
            </p:nvGraphicFramePr>
            <p:xfrm>
              <a:off x="1920" y="2439"/>
              <a:ext cx="2304" cy="1449"/>
            </p:xfrm>
            <a:graphic>
              <a:graphicData uri="http://schemas.openxmlformats.org/presentationml/2006/ole">
                <p:oleObj spid="_x0000_s789511" r:id="rId6" imgW="5473440" imgH="2793960" progId="">
                  <p:embed/>
                </p:oleObj>
              </a:graphicData>
            </a:graphic>
          </p:graphicFrame>
          <p:sp>
            <p:nvSpPr>
              <p:cNvPr id="113684" name="Rectangle 5"/>
              <p:cNvSpPr>
                <a:spLocks noChangeArrowheads="1"/>
              </p:cNvSpPr>
              <p:nvPr/>
            </p:nvSpPr>
            <p:spPr bwMode="auto">
              <a:xfrm>
                <a:off x="432" y="3936"/>
                <a:ext cx="44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>
                    <a:solidFill>
                      <a:srgbClr val="FF0000"/>
                    </a:solidFill>
                    <a:cs typeface="Times New Roman" pitchFamily="18" charset="0"/>
                  </a:rPr>
                  <a:t>or:</a:t>
                </a:r>
                <a:endParaRPr lang="en-US" b="1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aphicFrame>
          <p:nvGraphicFramePr>
            <p:cNvPr id="113685" name="Object 8"/>
            <p:cNvGraphicFramePr>
              <a:graphicFrameLocks noChangeAspect="1"/>
            </p:cNvGraphicFramePr>
            <p:nvPr/>
          </p:nvGraphicFramePr>
          <p:xfrm>
            <a:off x="873" y="3792"/>
            <a:ext cx="1287" cy="240"/>
          </p:xfrm>
          <a:graphic>
            <a:graphicData uri="http://schemas.openxmlformats.org/presentationml/2006/ole">
              <p:oleObj spid="_x0000_s789509" r:id="rId7" imgW="2031840" imgH="431640" progId="">
                <p:embed/>
              </p:oleObj>
            </a:graphicData>
          </a:graphic>
        </p:graphicFrame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03200" y="4162425"/>
            <a:ext cx="7556500" cy="1171575"/>
            <a:chOff x="128" y="2484"/>
            <a:chExt cx="4760" cy="738"/>
          </a:xfrm>
        </p:grpSpPr>
        <p:sp>
          <p:nvSpPr>
            <p:cNvPr id="113687" name="Rectangle 8"/>
            <p:cNvSpPr>
              <a:spLocks noChangeArrowheads="1"/>
            </p:cNvSpPr>
            <p:nvPr/>
          </p:nvSpPr>
          <p:spPr bwMode="auto">
            <a:xfrm>
              <a:off x="128" y="2484"/>
              <a:ext cx="6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90080"/>
                  </a:solidFill>
                  <a:latin typeface="Times New Roman" pitchFamily="18" charset="0"/>
                  <a:cs typeface="Times New Roman" pitchFamily="18" charset="0"/>
                </a:rPr>
                <a:t>   e.g:</a:t>
              </a:r>
              <a:r>
                <a:rPr lang="en-US" sz="2400">
                  <a:solidFill>
                    <a:srgbClr val="09008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113688" name="Object 5"/>
            <p:cNvGraphicFramePr>
              <a:graphicFrameLocks noChangeAspect="1"/>
            </p:cNvGraphicFramePr>
            <p:nvPr/>
          </p:nvGraphicFramePr>
          <p:xfrm>
            <a:off x="1223" y="2520"/>
            <a:ext cx="3665" cy="470"/>
          </p:xfrm>
          <a:graphic>
            <a:graphicData uri="http://schemas.openxmlformats.org/presentationml/2006/ole">
              <p:oleObj spid="_x0000_s789507" r:id="rId8" imgW="4368600" imgH="990360" progId="">
                <p:embed/>
              </p:oleObj>
            </a:graphicData>
          </a:graphic>
        </p:graphicFrame>
        <p:graphicFrame>
          <p:nvGraphicFramePr>
            <p:cNvPr id="113689" name="Object 6"/>
            <p:cNvGraphicFramePr>
              <a:graphicFrameLocks noChangeAspect="1"/>
            </p:cNvGraphicFramePr>
            <p:nvPr/>
          </p:nvGraphicFramePr>
          <p:xfrm>
            <a:off x="1216" y="3023"/>
            <a:ext cx="3409" cy="199"/>
          </p:xfrm>
          <a:graphic>
            <a:graphicData uri="http://schemas.openxmlformats.org/presentationml/2006/ole">
              <p:oleObj spid="_x0000_s789508" r:id="rId9" imgW="4063680" imgH="419040" progId="">
                <p:embed/>
              </p:oleObj>
            </a:graphicData>
          </a:graphic>
        </p:graphicFrame>
      </p:grpSp>
      <p:sp>
        <p:nvSpPr>
          <p:cNvPr id="26" name="Oval 25"/>
          <p:cNvSpPr/>
          <p:nvPr/>
        </p:nvSpPr>
        <p:spPr>
          <a:xfrm>
            <a:off x="76200" y="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5" grpId="0" animBg="1"/>
      <p:bldP spid="113676" grpId="0" animBg="1"/>
      <p:bldP spid="113677" grpId="0" animBg="1"/>
      <p:bldP spid="1136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"/>
          <p:cNvSpPr>
            <a:spLocks noChangeArrowheads="1"/>
          </p:cNvSpPr>
          <p:nvPr/>
        </p:nvSpPr>
        <p:spPr bwMode="auto">
          <a:xfrm>
            <a:off x="101600" y="31750"/>
            <a:ext cx="88392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solidFill>
                  <a:srgbClr val="FF0000"/>
                </a:solidFill>
                <a:cs typeface="Times New Roman" pitchFamily="18" charset="0"/>
              </a:rPr>
              <a:t>Sub-groups</a:t>
            </a:r>
            <a:r>
              <a:rPr lang="en-US" sz="2400" b="1" dirty="0">
                <a:solidFill>
                  <a:srgbClr val="000080"/>
                </a:solidFill>
                <a:cs typeface="Times New Roman" pitchFamily="18" charset="0"/>
              </a:rPr>
              <a:t>: </a:t>
            </a:r>
            <a:endParaRPr lang="en-US" sz="1600" b="1" dirty="0">
              <a:solidFill>
                <a:srgbClr val="000080"/>
              </a:solidFill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Subsets of generators that commute among themselves.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80"/>
                </a:solidFill>
                <a:cs typeface="Times New Roman" pitchFamily="18" charset="0"/>
              </a:rPr>
              <a:t>  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i="1" dirty="0">
                <a:solidFill>
                  <a:srgbClr val="000080"/>
                </a:solidFill>
                <a:cs typeface="Times New Roman" pitchFamily="18" charset="0"/>
              </a:rPr>
              <a:t>	</a:t>
            </a:r>
            <a:r>
              <a:rPr lang="en-US" sz="2000" b="1" i="1" dirty="0" err="1">
                <a:solidFill>
                  <a:srgbClr val="000080"/>
                </a:solidFill>
                <a:cs typeface="Times New Roman" pitchFamily="18" charset="0"/>
              </a:rPr>
              <a:t>e.g</a:t>
            </a:r>
            <a:r>
              <a:rPr lang="en-US" sz="2000" b="1" i="1" dirty="0">
                <a:solidFill>
                  <a:srgbClr val="000080"/>
                </a:solidFill>
                <a:cs typeface="Times New Roman" pitchFamily="18" charset="0"/>
              </a:rPr>
              <a:t>:   </a:t>
            </a:r>
            <a:r>
              <a:rPr lang="en-US" sz="2000" i="1" dirty="0" err="1">
                <a:solidFill>
                  <a:srgbClr val="000080"/>
                </a:solidFill>
                <a:cs typeface="Times New Roman" pitchFamily="18" charset="0"/>
              </a:rPr>
              <a:t>d</a:t>
            </a:r>
            <a:r>
              <a:rPr lang="en-US" sz="2000" i="1" baseline="30000" dirty="0" err="1">
                <a:solidFill>
                  <a:srgbClr val="000080"/>
                </a:solidFill>
                <a:cs typeface="Times New Roman" pitchFamily="18" charset="0"/>
              </a:rPr>
              <a:t>†</a:t>
            </a:r>
            <a:r>
              <a:rPr lang="en-US" sz="2000" i="1" dirty="0" err="1">
                <a:solidFill>
                  <a:srgbClr val="000080"/>
                </a:solidFill>
                <a:cs typeface="Times New Roman" pitchFamily="18" charset="0"/>
              </a:rPr>
              <a:t>d</a:t>
            </a:r>
            <a:r>
              <a:rPr lang="en-US" sz="2000" i="1" dirty="0">
                <a:solidFill>
                  <a:srgbClr val="000080"/>
                </a:solidFill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	25 generators—span U(5)</a:t>
            </a:r>
            <a:endParaRPr lang="en-US" sz="16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80"/>
                </a:solidFill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	They conserve </a:t>
            </a:r>
            <a:r>
              <a:rPr lang="en-US" sz="2000" i="1" dirty="0" err="1">
                <a:solidFill>
                  <a:srgbClr val="000080"/>
                </a:solidFill>
                <a:cs typeface="Times New Roman" pitchFamily="18" charset="0"/>
              </a:rPr>
              <a:t>n</a:t>
            </a:r>
            <a:r>
              <a:rPr lang="en-US" sz="2000" i="1" baseline="-30000" dirty="0" err="1">
                <a:solidFill>
                  <a:srgbClr val="000080"/>
                </a:solidFill>
                <a:cs typeface="Times New Roman" pitchFamily="18" charset="0"/>
              </a:rPr>
              <a:t>d</a:t>
            </a: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 (# </a:t>
            </a:r>
            <a:r>
              <a:rPr lang="en-US" sz="2000" i="1" dirty="0">
                <a:solidFill>
                  <a:srgbClr val="000080"/>
                </a:solidFill>
                <a:cs typeface="Times New Roman" pitchFamily="18" charset="0"/>
              </a:rPr>
              <a:t>d</a:t>
            </a: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 bosons)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80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Set of states with same </a:t>
            </a:r>
            <a:r>
              <a:rPr lang="en-US" sz="2000" i="1" dirty="0" err="1">
                <a:solidFill>
                  <a:srgbClr val="000080"/>
                </a:solidFill>
                <a:cs typeface="Times New Roman" pitchFamily="18" charset="0"/>
              </a:rPr>
              <a:t>n</a:t>
            </a:r>
            <a:r>
              <a:rPr lang="en-US" sz="2000" i="1" baseline="-30000" dirty="0" err="1">
                <a:solidFill>
                  <a:srgbClr val="000080"/>
                </a:solidFill>
                <a:cs typeface="Times New Roman" pitchFamily="18" charset="0"/>
              </a:rPr>
              <a:t>d</a:t>
            </a:r>
            <a:r>
              <a:rPr lang="en-US" sz="2000" dirty="0">
                <a:solidFill>
                  <a:srgbClr val="000080"/>
                </a:solidFill>
                <a:cs typeface="Times New Roman" pitchFamily="18" charset="0"/>
              </a:rPr>
              <a:t> are the representations of the group [ U(5)]</a:t>
            </a:r>
            <a:endParaRPr lang="en-US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5715" name="Line 2"/>
          <p:cNvSpPr>
            <a:spLocks noChangeShapeType="1"/>
          </p:cNvSpPr>
          <p:nvPr/>
        </p:nvSpPr>
        <p:spPr bwMode="auto">
          <a:xfrm>
            <a:off x="1524000" y="2971800"/>
            <a:ext cx="6332538" cy="0"/>
          </a:xfrm>
          <a:prstGeom prst="line">
            <a:avLst/>
          </a:prstGeom>
          <a:noFill/>
          <a:ln w="28575" cap="rnd">
            <a:solidFill>
              <a:srgbClr val="00008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01600" y="3033713"/>
            <a:ext cx="3454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80"/>
                </a:solidFill>
                <a:cs typeface="Times New Roman" pitchFamily="18" charset="0"/>
              </a:rPr>
              <a:t>Summary to here: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5717" name="AutoShape 3"/>
          <p:cNvSpPr>
            <a:spLocks/>
          </p:cNvSpPr>
          <p:nvPr/>
        </p:nvSpPr>
        <p:spPr bwMode="auto">
          <a:xfrm>
            <a:off x="642938" y="3514725"/>
            <a:ext cx="474662" cy="2943225"/>
          </a:xfrm>
          <a:prstGeom prst="leftBrace">
            <a:avLst>
              <a:gd name="adj1" fmla="val 58705"/>
              <a:gd name="adj2" fmla="val 50000"/>
            </a:avLst>
          </a:prstGeom>
          <a:noFill/>
          <a:ln w="1905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5718" name="Rectangle 5"/>
          <p:cNvSpPr>
            <a:spLocks noChangeArrowheads="1"/>
          </p:cNvSpPr>
          <p:nvPr/>
        </p:nvSpPr>
        <p:spPr bwMode="auto">
          <a:xfrm>
            <a:off x="1219200" y="3519488"/>
            <a:ext cx="78232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u="sng">
                <a:solidFill>
                  <a:srgbClr val="FF0000"/>
                </a:solidFill>
                <a:cs typeface="Times New Roman" pitchFamily="18" charset="0"/>
              </a:rPr>
              <a:t>Generators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: commute, define a q. #, conserve that q. #</a:t>
            </a:r>
            <a:endParaRPr lang="en-US" sz="2000">
              <a:solidFill>
                <a:srgbClr val="000000"/>
              </a:solidFill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>
                <a:solidFill>
                  <a:srgbClr val="000080"/>
                </a:solidFill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0000"/>
                </a:solidFill>
                <a:cs typeface="Times New Roman" pitchFamily="18" charset="0"/>
              </a:rPr>
              <a:t>Casimir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Ops: commute with a set of generators</a:t>
            </a:r>
            <a:endParaRPr lang="en-US" sz="1100">
              <a:solidFill>
                <a:srgbClr val="000000"/>
              </a:solidFill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80"/>
                </a:solidFill>
                <a:cs typeface="Times New Roman" pitchFamily="18" charset="0"/>
              </a:rPr>
              <a:t>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	</a:t>
            </a:r>
            <a:r>
              <a:rPr lang="en-US" sz="2000" b="1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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Conserve that quantum #</a:t>
            </a:r>
            <a:endParaRPr lang="en-US" sz="1100" b="1">
              <a:solidFill>
                <a:srgbClr val="000000"/>
              </a:solidFill>
              <a:cs typeface="Arial" pitchFamily="34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	</a:t>
            </a:r>
            <a:endParaRPr lang="en-US" sz="2000" b="1">
              <a:solidFill>
                <a:srgbClr val="000080"/>
              </a:solidFill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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A Hamiltonian that can be written in terms of Casimir Operators is then diagonal for states with that quantum #</a:t>
            </a:r>
            <a:endParaRPr lang="en-US" sz="2000">
              <a:solidFill>
                <a:srgbClr val="000000"/>
              </a:solidFill>
              <a:cs typeface="Arial" pitchFamily="34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000080"/>
              </a:solidFill>
              <a:cs typeface="Times New Roman" pitchFamily="18" charset="0"/>
              <a:sym typeface="Symbol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Eigenvalues can then be written </a:t>
            </a:r>
            <a:r>
              <a:rPr lang="en-US" sz="2000" u="sng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ANALYTICALLY</a:t>
            </a:r>
            <a:r>
              <a:rPr lang="en-US" sz="2000">
                <a:solidFill>
                  <a:srgbClr val="000080"/>
                </a:solidFill>
                <a:cs typeface="Times New Roman" pitchFamily="18" charset="0"/>
                <a:sym typeface="Symbol" pitchFamily="18" charset="2"/>
              </a:rPr>
              <a:t> as a function of that quantum #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2819400"/>
            <a:ext cx="9144000" cy="403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8534400" y="762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 descr="Simple Example.jpg"/>
          <p:cNvPicPr>
            <a:picLocks noChangeAspect="1"/>
          </p:cNvPicPr>
          <p:nvPr/>
        </p:nvPicPr>
        <p:blipFill>
          <a:blip r:embed="rId2" cstate="print"/>
          <a:srcRect t="20808" r="3333" b="17369"/>
          <a:stretch>
            <a:fillRect/>
          </a:stretch>
        </p:blipFill>
        <p:spPr bwMode="auto">
          <a:xfrm>
            <a:off x="1981200" y="9906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TextBox 2"/>
          <p:cNvSpPr txBox="1">
            <a:spLocks noChangeArrowheads="1"/>
          </p:cNvSpPr>
          <p:nvPr/>
        </p:nvSpPr>
        <p:spPr bwMode="auto">
          <a:xfrm>
            <a:off x="304800" y="114300"/>
            <a:ext cx="8839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cs typeface="Arial" pitchFamily="34" charset="0"/>
              </a:rPr>
              <a:t>Simple example of dynamical symmetries, group chain, degeneracies</a:t>
            </a:r>
          </a:p>
        </p:txBody>
      </p:sp>
      <p:sp>
        <p:nvSpPr>
          <p:cNvPr id="117764" name="TextBox 3"/>
          <p:cNvSpPr txBox="1">
            <a:spLocks noChangeArrowheads="1"/>
          </p:cNvSpPr>
          <p:nvPr/>
        </p:nvSpPr>
        <p:spPr bwMode="auto">
          <a:xfrm>
            <a:off x="711200" y="5265738"/>
            <a:ext cx="7823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>[</a:t>
            </a:r>
            <a:r>
              <a:rPr lang="en-US" i="1">
                <a:solidFill>
                  <a:srgbClr val="000000"/>
                </a:solidFill>
                <a:cs typeface="Arial" pitchFamily="34" charset="0"/>
              </a:rPr>
              <a:t>H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i="1">
                <a:solidFill>
                  <a:srgbClr val="000000"/>
                </a:solidFill>
                <a:cs typeface="Arial" pitchFamily="34" charset="0"/>
              </a:rPr>
              <a:t>J</a:t>
            </a:r>
            <a:r>
              <a:rPr lang="en-US" sz="1000" i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baseline="30000">
                <a:solidFill>
                  <a:srgbClr val="000000"/>
                </a:solidFill>
                <a:cs typeface="Arial" pitchFamily="34" charset="0"/>
              </a:rPr>
              <a:t>2</a:t>
            </a:r>
            <a:r>
              <a:rPr lang="en-US" sz="9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] = [</a:t>
            </a:r>
            <a:r>
              <a:rPr lang="en-US" i="1">
                <a:solidFill>
                  <a:srgbClr val="000000"/>
                </a:solidFill>
                <a:cs typeface="Arial" pitchFamily="34" charset="0"/>
              </a:rPr>
              <a:t>H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i="1">
                <a:solidFill>
                  <a:srgbClr val="000000"/>
                </a:solidFill>
                <a:cs typeface="Arial" pitchFamily="34" charset="0"/>
              </a:rPr>
              <a:t>J</a:t>
            </a:r>
            <a:r>
              <a:rPr lang="en-US" sz="1000" i="1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i="1" baseline="-25000">
                <a:solidFill>
                  <a:srgbClr val="000000"/>
                </a:solidFill>
                <a:cs typeface="Arial" pitchFamily="34" charset="0"/>
              </a:rPr>
              <a:t>Z</a:t>
            </a:r>
            <a:r>
              <a:rPr lang="en-US" sz="90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] = 0              </a:t>
            </a:r>
            <a:r>
              <a:rPr lang="en-US" i="1">
                <a:solidFill>
                  <a:srgbClr val="000000"/>
                </a:solidFill>
                <a:cs typeface="Arial" pitchFamily="34" charset="0"/>
              </a:rPr>
              <a:t>J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en-US" i="1">
                <a:solidFill>
                  <a:srgbClr val="000000"/>
                </a:solidFill>
                <a:cs typeface="Arial" pitchFamily="34" charset="0"/>
              </a:rPr>
              <a:t>M    </a:t>
            </a:r>
            <a:r>
              <a:rPr lang="en-US">
                <a:solidFill>
                  <a:srgbClr val="000000"/>
                </a:solidFill>
                <a:cs typeface="Arial" pitchFamily="34" charset="0"/>
              </a:rPr>
              <a:t>constants of motion </a:t>
            </a:r>
          </a:p>
        </p:txBody>
      </p:sp>
      <p:sp>
        <p:nvSpPr>
          <p:cNvPr id="5" name="Oval 4"/>
          <p:cNvSpPr/>
          <p:nvPr/>
        </p:nvSpPr>
        <p:spPr>
          <a:xfrm>
            <a:off x="76200" y="762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CC0000"/>
                </a:solidFill>
              </a:rPr>
              <a:t>        Let’s illustrate group chains and degeneracy-breaking.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8069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Consider a Hamiltonian that is a function ONLY of:     </a:t>
            </a:r>
            <a:r>
              <a:rPr lang="en-US" sz="2400" b="1" i="1">
                <a:solidFill>
                  <a:srgbClr val="000000"/>
                </a:solidFill>
                <a:cs typeface="Arial" pitchFamily="34" charset="0"/>
              </a:rPr>
              <a:t>s</a:t>
            </a:r>
            <a:r>
              <a:rPr lang="en-US" sz="2400" b="1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400" b="1" i="1">
                <a:solidFill>
                  <a:srgbClr val="000000"/>
                </a:solidFill>
                <a:cs typeface="Arial" pitchFamily="34" charset="0"/>
              </a:rPr>
              <a:t>s  + d</a:t>
            </a:r>
            <a:r>
              <a:rPr lang="en-US" sz="2400" b="1" i="1" baseline="30000">
                <a:solidFill>
                  <a:srgbClr val="000000"/>
                </a:solidFill>
                <a:cs typeface="Arial" pitchFamily="34" charset="0"/>
              </a:rPr>
              <a:t>†</a:t>
            </a:r>
            <a:r>
              <a:rPr lang="en-US" sz="2400" b="1" i="1">
                <a:solidFill>
                  <a:srgbClr val="000000"/>
                </a:solidFill>
                <a:cs typeface="Arial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400" b="1" i="1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400" b="1" i="1">
                <a:solidFill>
                  <a:srgbClr val="000000"/>
                </a:solidFill>
                <a:cs typeface="Arial" pitchFamily="34" charset="0"/>
              </a:rPr>
              <a:t>That is:     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H = a(s</a:t>
            </a:r>
            <a:r>
              <a:rPr lang="en-US" sz="3200" b="1" i="1" baseline="30000">
                <a:solidFill>
                  <a:srgbClr val="FF0000"/>
                </a:solidFill>
                <a:cs typeface="Arial" pitchFamily="34" charset="0"/>
              </a:rPr>
              <a:t>†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s + d</a:t>
            </a:r>
            <a:r>
              <a:rPr lang="en-US" sz="3200" b="1" i="1" baseline="30000">
                <a:solidFill>
                  <a:srgbClr val="FF0000"/>
                </a:solidFill>
                <a:cs typeface="Arial" pitchFamily="34" charset="0"/>
              </a:rPr>
              <a:t>†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d)  = a (n</a:t>
            </a:r>
            <a:r>
              <a:rPr lang="en-US" sz="3200" b="1" i="1" baseline="-2500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  +  n</a:t>
            </a:r>
            <a:r>
              <a:rPr lang="en-US" sz="3200" b="1" i="1" baseline="-26000">
                <a:solidFill>
                  <a:srgbClr val="FF0000"/>
                </a:solidFill>
                <a:cs typeface="Arial" pitchFamily="34" charset="0"/>
              </a:rPr>
              <a:t>d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 ) =  aN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400" b="1" i="1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In H, the energies depend ONLY on the total number of bosons, that is, on the total number of valence nucleons.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800" b="1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ALL the states with a given N are </a:t>
            </a:r>
            <a:r>
              <a:rPr lang="en-US" sz="2000" b="1">
                <a:solidFill>
                  <a:srgbClr val="FF0000"/>
                </a:solidFill>
                <a:cs typeface="Arial" pitchFamily="34" charset="0"/>
              </a:rPr>
              <a:t>degenerate</a:t>
            </a: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.  That is, since a given nucleus has a given number of bosons, if H were the total Hamiltonian, then all the levels of the nucleus would be degenerate.  This is not very realistic </a:t>
            </a:r>
            <a:r>
              <a:rPr lang="en-US" sz="2000" b="1">
                <a:solidFill>
                  <a:srgbClr val="FF0000"/>
                </a:solidFill>
                <a:cs typeface="Arial" pitchFamily="34" charset="0"/>
              </a:rPr>
              <a:t>(!!!) </a:t>
            </a: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and suggests that we should add more terms to the Hamiltonian. I use this example though to illustrate the idea of </a:t>
            </a:r>
            <a:r>
              <a:rPr lang="en-US" sz="2000" b="1">
                <a:solidFill>
                  <a:srgbClr val="FF0000"/>
                </a:solidFill>
                <a:cs typeface="Arial" pitchFamily="34" charset="0"/>
              </a:rPr>
              <a:t>successive </a:t>
            </a: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steps of degeneracy breaking being related to different groups and the quantum numbers they conserve.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800" b="1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en-US" sz="2000" b="1">
                <a:solidFill>
                  <a:srgbClr val="000000"/>
                </a:solidFill>
                <a:cs typeface="Arial" pitchFamily="34" charset="0"/>
              </a:rPr>
              <a:t>The states with given N are a “representation” of the group U(6) with the quantum number N.  U(6) has OTHER representations, corresponding to OTHER values of N, but THOSE states are in  DIFFERENT NUCLEI (numbers of valence nucleons).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000" b="1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ts val="1000"/>
              </a:spcAft>
            </a:pPr>
            <a:endParaRPr lang="en-US" sz="2400" b="1">
              <a:solidFill>
                <a:srgbClr val="000000"/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0" y="5715000"/>
            <a:ext cx="9144000" cy="1600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0" y="2590800"/>
            <a:ext cx="9144000" cy="312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762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8788" grpId="0" animBg="1"/>
      <p:bldP spid="1187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Box 1"/>
          <p:cNvSpPr txBox="1">
            <a:spLocks noChangeArrowheads="1"/>
          </p:cNvSpPr>
          <p:nvPr/>
        </p:nvSpPr>
        <p:spPr bwMode="auto">
          <a:xfrm>
            <a:off x="0" y="654050"/>
            <a:ext cx="91440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000000"/>
              </a:solidFill>
              <a:latin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H’ = H + </a:t>
            </a:r>
            <a:r>
              <a:rPr lang="en-US" sz="3200" b="1">
                <a:solidFill>
                  <a:srgbClr val="0000FF"/>
                </a:solidFill>
                <a:latin typeface="Arial" pitchFamily="34" charset="0"/>
              </a:rPr>
              <a:t>b </a:t>
            </a: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d</a:t>
            </a:r>
            <a:r>
              <a:rPr lang="en-US" sz="3200" b="1" i="1" baseline="30000">
                <a:solidFill>
                  <a:srgbClr val="0000FF"/>
                </a:solidFill>
                <a:cs typeface="Arial" pitchFamily="34" charset="0"/>
              </a:rPr>
              <a:t>†</a:t>
            </a: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d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 = aN + </a:t>
            </a:r>
            <a:r>
              <a:rPr lang="en-US" sz="3200" b="1" i="1">
                <a:solidFill>
                  <a:srgbClr val="0000FF"/>
                </a:solidFill>
                <a:cs typeface="Arial" pitchFamily="34" charset="0"/>
              </a:rPr>
              <a:t>b n</a:t>
            </a:r>
            <a:r>
              <a:rPr lang="en-US" sz="3200" b="1" i="1" baseline="-26000">
                <a:solidFill>
                  <a:srgbClr val="0000FF"/>
                </a:solidFill>
                <a:cs typeface="Arial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i="1" baseline="-26000">
              <a:solidFill>
                <a:srgbClr val="FF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i="1" baseline="-26000">
              <a:solidFill>
                <a:srgbClr val="FF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Now, add a term to this Hamiltonian: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baseline="-26000">
              <a:solidFill>
                <a:srgbClr val="FF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i="1" baseline="-26000">
              <a:solidFill>
                <a:srgbClr val="FF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Now the energies depend not only on N but also on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n-US" sz="3200" b="1" i="1" baseline="-26000">
                <a:solidFill>
                  <a:srgbClr val="FF0000"/>
                </a:solidFill>
                <a:cs typeface="Arial" pitchFamily="34" charset="0"/>
              </a:rPr>
              <a:t>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i="1" baseline="-26000">
              <a:solidFill>
                <a:srgbClr val="000000"/>
              </a:solidFill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States of a given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n-US" sz="3200" b="1" i="1" baseline="-26000">
                <a:solidFill>
                  <a:srgbClr val="FF0000"/>
                </a:solidFill>
                <a:cs typeface="Arial" pitchFamily="34" charset="0"/>
              </a:rPr>
              <a:t>d  </a:t>
            </a: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are now degenerate. They are “representations” of the group U(5). States with different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n-US" sz="3200" b="1" i="1" baseline="-26000">
                <a:solidFill>
                  <a:srgbClr val="FF0000"/>
                </a:solidFill>
                <a:cs typeface="Arial" pitchFamily="34" charset="0"/>
              </a:rPr>
              <a:t>d</a:t>
            </a: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 are not degenerate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581400" y="990600"/>
            <a:ext cx="1371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5835650" y="1066800"/>
            <a:ext cx="1371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524000" y="304800"/>
            <a:ext cx="583565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200" y="762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nimBg="1"/>
      <p:bldP spid="1198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5800" y="5027613"/>
            <a:ext cx="9144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85800" y="2817813"/>
            <a:ext cx="9144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85800" y="760413"/>
            <a:ext cx="9144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76600" y="50292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6600" y="4494213"/>
            <a:ext cx="914400" cy="158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76600" y="3886200"/>
            <a:ext cx="9144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840" name="TextBox 9"/>
          <p:cNvSpPr txBox="1">
            <a:spLocks noChangeArrowheads="1"/>
          </p:cNvSpPr>
          <p:nvPr/>
        </p:nvSpPr>
        <p:spPr bwMode="auto">
          <a:xfrm>
            <a:off x="914400" y="4491038"/>
            <a:ext cx="387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N</a:t>
            </a:r>
          </a:p>
        </p:txBody>
      </p:sp>
      <p:sp>
        <p:nvSpPr>
          <p:cNvPr id="120841" name="TextBox 10"/>
          <p:cNvSpPr txBox="1">
            <a:spLocks noChangeArrowheads="1"/>
          </p:cNvSpPr>
          <p:nvPr/>
        </p:nvSpPr>
        <p:spPr bwMode="auto">
          <a:xfrm>
            <a:off x="762000" y="2357438"/>
            <a:ext cx="8334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N + 1</a:t>
            </a:r>
          </a:p>
        </p:txBody>
      </p:sp>
      <p:sp>
        <p:nvSpPr>
          <p:cNvPr id="120842" name="TextBox 11"/>
          <p:cNvSpPr txBox="1">
            <a:spLocks noChangeArrowheads="1"/>
          </p:cNvSpPr>
          <p:nvPr/>
        </p:nvSpPr>
        <p:spPr bwMode="auto">
          <a:xfrm>
            <a:off x="766763" y="376238"/>
            <a:ext cx="833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N + 2</a:t>
            </a:r>
          </a:p>
        </p:txBody>
      </p:sp>
      <p:sp>
        <p:nvSpPr>
          <p:cNvPr id="120843" name="TextBox 12"/>
          <p:cNvSpPr txBox="1">
            <a:spLocks noChangeArrowheads="1"/>
          </p:cNvSpPr>
          <p:nvPr/>
        </p:nvSpPr>
        <p:spPr bwMode="auto">
          <a:xfrm>
            <a:off x="4343400" y="5130800"/>
            <a:ext cx="546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n-US" sz="3200" b="1" i="1" baseline="-26000">
                <a:solidFill>
                  <a:srgbClr val="FF0000"/>
                </a:solidFill>
                <a:cs typeface="Arial" pitchFamily="34" charset="0"/>
              </a:rPr>
              <a:t>d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0844" name="TextBox 13"/>
          <p:cNvSpPr txBox="1">
            <a:spLocks noChangeArrowheads="1"/>
          </p:cNvSpPr>
          <p:nvPr/>
        </p:nvSpPr>
        <p:spPr bwMode="auto">
          <a:xfrm>
            <a:off x="4267200" y="4191000"/>
            <a:ext cx="48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 1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0845" name="TextBox 15"/>
          <p:cNvSpPr txBox="1">
            <a:spLocks noChangeArrowheads="1"/>
          </p:cNvSpPr>
          <p:nvPr/>
        </p:nvSpPr>
        <p:spPr bwMode="auto">
          <a:xfrm>
            <a:off x="4267200" y="3581400"/>
            <a:ext cx="485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 2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20846" name="TextBox 16"/>
          <p:cNvSpPr txBox="1">
            <a:spLocks noChangeArrowheads="1"/>
          </p:cNvSpPr>
          <p:nvPr/>
        </p:nvSpPr>
        <p:spPr bwMode="auto">
          <a:xfrm>
            <a:off x="4384675" y="48006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0847" name="TextBox 17"/>
          <p:cNvSpPr txBox="1">
            <a:spLocks noChangeArrowheads="1"/>
          </p:cNvSpPr>
          <p:nvPr/>
        </p:nvSpPr>
        <p:spPr bwMode="auto">
          <a:xfrm>
            <a:off x="304800" y="2590800"/>
            <a:ext cx="336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a</a:t>
            </a:r>
          </a:p>
        </p:txBody>
      </p:sp>
      <p:sp>
        <p:nvSpPr>
          <p:cNvPr id="120848" name="TextBox 18"/>
          <p:cNvSpPr txBox="1">
            <a:spLocks noChangeArrowheads="1"/>
          </p:cNvSpPr>
          <p:nvPr/>
        </p:nvSpPr>
        <p:spPr bwMode="auto">
          <a:xfrm>
            <a:off x="152400" y="528638"/>
            <a:ext cx="49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2a</a:t>
            </a:r>
          </a:p>
        </p:txBody>
      </p:sp>
      <p:sp>
        <p:nvSpPr>
          <p:cNvPr id="120849" name="TextBox 19"/>
          <p:cNvSpPr txBox="1">
            <a:spLocks noChangeArrowheads="1"/>
          </p:cNvSpPr>
          <p:nvPr/>
        </p:nvSpPr>
        <p:spPr bwMode="auto">
          <a:xfrm>
            <a:off x="304800" y="5329238"/>
            <a:ext cx="334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E</a:t>
            </a:r>
          </a:p>
        </p:txBody>
      </p:sp>
      <p:sp>
        <p:nvSpPr>
          <p:cNvPr id="120850" name="TextBox 20"/>
          <p:cNvSpPr txBox="1">
            <a:spLocks noChangeArrowheads="1"/>
          </p:cNvSpPr>
          <p:nvPr/>
        </p:nvSpPr>
        <p:spPr bwMode="auto">
          <a:xfrm>
            <a:off x="304800" y="48006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0851" name="TextBox 21"/>
          <p:cNvSpPr txBox="1">
            <a:spLocks noChangeArrowheads="1"/>
          </p:cNvSpPr>
          <p:nvPr/>
        </p:nvSpPr>
        <p:spPr bwMode="auto">
          <a:xfrm>
            <a:off x="2895600" y="4800600"/>
            <a:ext cx="33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120852" name="TextBox 22"/>
          <p:cNvSpPr txBox="1">
            <a:spLocks noChangeArrowheads="1"/>
          </p:cNvSpPr>
          <p:nvPr/>
        </p:nvSpPr>
        <p:spPr bwMode="auto">
          <a:xfrm>
            <a:off x="2895600" y="4267200"/>
            <a:ext cx="349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b</a:t>
            </a:r>
          </a:p>
        </p:txBody>
      </p:sp>
      <p:sp>
        <p:nvSpPr>
          <p:cNvPr id="120853" name="TextBox 23"/>
          <p:cNvSpPr txBox="1">
            <a:spLocks noChangeArrowheads="1"/>
          </p:cNvSpPr>
          <p:nvPr/>
        </p:nvSpPr>
        <p:spPr bwMode="auto">
          <a:xfrm>
            <a:off x="2819400" y="3657600"/>
            <a:ext cx="5048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</a:rPr>
              <a:t>2b</a:t>
            </a:r>
          </a:p>
        </p:txBody>
      </p:sp>
      <p:sp>
        <p:nvSpPr>
          <p:cNvPr id="120854" name="Rectangle 24"/>
          <p:cNvSpPr>
            <a:spLocks noChangeArrowheads="1"/>
          </p:cNvSpPr>
          <p:nvPr/>
        </p:nvSpPr>
        <p:spPr bwMode="auto">
          <a:xfrm>
            <a:off x="2057400" y="152400"/>
            <a:ext cx="49974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H’ = aN + b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d</a:t>
            </a:r>
            <a:r>
              <a:rPr lang="en-US" sz="3200" b="1" i="1" baseline="30000">
                <a:solidFill>
                  <a:srgbClr val="FF0000"/>
                </a:solidFill>
                <a:cs typeface="Arial" pitchFamily="34" charset="0"/>
              </a:rPr>
              <a:t>†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d = </a:t>
            </a: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a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N +</a:t>
            </a:r>
            <a:r>
              <a:rPr lang="en-US" sz="3200" b="1" i="1">
                <a:solidFill>
                  <a:srgbClr val="000000"/>
                </a:solidFill>
                <a:cs typeface="Arial" pitchFamily="34" charset="0"/>
              </a:rPr>
              <a:t> b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n</a:t>
            </a:r>
            <a:r>
              <a:rPr lang="en-US" sz="3200" b="1" i="1" baseline="-26000">
                <a:solidFill>
                  <a:srgbClr val="FF0000"/>
                </a:solidFill>
                <a:cs typeface="Arial" pitchFamily="34" charset="0"/>
              </a:rPr>
              <a:t>d</a:t>
            </a:r>
          </a:p>
        </p:txBody>
      </p:sp>
      <p:sp>
        <p:nvSpPr>
          <p:cNvPr id="120855" name="TextBox 25"/>
          <p:cNvSpPr txBox="1">
            <a:spLocks noChangeArrowheads="1"/>
          </p:cNvSpPr>
          <p:nvPr/>
        </p:nvSpPr>
        <p:spPr bwMode="auto">
          <a:xfrm>
            <a:off x="765175" y="5638800"/>
            <a:ext cx="3678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</a:rPr>
              <a:t>U(6)                          U(5)</a:t>
            </a:r>
          </a:p>
        </p:txBody>
      </p:sp>
      <p:sp>
        <p:nvSpPr>
          <p:cNvPr id="27" name="Block Arc 26"/>
          <p:cNvSpPr/>
          <p:nvPr/>
        </p:nvSpPr>
        <p:spPr>
          <a:xfrm rot="5400000">
            <a:off x="2095500" y="5676900"/>
            <a:ext cx="228600" cy="4572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0857" name="Rectangle 28"/>
          <p:cNvSpPr>
            <a:spLocks noChangeArrowheads="1"/>
          </p:cNvSpPr>
          <p:nvPr/>
        </p:nvSpPr>
        <p:spPr bwMode="auto">
          <a:xfrm>
            <a:off x="0" y="6273800"/>
            <a:ext cx="45386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0000"/>
                </a:solidFill>
                <a:latin typeface="Arial" pitchFamily="34" charset="0"/>
              </a:rPr>
              <a:t>H’ = aN      +         b 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d</a:t>
            </a:r>
            <a:r>
              <a:rPr lang="en-US" sz="3200" b="1" i="1" baseline="30000">
                <a:solidFill>
                  <a:srgbClr val="FF0000"/>
                </a:solidFill>
                <a:cs typeface="Arial" pitchFamily="34" charset="0"/>
              </a:rPr>
              <a:t>†</a:t>
            </a:r>
            <a:r>
              <a:rPr lang="en-US" sz="3200" b="1" i="1">
                <a:solidFill>
                  <a:srgbClr val="FF0000"/>
                </a:solidFill>
                <a:cs typeface="Arial" pitchFamily="34" charset="0"/>
              </a:rPr>
              <a:t>d </a:t>
            </a: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81400" y="762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943600" y="76200"/>
            <a:ext cx="1371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981200" y="1752600"/>
            <a:ext cx="3124200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0861" name="Text Box 29"/>
          <p:cNvSpPr txBox="1">
            <a:spLocks noChangeArrowheads="1"/>
          </p:cNvSpPr>
          <p:nvPr/>
        </p:nvSpPr>
        <p:spPr bwMode="auto">
          <a:xfrm rot="2791272">
            <a:off x="5530056" y="4082257"/>
            <a:ext cx="3417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Arial" pitchFamily="34" charset="0"/>
              </a:rPr>
              <a:t>Etc. with further terms</a:t>
            </a:r>
          </a:p>
        </p:txBody>
      </p:sp>
      <p:sp>
        <p:nvSpPr>
          <p:cNvPr id="30" name="Oval 29"/>
          <p:cNvSpPr/>
          <p:nvPr/>
        </p:nvSpPr>
        <p:spPr>
          <a:xfrm>
            <a:off x="8458200" y="76200"/>
            <a:ext cx="533400" cy="533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1" grpId="1" animBg="1"/>
      <p:bldP spid="32" grpId="0" animBg="1"/>
      <p:bldP spid="12086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Concept of a Dynamical Symmetry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9475" y="1371600"/>
            <a:ext cx="735012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5638800"/>
            <a:ext cx="6553200" cy="457200"/>
          </a:xfrm>
          <a:prstGeom prst="rect">
            <a:avLst/>
          </a:prstGeom>
          <a:noFill/>
          <a:ln w="76200">
            <a:solidFill>
              <a:srgbClr val="17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6172200"/>
            <a:ext cx="6553200" cy="304800"/>
          </a:xfrm>
          <a:prstGeom prst="rect">
            <a:avLst/>
          </a:prstGeom>
          <a:noFill/>
          <a:ln w="76200">
            <a:solidFill>
              <a:srgbClr val="172A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7713" y="1295400"/>
            <a:ext cx="1639887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7600" y="1447800"/>
            <a:ext cx="1639888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371600"/>
            <a:ext cx="32004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865" name="TextBox 8"/>
          <p:cNvSpPr txBox="1">
            <a:spLocks noChangeArrowheads="1"/>
          </p:cNvSpPr>
          <p:nvPr/>
        </p:nvSpPr>
        <p:spPr bwMode="auto">
          <a:xfrm>
            <a:off x="1419225" y="2819400"/>
            <a:ext cx="33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N</a:t>
            </a:r>
          </a:p>
        </p:txBody>
      </p:sp>
      <p:sp>
        <p:nvSpPr>
          <p:cNvPr id="121866" name="TextBox 9"/>
          <p:cNvSpPr txBox="1">
            <a:spLocks noChangeArrowheads="1"/>
          </p:cNvSpPr>
          <p:nvPr/>
        </p:nvSpPr>
        <p:spPr bwMode="auto">
          <a:xfrm>
            <a:off x="0" y="0"/>
            <a:ext cx="2849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0000"/>
                </a:solidFill>
              </a:rPr>
              <a:t>OK, here’s the key point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1295400"/>
            <a:ext cx="1981200" cy="533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 rot="1745942">
            <a:off x="1219200" y="3352800"/>
            <a:ext cx="694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F0000"/>
                </a:solidFill>
                <a:latin typeface="Arial" pitchFamily="34" charset="0"/>
              </a:rPr>
              <a:t>Spectrum generating algebra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11" grpId="0" animBg="1"/>
      <p:bldP spid="12186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symmtri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1100" y="609600"/>
            <a:ext cx="6780213" cy="5051425"/>
          </a:xfrm>
          <a:prstGeom prst="rect">
            <a:avLst/>
          </a:prstGeom>
          <a:noFill/>
        </p:spPr>
      </p:pic>
      <p:pic>
        <p:nvPicPr>
          <p:cNvPr id="143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5689600"/>
            <a:ext cx="6246812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6963" y="5689600"/>
            <a:ext cx="6246812" cy="4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76200" y="5805487"/>
            <a:ext cx="8915400" cy="5191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Classifying Structure -- The Symmetry Triangle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62250" y="3776663"/>
            <a:ext cx="1428750" cy="1166812"/>
            <a:chOff x="2544" y="720"/>
            <a:chExt cx="816" cy="675"/>
          </a:xfrm>
        </p:grpSpPr>
        <p:sp>
          <p:nvSpPr>
            <p:cNvPr id="143369" name="Freeform 9"/>
            <p:cNvSpPr>
              <a:spLocks/>
            </p:cNvSpPr>
            <p:nvPr/>
          </p:nvSpPr>
          <p:spPr bwMode="auto">
            <a:xfrm>
              <a:off x="2544" y="720"/>
              <a:ext cx="816" cy="675"/>
            </a:xfrm>
            <a:custGeom>
              <a:avLst/>
              <a:gdLst/>
              <a:ahLst/>
              <a:cxnLst>
                <a:cxn ang="0">
                  <a:pos x="0" y="675"/>
                </a:cxn>
                <a:cxn ang="0">
                  <a:pos x="345" y="0"/>
                </a:cxn>
                <a:cxn ang="0">
                  <a:pos x="816" y="675"/>
                </a:cxn>
                <a:cxn ang="0">
                  <a:pos x="0" y="675"/>
                </a:cxn>
              </a:cxnLst>
              <a:rect l="0" t="0" r="r" b="b"/>
              <a:pathLst>
                <a:path w="816" h="675">
                  <a:moveTo>
                    <a:pt x="0" y="675"/>
                  </a:moveTo>
                  <a:lnTo>
                    <a:pt x="345" y="0"/>
                  </a:lnTo>
                  <a:lnTo>
                    <a:pt x="816" y="67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FF66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Rectangle 10"/>
            <p:cNvSpPr>
              <a:spLocks noChangeArrowheads="1"/>
            </p:cNvSpPr>
            <p:nvPr/>
          </p:nvSpPr>
          <p:spPr bwMode="auto">
            <a:xfrm>
              <a:off x="2759" y="1110"/>
              <a:ext cx="324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Sph.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52800" y="1981200"/>
            <a:ext cx="2971800" cy="2971800"/>
            <a:chOff x="2112" y="1248"/>
            <a:chExt cx="1872" cy="1872"/>
          </a:xfrm>
        </p:grpSpPr>
        <p:sp>
          <p:nvSpPr>
            <p:cNvPr id="143372" name="Freeform 12"/>
            <p:cNvSpPr>
              <a:spLocks/>
            </p:cNvSpPr>
            <p:nvPr/>
          </p:nvSpPr>
          <p:spPr bwMode="auto">
            <a:xfrm>
              <a:off x="2112" y="1248"/>
              <a:ext cx="1872" cy="1872"/>
            </a:xfrm>
            <a:custGeom>
              <a:avLst/>
              <a:gdLst/>
              <a:ahLst/>
              <a:cxnLst>
                <a:cxn ang="0">
                  <a:pos x="0" y="1132"/>
                </a:cxn>
                <a:cxn ang="0">
                  <a:pos x="604" y="0"/>
                </a:cxn>
                <a:cxn ang="0">
                  <a:pos x="1904" y="1862"/>
                </a:cxn>
                <a:cxn ang="0">
                  <a:pos x="508" y="1852"/>
                </a:cxn>
                <a:cxn ang="0">
                  <a:pos x="0" y="1132"/>
                </a:cxn>
              </a:cxnLst>
              <a:rect l="0" t="0" r="r" b="b"/>
              <a:pathLst>
                <a:path w="1904" h="1862">
                  <a:moveTo>
                    <a:pt x="0" y="1132"/>
                  </a:moveTo>
                  <a:lnTo>
                    <a:pt x="604" y="0"/>
                  </a:lnTo>
                  <a:lnTo>
                    <a:pt x="1904" y="1862"/>
                  </a:lnTo>
                  <a:lnTo>
                    <a:pt x="508" y="1852"/>
                  </a:lnTo>
                  <a:lnTo>
                    <a:pt x="0" y="1132"/>
                  </a:lnTo>
                  <a:close/>
                </a:path>
              </a:pathLst>
            </a:custGeom>
            <a:solidFill>
              <a:srgbClr val="003399"/>
            </a:solidFill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Text Box 13"/>
            <p:cNvSpPr txBox="1">
              <a:spLocks noChangeArrowheads="1"/>
            </p:cNvSpPr>
            <p:nvPr/>
          </p:nvSpPr>
          <p:spPr bwMode="auto">
            <a:xfrm>
              <a:off x="2544" y="2304"/>
              <a:ext cx="68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chemeClr val="bg1"/>
                  </a:solidFill>
                </a:rPr>
                <a:t>Deformed</a:t>
              </a:r>
            </a:p>
          </p:txBody>
        </p:sp>
      </p:grpSp>
      <p:sp>
        <p:nvSpPr>
          <p:cNvPr id="143374" name="Line 14"/>
          <p:cNvSpPr>
            <a:spLocks noChangeShapeType="1"/>
          </p:cNvSpPr>
          <p:nvPr/>
        </p:nvSpPr>
        <p:spPr bwMode="auto">
          <a:xfrm>
            <a:off x="3352800" y="3733800"/>
            <a:ext cx="831850" cy="12144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6200" y="11668"/>
            <a:ext cx="1655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Next time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00200" y="685800"/>
            <a:ext cx="5943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4200" y="68263"/>
            <a:ext cx="54356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6" name="Picture 1" descr="Figure 6.9 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609600"/>
            <a:ext cx="5607050" cy="561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2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5764213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1" descr="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5350" y="0"/>
            <a:ext cx="7353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576927" y="76200"/>
            <a:ext cx="2109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V </a:t>
            </a:r>
            <a:r>
              <a:rPr lang="en-US" sz="4800" b="1" baseline="-10000" dirty="0">
                <a:solidFill>
                  <a:srgbClr val="FF0000"/>
                </a:solidFill>
              </a:rPr>
              <a:t>~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C</a:t>
            </a:r>
            <a:r>
              <a:rPr lang="en-US" sz="48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48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4800" b="1" baseline="30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65088"/>
            <a:ext cx="5686425" cy="672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6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3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2105</Words>
  <Application>Microsoft Office PowerPoint</Application>
  <PresentationFormat>Affichage à l'écran (4:3)</PresentationFormat>
  <Paragraphs>384</Paragraphs>
  <Slides>49</Slides>
  <Notes>21</Notes>
  <HiddenSlides>0</HiddenSlides>
  <MMClips>0</MMClips>
  <ScaleCrop>false</ScaleCrop>
  <HeadingPairs>
    <vt:vector size="6" baseType="variant">
      <vt:variant>
        <vt:lpstr>Thème</vt:lpstr>
      </vt:variant>
      <vt:variant>
        <vt:i4>14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64" baseType="lpstr">
      <vt:lpstr>Office Theme</vt:lpstr>
      <vt:lpstr>21_Default Design</vt:lpstr>
      <vt:lpstr>2_Default Design</vt:lpstr>
      <vt:lpstr>5_Default Design</vt:lpstr>
      <vt:lpstr>3_Office Theme</vt:lpstr>
      <vt:lpstr>4_Office Theme</vt:lpstr>
      <vt:lpstr>17_Office Theme</vt:lpstr>
      <vt:lpstr>15_Office Theme</vt:lpstr>
      <vt:lpstr>8_Office Theme</vt:lpstr>
      <vt:lpstr>1_Default Design</vt:lpstr>
      <vt:lpstr>2_Office Theme</vt:lpstr>
      <vt:lpstr>5_Office Theme</vt:lpstr>
      <vt:lpstr>6_Office Theme</vt:lpstr>
      <vt:lpstr>11_Office Theme</vt:lpstr>
      <vt:lpstr>CorelPhotoPaint.Image.10</vt:lpstr>
      <vt:lpstr>Development of collective behavior in nuclei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Deformed, ellipsoidal, rotational nuclei  Lets look at a typical example and see the various aspects of structure it shows  Axially symmetric case Axial asymmetry</vt:lpstr>
      <vt:lpstr>Diapositive 11</vt:lpstr>
      <vt:lpstr>Axial asymmetry (Triaxiality) (Specified in terms of the coordinate g (in degrees),  either from 0 –&gt; 60 or from -30 –&gt; +30 degrees – zero degrees is axially symmetric) </vt:lpstr>
      <vt:lpstr>Diapositive 13</vt:lpstr>
      <vt:lpstr>Diapositive 14</vt:lpstr>
      <vt:lpstr>Diapositive 15</vt:lpstr>
      <vt:lpstr> Now that we know some simple models of atomic nuclei, how do we know where each of these structures will appear? How does structure vary with Z and N?  What do we know?    </vt:lpstr>
      <vt:lpstr>Estimating the properties of nuclei</vt:lpstr>
      <vt:lpstr>Valence Proton-Neutron Interaction </vt:lpstr>
      <vt:lpstr>Diapositive 19</vt:lpstr>
      <vt:lpstr>If p-n interactions drive configuration mixing, collectivity and deformation, perhaps they can be exploited to understand the evolution of structure.</vt:lpstr>
      <vt:lpstr>Diapositive 21</vt:lpstr>
      <vt:lpstr>The NpNn scheme:  Interpolation vs. Extrapolation</vt:lpstr>
      <vt:lpstr>Predicting new nuclei with the NpNn Scheme</vt:lpstr>
      <vt:lpstr>Competition between pairing and the p-n interactions</vt:lpstr>
      <vt:lpstr>Diapositive 25</vt:lpstr>
      <vt:lpstr>Diapositive 26</vt:lpstr>
      <vt:lpstr>Diapositive 27</vt:lpstr>
      <vt:lpstr>Diapositive 28</vt:lpstr>
      <vt:lpstr>The IBA The Interacting Boson Approximation Model A very  simple phenomenological model, that can be extremely parameter-efficient,  for collective structure</vt:lpstr>
      <vt:lpstr>Diapositive 30</vt:lpstr>
      <vt:lpstr>Diapositive 31</vt:lpstr>
      <vt:lpstr>Shell Model Configurations</vt:lpstr>
      <vt:lpstr>Diapositive 33</vt:lpstr>
      <vt:lpstr>Diapositive 34</vt:lpstr>
      <vt:lpstr>Modeling a Nucleus</vt:lpstr>
      <vt:lpstr>Why the IBA ?????</vt:lpstr>
      <vt:lpstr>Diapositive 37</vt:lpstr>
      <vt:lpstr>Diapositive 38</vt:lpstr>
      <vt:lpstr>Diapositive 39</vt:lpstr>
      <vt:lpstr>Brief, simple, trip into the Group Theory of the IBA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Concept of a Dynamical Symmetry</vt:lpstr>
      <vt:lpstr>Diapositive 49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BORDEAUX 2</dc:title>
  <dc:creator>Rick Casten</dc:creator>
  <cp:lastModifiedBy>User Animation</cp:lastModifiedBy>
  <cp:revision>35</cp:revision>
  <dcterms:created xsi:type="dcterms:W3CDTF">2010-09-09T18:58:14Z</dcterms:created>
  <dcterms:modified xsi:type="dcterms:W3CDTF">2010-09-30T12:36:20Z</dcterms:modified>
</cp:coreProperties>
</file>