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  <p:sldMasterId id="2147483694" r:id="rId2"/>
    <p:sldMasterId id="2147483698" r:id="rId3"/>
    <p:sldMasterId id="2147483710" r:id="rId4"/>
    <p:sldMasterId id="2147483722" r:id="rId5"/>
    <p:sldMasterId id="2147483736" r:id="rId6"/>
    <p:sldMasterId id="2147483748" r:id="rId7"/>
    <p:sldMasterId id="2147483758" r:id="rId8"/>
    <p:sldMasterId id="2147483770" r:id="rId9"/>
  </p:sldMasterIdLst>
  <p:notesMasterIdLst>
    <p:notesMasterId r:id="rId41"/>
  </p:notesMasterIdLst>
  <p:handoutMasterIdLst>
    <p:handoutMasterId r:id="rId42"/>
  </p:handoutMasterIdLst>
  <p:sldIdLst>
    <p:sldId id="326" r:id="rId10"/>
    <p:sldId id="292" r:id="rId11"/>
    <p:sldId id="358" r:id="rId12"/>
    <p:sldId id="356" r:id="rId13"/>
    <p:sldId id="296" r:id="rId14"/>
    <p:sldId id="268" r:id="rId15"/>
    <p:sldId id="289" r:id="rId16"/>
    <p:sldId id="332" r:id="rId17"/>
    <p:sldId id="330" r:id="rId18"/>
    <p:sldId id="303" r:id="rId19"/>
    <p:sldId id="339" r:id="rId20"/>
    <p:sldId id="328" r:id="rId21"/>
    <p:sldId id="334" r:id="rId22"/>
    <p:sldId id="340" r:id="rId23"/>
    <p:sldId id="270" r:id="rId24"/>
    <p:sldId id="335" r:id="rId25"/>
    <p:sldId id="349" r:id="rId26"/>
    <p:sldId id="348" r:id="rId27"/>
    <p:sldId id="336" r:id="rId28"/>
    <p:sldId id="342" r:id="rId29"/>
    <p:sldId id="346" r:id="rId30"/>
    <p:sldId id="347" r:id="rId31"/>
    <p:sldId id="337" r:id="rId32"/>
    <p:sldId id="331" r:id="rId33"/>
    <p:sldId id="357" r:id="rId34"/>
    <p:sldId id="355" r:id="rId35"/>
    <p:sldId id="350" r:id="rId36"/>
    <p:sldId id="329" r:id="rId37"/>
    <p:sldId id="338" r:id="rId38"/>
    <p:sldId id="354" r:id="rId39"/>
    <p:sldId id="352" r:id="rId4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7F0"/>
    <a:srgbClr val="740000"/>
    <a:srgbClr val="1D8DB0"/>
    <a:srgbClr val="2F4D5D"/>
    <a:srgbClr val="E20000"/>
    <a:srgbClr val="BC0000"/>
    <a:srgbClr val="859E3C"/>
    <a:srgbClr val="FF0000"/>
    <a:srgbClr val="BA5048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2" autoAdjust="0"/>
    <p:restoredTop sz="96310" autoAdjust="0"/>
  </p:normalViewPr>
  <p:slideViewPr>
    <p:cSldViewPr snapToGrid="0" snapToObjects="1">
      <p:cViewPr varScale="1">
        <p:scale>
          <a:sx n="68" d="100"/>
          <a:sy n="68" d="100"/>
        </p:scale>
        <p:origin x="500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A2A4D2-91EB-4365-967A-6C457E4338AC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4D01B6D-062D-4483-B55A-DCA677288D5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dirty="0"/>
            <a:t>Theoretical foundation</a:t>
          </a:r>
          <a:endParaRPr lang="en-US" dirty="0"/>
        </a:p>
      </dgm:t>
    </dgm:pt>
    <dgm:pt modelId="{E19A1781-8930-407F-B585-F4998708EAC3}" type="parTrans" cxnId="{C3EB6102-43C3-4BB2-97FE-B039FCDCAEE3}">
      <dgm:prSet/>
      <dgm:spPr/>
      <dgm:t>
        <a:bodyPr/>
        <a:lstStyle/>
        <a:p>
          <a:endParaRPr lang="en-US"/>
        </a:p>
      </dgm:t>
    </dgm:pt>
    <dgm:pt modelId="{D5AB4C84-3ADA-4E0A-A9CE-EA76C9ECA748}" type="sibTrans" cxnId="{C3EB6102-43C3-4BB2-97FE-B039FCDCAEE3}">
      <dgm:prSet/>
      <dgm:spPr/>
      <dgm:t>
        <a:bodyPr/>
        <a:lstStyle/>
        <a:p>
          <a:endParaRPr lang="en-US"/>
        </a:p>
      </dgm:t>
    </dgm:pt>
    <dgm:pt modelId="{A8F76300-1CB4-4207-A481-622674A81BD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Beta spectrum shape measurements</a:t>
          </a:r>
          <a:endParaRPr lang="en-US" dirty="0"/>
        </a:p>
      </dgm:t>
    </dgm:pt>
    <dgm:pt modelId="{1F6E9C4D-1791-4859-AD54-AF7E6AF98CE7}" type="parTrans" cxnId="{BAE05F3E-35CA-4B97-B06F-989AB36BD118}">
      <dgm:prSet/>
      <dgm:spPr/>
      <dgm:t>
        <a:bodyPr/>
        <a:lstStyle/>
        <a:p>
          <a:endParaRPr lang="en-US"/>
        </a:p>
      </dgm:t>
    </dgm:pt>
    <dgm:pt modelId="{CD17F56C-229B-4670-9056-81456D640EBF}" type="sibTrans" cxnId="{BAE05F3E-35CA-4B97-B06F-989AB36BD118}">
      <dgm:prSet/>
      <dgm:spPr/>
      <dgm:t>
        <a:bodyPr/>
        <a:lstStyle/>
        <a:p>
          <a:endParaRPr lang="en-US"/>
        </a:p>
      </dgm:t>
    </dgm:pt>
    <dgm:pt modelId="{B4B4D318-1C25-4C14-B7F9-C900D1DF191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WISArD</a:t>
          </a:r>
          <a:endParaRPr lang="en-US"/>
        </a:p>
      </dgm:t>
    </dgm:pt>
    <dgm:pt modelId="{D620EC91-0C24-47A4-B495-E4CA2A5E5FAD}" type="parTrans" cxnId="{48AAB2E1-83AC-43F5-881F-4382F0B551D4}">
      <dgm:prSet/>
      <dgm:spPr/>
      <dgm:t>
        <a:bodyPr/>
        <a:lstStyle/>
        <a:p>
          <a:endParaRPr lang="en-US"/>
        </a:p>
      </dgm:t>
    </dgm:pt>
    <dgm:pt modelId="{E5F6B0A2-87D1-443B-89D5-BC7C96D8C364}" type="sibTrans" cxnId="{48AAB2E1-83AC-43F5-881F-4382F0B551D4}">
      <dgm:prSet/>
      <dgm:spPr/>
      <dgm:t>
        <a:bodyPr/>
        <a:lstStyle/>
        <a:p>
          <a:endParaRPr lang="en-US"/>
        </a:p>
      </dgm:t>
    </dgm:pt>
    <dgm:pt modelId="{94AA917C-472B-4AF8-A412-058A0756083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dirty="0"/>
            <a:t>First results</a:t>
          </a:r>
          <a:endParaRPr lang="en-US" dirty="0"/>
        </a:p>
      </dgm:t>
    </dgm:pt>
    <dgm:pt modelId="{23FE6901-2DBC-4712-AA75-5486B90ECDF4}" type="parTrans" cxnId="{49BC197D-D799-4E98-B1EA-B91E00DB9724}">
      <dgm:prSet/>
      <dgm:spPr/>
      <dgm:t>
        <a:bodyPr/>
        <a:lstStyle/>
        <a:p>
          <a:endParaRPr lang="en-US"/>
        </a:p>
      </dgm:t>
    </dgm:pt>
    <dgm:pt modelId="{4F4EB2B9-783A-4D6A-B9FA-130E371A194A}" type="sibTrans" cxnId="{49BC197D-D799-4E98-B1EA-B91E00DB9724}">
      <dgm:prSet/>
      <dgm:spPr/>
      <dgm:t>
        <a:bodyPr/>
        <a:lstStyle/>
        <a:p>
          <a:endParaRPr lang="en-US"/>
        </a:p>
      </dgm:t>
    </dgm:pt>
    <dgm:pt modelId="{6C7C1525-A93F-4AF4-B882-65B6D585E3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Set-up</a:t>
          </a:r>
        </a:p>
        <a:p>
          <a:pPr>
            <a:lnSpc>
              <a:spcPct val="100000"/>
            </a:lnSpc>
          </a:pPr>
          <a:r>
            <a:rPr lang="en-US" dirty="0"/>
            <a:t>Measurements</a:t>
          </a:r>
        </a:p>
        <a:p>
          <a:pPr>
            <a:lnSpc>
              <a:spcPct val="100000"/>
            </a:lnSpc>
          </a:pPr>
          <a:r>
            <a:rPr lang="en-US" dirty="0"/>
            <a:t>First spectra</a:t>
          </a:r>
        </a:p>
      </dgm:t>
    </dgm:pt>
    <dgm:pt modelId="{C6B664F2-484D-4D9B-B3F9-2D573BE30E8E}" type="parTrans" cxnId="{8004D42F-2D80-40EC-962E-C991062F0D0E}">
      <dgm:prSet/>
      <dgm:spPr/>
      <dgm:t>
        <a:bodyPr/>
        <a:lstStyle/>
        <a:p>
          <a:endParaRPr lang="en-US"/>
        </a:p>
      </dgm:t>
    </dgm:pt>
    <dgm:pt modelId="{D3405EFE-CAB9-487A-9187-5EB70003D1EB}" type="sibTrans" cxnId="{8004D42F-2D80-40EC-962E-C991062F0D0E}">
      <dgm:prSet/>
      <dgm:spPr/>
      <dgm:t>
        <a:bodyPr/>
        <a:lstStyle/>
        <a:p>
          <a:endParaRPr lang="en-US"/>
        </a:p>
      </dgm:t>
    </dgm:pt>
    <dgm:pt modelId="{96DC74EB-2EC7-4A5C-9467-106EBCA6C5C7}" type="pres">
      <dgm:prSet presAssocID="{21A2A4D2-91EB-4365-967A-6C457E4338AC}" presName="root" presStyleCnt="0">
        <dgm:presLayoutVars>
          <dgm:dir/>
          <dgm:resizeHandles val="exact"/>
        </dgm:presLayoutVars>
      </dgm:prSet>
      <dgm:spPr/>
    </dgm:pt>
    <dgm:pt modelId="{CEDF15A7-1565-48AD-9A25-5ADF268D983B}" type="pres">
      <dgm:prSet presAssocID="{34D01B6D-062D-4483-B55A-DCA677288D56}" presName="compNode" presStyleCnt="0"/>
      <dgm:spPr/>
    </dgm:pt>
    <dgm:pt modelId="{A8D23617-659C-4836-8F66-000E18A9163F}" type="pres">
      <dgm:prSet presAssocID="{34D01B6D-062D-4483-B55A-DCA677288D5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eken met effen opvulling"/>
        </a:ext>
      </dgm:extLst>
    </dgm:pt>
    <dgm:pt modelId="{1CD4C382-A03D-4A62-8AD3-19A2E6BCCDF3}" type="pres">
      <dgm:prSet presAssocID="{34D01B6D-062D-4483-B55A-DCA677288D56}" presName="iconSpace" presStyleCnt="0"/>
      <dgm:spPr/>
    </dgm:pt>
    <dgm:pt modelId="{2A770A1F-4349-4633-A40A-9F2F486DE229}" type="pres">
      <dgm:prSet presAssocID="{34D01B6D-062D-4483-B55A-DCA677288D56}" presName="parTx" presStyleLbl="revTx" presStyleIdx="0" presStyleCnt="4">
        <dgm:presLayoutVars>
          <dgm:chMax val="0"/>
          <dgm:chPref val="0"/>
        </dgm:presLayoutVars>
      </dgm:prSet>
      <dgm:spPr/>
    </dgm:pt>
    <dgm:pt modelId="{D5FE362A-A519-4D72-9E6E-83CC2C77E1FA}" type="pres">
      <dgm:prSet presAssocID="{34D01B6D-062D-4483-B55A-DCA677288D56}" presName="txSpace" presStyleCnt="0"/>
      <dgm:spPr/>
    </dgm:pt>
    <dgm:pt modelId="{CD5ED97E-3737-4525-A366-0290AB89A364}" type="pres">
      <dgm:prSet presAssocID="{34D01B6D-062D-4483-B55A-DCA677288D56}" presName="desTx" presStyleLbl="revTx" presStyleIdx="1" presStyleCnt="4">
        <dgm:presLayoutVars/>
      </dgm:prSet>
      <dgm:spPr/>
    </dgm:pt>
    <dgm:pt modelId="{506CFFC1-8982-4D09-B02F-EF4EE85D1FAF}" type="pres">
      <dgm:prSet presAssocID="{D5AB4C84-3ADA-4E0A-A9CE-EA76C9ECA748}" presName="sibTrans" presStyleCnt="0"/>
      <dgm:spPr/>
    </dgm:pt>
    <dgm:pt modelId="{84F761AD-F164-4123-9758-701A5729C123}" type="pres">
      <dgm:prSet presAssocID="{94AA917C-472B-4AF8-A412-058A07560832}" presName="compNode" presStyleCnt="0"/>
      <dgm:spPr/>
    </dgm:pt>
    <dgm:pt modelId="{E9A95671-87EA-4365-B073-01798BCF0714}" type="pres">
      <dgm:prSet presAssocID="{94AA917C-472B-4AF8-A412-058A0756083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3441A471-A669-41A3-873A-971AE7FA4E65}" type="pres">
      <dgm:prSet presAssocID="{94AA917C-472B-4AF8-A412-058A07560832}" presName="iconSpace" presStyleCnt="0"/>
      <dgm:spPr/>
    </dgm:pt>
    <dgm:pt modelId="{984A6CD8-D6FA-4879-9CE3-F59FDE1C4101}" type="pres">
      <dgm:prSet presAssocID="{94AA917C-472B-4AF8-A412-058A07560832}" presName="parTx" presStyleLbl="revTx" presStyleIdx="2" presStyleCnt="4">
        <dgm:presLayoutVars>
          <dgm:chMax val="0"/>
          <dgm:chPref val="0"/>
        </dgm:presLayoutVars>
      </dgm:prSet>
      <dgm:spPr/>
    </dgm:pt>
    <dgm:pt modelId="{806FDA36-B999-47BE-9831-68E05A5F07AD}" type="pres">
      <dgm:prSet presAssocID="{94AA917C-472B-4AF8-A412-058A07560832}" presName="txSpace" presStyleCnt="0"/>
      <dgm:spPr/>
    </dgm:pt>
    <dgm:pt modelId="{9A51E3E4-A2B6-4F4B-A32C-C5A4A73BD456}" type="pres">
      <dgm:prSet presAssocID="{94AA917C-472B-4AF8-A412-058A07560832}" presName="desTx" presStyleLbl="revTx" presStyleIdx="3" presStyleCnt="4">
        <dgm:presLayoutVars/>
      </dgm:prSet>
      <dgm:spPr/>
    </dgm:pt>
  </dgm:ptLst>
  <dgm:cxnLst>
    <dgm:cxn modelId="{C3EB6102-43C3-4BB2-97FE-B039FCDCAEE3}" srcId="{21A2A4D2-91EB-4365-967A-6C457E4338AC}" destId="{34D01B6D-062D-4483-B55A-DCA677288D56}" srcOrd="0" destOrd="0" parTransId="{E19A1781-8930-407F-B585-F4998708EAC3}" sibTransId="{D5AB4C84-3ADA-4E0A-A9CE-EA76C9ECA748}"/>
    <dgm:cxn modelId="{1EF4A01A-0312-4086-B2A0-511B2B38D2B1}" type="presOf" srcId="{B4B4D318-1C25-4C14-B7F9-C900D1DF1911}" destId="{CD5ED97E-3737-4525-A366-0290AB89A364}" srcOrd="0" destOrd="1" presId="urn:microsoft.com/office/officeart/2018/2/layout/IconLabelDescriptionList"/>
    <dgm:cxn modelId="{49360028-18CC-4810-B786-4042980216AC}" type="presOf" srcId="{21A2A4D2-91EB-4365-967A-6C457E4338AC}" destId="{96DC74EB-2EC7-4A5C-9467-106EBCA6C5C7}" srcOrd="0" destOrd="0" presId="urn:microsoft.com/office/officeart/2018/2/layout/IconLabelDescriptionList"/>
    <dgm:cxn modelId="{8004D42F-2D80-40EC-962E-C991062F0D0E}" srcId="{94AA917C-472B-4AF8-A412-058A07560832}" destId="{6C7C1525-A93F-4AF4-B882-65B6D585E373}" srcOrd="0" destOrd="0" parTransId="{C6B664F2-484D-4D9B-B3F9-2D573BE30E8E}" sibTransId="{D3405EFE-CAB9-487A-9187-5EB70003D1EB}"/>
    <dgm:cxn modelId="{BAE05F3E-35CA-4B97-B06F-989AB36BD118}" srcId="{34D01B6D-062D-4483-B55A-DCA677288D56}" destId="{A8F76300-1CB4-4207-A481-622674A81BDE}" srcOrd="0" destOrd="0" parTransId="{1F6E9C4D-1791-4859-AD54-AF7E6AF98CE7}" sibTransId="{CD17F56C-229B-4670-9056-81456D640EBF}"/>
    <dgm:cxn modelId="{F37DF66B-6215-4991-A9C2-3544F968A290}" type="presOf" srcId="{34D01B6D-062D-4483-B55A-DCA677288D56}" destId="{2A770A1F-4349-4633-A40A-9F2F486DE229}" srcOrd="0" destOrd="0" presId="urn:microsoft.com/office/officeart/2018/2/layout/IconLabelDescriptionList"/>
    <dgm:cxn modelId="{9792FC79-01EC-4E0B-9A66-636EEBC9F3A7}" type="presOf" srcId="{94AA917C-472B-4AF8-A412-058A07560832}" destId="{984A6CD8-D6FA-4879-9CE3-F59FDE1C4101}" srcOrd="0" destOrd="0" presId="urn:microsoft.com/office/officeart/2018/2/layout/IconLabelDescriptionList"/>
    <dgm:cxn modelId="{49BC197D-D799-4E98-B1EA-B91E00DB9724}" srcId="{21A2A4D2-91EB-4365-967A-6C457E4338AC}" destId="{94AA917C-472B-4AF8-A412-058A07560832}" srcOrd="1" destOrd="0" parTransId="{23FE6901-2DBC-4712-AA75-5486B90ECDF4}" sibTransId="{4F4EB2B9-783A-4D6A-B9FA-130E371A194A}"/>
    <dgm:cxn modelId="{FECDD3B0-657E-46D8-855A-3CD232C5E8A5}" type="presOf" srcId="{6C7C1525-A93F-4AF4-B882-65B6D585E373}" destId="{9A51E3E4-A2B6-4F4B-A32C-C5A4A73BD456}" srcOrd="0" destOrd="0" presId="urn:microsoft.com/office/officeart/2018/2/layout/IconLabelDescriptionList"/>
    <dgm:cxn modelId="{B80017B5-D08F-4FD7-8CDD-086A1CBEA7AF}" type="presOf" srcId="{A8F76300-1CB4-4207-A481-622674A81BDE}" destId="{CD5ED97E-3737-4525-A366-0290AB89A364}" srcOrd="0" destOrd="0" presId="urn:microsoft.com/office/officeart/2018/2/layout/IconLabelDescriptionList"/>
    <dgm:cxn modelId="{48AAB2E1-83AC-43F5-881F-4382F0B551D4}" srcId="{34D01B6D-062D-4483-B55A-DCA677288D56}" destId="{B4B4D318-1C25-4C14-B7F9-C900D1DF1911}" srcOrd="1" destOrd="0" parTransId="{D620EC91-0C24-47A4-B495-E4CA2A5E5FAD}" sibTransId="{E5F6B0A2-87D1-443B-89D5-BC7C96D8C364}"/>
    <dgm:cxn modelId="{64F2DF16-DD64-459D-BA4A-23B2863094F6}" type="presParOf" srcId="{96DC74EB-2EC7-4A5C-9467-106EBCA6C5C7}" destId="{CEDF15A7-1565-48AD-9A25-5ADF268D983B}" srcOrd="0" destOrd="0" presId="urn:microsoft.com/office/officeart/2018/2/layout/IconLabelDescriptionList"/>
    <dgm:cxn modelId="{A5A1D693-6179-4176-AB80-397E44BFD3EB}" type="presParOf" srcId="{CEDF15A7-1565-48AD-9A25-5ADF268D983B}" destId="{A8D23617-659C-4836-8F66-000E18A9163F}" srcOrd="0" destOrd="0" presId="urn:microsoft.com/office/officeart/2018/2/layout/IconLabelDescriptionList"/>
    <dgm:cxn modelId="{4BB1861F-D1E4-45B7-BAE0-2246BE02EFC1}" type="presParOf" srcId="{CEDF15A7-1565-48AD-9A25-5ADF268D983B}" destId="{1CD4C382-A03D-4A62-8AD3-19A2E6BCCDF3}" srcOrd="1" destOrd="0" presId="urn:microsoft.com/office/officeart/2018/2/layout/IconLabelDescriptionList"/>
    <dgm:cxn modelId="{A83FD44E-0B94-47EC-B66D-BCB8BD8F23AE}" type="presParOf" srcId="{CEDF15A7-1565-48AD-9A25-5ADF268D983B}" destId="{2A770A1F-4349-4633-A40A-9F2F486DE229}" srcOrd="2" destOrd="0" presId="urn:microsoft.com/office/officeart/2018/2/layout/IconLabelDescriptionList"/>
    <dgm:cxn modelId="{CD60BD54-4311-4122-B5A5-13ACAC44F072}" type="presParOf" srcId="{CEDF15A7-1565-48AD-9A25-5ADF268D983B}" destId="{D5FE362A-A519-4D72-9E6E-83CC2C77E1FA}" srcOrd="3" destOrd="0" presId="urn:microsoft.com/office/officeart/2018/2/layout/IconLabelDescriptionList"/>
    <dgm:cxn modelId="{FEC00620-D7E8-4DCB-9436-C807C357112D}" type="presParOf" srcId="{CEDF15A7-1565-48AD-9A25-5ADF268D983B}" destId="{CD5ED97E-3737-4525-A366-0290AB89A364}" srcOrd="4" destOrd="0" presId="urn:microsoft.com/office/officeart/2018/2/layout/IconLabelDescriptionList"/>
    <dgm:cxn modelId="{B284C1A5-54BA-418F-A329-A68B16017340}" type="presParOf" srcId="{96DC74EB-2EC7-4A5C-9467-106EBCA6C5C7}" destId="{506CFFC1-8982-4D09-B02F-EF4EE85D1FAF}" srcOrd="1" destOrd="0" presId="urn:microsoft.com/office/officeart/2018/2/layout/IconLabelDescriptionList"/>
    <dgm:cxn modelId="{4BB5F8DC-EF65-431D-906E-E561950E71CC}" type="presParOf" srcId="{96DC74EB-2EC7-4A5C-9467-106EBCA6C5C7}" destId="{84F761AD-F164-4123-9758-701A5729C123}" srcOrd="2" destOrd="0" presId="urn:microsoft.com/office/officeart/2018/2/layout/IconLabelDescriptionList"/>
    <dgm:cxn modelId="{DC6B9BDA-D23E-40D1-B432-F0F7F6829C59}" type="presParOf" srcId="{84F761AD-F164-4123-9758-701A5729C123}" destId="{E9A95671-87EA-4365-B073-01798BCF0714}" srcOrd="0" destOrd="0" presId="urn:microsoft.com/office/officeart/2018/2/layout/IconLabelDescriptionList"/>
    <dgm:cxn modelId="{12ACDF99-2824-42FC-A1A3-906C08CE6B36}" type="presParOf" srcId="{84F761AD-F164-4123-9758-701A5729C123}" destId="{3441A471-A669-41A3-873A-971AE7FA4E65}" srcOrd="1" destOrd="0" presId="urn:microsoft.com/office/officeart/2018/2/layout/IconLabelDescriptionList"/>
    <dgm:cxn modelId="{D9AA4485-7820-4A58-AE96-5D422044809F}" type="presParOf" srcId="{84F761AD-F164-4123-9758-701A5729C123}" destId="{984A6CD8-D6FA-4879-9CE3-F59FDE1C4101}" srcOrd="2" destOrd="0" presId="urn:microsoft.com/office/officeart/2018/2/layout/IconLabelDescriptionList"/>
    <dgm:cxn modelId="{61A6D0D7-5F2D-4894-BDBC-E3F20E8AE528}" type="presParOf" srcId="{84F761AD-F164-4123-9758-701A5729C123}" destId="{806FDA36-B999-47BE-9831-68E05A5F07AD}" srcOrd="3" destOrd="0" presId="urn:microsoft.com/office/officeart/2018/2/layout/IconLabelDescriptionList"/>
    <dgm:cxn modelId="{7751185E-029C-48D4-BD60-F65091200448}" type="presParOf" srcId="{84F761AD-F164-4123-9758-701A5729C123}" destId="{9A51E3E4-A2B6-4F4B-A32C-C5A4A73BD456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A2A4D2-91EB-4365-967A-6C457E4338AC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4D01B6D-062D-4483-B55A-DCA677288D5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dirty="0">
              <a:solidFill>
                <a:schemeClr val="bg1">
                  <a:lumMod val="65000"/>
                </a:schemeClr>
              </a:solidFill>
            </a:rPr>
            <a:t>Theoretical</a:t>
          </a:r>
          <a:r>
            <a:rPr lang="en-GB" dirty="0">
              <a:solidFill>
                <a:srgbClr val="DCE7F0"/>
              </a:solidFill>
            </a:rPr>
            <a:t> </a:t>
          </a:r>
          <a:r>
            <a:rPr lang="en-GB" dirty="0">
              <a:solidFill>
                <a:schemeClr val="bg1">
                  <a:lumMod val="65000"/>
                </a:schemeClr>
              </a:solidFill>
            </a:rPr>
            <a:t>foundation</a:t>
          </a:r>
          <a:endParaRPr lang="en-US" dirty="0">
            <a:solidFill>
              <a:schemeClr val="bg1">
                <a:lumMod val="65000"/>
              </a:schemeClr>
            </a:solidFill>
          </a:endParaRPr>
        </a:p>
      </dgm:t>
    </dgm:pt>
    <dgm:pt modelId="{E19A1781-8930-407F-B585-F4998708EAC3}" type="parTrans" cxnId="{C3EB6102-43C3-4BB2-97FE-B039FCDCAEE3}">
      <dgm:prSet/>
      <dgm:spPr/>
      <dgm:t>
        <a:bodyPr/>
        <a:lstStyle/>
        <a:p>
          <a:endParaRPr lang="en-US"/>
        </a:p>
      </dgm:t>
    </dgm:pt>
    <dgm:pt modelId="{D5AB4C84-3ADA-4E0A-A9CE-EA76C9ECA748}" type="sibTrans" cxnId="{C3EB6102-43C3-4BB2-97FE-B039FCDCAEE3}">
      <dgm:prSet/>
      <dgm:spPr/>
      <dgm:t>
        <a:bodyPr/>
        <a:lstStyle/>
        <a:p>
          <a:endParaRPr lang="en-US"/>
        </a:p>
      </dgm:t>
    </dgm:pt>
    <dgm:pt modelId="{A8F76300-1CB4-4207-A481-622674A81BD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>
              <a:solidFill>
                <a:schemeClr val="bg1">
                  <a:lumMod val="65000"/>
                </a:schemeClr>
              </a:solidFill>
            </a:rPr>
            <a:t>Beta spectrum shape measurements</a:t>
          </a:r>
          <a:endParaRPr lang="en-US" dirty="0">
            <a:solidFill>
              <a:schemeClr val="bg1">
                <a:lumMod val="65000"/>
              </a:schemeClr>
            </a:solidFill>
          </a:endParaRPr>
        </a:p>
      </dgm:t>
    </dgm:pt>
    <dgm:pt modelId="{1F6E9C4D-1791-4859-AD54-AF7E6AF98CE7}" type="parTrans" cxnId="{BAE05F3E-35CA-4B97-B06F-989AB36BD118}">
      <dgm:prSet/>
      <dgm:spPr/>
      <dgm:t>
        <a:bodyPr/>
        <a:lstStyle/>
        <a:p>
          <a:endParaRPr lang="en-US"/>
        </a:p>
      </dgm:t>
    </dgm:pt>
    <dgm:pt modelId="{CD17F56C-229B-4670-9056-81456D640EBF}" type="sibTrans" cxnId="{BAE05F3E-35CA-4B97-B06F-989AB36BD118}">
      <dgm:prSet/>
      <dgm:spPr/>
      <dgm:t>
        <a:bodyPr/>
        <a:lstStyle/>
        <a:p>
          <a:endParaRPr lang="en-US"/>
        </a:p>
      </dgm:t>
    </dgm:pt>
    <dgm:pt modelId="{B4B4D318-1C25-4C14-B7F9-C900D1DF191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 err="1">
              <a:solidFill>
                <a:schemeClr val="bg1">
                  <a:lumMod val="65000"/>
                </a:schemeClr>
              </a:solidFill>
            </a:rPr>
            <a:t>WISArD</a:t>
          </a:r>
          <a:endParaRPr lang="en-US" dirty="0">
            <a:solidFill>
              <a:schemeClr val="bg1">
                <a:lumMod val="65000"/>
              </a:schemeClr>
            </a:solidFill>
          </a:endParaRPr>
        </a:p>
      </dgm:t>
    </dgm:pt>
    <dgm:pt modelId="{D620EC91-0C24-47A4-B495-E4CA2A5E5FAD}" type="parTrans" cxnId="{48AAB2E1-83AC-43F5-881F-4382F0B551D4}">
      <dgm:prSet/>
      <dgm:spPr/>
      <dgm:t>
        <a:bodyPr/>
        <a:lstStyle/>
        <a:p>
          <a:endParaRPr lang="en-US"/>
        </a:p>
      </dgm:t>
    </dgm:pt>
    <dgm:pt modelId="{E5F6B0A2-87D1-443B-89D5-BC7C96D8C364}" type="sibTrans" cxnId="{48AAB2E1-83AC-43F5-881F-4382F0B551D4}">
      <dgm:prSet/>
      <dgm:spPr/>
      <dgm:t>
        <a:bodyPr/>
        <a:lstStyle/>
        <a:p>
          <a:endParaRPr lang="en-US"/>
        </a:p>
      </dgm:t>
    </dgm:pt>
    <dgm:pt modelId="{94AA917C-472B-4AF8-A412-058A0756083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GB" dirty="0"/>
            <a:t>First results</a:t>
          </a:r>
          <a:endParaRPr lang="en-US" dirty="0"/>
        </a:p>
      </dgm:t>
    </dgm:pt>
    <dgm:pt modelId="{23FE6901-2DBC-4712-AA75-5486B90ECDF4}" type="parTrans" cxnId="{49BC197D-D799-4E98-B1EA-B91E00DB9724}">
      <dgm:prSet/>
      <dgm:spPr/>
      <dgm:t>
        <a:bodyPr/>
        <a:lstStyle/>
        <a:p>
          <a:endParaRPr lang="en-US"/>
        </a:p>
      </dgm:t>
    </dgm:pt>
    <dgm:pt modelId="{4F4EB2B9-783A-4D6A-B9FA-130E371A194A}" type="sibTrans" cxnId="{49BC197D-D799-4E98-B1EA-B91E00DB9724}">
      <dgm:prSet/>
      <dgm:spPr/>
      <dgm:t>
        <a:bodyPr/>
        <a:lstStyle/>
        <a:p>
          <a:endParaRPr lang="en-US"/>
        </a:p>
      </dgm:t>
    </dgm:pt>
    <dgm:pt modelId="{6C7C1525-A93F-4AF4-B882-65B6D585E3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Set-up</a:t>
          </a:r>
        </a:p>
      </dgm:t>
    </dgm:pt>
    <dgm:pt modelId="{C6B664F2-484D-4D9B-B3F9-2D573BE30E8E}" type="parTrans" cxnId="{8004D42F-2D80-40EC-962E-C991062F0D0E}">
      <dgm:prSet/>
      <dgm:spPr/>
      <dgm:t>
        <a:bodyPr/>
        <a:lstStyle/>
        <a:p>
          <a:endParaRPr lang="en-US"/>
        </a:p>
      </dgm:t>
    </dgm:pt>
    <dgm:pt modelId="{D3405EFE-CAB9-487A-9187-5EB70003D1EB}" type="sibTrans" cxnId="{8004D42F-2D80-40EC-962E-C991062F0D0E}">
      <dgm:prSet/>
      <dgm:spPr/>
      <dgm:t>
        <a:bodyPr/>
        <a:lstStyle/>
        <a:p>
          <a:endParaRPr lang="en-US"/>
        </a:p>
      </dgm:t>
    </dgm:pt>
    <dgm:pt modelId="{5292350E-3126-4A41-893A-6FE71DAE4D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Measurements</a:t>
          </a:r>
          <a:endParaRPr lang="en-US" dirty="0"/>
        </a:p>
      </dgm:t>
    </dgm:pt>
    <dgm:pt modelId="{0C7822B3-164A-47AE-8ADB-77B475CF60AF}" type="parTrans" cxnId="{39933196-48F7-4AB9-9D93-02A3521CD8D8}">
      <dgm:prSet/>
      <dgm:spPr/>
      <dgm:t>
        <a:bodyPr/>
        <a:lstStyle/>
        <a:p>
          <a:endParaRPr lang="en-GB"/>
        </a:p>
      </dgm:t>
    </dgm:pt>
    <dgm:pt modelId="{C728C833-74F1-4666-807A-5DCA733F81EA}" type="sibTrans" cxnId="{39933196-48F7-4AB9-9D93-02A3521CD8D8}">
      <dgm:prSet/>
      <dgm:spPr/>
      <dgm:t>
        <a:bodyPr/>
        <a:lstStyle/>
        <a:p>
          <a:endParaRPr lang="en-GB"/>
        </a:p>
      </dgm:t>
    </dgm:pt>
    <dgm:pt modelId="{AE47F98B-921F-4A4E-A51F-A77AA71C005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First spectra</a:t>
          </a:r>
        </a:p>
      </dgm:t>
    </dgm:pt>
    <dgm:pt modelId="{EC426E34-66FF-4FE9-A95B-4237F0774A56}" type="parTrans" cxnId="{CF3AF392-D3DC-4268-8B63-8F6657AEF888}">
      <dgm:prSet/>
      <dgm:spPr/>
      <dgm:t>
        <a:bodyPr/>
        <a:lstStyle/>
        <a:p>
          <a:endParaRPr lang="en-GB"/>
        </a:p>
      </dgm:t>
    </dgm:pt>
    <dgm:pt modelId="{D6106448-B5DE-4FDE-9ADE-3B8432B92B0D}" type="sibTrans" cxnId="{CF3AF392-D3DC-4268-8B63-8F6657AEF888}">
      <dgm:prSet/>
      <dgm:spPr/>
      <dgm:t>
        <a:bodyPr/>
        <a:lstStyle/>
        <a:p>
          <a:endParaRPr lang="en-GB"/>
        </a:p>
      </dgm:t>
    </dgm:pt>
    <dgm:pt modelId="{96DC74EB-2EC7-4A5C-9467-106EBCA6C5C7}" type="pres">
      <dgm:prSet presAssocID="{21A2A4D2-91EB-4365-967A-6C457E4338AC}" presName="root" presStyleCnt="0">
        <dgm:presLayoutVars>
          <dgm:dir/>
          <dgm:resizeHandles val="exact"/>
        </dgm:presLayoutVars>
      </dgm:prSet>
      <dgm:spPr/>
    </dgm:pt>
    <dgm:pt modelId="{CEDF15A7-1565-48AD-9A25-5ADF268D983B}" type="pres">
      <dgm:prSet presAssocID="{34D01B6D-062D-4483-B55A-DCA677288D56}" presName="compNode" presStyleCnt="0"/>
      <dgm:spPr/>
    </dgm:pt>
    <dgm:pt modelId="{A8D23617-659C-4836-8F66-000E18A9163F}" type="pres">
      <dgm:prSet presAssocID="{34D01B6D-062D-4483-B55A-DCA677288D5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eken met effen opvulling"/>
        </a:ext>
      </dgm:extLst>
    </dgm:pt>
    <dgm:pt modelId="{1CD4C382-A03D-4A62-8AD3-19A2E6BCCDF3}" type="pres">
      <dgm:prSet presAssocID="{34D01B6D-062D-4483-B55A-DCA677288D56}" presName="iconSpace" presStyleCnt="0"/>
      <dgm:spPr/>
    </dgm:pt>
    <dgm:pt modelId="{2A770A1F-4349-4633-A40A-9F2F486DE229}" type="pres">
      <dgm:prSet presAssocID="{34D01B6D-062D-4483-B55A-DCA677288D56}" presName="parTx" presStyleLbl="revTx" presStyleIdx="0" presStyleCnt="4">
        <dgm:presLayoutVars>
          <dgm:chMax val="0"/>
          <dgm:chPref val="0"/>
        </dgm:presLayoutVars>
      </dgm:prSet>
      <dgm:spPr/>
    </dgm:pt>
    <dgm:pt modelId="{D5FE362A-A519-4D72-9E6E-83CC2C77E1FA}" type="pres">
      <dgm:prSet presAssocID="{34D01B6D-062D-4483-B55A-DCA677288D56}" presName="txSpace" presStyleCnt="0"/>
      <dgm:spPr/>
    </dgm:pt>
    <dgm:pt modelId="{CD5ED97E-3737-4525-A366-0290AB89A364}" type="pres">
      <dgm:prSet presAssocID="{34D01B6D-062D-4483-B55A-DCA677288D56}" presName="desTx" presStyleLbl="revTx" presStyleIdx="1" presStyleCnt="4">
        <dgm:presLayoutVars/>
      </dgm:prSet>
      <dgm:spPr/>
    </dgm:pt>
    <dgm:pt modelId="{506CFFC1-8982-4D09-B02F-EF4EE85D1FAF}" type="pres">
      <dgm:prSet presAssocID="{D5AB4C84-3ADA-4E0A-A9CE-EA76C9ECA748}" presName="sibTrans" presStyleCnt="0"/>
      <dgm:spPr/>
    </dgm:pt>
    <dgm:pt modelId="{84F761AD-F164-4123-9758-701A5729C123}" type="pres">
      <dgm:prSet presAssocID="{94AA917C-472B-4AF8-A412-058A07560832}" presName="compNode" presStyleCnt="0"/>
      <dgm:spPr/>
    </dgm:pt>
    <dgm:pt modelId="{E9A95671-87EA-4365-B073-01798BCF0714}" type="pres">
      <dgm:prSet presAssocID="{94AA917C-472B-4AF8-A412-058A0756083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3441A471-A669-41A3-873A-971AE7FA4E65}" type="pres">
      <dgm:prSet presAssocID="{94AA917C-472B-4AF8-A412-058A07560832}" presName="iconSpace" presStyleCnt="0"/>
      <dgm:spPr/>
    </dgm:pt>
    <dgm:pt modelId="{984A6CD8-D6FA-4879-9CE3-F59FDE1C4101}" type="pres">
      <dgm:prSet presAssocID="{94AA917C-472B-4AF8-A412-058A07560832}" presName="parTx" presStyleLbl="revTx" presStyleIdx="2" presStyleCnt="4">
        <dgm:presLayoutVars>
          <dgm:chMax val="0"/>
          <dgm:chPref val="0"/>
        </dgm:presLayoutVars>
      </dgm:prSet>
      <dgm:spPr/>
    </dgm:pt>
    <dgm:pt modelId="{806FDA36-B999-47BE-9831-68E05A5F07AD}" type="pres">
      <dgm:prSet presAssocID="{94AA917C-472B-4AF8-A412-058A07560832}" presName="txSpace" presStyleCnt="0"/>
      <dgm:spPr/>
    </dgm:pt>
    <dgm:pt modelId="{9A51E3E4-A2B6-4F4B-A32C-C5A4A73BD456}" type="pres">
      <dgm:prSet presAssocID="{94AA917C-472B-4AF8-A412-058A07560832}" presName="desTx" presStyleLbl="revTx" presStyleIdx="3" presStyleCnt="4">
        <dgm:presLayoutVars/>
      </dgm:prSet>
      <dgm:spPr/>
    </dgm:pt>
  </dgm:ptLst>
  <dgm:cxnLst>
    <dgm:cxn modelId="{C3EB6102-43C3-4BB2-97FE-B039FCDCAEE3}" srcId="{21A2A4D2-91EB-4365-967A-6C457E4338AC}" destId="{34D01B6D-062D-4483-B55A-DCA677288D56}" srcOrd="0" destOrd="0" parTransId="{E19A1781-8930-407F-B585-F4998708EAC3}" sibTransId="{D5AB4C84-3ADA-4E0A-A9CE-EA76C9ECA748}"/>
    <dgm:cxn modelId="{1EF4A01A-0312-4086-B2A0-511B2B38D2B1}" type="presOf" srcId="{B4B4D318-1C25-4C14-B7F9-C900D1DF1911}" destId="{CD5ED97E-3737-4525-A366-0290AB89A364}" srcOrd="0" destOrd="1" presId="urn:microsoft.com/office/officeart/2018/2/layout/IconLabelDescriptionList"/>
    <dgm:cxn modelId="{8709A823-6A77-4BE7-B56A-3A414320F8AC}" type="presOf" srcId="{AE47F98B-921F-4A4E-A51F-A77AA71C005C}" destId="{9A51E3E4-A2B6-4F4B-A32C-C5A4A73BD456}" srcOrd="0" destOrd="2" presId="urn:microsoft.com/office/officeart/2018/2/layout/IconLabelDescriptionList"/>
    <dgm:cxn modelId="{49360028-18CC-4810-B786-4042980216AC}" type="presOf" srcId="{21A2A4D2-91EB-4365-967A-6C457E4338AC}" destId="{96DC74EB-2EC7-4A5C-9467-106EBCA6C5C7}" srcOrd="0" destOrd="0" presId="urn:microsoft.com/office/officeart/2018/2/layout/IconLabelDescriptionList"/>
    <dgm:cxn modelId="{8004D42F-2D80-40EC-962E-C991062F0D0E}" srcId="{94AA917C-472B-4AF8-A412-058A07560832}" destId="{6C7C1525-A93F-4AF4-B882-65B6D585E373}" srcOrd="0" destOrd="0" parTransId="{C6B664F2-484D-4D9B-B3F9-2D573BE30E8E}" sibTransId="{D3405EFE-CAB9-487A-9187-5EB70003D1EB}"/>
    <dgm:cxn modelId="{BAE05F3E-35CA-4B97-B06F-989AB36BD118}" srcId="{34D01B6D-062D-4483-B55A-DCA677288D56}" destId="{A8F76300-1CB4-4207-A481-622674A81BDE}" srcOrd="0" destOrd="0" parTransId="{1F6E9C4D-1791-4859-AD54-AF7E6AF98CE7}" sibTransId="{CD17F56C-229B-4670-9056-81456D640EBF}"/>
    <dgm:cxn modelId="{F37DF66B-6215-4991-A9C2-3544F968A290}" type="presOf" srcId="{34D01B6D-062D-4483-B55A-DCA677288D56}" destId="{2A770A1F-4349-4633-A40A-9F2F486DE229}" srcOrd="0" destOrd="0" presId="urn:microsoft.com/office/officeart/2018/2/layout/IconLabelDescriptionList"/>
    <dgm:cxn modelId="{9792FC79-01EC-4E0B-9A66-636EEBC9F3A7}" type="presOf" srcId="{94AA917C-472B-4AF8-A412-058A07560832}" destId="{984A6CD8-D6FA-4879-9CE3-F59FDE1C4101}" srcOrd="0" destOrd="0" presId="urn:microsoft.com/office/officeart/2018/2/layout/IconLabelDescriptionList"/>
    <dgm:cxn modelId="{49BC197D-D799-4E98-B1EA-B91E00DB9724}" srcId="{21A2A4D2-91EB-4365-967A-6C457E4338AC}" destId="{94AA917C-472B-4AF8-A412-058A07560832}" srcOrd="1" destOrd="0" parTransId="{23FE6901-2DBC-4712-AA75-5486B90ECDF4}" sibTransId="{4F4EB2B9-783A-4D6A-B9FA-130E371A194A}"/>
    <dgm:cxn modelId="{564C707F-89C5-4328-B991-0C135173C167}" type="presOf" srcId="{5292350E-3126-4A41-893A-6FE71DAE4D36}" destId="{9A51E3E4-A2B6-4F4B-A32C-C5A4A73BD456}" srcOrd="0" destOrd="1" presId="urn:microsoft.com/office/officeart/2018/2/layout/IconLabelDescriptionList"/>
    <dgm:cxn modelId="{CF3AF392-D3DC-4268-8B63-8F6657AEF888}" srcId="{94AA917C-472B-4AF8-A412-058A07560832}" destId="{AE47F98B-921F-4A4E-A51F-A77AA71C005C}" srcOrd="2" destOrd="0" parTransId="{EC426E34-66FF-4FE9-A95B-4237F0774A56}" sibTransId="{D6106448-B5DE-4FDE-9ADE-3B8432B92B0D}"/>
    <dgm:cxn modelId="{39933196-48F7-4AB9-9D93-02A3521CD8D8}" srcId="{94AA917C-472B-4AF8-A412-058A07560832}" destId="{5292350E-3126-4A41-893A-6FE71DAE4D36}" srcOrd="1" destOrd="0" parTransId="{0C7822B3-164A-47AE-8ADB-77B475CF60AF}" sibTransId="{C728C833-74F1-4666-807A-5DCA733F81EA}"/>
    <dgm:cxn modelId="{FECDD3B0-657E-46D8-855A-3CD232C5E8A5}" type="presOf" srcId="{6C7C1525-A93F-4AF4-B882-65B6D585E373}" destId="{9A51E3E4-A2B6-4F4B-A32C-C5A4A73BD456}" srcOrd="0" destOrd="0" presId="urn:microsoft.com/office/officeart/2018/2/layout/IconLabelDescriptionList"/>
    <dgm:cxn modelId="{B80017B5-D08F-4FD7-8CDD-086A1CBEA7AF}" type="presOf" srcId="{A8F76300-1CB4-4207-A481-622674A81BDE}" destId="{CD5ED97E-3737-4525-A366-0290AB89A364}" srcOrd="0" destOrd="0" presId="urn:microsoft.com/office/officeart/2018/2/layout/IconLabelDescriptionList"/>
    <dgm:cxn modelId="{48AAB2E1-83AC-43F5-881F-4382F0B551D4}" srcId="{34D01B6D-062D-4483-B55A-DCA677288D56}" destId="{B4B4D318-1C25-4C14-B7F9-C900D1DF1911}" srcOrd="1" destOrd="0" parTransId="{D620EC91-0C24-47A4-B495-E4CA2A5E5FAD}" sibTransId="{E5F6B0A2-87D1-443B-89D5-BC7C96D8C364}"/>
    <dgm:cxn modelId="{64F2DF16-DD64-459D-BA4A-23B2863094F6}" type="presParOf" srcId="{96DC74EB-2EC7-4A5C-9467-106EBCA6C5C7}" destId="{CEDF15A7-1565-48AD-9A25-5ADF268D983B}" srcOrd="0" destOrd="0" presId="urn:microsoft.com/office/officeart/2018/2/layout/IconLabelDescriptionList"/>
    <dgm:cxn modelId="{A5A1D693-6179-4176-AB80-397E44BFD3EB}" type="presParOf" srcId="{CEDF15A7-1565-48AD-9A25-5ADF268D983B}" destId="{A8D23617-659C-4836-8F66-000E18A9163F}" srcOrd="0" destOrd="0" presId="urn:microsoft.com/office/officeart/2018/2/layout/IconLabelDescriptionList"/>
    <dgm:cxn modelId="{4BB1861F-D1E4-45B7-BAE0-2246BE02EFC1}" type="presParOf" srcId="{CEDF15A7-1565-48AD-9A25-5ADF268D983B}" destId="{1CD4C382-A03D-4A62-8AD3-19A2E6BCCDF3}" srcOrd="1" destOrd="0" presId="urn:microsoft.com/office/officeart/2018/2/layout/IconLabelDescriptionList"/>
    <dgm:cxn modelId="{A83FD44E-0B94-47EC-B66D-BCB8BD8F23AE}" type="presParOf" srcId="{CEDF15A7-1565-48AD-9A25-5ADF268D983B}" destId="{2A770A1F-4349-4633-A40A-9F2F486DE229}" srcOrd="2" destOrd="0" presId="urn:microsoft.com/office/officeart/2018/2/layout/IconLabelDescriptionList"/>
    <dgm:cxn modelId="{CD60BD54-4311-4122-B5A5-13ACAC44F072}" type="presParOf" srcId="{CEDF15A7-1565-48AD-9A25-5ADF268D983B}" destId="{D5FE362A-A519-4D72-9E6E-83CC2C77E1FA}" srcOrd="3" destOrd="0" presId="urn:microsoft.com/office/officeart/2018/2/layout/IconLabelDescriptionList"/>
    <dgm:cxn modelId="{FEC00620-D7E8-4DCB-9436-C807C357112D}" type="presParOf" srcId="{CEDF15A7-1565-48AD-9A25-5ADF268D983B}" destId="{CD5ED97E-3737-4525-A366-0290AB89A364}" srcOrd="4" destOrd="0" presId="urn:microsoft.com/office/officeart/2018/2/layout/IconLabelDescriptionList"/>
    <dgm:cxn modelId="{B284C1A5-54BA-418F-A329-A68B16017340}" type="presParOf" srcId="{96DC74EB-2EC7-4A5C-9467-106EBCA6C5C7}" destId="{506CFFC1-8982-4D09-B02F-EF4EE85D1FAF}" srcOrd="1" destOrd="0" presId="urn:microsoft.com/office/officeart/2018/2/layout/IconLabelDescriptionList"/>
    <dgm:cxn modelId="{4BB5F8DC-EF65-431D-906E-E561950E71CC}" type="presParOf" srcId="{96DC74EB-2EC7-4A5C-9467-106EBCA6C5C7}" destId="{84F761AD-F164-4123-9758-701A5729C123}" srcOrd="2" destOrd="0" presId="urn:microsoft.com/office/officeart/2018/2/layout/IconLabelDescriptionList"/>
    <dgm:cxn modelId="{DC6B9BDA-D23E-40D1-B432-F0F7F6829C59}" type="presParOf" srcId="{84F761AD-F164-4123-9758-701A5729C123}" destId="{E9A95671-87EA-4365-B073-01798BCF0714}" srcOrd="0" destOrd="0" presId="urn:microsoft.com/office/officeart/2018/2/layout/IconLabelDescriptionList"/>
    <dgm:cxn modelId="{12ACDF99-2824-42FC-A1A3-906C08CE6B36}" type="presParOf" srcId="{84F761AD-F164-4123-9758-701A5729C123}" destId="{3441A471-A669-41A3-873A-971AE7FA4E65}" srcOrd="1" destOrd="0" presId="urn:microsoft.com/office/officeart/2018/2/layout/IconLabelDescriptionList"/>
    <dgm:cxn modelId="{D9AA4485-7820-4A58-AE96-5D422044809F}" type="presParOf" srcId="{84F761AD-F164-4123-9758-701A5729C123}" destId="{984A6CD8-D6FA-4879-9CE3-F59FDE1C4101}" srcOrd="2" destOrd="0" presId="urn:microsoft.com/office/officeart/2018/2/layout/IconLabelDescriptionList"/>
    <dgm:cxn modelId="{61A6D0D7-5F2D-4894-BDBC-E3F20E8AE528}" type="presParOf" srcId="{84F761AD-F164-4123-9758-701A5729C123}" destId="{806FDA36-B999-47BE-9831-68E05A5F07AD}" srcOrd="3" destOrd="0" presId="urn:microsoft.com/office/officeart/2018/2/layout/IconLabelDescriptionList"/>
    <dgm:cxn modelId="{7751185E-029C-48D4-BD60-F65091200448}" type="presParOf" srcId="{84F761AD-F164-4123-9758-701A5729C123}" destId="{9A51E3E4-A2B6-4F4B-A32C-C5A4A73BD456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23617-659C-4836-8F66-000E18A9163F}">
      <dsp:nvSpPr>
        <dsp:cNvPr id="0" name=""/>
        <dsp:cNvSpPr/>
      </dsp:nvSpPr>
      <dsp:spPr>
        <a:xfrm>
          <a:off x="798983" y="543671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770A1F-4349-4633-A40A-9F2F486DE229}">
      <dsp:nvSpPr>
        <dsp:cNvPr id="0" name=""/>
        <dsp:cNvSpPr/>
      </dsp:nvSpPr>
      <dsp:spPr>
        <a:xfrm>
          <a:off x="798983" y="2196979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3100" kern="1200" dirty="0"/>
            <a:t>Theoretical foundation</a:t>
          </a:r>
          <a:endParaRPr lang="en-US" sz="3100" kern="1200" dirty="0"/>
        </a:p>
      </dsp:txBody>
      <dsp:txXfrm>
        <a:off x="798983" y="2196979"/>
        <a:ext cx="4320000" cy="648000"/>
      </dsp:txXfrm>
    </dsp:sp>
    <dsp:sp modelId="{CD5ED97E-3737-4525-A366-0290AB89A364}">
      <dsp:nvSpPr>
        <dsp:cNvPr id="0" name=""/>
        <dsp:cNvSpPr/>
      </dsp:nvSpPr>
      <dsp:spPr>
        <a:xfrm>
          <a:off x="798983" y="2910703"/>
          <a:ext cx="4320000" cy="919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Beta spectrum shape measurements</a:t>
          </a:r>
          <a:endParaRPr lang="en-US" sz="17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WISArD</a:t>
          </a:r>
          <a:endParaRPr lang="en-US" sz="1700" kern="1200"/>
        </a:p>
      </dsp:txBody>
      <dsp:txXfrm>
        <a:off x="798983" y="2910703"/>
        <a:ext cx="4320000" cy="919187"/>
      </dsp:txXfrm>
    </dsp:sp>
    <dsp:sp modelId="{E9A95671-87EA-4365-B073-01798BCF0714}">
      <dsp:nvSpPr>
        <dsp:cNvPr id="0" name=""/>
        <dsp:cNvSpPr/>
      </dsp:nvSpPr>
      <dsp:spPr>
        <a:xfrm>
          <a:off x="5874983" y="543671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4A6CD8-D6FA-4879-9CE3-F59FDE1C4101}">
      <dsp:nvSpPr>
        <dsp:cNvPr id="0" name=""/>
        <dsp:cNvSpPr/>
      </dsp:nvSpPr>
      <dsp:spPr>
        <a:xfrm>
          <a:off x="5874983" y="2196979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3100" kern="1200" dirty="0"/>
            <a:t>First results</a:t>
          </a:r>
          <a:endParaRPr lang="en-US" sz="3100" kern="1200" dirty="0"/>
        </a:p>
      </dsp:txBody>
      <dsp:txXfrm>
        <a:off x="5874983" y="2196979"/>
        <a:ext cx="4320000" cy="648000"/>
      </dsp:txXfrm>
    </dsp:sp>
    <dsp:sp modelId="{9A51E3E4-A2B6-4F4B-A32C-C5A4A73BD456}">
      <dsp:nvSpPr>
        <dsp:cNvPr id="0" name=""/>
        <dsp:cNvSpPr/>
      </dsp:nvSpPr>
      <dsp:spPr>
        <a:xfrm>
          <a:off x="5874983" y="2910703"/>
          <a:ext cx="4320000" cy="919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Set-up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Measurements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First spectra</a:t>
          </a:r>
        </a:p>
      </dsp:txBody>
      <dsp:txXfrm>
        <a:off x="5874983" y="2910703"/>
        <a:ext cx="4320000" cy="9191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23617-659C-4836-8F66-000E18A9163F}">
      <dsp:nvSpPr>
        <dsp:cNvPr id="0" name=""/>
        <dsp:cNvSpPr/>
      </dsp:nvSpPr>
      <dsp:spPr>
        <a:xfrm>
          <a:off x="798983" y="543671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770A1F-4349-4633-A40A-9F2F486DE229}">
      <dsp:nvSpPr>
        <dsp:cNvPr id="0" name=""/>
        <dsp:cNvSpPr/>
      </dsp:nvSpPr>
      <dsp:spPr>
        <a:xfrm>
          <a:off x="798983" y="2196979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3100" kern="1200" dirty="0">
              <a:solidFill>
                <a:schemeClr val="bg1">
                  <a:lumMod val="65000"/>
                </a:schemeClr>
              </a:solidFill>
            </a:rPr>
            <a:t>Theoretical</a:t>
          </a:r>
          <a:r>
            <a:rPr lang="en-GB" sz="3100" kern="1200" dirty="0">
              <a:solidFill>
                <a:srgbClr val="DCE7F0"/>
              </a:solidFill>
            </a:rPr>
            <a:t> </a:t>
          </a:r>
          <a:r>
            <a:rPr lang="en-GB" sz="3100" kern="1200" dirty="0">
              <a:solidFill>
                <a:schemeClr val="bg1">
                  <a:lumMod val="65000"/>
                </a:schemeClr>
              </a:solidFill>
            </a:rPr>
            <a:t>foundation</a:t>
          </a:r>
          <a:endParaRPr lang="en-US" sz="31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798983" y="2196979"/>
        <a:ext cx="4320000" cy="648000"/>
      </dsp:txXfrm>
    </dsp:sp>
    <dsp:sp modelId="{CD5ED97E-3737-4525-A366-0290AB89A364}">
      <dsp:nvSpPr>
        <dsp:cNvPr id="0" name=""/>
        <dsp:cNvSpPr/>
      </dsp:nvSpPr>
      <dsp:spPr>
        <a:xfrm>
          <a:off x="798983" y="2910703"/>
          <a:ext cx="4320000" cy="919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>
              <a:solidFill>
                <a:schemeClr val="bg1">
                  <a:lumMod val="65000"/>
                </a:schemeClr>
              </a:solidFill>
            </a:rPr>
            <a:t>Beta spectrum shape measurements</a:t>
          </a:r>
          <a:endParaRPr lang="en-US" sz="1700" kern="1200" dirty="0">
            <a:solidFill>
              <a:schemeClr val="bg1">
                <a:lumMod val="65000"/>
              </a:schemeClr>
            </a:solidFill>
          </a:endParaRP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>
              <a:solidFill>
                <a:schemeClr val="bg1">
                  <a:lumMod val="65000"/>
                </a:schemeClr>
              </a:solidFill>
            </a:rPr>
            <a:t>WISArD</a:t>
          </a:r>
          <a:endParaRPr lang="en-US" sz="17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798983" y="2910703"/>
        <a:ext cx="4320000" cy="919187"/>
      </dsp:txXfrm>
    </dsp:sp>
    <dsp:sp modelId="{E9A95671-87EA-4365-B073-01798BCF0714}">
      <dsp:nvSpPr>
        <dsp:cNvPr id="0" name=""/>
        <dsp:cNvSpPr/>
      </dsp:nvSpPr>
      <dsp:spPr>
        <a:xfrm>
          <a:off x="5874983" y="543671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85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4A6CD8-D6FA-4879-9CE3-F59FDE1C4101}">
      <dsp:nvSpPr>
        <dsp:cNvPr id="0" name=""/>
        <dsp:cNvSpPr/>
      </dsp:nvSpPr>
      <dsp:spPr>
        <a:xfrm>
          <a:off x="5874983" y="2196979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3100" kern="1200" dirty="0"/>
            <a:t>First results</a:t>
          </a:r>
          <a:endParaRPr lang="en-US" sz="3100" kern="1200" dirty="0"/>
        </a:p>
      </dsp:txBody>
      <dsp:txXfrm>
        <a:off x="5874983" y="2196979"/>
        <a:ext cx="4320000" cy="648000"/>
      </dsp:txXfrm>
    </dsp:sp>
    <dsp:sp modelId="{9A51E3E4-A2B6-4F4B-A32C-C5A4A73BD456}">
      <dsp:nvSpPr>
        <dsp:cNvPr id="0" name=""/>
        <dsp:cNvSpPr/>
      </dsp:nvSpPr>
      <dsp:spPr>
        <a:xfrm>
          <a:off x="5874983" y="2910703"/>
          <a:ext cx="4320000" cy="919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Set-up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Measurements</a:t>
          </a:r>
          <a:endParaRPr lang="en-US" sz="1700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First spectra</a:t>
          </a:r>
        </a:p>
      </dsp:txBody>
      <dsp:txXfrm>
        <a:off x="5874983" y="2910703"/>
        <a:ext cx="4320000" cy="919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23-3-2021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23-3-2021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99.5% beta</a:t>
            </a:r>
            <a:r>
              <a:rPr lang="en-US" baseline="0" dirty="0"/>
              <a:t>. 0.5% electron caption (X-rays/Augers &lt;&lt;100 keV. most pronounced gamma I=0.03%)</a:t>
            </a:r>
          </a:p>
          <a:p>
            <a:r>
              <a:rPr lang="en-US" dirty="0"/>
              <a:t>Isomeric</a:t>
            </a:r>
            <a:r>
              <a:rPr lang="en-US" baseline="0" dirty="0"/>
              <a:t>: 3.25% </a:t>
            </a:r>
            <a:r>
              <a:rPr lang="en-US" baseline="0" dirty="0" err="1"/>
              <a:t>ec</a:t>
            </a:r>
            <a:r>
              <a:rPr lang="en-US" baseline="0" dirty="0"/>
              <a:t> (max( I gamma) = 4.4%) + detectors not efficient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6324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accent1"/>
                </a:solidFill>
              </a:rPr>
              <a:t>Calibration</a:t>
            </a:r>
          </a:p>
          <a:p>
            <a:r>
              <a:rPr lang="en-US" sz="1200" dirty="0">
                <a:solidFill>
                  <a:schemeClr val="accent1"/>
                </a:solidFill>
              </a:rPr>
              <a:t>Resolution</a:t>
            </a:r>
          </a:p>
          <a:p>
            <a:r>
              <a:rPr lang="en-US" sz="1200" dirty="0">
                <a:solidFill>
                  <a:schemeClr val="accent1"/>
                </a:solidFill>
              </a:rPr>
              <a:t>Comparable </a:t>
            </a:r>
            <a:r>
              <a:rPr lang="el-GR" sz="1200" dirty="0">
                <a:solidFill>
                  <a:schemeClr val="accent1"/>
                </a:solidFill>
              </a:rPr>
              <a:t>β</a:t>
            </a:r>
            <a:r>
              <a:rPr lang="en-US" sz="1200" dirty="0">
                <a:solidFill>
                  <a:schemeClr val="accent1"/>
                </a:solidFill>
              </a:rPr>
              <a:t> endpoint</a:t>
            </a:r>
          </a:p>
          <a:p>
            <a:r>
              <a:rPr lang="en-US" sz="1200" dirty="0">
                <a:solidFill>
                  <a:schemeClr val="accent1"/>
                </a:solidFill>
              </a:rPr>
              <a:t>Pile-up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2840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8100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accent1"/>
                </a:solidFill>
              </a:rPr>
              <a:t>Add percentages -&gt; that many events, part of singles and part of coincidences</a:t>
            </a:r>
          </a:p>
          <a:p>
            <a:r>
              <a:rPr lang="en-US" sz="1200" dirty="0">
                <a:solidFill>
                  <a:schemeClr val="accent1"/>
                </a:solidFill>
              </a:rPr>
              <a:t>7/2</a:t>
            </a:r>
            <a:r>
              <a:rPr lang="en-US" sz="1200" baseline="0" dirty="0">
                <a:solidFill>
                  <a:schemeClr val="accent1"/>
                </a:solidFill>
              </a:rPr>
              <a:t>: I = 7%</a:t>
            </a:r>
          </a:p>
          <a:p>
            <a:r>
              <a:rPr lang="en-US" sz="1200" baseline="0" dirty="0">
                <a:solidFill>
                  <a:schemeClr val="accent1"/>
                </a:solidFill>
              </a:rPr>
              <a:t>13/2: I = 84%</a:t>
            </a:r>
          </a:p>
          <a:p>
            <a:r>
              <a:rPr lang="en-US" sz="1200" baseline="0" dirty="0">
                <a:solidFill>
                  <a:schemeClr val="accent1"/>
                </a:solidFill>
              </a:rPr>
              <a:t>5/2: I = 9%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4764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accent1"/>
                </a:solidFill>
              </a:rPr>
              <a:t>Add percentages -&gt; that many events, part of singles and part of coincidences</a:t>
            </a:r>
          </a:p>
          <a:p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5411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accent1"/>
                </a:solidFill>
              </a:rPr>
              <a:t>Add percentages -&gt; that many events, part of singles and part of coincidences</a:t>
            </a:r>
          </a:p>
          <a:p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0701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4230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3D3C40"/>
                </a:solidFill>
                <a:effectLst/>
                <a:latin typeface="Open Sans"/>
              </a:rPr>
              <a:t>Bertram: For Co61, you are not afraid that the 4% branch to a higher excited state and the low-energy gamma ray cause trouble? And it's not </a:t>
            </a:r>
            <a:r>
              <a:rPr lang="en-GB" b="0" i="0" dirty="0" err="1">
                <a:solidFill>
                  <a:srgbClr val="3D3C40"/>
                </a:solidFill>
                <a:effectLst/>
                <a:latin typeface="Open Sans"/>
              </a:rPr>
              <a:t>gs</a:t>
            </a:r>
            <a:r>
              <a:rPr lang="en-GB" b="0" i="0" dirty="0">
                <a:solidFill>
                  <a:srgbClr val="3D3C40"/>
                </a:solidFill>
                <a:effectLst/>
                <a:latin typeface="Open Sans"/>
              </a:rPr>
              <a:t> to </a:t>
            </a:r>
            <a:r>
              <a:rPr lang="en-GB" b="0" i="0" dirty="0" err="1">
                <a:solidFill>
                  <a:srgbClr val="3D3C40"/>
                </a:solidFill>
                <a:effectLst/>
                <a:latin typeface="Open Sans"/>
              </a:rPr>
              <a:t>gs</a:t>
            </a:r>
            <a:r>
              <a:rPr lang="en-GB" b="0" i="0" dirty="0">
                <a:solidFill>
                  <a:srgbClr val="3D3C40"/>
                </a:solidFill>
                <a:effectLst/>
                <a:latin typeface="Open Sans"/>
              </a:rPr>
              <a:t>. at least in the Firestone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648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Corrections on Fermi + recoil corrections: due to way</a:t>
            </a:r>
            <a:r>
              <a:rPr lang="en-US" baseline="0" dirty="0"/>
              <a:t> of calculation of most important terms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37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Deadlayer</a:t>
            </a:r>
            <a:r>
              <a:rPr lang="en-US" dirty="0"/>
              <a:t> Si(Li)</a:t>
            </a:r>
            <a:r>
              <a:rPr lang="en-US" baseline="0" dirty="0"/>
              <a:t>: “Gold entrance window 0.2µm equivalent Si”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5404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600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0404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936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2270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8736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accent1"/>
                </a:solidFill>
              </a:rPr>
              <a:t>Calibration</a:t>
            </a:r>
          </a:p>
          <a:p>
            <a:r>
              <a:rPr lang="en-US" sz="1200" dirty="0">
                <a:solidFill>
                  <a:schemeClr val="accent1"/>
                </a:solidFill>
              </a:rPr>
              <a:t>Resolution</a:t>
            </a:r>
          </a:p>
          <a:p>
            <a:r>
              <a:rPr lang="en-US" sz="1200" dirty="0">
                <a:solidFill>
                  <a:schemeClr val="accent1"/>
                </a:solidFill>
              </a:rPr>
              <a:t>Comparable </a:t>
            </a:r>
            <a:r>
              <a:rPr lang="el-GR" sz="1200" dirty="0">
                <a:solidFill>
                  <a:schemeClr val="accent1"/>
                </a:solidFill>
              </a:rPr>
              <a:t>β</a:t>
            </a:r>
            <a:r>
              <a:rPr lang="en-US" sz="1200" dirty="0">
                <a:solidFill>
                  <a:schemeClr val="accent1"/>
                </a:solidFill>
              </a:rPr>
              <a:t> endpoint</a:t>
            </a:r>
          </a:p>
          <a:p>
            <a:r>
              <a:rPr lang="en-US" sz="1200" dirty="0">
                <a:solidFill>
                  <a:schemeClr val="accent1"/>
                </a:solidFill>
              </a:rPr>
              <a:t>Pile-up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2136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46C3-1F16-40C8-844A-6D82F658A021}" type="datetime1">
              <a:rPr lang="nl-BE" smtClean="0"/>
              <a:t>23/03/2021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FF7F6-B5C3-45DD-8FBD-0D915FDA26EC}" type="datetime1">
              <a:rPr lang="nl-BE" smtClean="0"/>
              <a:t>23/03/2021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A83A2-9723-4632-B1C4-BE8013FDAC42}" type="datetimeFigureOut">
              <a:rPr lang="nl-BE" smtClean="0"/>
              <a:t>23/03/2021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80B4606-A03F-4A97-95BF-A74A7A24746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8124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C3DB-9C73-48DA-BE6A-A0E324546E67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7191840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46C3-1F16-40C8-844A-6D82F658A021}" type="datetime1">
              <a:rPr lang="nl-BE" smtClean="0"/>
              <a:t>23/03/2021</a:t>
            </a:fld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</p:spTree>
    <p:extLst>
      <p:ext uri="{BB962C8B-B14F-4D97-AF65-F5344CB8AC3E}">
        <p14:creationId xmlns:p14="http://schemas.microsoft.com/office/powerpoint/2010/main" val="3848015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C3DB-9C73-48DA-BE6A-A0E324546E67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94270102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C3DB-9C73-48DA-BE6A-A0E324546E67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8881578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C3DB-9C73-48DA-BE6A-A0E324546E67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0668252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C3DB-9C73-48DA-BE6A-A0E324546E67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9819480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11AB3-025D-4276-AB90-796280742A2E}" type="datetime1">
              <a:rPr lang="nl-BE" smtClean="0"/>
              <a:t>23/03/2021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C3DB-9C73-48DA-BE6A-A0E324546E67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00385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C3DB-9C73-48DA-BE6A-A0E324546E67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34694116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C3DB-9C73-48DA-BE6A-A0E324546E67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8138470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C3DB-9C73-48DA-BE6A-A0E324546E67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0547100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0" y="648000"/>
            <a:ext cx="12192000" cy="622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srgbClr val="FFFFFF"/>
              </a:solidFill>
            </a:endParaRP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4128000" y="2088000"/>
            <a:ext cx="744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128000" y="4193675"/>
            <a:ext cx="744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00" y="1800000"/>
            <a:ext cx="2453397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44800" y="5706000"/>
            <a:ext cx="571200" cy="72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0" y="360001"/>
            <a:ext cx="2686309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96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720000" y="1349999"/>
            <a:ext cx="11112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158536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0" y="0"/>
            <a:ext cx="12192000" cy="6372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srgbClr val="FFFFFF"/>
              </a:solidFill>
            </a:endParaRP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5040000" y="2304000"/>
            <a:ext cx="6792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040000" y="4419108"/>
            <a:ext cx="6792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000" y="6048000"/>
            <a:ext cx="2016611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50001"/>
            <a:ext cx="440132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50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720000" y="1350000"/>
            <a:ext cx="53848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447200" y="1350000"/>
            <a:ext cx="53848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8C97-4FF2-480A-9B9C-DD94CDA84926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E0D4-6F4A-498F-9AA2-85EED230EC5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635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720000" y="1350000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720000" y="1991922"/>
            <a:ext cx="5386917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32000" y="1350000"/>
            <a:ext cx="5385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432000" y="1991922"/>
            <a:ext cx="53856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8C97-4FF2-480A-9B9C-DD94CDA84926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E0D4-6F4A-498F-9AA2-85EED230EC5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69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8C97-4FF2-480A-9B9C-DD94CDA84926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E0D4-6F4A-498F-9AA2-85EED230EC5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458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CF1B-0092-4F0D-BD09-F32311595028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8C97-4FF2-480A-9B9C-DD94CDA84926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E0D4-6F4A-498F-9AA2-85EED230EC5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4119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1" y="540000"/>
            <a:ext cx="4011084" cy="8951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5015879" y="540000"/>
            <a:ext cx="6806852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719403" y="1435101"/>
            <a:ext cx="4011084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8C97-4FF2-480A-9B9C-DD94CDA84926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E0D4-6F4A-498F-9AA2-85EED230EC5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542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4788000"/>
            <a:ext cx="11112000" cy="540000"/>
          </a:xfrm>
        </p:spPr>
        <p:txBody>
          <a:bodyPr anchor="t" anchorCtr="0">
            <a:noAutofit/>
          </a:bodyPr>
          <a:lstStyle>
            <a:lvl1pPr algn="l">
              <a:defRPr sz="2000" b="1"/>
            </a:lvl1pPr>
          </a:lstStyle>
          <a:p>
            <a:r>
              <a:rPr lang="nl-NL" dirty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720000" y="540000"/>
            <a:ext cx="11112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720000" y="5445224"/>
            <a:ext cx="11112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720000" y="6048000"/>
            <a:ext cx="1248000" cy="288000"/>
          </a:xfrm>
        </p:spPr>
        <p:txBody>
          <a:bodyPr/>
          <a:lstStyle/>
          <a:p>
            <a:fld id="{00D38C97-4FF2-480A-9B9C-DD94CDA84926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E0D4-6F4A-498F-9AA2-85EED230EC5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2088000" y="6048000"/>
            <a:ext cx="2640000" cy="28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58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8C97-4FF2-480A-9B9C-DD94CDA84926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E0D4-6F4A-498F-9AA2-85EED230EC5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5361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720000" y="1349999"/>
            <a:ext cx="11112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88501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5785087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11AB3-025D-4276-AB90-796280742A2E}" type="datetime1">
              <a:rPr lang="nl-BE" smtClean="0"/>
              <a:t>23/03/2021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35847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2799704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94806746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E76D1-364E-48BE-957F-356583644A50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1870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F890-05C6-4E4D-8369-BC77710448DE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464B-A877-4D63-BD1C-21A7988DF692}" type="datetime1">
              <a:rPr lang="nl-BE" smtClean="0"/>
              <a:t>23/03/2021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9329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79BD-0BA5-4DF9-80D9-2CC640387E4B}" type="datetime1">
              <a:rPr lang="nl-BE" smtClean="0"/>
              <a:t>23/03/2021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6196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11177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34447038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5459289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68562952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CF1B-0092-4F0D-BD09-F32311595028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1645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DB0B2-9B2C-45C2-ADBF-B72F334AC388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98556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0" y="648000"/>
            <a:ext cx="12192000" cy="622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srgbClr val="FFFFFF"/>
              </a:solidFill>
            </a:endParaRP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4128000" y="2088000"/>
            <a:ext cx="744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128000" y="4193675"/>
            <a:ext cx="744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00" y="1800000"/>
            <a:ext cx="2453397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44800" y="5706000"/>
            <a:ext cx="571200" cy="72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0" y="360001"/>
            <a:ext cx="2686309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007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720000" y="1349999"/>
            <a:ext cx="11112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9785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9EA4F-3462-42CE-9221-BEA6556EC45E}" type="datetime1">
              <a:rPr lang="nl-BE" smtClean="0"/>
              <a:t>23/03/2021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/>
        </p:nvSpPr>
        <p:spPr>
          <a:xfrm>
            <a:off x="0" y="0"/>
            <a:ext cx="12192000" cy="6372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srgbClr val="FFFFFF"/>
              </a:solidFill>
            </a:endParaRP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5040000" y="2304000"/>
            <a:ext cx="6792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040000" y="4419108"/>
            <a:ext cx="6792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000" y="6048000"/>
            <a:ext cx="2016611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50001"/>
            <a:ext cx="440132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52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720000" y="1350000"/>
            <a:ext cx="53848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447200" y="1350000"/>
            <a:ext cx="53848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8C97-4FF2-480A-9B9C-DD94CDA84926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E0D4-6F4A-498F-9AA2-85EED230EC5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1187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720000" y="1350000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720000" y="1991922"/>
            <a:ext cx="5386917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32000" y="1350000"/>
            <a:ext cx="5385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432000" y="1991922"/>
            <a:ext cx="53856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8C97-4FF2-480A-9B9C-DD94CDA84926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E0D4-6F4A-498F-9AA2-85EED230EC5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0760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8C97-4FF2-480A-9B9C-DD94CDA84926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E0D4-6F4A-498F-9AA2-85EED230EC5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3908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8C97-4FF2-480A-9B9C-DD94CDA84926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E0D4-6F4A-498F-9AA2-85EED230EC5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1026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1" y="540000"/>
            <a:ext cx="4011084" cy="8951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5015879" y="540000"/>
            <a:ext cx="6806852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719403" y="1435101"/>
            <a:ext cx="4011084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8C97-4FF2-480A-9B9C-DD94CDA84926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E0D4-6F4A-498F-9AA2-85EED230EC5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7346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0000" y="4788000"/>
            <a:ext cx="11112000" cy="540000"/>
          </a:xfrm>
        </p:spPr>
        <p:txBody>
          <a:bodyPr anchor="t" anchorCtr="0">
            <a:noAutofit/>
          </a:bodyPr>
          <a:lstStyle>
            <a:lvl1pPr algn="l">
              <a:defRPr sz="2000" b="1"/>
            </a:lvl1pPr>
          </a:lstStyle>
          <a:p>
            <a:r>
              <a:rPr lang="nl-NL" dirty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720000" y="540000"/>
            <a:ext cx="11112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720000" y="5445224"/>
            <a:ext cx="11112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720000" y="6048000"/>
            <a:ext cx="1248000" cy="288000"/>
          </a:xfrm>
        </p:spPr>
        <p:txBody>
          <a:bodyPr/>
          <a:lstStyle/>
          <a:p>
            <a:fld id="{00D38C97-4FF2-480A-9B9C-DD94CDA84926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E0D4-6F4A-498F-9AA2-85EED230EC5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2088000" y="6048000"/>
            <a:ext cx="2640000" cy="28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0757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8C97-4FF2-480A-9B9C-DD94CDA84926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7E0D4-6F4A-498F-9AA2-85EED230EC5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6271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720000" y="1349999"/>
            <a:ext cx="11112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321552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A83A2-9723-4632-B1C4-BE8013FDAC42}" type="datetimeFigureOut">
              <a:rPr lang="nl-BE" smtClean="0"/>
              <a:t>23/03/2021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80B4606-A03F-4A97-95BF-A74A7A24746C}" type="slidenum">
              <a:rPr lang="nl-BE" smtClean="0"/>
              <a:t>‹nr.›</a:t>
            </a:fld>
            <a:endParaRPr lang="nl-BE"/>
          </a:p>
        </p:txBody>
      </p:sp>
      <p:pic>
        <p:nvPicPr>
          <p:cNvPr id="1026" name="Picture 2" descr="KU Leuven Logo Download Vector">
            <a:extLst>
              <a:ext uri="{FF2B5EF4-FFF2-40B4-BE49-F238E27FC236}">
                <a16:creationId xmlns:a16="http://schemas.microsoft.com/office/drawing/2014/main" id="{D787E1B8-6B0E-4F57-8D19-F54F672D8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820" y="5784649"/>
            <a:ext cx="2774623" cy="99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039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E76D1-364E-48BE-957F-356583644A50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C3DB-9C73-48DA-BE6A-A0E324546E67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5551683"/>
      </p:ext>
    </p:extLst>
  </p:cSld>
  <p:clrMapOvr>
    <a:masterClrMapping/>
  </p:clrMapOvr>
  <p:hf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46C3-1F16-40C8-844A-6D82F658A021}" type="datetime1">
              <a:rPr lang="nl-BE" smtClean="0"/>
              <a:t>23/03/2021</a:t>
            </a:fld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</p:spTree>
    <p:extLst>
      <p:ext uri="{BB962C8B-B14F-4D97-AF65-F5344CB8AC3E}">
        <p14:creationId xmlns:p14="http://schemas.microsoft.com/office/powerpoint/2010/main" val="14238835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C3DB-9C73-48DA-BE6A-A0E324546E67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4851303"/>
      </p:ext>
    </p:extLst>
  </p:cSld>
  <p:clrMapOvr>
    <a:masterClrMapping/>
  </p:clrMapOvr>
  <p:hf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C3DB-9C73-48DA-BE6A-A0E324546E67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3102141"/>
      </p:ext>
    </p:extLst>
  </p:cSld>
  <p:clrMapOvr>
    <a:masterClrMapping/>
  </p:clrMapOvr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C3DB-9C73-48DA-BE6A-A0E324546E67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462683"/>
      </p:ext>
    </p:extLst>
  </p:cSld>
  <p:clrMapOvr>
    <a:masterClrMapping/>
  </p:clrMapOvr>
  <p:hf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C3DB-9C73-48DA-BE6A-A0E324546E67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4032503"/>
      </p:ext>
    </p:extLst>
  </p:cSld>
  <p:clrMapOvr>
    <a:masterClrMapping/>
  </p:clrMapOvr>
  <p:hf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C3DB-9C73-48DA-BE6A-A0E324546E67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353449"/>
      </p:ext>
    </p:extLst>
  </p:cSld>
  <p:clrMapOvr>
    <a:masterClrMapping/>
  </p:clrMapOvr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C3DB-9C73-48DA-BE6A-A0E324546E67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07501644"/>
      </p:ext>
    </p:extLst>
  </p:cSld>
  <p:clrMapOvr>
    <a:masterClrMapping/>
  </p:clrMapOvr>
  <p:hf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26" name="Picture 2" descr="KU Leuven Logo Download Vector">
            <a:extLst>
              <a:ext uri="{FF2B5EF4-FFF2-40B4-BE49-F238E27FC236}">
                <a16:creationId xmlns:a16="http://schemas.microsoft.com/office/drawing/2014/main" id="{D787E1B8-6B0E-4F57-8D19-F54F672D8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820" y="5784649"/>
            <a:ext cx="2774623" cy="99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100830"/>
      </p:ext>
    </p:extLst>
  </p:cSld>
  <p:clrMapOvr>
    <a:masterClrMapping/>
  </p:clrMapOvr>
  <p:hf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11AB3-025D-4276-AB90-796280742A2E}" type="datetime1">
              <a:rPr lang="nl-BE" smtClean="0"/>
              <a:t>23/03/2021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9128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464B-A877-4D63-BD1C-21A7988DF692}" type="datetime1">
              <a:rPr lang="nl-BE" smtClean="0"/>
              <a:t>23/03/2021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7354483"/>
      </p:ext>
    </p:extLst>
  </p:cSld>
  <p:clrMapOvr>
    <a:masterClrMapping/>
  </p:clrMapOvr>
  <p:hf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9779077"/>
      </p:ext>
    </p:extLst>
  </p:cSld>
  <p:clrMapOvr>
    <a:masterClrMapping/>
  </p:clrMapOvr>
  <p:hf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E76D1-364E-48BE-957F-356583644A50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04669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464B-A877-4D63-BD1C-21A7988DF692}" type="datetime1">
              <a:rPr lang="nl-BE" smtClean="0"/>
              <a:t>23/03/2021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84768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79BD-0BA5-4DF9-80D9-2CC640387E4B}" type="datetime1">
              <a:rPr lang="nl-BE" smtClean="0"/>
              <a:t>23/03/2021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79657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266276"/>
      </p:ext>
    </p:extLst>
  </p:cSld>
  <p:clrMapOvr>
    <a:masterClrMapping/>
  </p:clrMapOvr>
  <p:hf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83940277"/>
      </p:ext>
    </p:extLst>
  </p:cSld>
  <p:clrMapOvr>
    <a:masterClrMapping/>
  </p:clrMapOvr>
  <p:hf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DCF1B-0092-4F0D-BD09-F32311595028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0467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DB0B2-9B2C-45C2-ADBF-B72F334AC388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16936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26" name="Picture 2" descr="KU Leuven Logo Download Vector">
            <a:extLst>
              <a:ext uri="{FF2B5EF4-FFF2-40B4-BE49-F238E27FC236}">
                <a16:creationId xmlns:a16="http://schemas.microsoft.com/office/drawing/2014/main" id="{D787E1B8-6B0E-4F57-8D19-F54F672D8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820" y="5784649"/>
            <a:ext cx="2774623" cy="99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279925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79BD-0BA5-4DF9-80D9-2CC640387E4B}" type="datetime1">
              <a:rPr lang="nl-BE" smtClean="0"/>
              <a:t>23/03/2021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11AB3-025D-4276-AB90-796280742A2E}" type="datetime1">
              <a:rPr lang="nl-BE" smtClean="0"/>
              <a:t>23/03/2021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36716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2524829"/>
      </p:ext>
    </p:extLst>
  </p:cSld>
  <p:clrMapOvr>
    <a:masterClrMapping/>
  </p:clrMapOvr>
  <p:hf hd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1885718"/>
      </p:ext>
    </p:extLst>
  </p:cSld>
  <p:clrMapOvr>
    <a:masterClrMapping/>
  </p:clrMapOvr>
  <p:hf hd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E76D1-364E-48BE-957F-356583644A50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42518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464B-A877-4D63-BD1C-21A7988DF692}" type="datetime1">
              <a:rPr lang="nl-BE" smtClean="0"/>
              <a:t>23/03/2021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44852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79BD-0BA5-4DF9-80D9-2CC640387E4B}" type="datetime1">
              <a:rPr lang="nl-BE" smtClean="0"/>
              <a:t>23/03/2021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52629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490025"/>
      </p:ext>
    </p:extLst>
  </p:cSld>
  <p:clrMapOvr>
    <a:masterClrMapping/>
  </p:clrMapOvr>
  <p:hf hd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82404084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DB0B2-9B2C-45C2-ADBF-B72F334AC388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Departement Natuurkunde en Sterrenkunde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83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691BC3DB-9C73-48DA-BE6A-A0E324546E67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3909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20000" y="180000"/>
            <a:ext cx="11112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0000" y="1349999"/>
            <a:ext cx="11112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19403" y="6048000"/>
            <a:ext cx="1248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0D38C97-4FF2-480A-9B9C-DD94CDA84926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088000" y="6048000"/>
            <a:ext cx="2640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848000" y="6048000"/>
            <a:ext cx="1248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2E7E0D4-6F4A-498F-9AA2-85EED230EC5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Rechthoek 6"/>
          <p:cNvSpPr/>
          <p:nvPr/>
        </p:nvSpPr>
        <p:spPr>
          <a:xfrm>
            <a:off x="0" y="6372000"/>
            <a:ext cx="12192000" cy="486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srgbClr val="FFFFFF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000" y="6048000"/>
            <a:ext cx="201661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E9BC30EE-04A7-4638-9C12-542A79928EAE}"/>
              </a:ext>
            </a:extLst>
          </p:cNvPr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78D71A7-0711-41AB-BC11-CBB74C66A45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4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20000" y="180000"/>
            <a:ext cx="11112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0000" y="1349999"/>
            <a:ext cx="11112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19403" y="6048000"/>
            <a:ext cx="1248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0D38C97-4FF2-480A-9B9C-DD94CDA84926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088000" y="6048000"/>
            <a:ext cx="2640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848000" y="6048000"/>
            <a:ext cx="1248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2E7E0D4-6F4A-498F-9AA2-85EED230EC5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Rechthoek 6"/>
          <p:cNvSpPr/>
          <p:nvPr/>
        </p:nvSpPr>
        <p:spPr>
          <a:xfrm>
            <a:off x="0" y="6372000"/>
            <a:ext cx="12192000" cy="486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srgbClr val="FFFFFF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000" y="6048000"/>
            <a:ext cx="201661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9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0290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2B127408-6456-4119-9B89-3E4781643AD8}"/>
              </a:ext>
            </a:extLst>
          </p:cNvPr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CBFFF57-54A3-499C-B96F-CBD97A22AF4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0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39C021F-70D4-4B67-B578-A0F5276C718F}" type="datetime1">
              <a:rPr lang="nl-BE" smtClean="0"/>
              <a:t>23/03/2021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NL"/>
              <a:t>Departement Natuurkunde en Sterrenkunde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0A32FD6-A98D-4823-BE64-B22A70218E6F}"/>
              </a:ext>
            </a:extLst>
          </p:cNvPr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FA2EE99-AA4B-4DB1-8421-4B8728D9167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4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5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1.png"/><Relationship Id="rId13" Type="http://schemas.openxmlformats.org/officeDocument/2006/relationships/image" Target="../media/image670.png"/><Relationship Id="rId3" Type="http://schemas.openxmlformats.org/officeDocument/2006/relationships/image" Target="../media/image46.png"/><Relationship Id="rId7" Type="http://schemas.openxmlformats.org/officeDocument/2006/relationships/image" Target="../media/image4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9.png"/><Relationship Id="rId11" Type="http://schemas.openxmlformats.org/officeDocument/2006/relationships/image" Target="../media/image50.png"/><Relationship Id="rId5" Type="http://schemas.openxmlformats.org/officeDocument/2006/relationships/image" Target="../media/image48.png"/><Relationship Id="rId15" Type="http://schemas.openxmlformats.org/officeDocument/2006/relationships/image" Target="../media/image73.png"/><Relationship Id="rId10" Type="http://schemas.openxmlformats.org/officeDocument/2006/relationships/image" Target="../media/image541.png"/><Relationship Id="rId4" Type="http://schemas.openxmlformats.org/officeDocument/2006/relationships/image" Target="../media/image480.PNG"/><Relationship Id="rId9" Type="http://schemas.openxmlformats.org/officeDocument/2006/relationships/image" Target="../media/image530.png"/><Relationship Id="rId1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7.png"/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4.png"/><Relationship Id="rId11" Type="http://schemas.openxmlformats.org/officeDocument/2006/relationships/image" Target="../media/image75.png"/><Relationship Id="rId5" Type="http://schemas.openxmlformats.org/officeDocument/2006/relationships/image" Target="../media/image53.png"/><Relationship Id="rId10" Type="http://schemas.openxmlformats.org/officeDocument/2006/relationships/image" Target="../media/image74.png"/><Relationship Id="rId4" Type="http://schemas.openxmlformats.org/officeDocument/2006/relationships/image" Target="../media/image52.png"/><Relationship Id="rId9" Type="http://schemas.openxmlformats.org/officeDocument/2006/relationships/image" Target="../media/image67.png"/><Relationship Id="rId1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52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540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9.png"/><Relationship Id="rId11" Type="http://schemas.openxmlformats.org/officeDocument/2006/relationships/image" Target="../media/image95.png"/><Relationship Id="rId5" Type="http://schemas.openxmlformats.org/officeDocument/2006/relationships/image" Target="../media/image880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31.png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8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15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0.png"/><Relationship Id="rId11" Type="http://schemas.openxmlformats.org/officeDocument/2006/relationships/image" Target="../media/image140.png"/><Relationship Id="rId5" Type="http://schemas.openxmlformats.org/officeDocument/2006/relationships/image" Target="../media/image80.png"/><Relationship Id="rId15" Type="http://schemas.openxmlformats.org/officeDocument/2006/relationships/image" Target="../media/image23.png"/><Relationship Id="rId10" Type="http://schemas.openxmlformats.org/officeDocument/2006/relationships/image" Target="../media/image130.png"/><Relationship Id="rId4" Type="http://schemas.openxmlformats.org/officeDocument/2006/relationships/image" Target="../media/image70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0.png"/><Relationship Id="rId7" Type="http://schemas.openxmlformats.org/officeDocument/2006/relationships/image" Target="../media/image26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1.jp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61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62F1D5-8F29-418F-966D-D248F0568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28600"/>
            <a:ext cx="10363200" cy="4572000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 dirty="0"/>
              <a:t>First beta spectrum shape measurement at </a:t>
            </a:r>
            <a:r>
              <a:rPr lang="en-US" sz="6000" dirty="0" err="1"/>
              <a:t>WISArD</a:t>
            </a:r>
            <a:endParaRPr lang="en-US" sz="6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DA4C976-046E-4225-9F15-099EF251B1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 anchor="b"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Collaboration meeting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Simon Vanlangendonck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22 March 2021</a:t>
            </a:r>
          </a:p>
        </p:txBody>
      </p:sp>
    </p:spTree>
    <p:extLst>
      <p:ext uri="{BB962C8B-B14F-4D97-AF65-F5344CB8AC3E}">
        <p14:creationId xmlns:p14="http://schemas.microsoft.com/office/powerpoint/2010/main" val="3878680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86E397F-7A07-4A39-96CA-7EE861203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Integration time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ECD5E6A-F9BB-4391-877C-A2A607C0F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sp>
        <p:nvSpPr>
          <p:cNvPr id="86" name="Vrije vorm: vorm 85">
            <a:extLst>
              <a:ext uri="{FF2B5EF4-FFF2-40B4-BE49-F238E27FC236}">
                <a16:creationId xmlns:a16="http://schemas.microsoft.com/office/drawing/2014/main" id="{6FF9B2B9-1FB4-46FC-B59D-B21B54D7F434}"/>
              </a:ext>
            </a:extLst>
          </p:cNvPr>
          <p:cNvSpPr/>
          <p:nvPr/>
        </p:nvSpPr>
        <p:spPr>
          <a:xfrm>
            <a:off x="762937" y="2176191"/>
            <a:ext cx="83374" cy="1971061"/>
          </a:xfrm>
          <a:custGeom>
            <a:avLst/>
            <a:gdLst>
              <a:gd name="connsiteX0" fmla="*/ 0 w 1229360"/>
              <a:gd name="connsiteY0" fmla="*/ 1971061 h 1971061"/>
              <a:gd name="connsiteX1" fmla="*/ 629920 w 1229360"/>
              <a:gd name="connsiteY1" fmla="*/ 21 h 1971061"/>
              <a:gd name="connsiteX2" fmla="*/ 1229360 w 1229360"/>
              <a:gd name="connsiteY2" fmla="*/ 1930421 h 197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9360" h="1971061">
                <a:moveTo>
                  <a:pt x="0" y="1971061"/>
                </a:moveTo>
                <a:cubicBezTo>
                  <a:pt x="212513" y="988927"/>
                  <a:pt x="425027" y="6794"/>
                  <a:pt x="629920" y="21"/>
                </a:cubicBezTo>
                <a:cubicBezTo>
                  <a:pt x="834813" y="-6752"/>
                  <a:pt x="1119293" y="1606994"/>
                  <a:pt x="1229360" y="1930421"/>
                </a:cubicBezTo>
              </a:path>
            </a:pathLst>
          </a:custGeom>
          <a:noFill/>
          <a:ln w="28575" cap="flat" cmpd="sng" algn="ctr">
            <a:solidFill>
              <a:srgbClr val="1D8DB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7" name="Vrije vorm: vorm 86">
            <a:extLst>
              <a:ext uri="{FF2B5EF4-FFF2-40B4-BE49-F238E27FC236}">
                <a16:creationId xmlns:a16="http://schemas.microsoft.com/office/drawing/2014/main" id="{D18BA237-F200-4CDA-8836-2A8ACC327AE6}"/>
              </a:ext>
            </a:extLst>
          </p:cNvPr>
          <p:cNvSpPr/>
          <p:nvPr/>
        </p:nvSpPr>
        <p:spPr>
          <a:xfrm>
            <a:off x="8618631" y="3135848"/>
            <a:ext cx="95301" cy="1004437"/>
          </a:xfrm>
          <a:custGeom>
            <a:avLst/>
            <a:gdLst>
              <a:gd name="connsiteX0" fmla="*/ 0 w 1229360"/>
              <a:gd name="connsiteY0" fmla="*/ 1971061 h 1971061"/>
              <a:gd name="connsiteX1" fmla="*/ 629920 w 1229360"/>
              <a:gd name="connsiteY1" fmla="*/ 21 h 1971061"/>
              <a:gd name="connsiteX2" fmla="*/ 1229360 w 1229360"/>
              <a:gd name="connsiteY2" fmla="*/ 1930421 h 197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9360" h="1971061">
                <a:moveTo>
                  <a:pt x="0" y="1971061"/>
                </a:moveTo>
                <a:cubicBezTo>
                  <a:pt x="212513" y="988927"/>
                  <a:pt x="425027" y="6794"/>
                  <a:pt x="629920" y="21"/>
                </a:cubicBezTo>
                <a:cubicBezTo>
                  <a:pt x="834813" y="-6752"/>
                  <a:pt x="1119293" y="1606994"/>
                  <a:pt x="1229360" y="1930421"/>
                </a:cubicBezTo>
              </a:path>
            </a:pathLst>
          </a:custGeom>
          <a:noFill/>
          <a:ln w="28575" cap="flat" cmpd="sng" algn="ctr">
            <a:solidFill>
              <a:srgbClr val="52BDE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8" name="Vrije vorm: vorm 87">
            <a:extLst>
              <a:ext uri="{FF2B5EF4-FFF2-40B4-BE49-F238E27FC236}">
                <a16:creationId xmlns:a16="http://schemas.microsoft.com/office/drawing/2014/main" id="{38825B28-8CE2-4CE3-B476-B70E36033628}"/>
              </a:ext>
            </a:extLst>
          </p:cNvPr>
          <p:cNvSpPr/>
          <p:nvPr/>
        </p:nvSpPr>
        <p:spPr>
          <a:xfrm>
            <a:off x="3623624" y="3142815"/>
            <a:ext cx="91355" cy="966628"/>
          </a:xfrm>
          <a:custGeom>
            <a:avLst/>
            <a:gdLst>
              <a:gd name="connsiteX0" fmla="*/ 0 w 1229360"/>
              <a:gd name="connsiteY0" fmla="*/ 1971061 h 1971061"/>
              <a:gd name="connsiteX1" fmla="*/ 629920 w 1229360"/>
              <a:gd name="connsiteY1" fmla="*/ 21 h 1971061"/>
              <a:gd name="connsiteX2" fmla="*/ 1229360 w 1229360"/>
              <a:gd name="connsiteY2" fmla="*/ 1930421 h 197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9360" h="1971061">
                <a:moveTo>
                  <a:pt x="0" y="1971061"/>
                </a:moveTo>
                <a:cubicBezTo>
                  <a:pt x="212513" y="988927"/>
                  <a:pt x="425027" y="6794"/>
                  <a:pt x="629920" y="21"/>
                </a:cubicBezTo>
                <a:cubicBezTo>
                  <a:pt x="834813" y="-6752"/>
                  <a:pt x="1119293" y="1606994"/>
                  <a:pt x="1229360" y="1930421"/>
                </a:cubicBezTo>
              </a:path>
            </a:pathLst>
          </a:custGeom>
          <a:noFill/>
          <a:ln w="28575" cap="flat" cmpd="sng" algn="ctr">
            <a:solidFill>
              <a:srgbClr val="1D8DB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89" name="Rechte verbindingslijn met pijl 88">
            <a:extLst>
              <a:ext uri="{FF2B5EF4-FFF2-40B4-BE49-F238E27FC236}">
                <a16:creationId xmlns:a16="http://schemas.microsoft.com/office/drawing/2014/main" id="{494E2B24-5A3D-4AA4-8A66-9DBDF6EEFF59}"/>
              </a:ext>
            </a:extLst>
          </p:cNvPr>
          <p:cNvCxnSpPr>
            <a:cxnSpLocks/>
          </p:cNvCxnSpPr>
          <p:nvPr/>
        </p:nvCxnSpPr>
        <p:spPr>
          <a:xfrm>
            <a:off x="513819" y="4128347"/>
            <a:ext cx="4811311" cy="0"/>
          </a:xfrm>
          <a:prstGeom prst="straightConnector1">
            <a:avLst/>
          </a:prstGeom>
          <a:noFill/>
          <a:ln w="76200" cap="flat" cmpd="sng" algn="ctr">
            <a:solidFill>
              <a:srgbClr val="1D8DB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0" name="Tekstvak 89">
            <a:extLst>
              <a:ext uri="{FF2B5EF4-FFF2-40B4-BE49-F238E27FC236}">
                <a16:creationId xmlns:a16="http://schemas.microsoft.com/office/drawing/2014/main" id="{0ECA6B04-771C-4625-9090-AB2EB0FFC116}"/>
              </a:ext>
            </a:extLst>
          </p:cNvPr>
          <p:cNvSpPr txBox="1"/>
          <p:nvPr/>
        </p:nvSpPr>
        <p:spPr>
          <a:xfrm>
            <a:off x="4412870" y="4118959"/>
            <a:ext cx="2265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</a:rPr>
              <a:t>Time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</a:endParaRPr>
          </a:p>
        </p:txBody>
      </p:sp>
      <p:cxnSp>
        <p:nvCxnSpPr>
          <p:cNvPr id="91" name="Rechte verbindingslijn 90">
            <a:extLst>
              <a:ext uri="{FF2B5EF4-FFF2-40B4-BE49-F238E27FC236}">
                <a16:creationId xmlns:a16="http://schemas.microsoft.com/office/drawing/2014/main" id="{E67E5D27-018F-41EF-B448-2EA763852CC2}"/>
              </a:ext>
            </a:extLst>
          </p:cNvPr>
          <p:cNvCxnSpPr/>
          <p:nvPr/>
        </p:nvCxnSpPr>
        <p:spPr>
          <a:xfrm>
            <a:off x="812800" y="3933493"/>
            <a:ext cx="0" cy="370933"/>
          </a:xfrm>
          <a:prstGeom prst="line">
            <a:avLst/>
          </a:prstGeom>
          <a:noFill/>
          <a:ln w="28575" cap="flat" cmpd="sng" algn="ctr">
            <a:solidFill>
              <a:srgbClr val="1D8DB0"/>
            </a:solidFill>
            <a:prstDash val="solid"/>
            <a:miter lim="800000"/>
          </a:ln>
          <a:effectLst/>
        </p:spPr>
      </p:cxnSp>
      <p:sp>
        <p:nvSpPr>
          <p:cNvPr id="92" name="Tekstvak 91">
            <a:extLst>
              <a:ext uri="{FF2B5EF4-FFF2-40B4-BE49-F238E27FC236}">
                <a16:creationId xmlns:a16="http://schemas.microsoft.com/office/drawing/2014/main" id="{A43C7FE0-D207-4EEC-B5B0-035854FDDE80}"/>
              </a:ext>
            </a:extLst>
          </p:cNvPr>
          <p:cNvSpPr txBox="1"/>
          <p:nvPr/>
        </p:nvSpPr>
        <p:spPr>
          <a:xfrm>
            <a:off x="426720" y="4299225"/>
            <a:ext cx="772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</a:rPr>
              <a:t>Start</a:t>
            </a:r>
          </a:p>
        </p:txBody>
      </p:sp>
      <p:cxnSp>
        <p:nvCxnSpPr>
          <p:cNvPr id="93" name="Rechte verbindingslijn 92">
            <a:extLst>
              <a:ext uri="{FF2B5EF4-FFF2-40B4-BE49-F238E27FC236}">
                <a16:creationId xmlns:a16="http://schemas.microsoft.com/office/drawing/2014/main" id="{E6BB8A08-ADCC-432F-8397-9141391FA56A}"/>
              </a:ext>
            </a:extLst>
          </p:cNvPr>
          <p:cNvCxnSpPr/>
          <p:nvPr/>
        </p:nvCxnSpPr>
        <p:spPr>
          <a:xfrm>
            <a:off x="2919474" y="3942879"/>
            <a:ext cx="0" cy="370933"/>
          </a:xfrm>
          <a:prstGeom prst="line">
            <a:avLst/>
          </a:prstGeom>
          <a:noFill/>
          <a:ln w="28575" cap="flat" cmpd="sng" algn="ctr">
            <a:solidFill>
              <a:srgbClr val="1D8DB0"/>
            </a:solidFill>
            <a:prstDash val="solid"/>
            <a:miter lim="800000"/>
          </a:ln>
          <a:effectLst/>
        </p:spPr>
      </p:cxnSp>
      <p:sp>
        <p:nvSpPr>
          <p:cNvPr id="94" name="Tekstvak 93">
            <a:extLst>
              <a:ext uri="{FF2B5EF4-FFF2-40B4-BE49-F238E27FC236}">
                <a16:creationId xmlns:a16="http://schemas.microsoft.com/office/drawing/2014/main" id="{8A2924D4-7CB8-4C58-B408-A9250EE78069}"/>
              </a:ext>
            </a:extLst>
          </p:cNvPr>
          <p:cNvSpPr txBox="1"/>
          <p:nvPr/>
        </p:nvSpPr>
        <p:spPr>
          <a:xfrm>
            <a:off x="2519680" y="4306213"/>
            <a:ext cx="772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</a:rPr>
              <a:t>Stop</a:t>
            </a:r>
          </a:p>
        </p:txBody>
      </p:sp>
      <p:cxnSp>
        <p:nvCxnSpPr>
          <p:cNvPr id="95" name="Rechte verbindingslijn 94">
            <a:extLst>
              <a:ext uri="{FF2B5EF4-FFF2-40B4-BE49-F238E27FC236}">
                <a16:creationId xmlns:a16="http://schemas.microsoft.com/office/drawing/2014/main" id="{E69DFF16-F881-422E-953F-9AB6CA1D6989}"/>
              </a:ext>
            </a:extLst>
          </p:cNvPr>
          <p:cNvCxnSpPr/>
          <p:nvPr/>
        </p:nvCxnSpPr>
        <p:spPr>
          <a:xfrm>
            <a:off x="3666172" y="3933494"/>
            <a:ext cx="0" cy="370933"/>
          </a:xfrm>
          <a:prstGeom prst="line">
            <a:avLst/>
          </a:prstGeom>
          <a:noFill/>
          <a:ln w="28575" cap="flat" cmpd="sng" algn="ctr">
            <a:solidFill>
              <a:srgbClr val="1D8DB0"/>
            </a:solidFill>
            <a:prstDash val="solid"/>
            <a:miter lim="800000"/>
          </a:ln>
          <a:effectLst/>
        </p:spPr>
      </p:cxnSp>
      <p:sp>
        <p:nvSpPr>
          <p:cNvPr id="96" name="Tekstvak 95">
            <a:extLst>
              <a:ext uri="{FF2B5EF4-FFF2-40B4-BE49-F238E27FC236}">
                <a16:creationId xmlns:a16="http://schemas.microsoft.com/office/drawing/2014/main" id="{E0E9CDB2-EB1B-43BA-A509-2ADF1B3365A8}"/>
              </a:ext>
            </a:extLst>
          </p:cNvPr>
          <p:cNvSpPr txBox="1"/>
          <p:nvPr/>
        </p:nvSpPr>
        <p:spPr>
          <a:xfrm>
            <a:off x="3290649" y="4304427"/>
            <a:ext cx="772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</a:rPr>
              <a:t>Start</a:t>
            </a:r>
          </a:p>
        </p:txBody>
      </p:sp>
      <p:cxnSp>
        <p:nvCxnSpPr>
          <p:cNvPr id="97" name="Rechte verbindingslijn met pijl 96">
            <a:extLst>
              <a:ext uri="{FF2B5EF4-FFF2-40B4-BE49-F238E27FC236}">
                <a16:creationId xmlns:a16="http://schemas.microsoft.com/office/drawing/2014/main" id="{9D458654-050F-4650-8CBD-BBE95283A561}"/>
              </a:ext>
            </a:extLst>
          </p:cNvPr>
          <p:cNvCxnSpPr>
            <a:cxnSpLocks/>
          </p:cNvCxnSpPr>
          <p:nvPr/>
        </p:nvCxnSpPr>
        <p:spPr>
          <a:xfrm>
            <a:off x="6567889" y="4128347"/>
            <a:ext cx="4811311" cy="0"/>
          </a:xfrm>
          <a:prstGeom prst="straightConnector1">
            <a:avLst/>
          </a:prstGeom>
          <a:noFill/>
          <a:ln w="76200" cap="flat" cmpd="sng" algn="ctr">
            <a:solidFill>
              <a:srgbClr val="1D8DB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8" name="Rechte verbindingslijn 97">
            <a:extLst>
              <a:ext uri="{FF2B5EF4-FFF2-40B4-BE49-F238E27FC236}">
                <a16:creationId xmlns:a16="http://schemas.microsoft.com/office/drawing/2014/main" id="{8A9E89AF-7978-406A-83C4-8AE0DA010219}"/>
              </a:ext>
            </a:extLst>
          </p:cNvPr>
          <p:cNvCxnSpPr/>
          <p:nvPr/>
        </p:nvCxnSpPr>
        <p:spPr>
          <a:xfrm>
            <a:off x="6866870" y="3933493"/>
            <a:ext cx="0" cy="370933"/>
          </a:xfrm>
          <a:prstGeom prst="line">
            <a:avLst/>
          </a:prstGeom>
          <a:noFill/>
          <a:ln w="28575" cap="flat" cmpd="sng" algn="ctr">
            <a:solidFill>
              <a:srgbClr val="1D8DB0"/>
            </a:solidFill>
            <a:prstDash val="solid"/>
            <a:miter lim="800000"/>
          </a:ln>
          <a:effectLst/>
        </p:spPr>
      </p:cxnSp>
      <p:sp>
        <p:nvSpPr>
          <p:cNvPr id="99" name="Tekstvak 98">
            <a:extLst>
              <a:ext uri="{FF2B5EF4-FFF2-40B4-BE49-F238E27FC236}">
                <a16:creationId xmlns:a16="http://schemas.microsoft.com/office/drawing/2014/main" id="{874B50F1-97C3-4CF4-8DD8-8376FB009A4C}"/>
              </a:ext>
            </a:extLst>
          </p:cNvPr>
          <p:cNvSpPr txBox="1"/>
          <p:nvPr/>
        </p:nvSpPr>
        <p:spPr>
          <a:xfrm>
            <a:off x="6480790" y="4299225"/>
            <a:ext cx="772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</a:rPr>
              <a:t>Start</a:t>
            </a:r>
          </a:p>
        </p:txBody>
      </p:sp>
      <p:cxnSp>
        <p:nvCxnSpPr>
          <p:cNvPr id="100" name="Rechte verbindingslijn 99">
            <a:extLst>
              <a:ext uri="{FF2B5EF4-FFF2-40B4-BE49-F238E27FC236}">
                <a16:creationId xmlns:a16="http://schemas.microsoft.com/office/drawing/2014/main" id="{E0B26EA7-5425-4283-BA30-3C08AF2AEF75}"/>
              </a:ext>
            </a:extLst>
          </p:cNvPr>
          <p:cNvCxnSpPr/>
          <p:nvPr/>
        </p:nvCxnSpPr>
        <p:spPr>
          <a:xfrm>
            <a:off x="8973544" y="3942879"/>
            <a:ext cx="0" cy="370933"/>
          </a:xfrm>
          <a:prstGeom prst="line">
            <a:avLst/>
          </a:prstGeom>
          <a:noFill/>
          <a:ln w="28575" cap="flat" cmpd="sng" algn="ctr">
            <a:solidFill>
              <a:srgbClr val="1D8DB0"/>
            </a:solidFill>
            <a:prstDash val="solid"/>
            <a:miter lim="800000"/>
          </a:ln>
          <a:effectLst/>
        </p:spPr>
      </p:cxnSp>
      <p:sp>
        <p:nvSpPr>
          <p:cNvPr id="101" name="Tekstvak 100">
            <a:extLst>
              <a:ext uri="{FF2B5EF4-FFF2-40B4-BE49-F238E27FC236}">
                <a16:creationId xmlns:a16="http://schemas.microsoft.com/office/drawing/2014/main" id="{01F2565D-2DF7-480B-ABB8-819F3C96F5F5}"/>
              </a:ext>
            </a:extLst>
          </p:cNvPr>
          <p:cNvSpPr txBox="1"/>
          <p:nvPr/>
        </p:nvSpPr>
        <p:spPr>
          <a:xfrm>
            <a:off x="8573750" y="4306213"/>
            <a:ext cx="772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</a:rPr>
              <a:t>Stop</a:t>
            </a:r>
          </a:p>
        </p:txBody>
      </p:sp>
      <p:sp>
        <p:nvSpPr>
          <p:cNvPr id="102" name="Tekstvak 101">
            <a:extLst>
              <a:ext uri="{FF2B5EF4-FFF2-40B4-BE49-F238E27FC236}">
                <a16:creationId xmlns:a16="http://schemas.microsoft.com/office/drawing/2014/main" id="{0039D28D-B1FE-4385-9C93-6D46F484759F}"/>
              </a:ext>
            </a:extLst>
          </p:cNvPr>
          <p:cNvSpPr txBox="1"/>
          <p:nvPr/>
        </p:nvSpPr>
        <p:spPr>
          <a:xfrm>
            <a:off x="10441897" y="4118959"/>
            <a:ext cx="937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</a:rPr>
              <a:t>Time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</a:endParaRPr>
          </a:p>
        </p:txBody>
      </p:sp>
      <p:sp>
        <p:nvSpPr>
          <p:cNvPr id="103" name="Tekstvak 102">
            <a:extLst>
              <a:ext uri="{FF2B5EF4-FFF2-40B4-BE49-F238E27FC236}">
                <a16:creationId xmlns:a16="http://schemas.microsoft.com/office/drawing/2014/main" id="{E90B8DE6-843A-4F16-B3CD-2C2C19BB5905}"/>
              </a:ext>
            </a:extLst>
          </p:cNvPr>
          <p:cNvSpPr txBox="1"/>
          <p:nvPr/>
        </p:nvSpPr>
        <p:spPr>
          <a:xfrm>
            <a:off x="6378320" y="1472779"/>
            <a:ext cx="338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</a:rPr>
              <a:t>Pile</a:t>
            </a:r>
            <a:r>
              <a:rPr kumimoji="0" lang="nl-BE" sz="2400" b="0" i="0" u="none" strike="noStrike" kern="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</a:rPr>
              <a:t>-up</a:t>
            </a:r>
          </a:p>
        </p:txBody>
      </p:sp>
      <p:sp>
        <p:nvSpPr>
          <p:cNvPr id="104" name="Tekstvak 103">
            <a:extLst>
              <a:ext uri="{FF2B5EF4-FFF2-40B4-BE49-F238E27FC236}">
                <a16:creationId xmlns:a16="http://schemas.microsoft.com/office/drawing/2014/main" id="{EED23625-F210-4974-8D39-8A9E24224EC9}"/>
              </a:ext>
            </a:extLst>
          </p:cNvPr>
          <p:cNvSpPr txBox="1"/>
          <p:nvPr/>
        </p:nvSpPr>
        <p:spPr>
          <a:xfrm>
            <a:off x="513819" y="1472779"/>
            <a:ext cx="338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</a:rPr>
              <a:t>Fake Event</a:t>
            </a:r>
          </a:p>
        </p:txBody>
      </p:sp>
      <p:sp>
        <p:nvSpPr>
          <p:cNvPr id="105" name="Vrije vorm: vorm 104">
            <a:extLst>
              <a:ext uri="{FF2B5EF4-FFF2-40B4-BE49-F238E27FC236}">
                <a16:creationId xmlns:a16="http://schemas.microsoft.com/office/drawing/2014/main" id="{152C7578-E3CE-4A48-A2BA-CC365305A35E}"/>
              </a:ext>
            </a:extLst>
          </p:cNvPr>
          <p:cNvSpPr/>
          <p:nvPr/>
        </p:nvSpPr>
        <p:spPr>
          <a:xfrm>
            <a:off x="6801058" y="2176191"/>
            <a:ext cx="131076" cy="1976894"/>
          </a:xfrm>
          <a:custGeom>
            <a:avLst/>
            <a:gdLst>
              <a:gd name="connsiteX0" fmla="*/ 0 w 1229360"/>
              <a:gd name="connsiteY0" fmla="*/ 1971061 h 1971061"/>
              <a:gd name="connsiteX1" fmla="*/ 629920 w 1229360"/>
              <a:gd name="connsiteY1" fmla="*/ 21 h 1971061"/>
              <a:gd name="connsiteX2" fmla="*/ 1229360 w 1229360"/>
              <a:gd name="connsiteY2" fmla="*/ 1930421 h 197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9360" h="1971061">
                <a:moveTo>
                  <a:pt x="0" y="1971061"/>
                </a:moveTo>
                <a:cubicBezTo>
                  <a:pt x="212513" y="988927"/>
                  <a:pt x="425027" y="6794"/>
                  <a:pt x="629920" y="21"/>
                </a:cubicBezTo>
                <a:cubicBezTo>
                  <a:pt x="834813" y="-6752"/>
                  <a:pt x="1119293" y="1606994"/>
                  <a:pt x="1229360" y="1930421"/>
                </a:cubicBezTo>
              </a:path>
            </a:pathLst>
          </a:custGeom>
          <a:noFill/>
          <a:ln w="28575" cap="flat" cmpd="sng" algn="ctr">
            <a:solidFill>
              <a:srgbClr val="1D8DB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6" name="Picture 28">
            <a:extLst>
              <a:ext uri="{FF2B5EF4-FFF2-40B4-BE49-F238E27FC236}">
                <a16:creationId xmlns:a16="http://schemas.microsoft.com/office/drawing/2014/main" id="{4EE93144-3CDC-428A-97B0-F499A87A7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043" y="2191973"/>
            <a:ext cx="1115157" cy="5877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31">
                <a:extLst>
                  <a:ext uri="{FF2B5EF4-FFF2-40B4-BE49-F238E27FC236}">
                    <a16:creationId xmlns:a16="http://schemas.microsoft.com/office/drawing/2014/main" id="{48A6A758-702B-4951-A3DB-0347D6949DBE}"/>
                  </a:ext>
                </a:extLst>
              </p:cNvPr>
              <p:cNvSpPr txBox="1"/>
              <p:nvPr/>
            </p:nvSpPr>
            <p:spPr>
              <a:xfrm>
                <a:off x="8641364" y="3034461"/>
                <a:ext cx="2633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07" name="TextBox 31">
                <a:extLst>
                  <a:ext uri="{FF2B5EF4-FFF2-40B4-BE49-F238E27FC236}">
                    <a16:creationId xmlns:a16="http://schemas.microsoft.com/office/drawing/2014/main" id="{48A6A758-702B-4951-A3DB-0347D6949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1364" y="3034461"/>
                <a:ext cx="263350" cy="338554"/>
              </a:xfrm>
              <a:prstGeom prst="rect">
                <a:avLst/>
              </a:prstGeom>
              <a:blipFill>
                <a:blip r:embed="rId3"/>
                <a:stretch>
                  <a:fillRect r="-302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32">
                <a:extLst>
                  <a:ext uri="{FF2B5EF4-FFF2-40B4-BE49-F238E27FC236}">
                    <a16:creationId xmlns:a16="http://schemas.microsoft.com/office/drawing/2014/main" id="{0A647F5D-C19D-4A9D-9C42-484EE12A0832}"/>
                  </a:ext>
                </a:extLst>
              </p:cNvPr>
              <p:cNvSpPr txBox="1"/>
              <p:nvPr/>
            </p:nvSpPr>
            <p:spPr>
              <a:xfrm>
                <a:off x="813879" y="2074842"/>
                <a:ext cx="2633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08" name="TextBox 32">
                <a:extLst>
                  <a:ext uri="{FF2B5EF4-FFF2-40B4-BE49-F238E27FC236}">
                    <a16:creationId xmlns:a16="http://schemas.microsoft.com/office/drawing/2014/main" id="{0A647F5D-C19D-4A9D-9C42-484EE12A0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79" y="2074842"/>
                <a:ext cx="263350" cy="338554"/>
              </a:xfrm>
              <a:prstGeom prst="rect">
                <a:avLst/>
              </a:prstGeom>
              <a:blipFill>
                <a:blip r:embed="rId4"/>
                <a:stretch>
                  <a:fillRect r="-279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33">
                <a:extLst>
                  <a:ext uri="{FF2B5EF4-FFF2-40B4-BE49-F238E27FC236}">
                    <a16:creationId xmlns:a16="http://schemas.microsoft.com/office/drawing/2014/main" id="{9BE62DD6-AEAB-487D-B3E9-1BC3B2C14C79}"/>
                  </a:ext>
                </a:extLst>
              </p:cNvPr>
              <p:cNvSpPr txBox="1"/>
              <p:nvPr/>
            </p:nvSpPr>
            <p:spPr>
              <a:xfrm>
                <a:off x="6866870" y="2066582"/>
                <a:ext cx="2633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09" name="TextBox 33">
                <a:extLst>
                  <a:ext uri="{FF2B5EF4-FFF2-40B4-BE49-F238E27FC236}">
                    <a16:creationId xmlns:a16="http://schemas.microsoft.com/office/drawing/2014/main" id="{9BE62DD6-AEAB-487D-B3E9-1BC3B2C14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6870" y="2066582"/>
                <a:ext cx="263350" cy="338554"/>
              </a:xfrm>
              <a:prstGeom prst="rect">
                <a:avLst/>
              </a:prstGeom>
              <a:blipFill>
                <a:blip r:embed="rId5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34">
                <a:extLst>
                  <a:ext uri="{FF2B5EF4-FFF2-40B4-BE49-F238E27FC236}">
                    <a16:creationId xmlns:a16="http://schemas.microsoft.com/office/drawing/2014/main" id="{9CD9F952-07C5-4F64-AADE-A5E6C11D284E}"/>
                  </a:ext>
                </a:extLst>
              </p:cNvPr>
              <p:cNvSpPr txBox="1"/>
              <p:nvPr/>
            </p:nvSpPr>
            <p:spPr>
              <a:xfrm>
                <a:off x="3683453" y="3026525"/>
                <a:ext cx="2633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10" name="TextBox 34">
                <a:extLst>
                  <a:ext uri="{FF2B5EF4-FFF2-40B4-BE49-F238E27FC236}">
                    <a16:creationId xmlns:a16="http://schemas.microsoft.com/office/drawing/2014/main" id="{9CD9F952-07C5-4F64-AADE-A5E6C11D2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453" y="3026525"/>
                <a:ext cx="263350" cy="338554"/>
              </a:xfrm>
              <a:prstGeom prst="rect">
                <a:avLst/>
              </a:prstGeom>
              <a:blipFill>
                <a:blip r:embed="rId6"/>
                <a:stretch>
                  <a:fillRect r="-279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1934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F0604-4783-4C1D-B229-6EA230F32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Integration time</a:t>
            </a:r>
            <a:endParaRPr lang="en-GB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3DB2705-3C64-4162-ADA7-81798716A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E28D1A4-8BF5-410D-ACE3-0B70FB79B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487" y="1057910"/>
            <a:ext cx="3644913" cy="5189729"/>
          </a:xfrm>
          <a:prstGeom prst="rect">
            <a:avLst/>
          </a:prstGeom>
        </p:spPr>
      </p:pic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75EF051C-C543-40B8-B823-2487821D3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74" t="7439" r="1394" b="2534"/>
          <a:stretch/>
        </p:blipFill>
        <p:spPr>
          <a:xfrm>
            <a:off x="572352" y="2333234"/>
            <a:ext cx="7126825" cy="373482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209AC2B3-8A76-4AF3-AC3E-CE8192074C6A}"/>
              </a:ext>
            </a:extLst>
          </p:cNvPr>
          <p:cNvSpPr txBox="1"/>
          <p:nvPr/>
        </p:nvSpPr>
        <p:spPr>
          <a:xfrm>
            <a:off x="7699177" y="688578"/>
            <a:ext cx="139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Detector 1</a:t>
            </a:r>
            <a:endParaRPr lang="en-GB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59A5A99-7712-4DB1-B746-2133C959917B}"/>
              </a:ext>
            </a:extLst>
          </p:cNvPr>
          <p:cNvSpPr txBox="1"/>
          <p:nvPr/>
        </p:nvSpPr>
        <p:spPr>
          <a:xfrm>
            <a:off x="7851577" y="4228460"/>
            <a:ext cx="1397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Detector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4718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A8590F59-E8AF-46BF-B38C-E51B63C884C2}"/>
              </a:ext>
            </a:extLst>
          </p:cNvPr>
          <p:cNvSpPr txBox="1">
            <a:spLocks/>
          </p:cNvSpPr>
          <p:nvPr/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nl-BE" sz="3600" cap="all" spc="-60" dirty="0">
                <a:latin typeface="+mj-lt"/>
              </a:rPr>
              <a:t>First </a:t>
            </a:r>
            <a:r>
              <a:rPr lang="nl-BE" sz="3600" cap="all" spc="-60" dirty="0" err="1">
                <a:latin typeface="+mj-lt"/>
              </a:rPr>
              <a:t>Results</a:t>
            </a:r>
            <a:endParaRPr lang="nl-BE" sz="3600" cap="all" spc="-60" dirty="0">
              <a:latin typeface="+mj-lt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971B0DD-42F8-4D37-A915-4C5E5835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A297500-7527-634B-90F4-69D0994C32B4}" type="slidenum">
              <a:rPr lang="nl-NL" smtClean="0"/>
              <a:pPr>
                <a:spcAft>
                  <a:spcPts val="600"/>
                </a:spcAft>
              </a:pPr>
              <a:t>12</a:t>
            </a:fld>
            <a:endParaRPr lang="nl-NL"/>
          </a:p>
        </p:txBody>
      </p:sp>
      <p:graphicFrame>
        <p:nvGraphicFramePr>
          <p:cNvPr id="11" name="Tijdelijke aanduiding voor inhoud 1">
            <a:extLst>
              <a:ext uri="{FF2B5EF4-FFF2-40B4-BE49-F238E27FC236}">
                <a16:creationId xmlns:a16="http://schemas.microsoft.com/office/drawing/2014/main" id="{1EA2B9CD-8A0A-43DE-9D37-8004D37154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4353577"/>
              </p:ext>
            </p:extLst>
          </p:nvPr>
        </p:nvGraphicFramePr>
        <p:xfrm>
          <a:off x="609600" y="1752601"/>
          <a:ext cx="10993968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7549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Afbeelding 34" descr="Afbeelding met tekst, binnen&#10;&#10;Automatisch gegenereerde beschrijving">
            <a:extLst>
              <a:ext uri="{FF2B5EF4-FFF2-40B4-BE49-F238E27FC236}">
                <a16:creationId xmlns:a16="http://schemas.microsoft.com/office/drawing/2014/main" id="{F0F4BA6B-A29E-41F2-9695-667A014C6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289" y="1592476"/>
            <a:ext cx="1661591" cy="46571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45840" y="190103"/>
            <a:ext cx="8071360" cy="1152000"/>
          </a:xfrm>
        </p:spPr>
        <p:txBody>
          <a:bodyPr/>
          <a:lstStyle/>
          <a:p>
            <a:r>
              <a:rPr lang="en-US" dirty="0"/>
              <a:t>Experimental set-up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</a:t>
            </a:fld>
            <a:endParaRPr lang="nl-NL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C82FE897-E30E-4498-9B45-C6C451C1FC92}"/>
              </a:ext>
            </a:extLst>
          </p:cNvPr>
          <p:cNvGrpSpPr/>
          <p:nvPr/>
        </p:nvGrpSpPr>
        <p:grpSpPr>
          <a:xfrm>
            <a:off x="7382697" y="1838960"/>
            <a:ext cx="3987468" cy="4253896"/>
            <a:chOff x="5935910" y="1226880"/>
            <a:chExt cx="5434255" cy="4865976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1625A18C-21F0-4DCE-BC0E-047FCB8CC70E}"/>
                </a:ext>
              </a:extLst>
            </p:cNvPr>
            <p:cNvSpPr/>
            <p:nvPr/>
          </p:nvSpPr>
          <p:spPr>
            <a:xfrm>
              <a:off x="7748672" y="2020824"/>
              <a:ext cx="1260000" cy="216000"/>
            </a:xfrm>
            <a:prstGeom prst="rect">
              <a:avLst/>
            </a:prstGeom>
            <a:solidFill>
              <a:srgbClr val="005E77">
                <a:alpha val="75000"/>
              </a:srgbClr>
            </a:solidFill>
            <a:ln w="18000">
              <a:solidFill>
                <a:srgbClr val="005E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000000"/>
                </a:solidFill>
              </a:endParaRP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0653C154-4615-4DCC-812A-EF623C460D58}"/>
                </a:ext>
              </a:extLst>
            </p:cNvPr>
            <p:cNvSpPr/>
            <p:nvPr/>
          </p:nvSpPr>
          <p:spPr>
            <a:xfrm>
              <a:off x="7748672" y="5059680"/>
              <a:ext cx="1260000" cy="216000"/>
            </a:xfrm>
            <a:prstGeom prst="rect">
              <a:avLst/>
            </a:prstGeom>
            <a:solidFill>
              <a:srgbClr val="005E77">
                <a:alpha val="75000"/>
              </a:srgbClr>
            </a:solidFill>
            <a:ln w="18000">
              <a:solidFill>
                <a:srgbClr val="005E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000000"/>
                </a:solidFill>
              </a:endParaRP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5FAB78F0-EF51-4E46-8C5D-AE35369AFA0F}"/>
                </a:ext>
              </a:extLst>
            </p:cNvPr>
            <p:cNvSpPr/>
            <p:nvPr/>
          </p:nvSpPr>
          <p:spPr>
            <a:xfrm>
              <a:off x="9904784" y="5050536"/>
              <a:ext cx="1260000" cy="216000"/>
            </a:xfrm>
            <a:prstGeom prst="rect">
              <a:avLst/>
            </a:prstGeom>
            <a:solidFill>
              <a:srgbClr val="005E77">
                <a:alpha val="75000"/>
              </a:srgbClr>
            </a:solidFill>
            <a:ln w="18000">
              <a:solidFill>
                <a:srgbClr val="005E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000000"/>
                </a:solidFill>
              </a:endParaRP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388877A5-1212-449B-963D-E5E2D60ECD9E}"/>
                </a:ext>
              </a:extLst>
            </p:cNvPr>
            <p:cNvSpPr/>
            <p:nvPr/>
          </p:nvSpPr>
          <p:spPr>
            <a:xfrm>
              <a:off x="9904784" y="2011680"/>
              <a:ext cx="1260000" cy="216000"/>
            </a:xfrm>
            <a:prstGeom prst="rect">
              <a:avLst/>
            </a:prstGeom>
            <a:solidFill>
              <a:srgbClr val="005E77">
                <a:alpha val="75000"/>
              </a:srgbClr>
            </a:solidFill>
            <a:ln w="18000">
              <a:solidFill>
                <a:srgbClr val="005E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000000"/>
                </a:solidFill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C8EF08C6-2A20-4AF3-B530-F1DC5DD917BD}"/>
                </a:ext>
              </a:extLst>
            </p:cNvPr>
            <p:cNvSpPr/>
            <p:nvPr/>
          </p:nvSpPr>
          <p:spPr>
            <a:xfrm>
              <a:off x="9088448" y="1226880"/>
              <a:ext cx="756000" cy="900000"/>
            </a:xfrm>
            <a:prstGeom prst="rect">
              <a:avLst/>
            </a:prstGeom>
            <a:solidFill>
              <a:srgbClr val="DCE7F0">
                <a:alpha val="75000"/>
              </a:srgbClr>
            </a:solidFill>
            <a:ln w="18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000000"/>
                </a:solidFill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480AAAB7-3994-48CD-BB75-4DFF262863FA}"/>
                </a:ext>
              </a:extLst>
            </p:cNvPr>
            <p:cNvSpPr/>
            <p:nvPr/>
          </p:nvSpPr>
          <p:spPr>
            <a:xfrm>
              <a:off x="9084704" y="5192856"/>
              <a:ext cx="756000" cy="900000"/>
            </a:xfrm>
            <a:prstGeom prst="rect">
              <a:avLst/>
            </a:prstGeom>
            <a:solidFill>
              <a:srgbClr val="DCE7F0">
                <a:alpha val="75000"/>
              </a:srgbClr>
            </a:solidFill>
            <a:ln w="18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000000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AF84699B-BB51-47FA-9DCF-CE56A5B36162}"/>
                </a:ext>
              </a:extLst>
            </p:cNvPr>
            <p:cNvSpPr/>
            <p:nvPr/>
          </p:nvSpPr>
          <p:spPr>
            <a:xfrm>
              <a:off x="9336704" y="3637008"/>
              <a:ext cx="252000" cy="45719"/>
            </a:xfrm>
            <a:prstGeom prst="rect">
              <a:avLst/>
            </a:prstGeom>
            <a:solidFill>
              <a:srgbClr val="DCE7F0">
                <a:alpha val="75000"/>
              </a:srgbClr>
            </a:solidFill>
            <a:ln w="18000">
              <a:solidFill>
                <a:srgbClr val="2F4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rgbClr val="000000"/>
                </a:solidFill>
              </a:endParaRPr>
            </a:p>
          </p:txBody>
        </p:sp>
        <p:pic>
          <p:nvPicPr>
            <p:cNvPr id="15" name="Picture 2" descr="Afbeeldingsresultaat voor helix (wiskunde)">
              <a:extLst>
                <a:ext uri="{FF2B5EF4-FFF2-40B4-BE49-F238E27FC236}">
                  <a16:creationId xmlns:a16="http://schemas.microsoft.com/office/drawing/2014/main" id="{FBF3FE77-CEF0-4AA6-923F-C230A3B47B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41" t="18608" r="7183" b="16709"/>
            <a:stretch/>
          </p:blipFill>
          <p:spPr bwMode="auto">
            <a:xfrm>
              <a:off x="9225024" y="3091611"/>
              <a:ext cx="475359" cy="539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6DF9F765-8528-4F68-AA3B-0F9D9F603DDD}"/>
                </a:ext>
              </a:extLst>
            </p:cNvPr>
            <p:cNvCxnSpPr/>
            <p:nvPr/>
          </p:nvCxnSpPr>
          <p:spPr>
            <a:xfrm rot="5400000">
              <a:off x="10703588" y="3534370"/>
              <a:ext cx="720000" cy="0"/>
            </a:xfrm>
            <a:prstGeom prst="line">
              <a:avLst/>
            </a:prstGeom>
            <a:ln w="28575"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kstvak 16">
                  <a:extLst>
                    <a:ext uri="{FF2B5EF4-FFF2-40B4-BE49-F238E27FC236}">
                      <a16:creationId xmlns:a16="http://schemas.microsoft.com/office/drawing/2014/main" id="{2755A172-2D58-412C-8824-99B30916C34D}"/>
                    </a:ext>
                  </a:extLst>
                </p:cNvPr>
                <p:cNvSpPr txBox="1"/>
                <p:nvPr/>
              </p:nvSpPr>
              <p:spPr>
                <a:xfrm>
                  <a:off x="11074956" y="3513079"/>
                  <a:ext cx="295209" cy="4140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nl-BE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l-BE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nl-BE" dirty="0"/>
                </a:p>
              </p:txBody>
            </p:sp>
          </mc:Choice>
          <mc:Fallback xmlns="">
            <p:sp>
              <p:nvSpPr>
                <p:cNvPr id="17" name="Tekstvak 16">
                  <a:extLst>
                    <a:ext uri="{FF2B5EF4-FFF2-40B4-BE49-F238E27FC236}">
                      <a16:creationId xmlns:a16="http://schemas.microsoft.com/office/drawing/2014/main" id="{2755A172-2D58-412C-8824-99B30916C3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4956" y="3513079"/>
                  <a:ext cx="295209" cy="41408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99CDC081-9366-4069-85FC-28B47AFE9000}"/>
                </a:ext>
              </a:extLst>
            </p:cNvPr>
            <p:cNvSpPr txBox="1"/>
            <p:nvPr/>
          </p:nvSpPr>
          <p:spPr>
            <a:xfrm>
              <a:off x="5937945" y="4960536"/>
              <a:ext cx="1444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Lower plane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A13AD5AD-8CC2-4306-BD6D-049BF332E328}"/>
                </a:ext>
              </a:extLst>
            </p:cNvPr>
            <p:cNvSpPr txBox="1"/>
            <p:nvPr/>
          </p:nvSpPr>
          <p:spPr>
            <a:xfrm>
              <a:off x="5935910" y="1942214"/>
              <a:ext cx="1444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Upper plane</a:t>
              </a: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CA2A9121-3F5B-43DD-9257-8A1ECB669082}"/>
                </a:ext>
              </a:extLst>
            </p:cNvPr>
            <p:cNvSpPr txBox="1"/>
            <p:nvPr/>
          </p:nvSpPr>
          <p:spPr>
            <a:xfrm>
              <a:off x="5937945" y="3510775"/>
              <a:ext cx="1444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Source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kstvak 20">
                  <a:extLst>
                    <a:ext uri="{FF2B5EF4-FFF2-40B4-BE49-F238E27FC236}">
                      <a16:creationId xmlns:a16="http://schemas.microsoft.com/office/drawing/2014/main" id="{64114DDF-73F3-4653-8828-ED7B235E143F}"/>
                    </a:ext>
                  </a:extLst>
                </p:cNvPr>
                <p:cNvSpPr txBox="1"/>
                <p:nvPr/>
              </p:nvSpPr>
              <p:spPr>
                <a:xfrm>
                  <a:off x="9700383" y="2990722"/>
                  <a:ext cx="32169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nl-BE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nl-BE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nl-BE" dirty="0"/>
                </a:p>
              </p:txBody>
            </p:sp>
          </mc:Choice>
          <mc:Fallback xmlns="">
            <p:sp>
              <p:nvSpPr>
                <p:cNvPr id="21" name="Tekstvak 20">
                  <a:extLst>
                    <a:ext uri="{FF2B5EF4-FFF2-40B4-BE49-F238E27FC236}">
                      <a16:creationId xmlns:a16="http://schemas.microsoft.com/office/drawing/2014/main" id="{64114DDF-73F3-4653-8828-ED7B235E14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0383" y="2990722"/>
                  <a:ext cx="321690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5641" r="-17949" b="-1794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kstvak 21">
                  <a:extLst>
                    <a:ext uri="{FF2B5EF4-FFF2-40B4-BE49-F238E27FC236}">
                      <a16:creationId xmlns:a16="http://schemas.microsoft.com/office/drawing/2014/main" id="{8F05EA0A-5A9E-4BD8-B978-56530A31DF45}"/>
                    </a:ext>
                  </a:extLst>
                </p:cNvPr>
                <p:cNvSpPr txBox="1"/>
                <p:nvPr/>
              </p:nvSpPr>
              <p:spPr>
                <a:xfrm>
                  <a:off x="9700403" y="3497796"/>
                  <a:ext cx="5706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nl-BE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nl-BE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nl-BE" b="0" i="1" smtClean="0">
                                <a:latin typeface="Cambria Math" panose="02040503050406030204" pitchFamily="18" charset="0"/>
                              </a:rPr>
                              <m:t>114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nl-BE" b="0" i="0" smtClean="0"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</m:sPre>
                      </m:oMath>
                    </m:oMathPara>
                  </a14:m>
                  <a:endParaRPr lang="nl-BE" dirty="0"/>
                </a:p>
              </p:txBody>
            </p:sp>
          </mc:Choice>
          <mc:Fallback xmlns="">
            <p:sp>
              <p:nvSpPr>
                <p:cNvPr id="22" name="Tekstvak 21">
                  <a:extLst>
                    <a:ext uri="{FF2B5EF4-FFF2-40B4-BE49-F238E27FC236}">
                      <a16:creationId xmlns:a16="http://schemas.microsoft.com/office/drawing/2014/main" id="{8F05EA0A-5A9E-4BD8-B978-56530A31DF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0403" y="3497796"/>
                  <a:ext cx="570604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0145" t="-2500" r="-40580" b="-25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ADAD610C-4F3C-4059-BF0E-79E8E470E9CF}"/>
                </a:ext>
              </a:extLst>
            </p:cNvPr>
            <p:cNvSpPr/>
            <p:nvPr/>
          </p:nvSpPr>
          <p:spPr>
            <a:xfrm>
              <a:off x="9306611" y="3585689"/>
              <a:ext cx="39088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6C2A3B2A-30D2-437B-BDED-6141965CD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2116" y="606233"/>
            <a:ext cx="939750" cy="5791553"/>
          </a:xfrm>
          <a:prstGeom prst="rect">
            <a:avLst/>
          </a:prstGeom>
        </p:spPr>
      </p:pic>
      <p:pic>
        <p:nvPicPr>
          <p:cNvPr id="27" name="Afbeelding 26" descr="Afbeelding met tekst&#10;&#10;Automatisch gegenereerde beschrijving">
            <a:extLst>
              <a:ext uri="{FF2B5EF4-FFF2-40B4-BE49-F238E27FC236}">
                <a16:creationId xmlns:a16="http://schemas.microsoft.com/office/drawing/2014/main" id="{BB78CA09-FEE4-4D69-AAB8-08556D27B0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1652344" y="2653078"/>
            <a:ext cx="6001490" cy="1632107"/>
          </a:xfrm>
          <a:prstGeom prst="rect">
            <a:avLst/>
          </a:prstGeom>
        </p:spPr>
      </p:pic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CAB135D7-4219-40BA-9F32-9A212E8AF272}"/>
              </a:ext>
            </a:extLst>
          </p:cNvPr>
          <p:cNvCxnSpPr>
            <a:cxnSpLocks/>
          </p:cNvCxnSpPr>
          <p:nvPr/>
        </p:nvCxnSpPr>
        <p:spPr>
          <a:xfrm flipV="1">
            <a:off x="3034985" y="1734497"/>
            <a:ext cx="1753963" cy="30610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4E6DC2D7-C34F-4E6C-A599-2A53E83FC575}"/>
              </a:ext>
            </a:extLst>
          </p:cNvPr>
          <p:cNvCxnSpPr>
            <a:cxnSpLocks/>
          </p:cNvCxnSpPr>
          <p:nvPr/>
        </p:nvCxnSpPr>
        <p:spPr>
          <a:xfrm flipV="1">
            <a:off x="3034985" y="6092857"/>
            <a:ext cx="2085655" cy="1567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60BBC695-BF9F-46AE-9469-249F03D4345C}"/>
              </a:ext>
            </a:extLst>
          </p:cNvPr>
          <p:cNvCxnSpPr>
            <a:cxnSpLocks/>
          </p:cNvCxnSpPr>
          <p:nvPr/>
        </p:nvCxnSpPr>
        <p:spPr>
          <a:xfrm>
            <a:off x="6250113" y="4199584"/>
            <a:ext cx="2254052" cy="9820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39">
            <a:extLst>
              <a:ext uri="{FF2B5EF4-FFF2-40B4-BE49-F238E27FC236}">
                <a16:creationId xmlns:a16="http://schemas.microsoft.com/office/drawing/2014/main" id="{6E5A40EA-6BF5-4112-ADA1-AEBB720E732B}"/>
              </a:ext>
            </a:extLst>
          </p:cNvPr>
          <p:cNvCxnSpPr>
            <a:cxnSpLocks/>
          </p:cNvCxnSpPr>
          <p:nvPr/>
        </p:nvCxnSpPr>
        <p:spPr>
          <a:xfrm flipV="1">
            <a:off x="6229702" y="2853130"/>
            <a:ext cx="2327849" cy="1003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54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0124" y="340574"/>
            <a:ext cx="8071360" cy="1152000"/>
          </a:xfrm>
        </p:spPr>
        <p:txBody>
          <a:bodyPr/>
          <a:lstStyle/>
          <a:p>
            <a:r>
              <a:rPr lang="en-US" dirty="0"/>
              <a:t>Experimental set-up</a:t>
            </a:r>
          </a:p>
        </p:txBody>
      </p:sp>
      <p:sp>
        <p:nvSpPr>
          <p:cNvPr id="28" name="Tijdelijke aanduiding voor inhoud 2">
            <a:extLst>
              <a:ext uri="{FF2B5EF4-FFF2-40B4-BE49-F238E27FC236}">
                <a16:creationId xmlns:a16="http://schemas.microsoft.com/office/drawing/2014/main" id="{4B25F0ED-A0C9-44B2-A9E2-2C4372E21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2601"/>
            <a:ext cx="10160000" cy="4373563"/>
          </a:xfrm>
        </p:spPr>
        <p:txBody>
          <a:bodyPr/>
          <a:lstStyle/>
          <a:p>
            <a:r>
              <a:rPr lang="nl-NL" dirty="0" err="1"/>
              <a:t>Some</a:t>
            </a:r>
            <a:r>
              <a:rPr lang="nl-NL" dirty="0"/>
              <a:t> more pictures</a:t>
            </a:r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19021" r="8210" b="14112"/>
          <a:stretch/>
        </p:blipFill>
        <p:spPr>
          <a:xfrm rot="5400000">
            <a:off x="6295614" y="1698064"/>
            <a:ext cx="6130641" cy="33492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3"/>
          <a:stretch/>
        </p:blipFill>
        <p:spPr>
          <a:xfrm>
            <a:off x="875562" y="3375837"/>
            <a:ext cx="5298558" cy="30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00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38100"/>
            <a:ext cx="12496800" cy="6781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" y="4892622"/>
            <a:ext cx="5902036" cy="1965378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490124" y="340574"/>
            <a:ext cx="807136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Simulation geometry</a:t>
            </a:r>
          </a:p>
        </p:txBody>
      </p:sp>
    </p:spTree>
    <p:extLst>
      <p:ext uri="{BB962C8B-B14F-4D97-AF65-F5344CB8AC3E}">
        <p14:creationId xmlns:p14="http://schemas.microsoft.com/office/powerpoint/2010/main" val="2009937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12078"/>
            <a:ext cx="7721600" cy="1371600"/>
          </a:xfrm>
        </p:spPr>
        <p:txBody>
          <a:bodyPr/>
          <a:lstStyle/>
          <a:p>
            <a:r>
              <a:rPr lang="en-US" dirty="0"/>
              <a:t>Experimental Campaign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752601"/>
            <a:ext cx="10160000" cy="1841937"/>
          </a:xfrm>
        </p:spPr>
        <p:txBody>
          <a:bodyPr/>
          <a:lstStyle/>
          <a:p>
            <a:pPr indent="-182880"/>
            <a:r>
              <a:rPr lang="en-US" sz="2600" dirty="0"/>
              <a:t>November-December 2020 </a:t>
            </a:r>
          </a:p>
          <a:p>
            <a:pPr indent="-182880"/>
            <a:endParaRPr lang="en-US" dirty="0"/>
          </a:p>
          <a:p>
            <a:pPr indent="-182880"/>
            <a:r>
              <a:rPr lang="en-US" sz="2600" dirty="0"/>
              <a:t>Set-up </a:t>
            </a:r>
            <a:r>
              <a:rPr lang="en-GB" sz="2600" dirty="0"/>
              <a:t>characterization</a:t>
            </a:r>
            <a:r>
              <a:rPr lang="en-US" sz="2600" dirty="0"/>
              <a:t> + actual measurements</a:t>
            </a:r>
          </a:p>
          <a:p>
            <a:pPr marL="731520" lvl="1" indent="-457200"/>
            <a:endParaRPr lang="en-US" sz="2400" dirty="0"/>
          </a:p>
          <a:p>
            <a:pPr indent="-182880"/>
            <a:endParaRPr lang="en-US" sz="2600" dirty="0"/>
          </a:p>
          <a:p>
            <a:pPr indent="-18288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16</a:t>
            </a:fld>
            <a:endParaRPr lang="nl-N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">
                <a:extLst>
                  <a:ext uri="{FF2B5EF4-FFF2-40B4-BE49-F238E27FC236}">
                    <a16:creationId xmlns:a16="http://schemas.microsoft.com/office/drawing/2014/main" id="{1E4E0912-8FEF-4ACF-B111-2855DB0D15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3568262"/>
                <a:ext cx="10160000" cy="25802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731520" lvl="1" indent="-457200"/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BE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nl-BE" sz="2400" b="0" i="1" smtClean="0">
                            <a:latin typeface="Cambria Math" panose="02040503050406030204" pitchFamily="18" charset="0"/>
                          </a:rPr>
                          <m:t>207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nl-BE" sz="2400" b="0" i="0" smtClean="0">
                            <a:latin typeface="Cambria Math" panose="02040503050406030204" pitchFamily="18" charset="0"/>
                          </a:rPr>
                          <m:t>Bi</m:t>
                        </m:r>
                      </m:e>
                    </m:sPre>
                  </m:oMath>
                </a14:m>
                <a:endParaRPr lang="nl-BE" sz="2400" dirty="0"/>
              </a:p>
              <a:p>
                <a:pPr marL="731520" lvl="1" indent="-457200"/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BE" sz="24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nl-BE" sz="2400" b="0" i="1" smtClean="0">
                            <a:latin typeface="Cambria Math" panose="02040503050406030204" pitchFamily="18" charset="0"/>
                          </a:rPr>
                          <m:t>137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nl-BE" sz="2400" b="0" i="0" smtClean="0">
                            <a:latin typeface="Cambria Math" panose="02040503050406030204" pitchFamily="18" charset="0"/>
                          </a:rPr>
                          <m:t>Cs</m:t>
                        </m:r>
                      </m:e>
                    </m:sPre>
                  </m:oMath>
                </a14:m>
                <a:endParaRPr lang="nl-BE" sz="2400" dirty="0"/>
              </a:p>
              <a:p>
                <a:pPr marL="731520" lvl="1" indent="-457200"/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BE" sz="24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nl-BE" sz="2400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nl-BE" sz="2400" b="0" i="0" smtClean="0">
                            <a:latin typeface="Cambria Math" panose="02040503050406030204" pitchFamily="18" charset="0"/>
                          </a:rPr>
                          <m:t>Sr</m:t>
                        </m:r>
                      </m:e>
                    </m:sPre>
                  </m:oMath>
                </a14:m>
                <a:endParaRPr lang="en-US" sz="2400" dirty="0"/>
              </a:p>
              <a:p>
                <a:pPr marL="731520" lvl="1" indent="-457200"/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BE" sz="24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nl-BE" sz="2400" b="0" i="1" smtClean="0">
                            <a:latin typeface="Cambria Math" panose="02040503050406030204" pitchFamily="18" charset="0"/>
                          </a:rPr>
                          <m:t>114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nl-BE" sz="2400" b="0" i="0" smtClean="0">
                            <a:latin typeface="Cambria Math" panose="02040503050406030204" pitchFamily="18" charset="0"/>
                          </a:rPr>
                          <m:t>In</m:t>
                        </m:r>
                      </m:e>
                    </m:sPre>
                  </m:oMath>
                </a14:m>
                <a:r>
                  <a:rPr lang="nl-BE" sz="2400" dirty="0"/>
                  <a:t> (1 </a:t>
                </a:r>
                <a:r>
                  <a:rPr lang="nl-BE" sz="2400" dirty="0" err="1"/>
                  <a:t>kBq</a:t>
                </a:r>
                <a:r>
                  <a:rPr lang="nl-BE" sz="2400" dirty="0"/>
                  <a:t> + 5 </a:t>
                </a:r>
                <a:r>
                  <a:rPr lang="nl-BE" sz="2400" dirty="0" err="1"/>
                  <a:t>kBq</a:t>
                </a:r>
                <a:r>
                  <a:rPr lang="nl-BE" sz="2400" dirty="0"/>
                  <a:t>)</a:t>
                </a:r>
              </a:p>
              <a:p>
                <a:pPr marL="731520" lvl="1" indent="-457200"/>
                <a:r>
                  <a:rPr lang="nl-BE" sz="2400" dirty="0"/>
                  <a:t>Background</a:t>
                </a:r>
              </a:p>
              <a:p>
                <a:pPr marL="731520" lvl="1" indent="-457200"/>
                <a:endParaRPr lang="nl-BE" sz="2800" dirty="0"/>
              </a:p>
              <a:p>
                <a:pPr indent="-182880"/>
                <a:endParaRPr lang="en-US" dirty="0"/>
              </a:p>
            </p:txBody>
          </p:sp>
        </mc:Choice>
        <mc:Fallback xmlns="">
          <p:sp>
            <p:nvSpPr>
              <p:cNvPr id="12" name="Content Placeholder 1">
                <a:extLst>
                  <a:ext uri="{FF2B5EF4-FFF2-40B4-BE49-F238E27FC236}">
                    <a16:creationId xmlns:a16="http://schemas.microsoft.com/office/drawing/2014/main" id="{1E4E0912-8FEF-4ACF-B111-2855DB0D1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568262"/>
                <a:ext cx="10160000" cy="2580290"/>
              </a:xfrm>
              <a:prstGeom prst="rect">
                <a:avLst/>
              </a:prstGeom>
              <a:blipFill>
                <a:blip r:embed="rId3"/>
                <a:stretch>
                  <a:fillRect t="-7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7118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12078"/>
            <a:ext cx="7721600" cy="1371600"/>
          </a:xfrm>
        </p:spPr>
        <p:txBody>
          <a:bodyPr/>
          <a:lstStyle/>
          <a:p>
            <a:r>
              <a:rPr lang="en-US" dirty="0"/>
              <a:t>Experimental Campaign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5394120" y="1483678"/>
                <a:ext cx="6321777" cy="4413783"/>
              </a:xfrm>
            </p:spPr>
            <p:txBody>
              <a:bodyPr>
                <a:normAutofit fontScale="85000" lnSpcReduction="20000"/>
              </a:bodyPr>
              <a:lstStyle/>
              <a:p>
                <a:pPr indent="-182880"/>
                <a:r>
                  <a:rPr lang="en-US" sz="2600" dirty="0"/>
                  <a:t>Thermal </a:t>
                </a:r>
                <a:r>
                  <a:rPr lang="en-GB" sz="2600" dirty="0"/>
                  <a:t>stabilisation</a:t>
                </a:r>
                <a:r>
                  <a:rPr lang="en-US" sz="2600" dirty="0"/>
                  <a:t> between sources</a:t>
                </a:r>
              </a:p>
              <a:p>
                <a:pPr indent="-182880"/>
                <a:endParaRPr lang="en-US" sz="2600" dirty="0"/>
              </a:p>
              <a:p>
                <a:pPr indent="-182880"/>
                <a:r>
                  <a:rPr lang="en-US" sz="2600" dirty="0"/>
                  <a:t>Measurements at different magnetic fields: </a:t>
                </a:r>
              </a:p>
              <a:p>
                <a:pPr marL="731520" lvl="1" indent="-457200"/>
                <a:r>
                  <a:rPr lang="en-US" sz="2600" dirty="0"/>
                  <a:t>0T</a:t>
                </a:r>
              </a:p>
              <a:p>
                <a:pPr marL="731520" lvl="1" indent="-457200"/>
                <a:r>
                  <a:rPr lang="en-US" sz="2600" dirty="0"/>
                  <a:t>1.3 T</a:t>
                </a:r>
              </a:p>
              <a:p>
                <a:pPr marL="731520" lvl="1" indent="-457200"/>
                <a:r>
                  <a:rPr lang="en-US" sz="2600" dirty="0"/>
                  <a:t>1.9 T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BE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nl-BE" sz="2600" b="0" i="1" smtClean="0">
                            <a:latin typeface="Cambria Math" panose="02040503050406030204" pitchFamily="18" charset="0"/>
                          </a:rPr>
                          <m:t>207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nl-BE" sz="2600" b="0" i="0" smtClean="0">
                            <a:latin typeface="Cambria Math" panose="02040503050406030204" pitchFamily="18" charset="0"/>
                          </a:rPr>
                          <m:t>Bi</m:t>
                        </m:r>
                      </m:e>
                    </m:sPre>
                  </m:oMath>
                </a14:m>
                <a:r>
                  <a:rPr lang="en-US" sz="2600" dirty="0"/>
                  <a:t>)</a:t>
                </a:r>
              </a:p>
              <a:p>
                <a:pPr marL="731520" lvl="1" indent="-457200"/>
                <a:r>
                  <a:rPr lang="en-US" sz="2600" dirty="0"/>
                  <a:t>2.5 T</a:t>
                </a:r>
              </a:p>
              <a:p>
                <a:pPr marL="731520" lvl="1" indent="-457200"/>
                <a:r>
                  <a:rPr lang="en-US" sz="2600" dirty="0"/>
                  <a:t>4T </a:t>
                </a:r>
              </a:p>
              <a:p>
                <a:pPr marL="731520" lvl="1" indent="-457200"/>
                <a:r>
                  <a:rPr lang="en-US" sz="2600" dirty="0"/>
                  <a:t>6T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BE" sz="2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nl-BE" sz="2600" b="0" i="1" smtClean="0">
                            <a:latin typeface="Cambria Math" panose="02040503050406030204" pitchFamily="18" charset="0"/>
                          </a:rPr>
                          <m:t>114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nl-BE" sz="2600" b="0" i="0" smtClean="0">
                            <a:latin typeface="Cambria Math" panose="02040503050406030204" pitchFamily="18" charset="0"/>
                          </a:rPr>
                          <m:t>In</m:t>
                        </m:r>
                      </m:e>
                    </m:sPre>
                  </m:oMath>
                </a14:m>
                <a:r>
                  <a:rPr lang="en-US" sz="2600" dirty="0"/>
                  <a:t>)</a:t>
                </a:r>
              </a:p>
              <a:p>
                <a:pPr indent="-182880"/>
                <a:endParaRPr lang="en-US" sz="2600" dirty="0"/>
              </a:p>
              <a:p>
                <a:pPr indent="-182880"/>
                <a:r>
                  <a:rPr lang="en-US" sz="2600" dirty="0"/>
                  <a:t>Overnight measurements @4T</a:t>
                </a:r>
                <a:endParaRPr lang="en-US" sz="2400" dirty="0"/>
              </a:p>
              <a:p>
                <a:pPr indent="-182880"/>
                <a:endParaRPr lang="en-US" sz="2600" dirty="0"/>
              </a:p>
              <a:p>
                <a:pPr indent="-182880"/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4120" y="1483678"/>
                <a:ext cx="6321777" cy="4413783"/>
              </a:xfrm>
              <a:blipFill>
                <a:blip r:embed="rId3"/>
                <a:stretch>
                  <a:fillRect l="-1254" t="-22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17</a:t>
            </a:fld>
            <a:endParaRPr lang="nl-NL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628315"/>
              </p:ext>
            </p:extLst>
          </p:nvPr>
        </p:nvGraphicFramePr>
        <p:xfrm>
          <a:off x="609600" y="1341066"/>
          <a:ext cx="4323330" cy="4968002"/>
        </p:xfrm>
        <a:graphic>
          <a:graphicData uri="http://schemas.openxmlformats.org/drawingml/2006/table">
            <a:tbl>
              <a:tblPr/>
              <a:tblGrid>
                <a:gridCol w="2161296">
                  <a:extLst>
                    <a:ext uri="{9D8B030D-6E8A-4147-A177-3AD203B41FA5}">
                      <a16:colId xmlns:a16="http://schemas.microsoft.com/office/drawing/2014/main" val="639369320"/>
                    </a:ext>
                  </a:extLst>
                </a:gridCol>
                <a:gridCol w="2162034">
                  <a:extLst>
                    <a:ext uri="{9D8B030D-6E8A-4147-A177-3AD203B41FA5}">
                      <a16:colId xmlns:a16="http://schemas.microsoft.com/office/drawing/2014/main" val="1737541254"/>
                    </a:ext>
                  </a:extLst>
                </a:gridCol>
              </a:tblGrid>
              <a:tr h="340381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Isotope</a:t>
                      </a:r>
                      <a:endParaRPr lang="en-US" sz="4400" dirty="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Duration</a:t>
                      </a:r>
                      <a:endParaRPr lang="en-US" sz="4400" dirty="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9948295"/>
                  </a:ext>
                </a:extLst>
              </a:tr>
              <a:tr h="34038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Bi207</a:t>
                      </a:r>
                      <a:endParaRPr lang="en-US" sz="3200" dirty="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 day – 1 night</a:t>
                      </a:r>
                      <a:endParaRPr lang="en-US" sz="3200" dirty="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3599185"/>
                  </a:ext>
                </a:extLst>
              </a:tr>
              <a:tr h="3741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STB</a:t>
                      </a:r>
                      <a:endParaRPr lang="en-US" sz="3200" dirty="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230785"/>
                  </a:ext>
                </a:extLst>
              </a:tr>
              <a:tr h="34038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Sr90</a:t>
                      </a:r>
                      <a:endParaRPr lang="en-US" sz="320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 day – 1 night</a:t>
                      </a:r>
                      <a:endParaRPr lang="en-US" sz="3200" dirty="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855370"/>
                  </a:ext>
                </a:extLst>
              </a:tr>
              <a:tr h="3741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STB</a:t>
                      </a:r>
                      <a:endParaRPr lang="en-US" sz="120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6593832"/>
                  </a:ext>
                </a:extLst>
              </a:tr>
              <a:tr h="34038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In114 (5kBq)</a:t>
                      </a:r>
                      <a:endParaRPr lang="en-US" sz="320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 day – 2 nights</a:t>
                      </a:r>
                      <a:endParaRPr lang="en-US" sz="3200" dirty="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368168"/>
                  </a:ext>
                </a:extLst>
              </a:tr>
              <a:tr h="3741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STB</a:t>
                      </a:r>
                      <a:endParaRPr lang="en-US" sz="1200" dirty="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2850762"/>
                  </a:ext>
                </a:extLst>
              </a:tr>
              <a:tr h="34038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In114 (1kBq)</a:t>
                      </a:r>
                      <a:endParaRPr lang="en-US" sz="320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 days – 6 nights</a:t>
                      </a:r>
                      <a:endParaRPr lang="en-US" sz="3200" dirty="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672978"/>
                  </a:ext>
                </a:extLst>
              </a:tr>
              <a:tr h="3741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STB</a:t>
                      </a:r>
                      <a:endParaRPr lang="en-US" sz="320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857775"/>
                  </a:ext>
                </a:extLst>
              </a:tr>
              <a:tr h="34038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Bi207</a:t>
                      </a:r>
                      <a:endParaRPr lang="en-US" sz="320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 day – 1 night</a:t>
                      </a:r>
                      <a:endParaRPr lang="en-US" sz="3200" dirty="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228534"/>
                  </a:ext>
                </a:extLst>
              </a:tr>
              <a:tr h="3741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STB</a:t>
                      </a:r>
                      <a:endParaRPr lang="en-US" sz="320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5141945"/>
                  </a:ext>
                </a:extLst>
              </a:tr>
              <a:tr h="34038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Cs137</a:t>
                      </a:r>
                      <a:endParaRPr lang="en-US" sz="320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 day – 1 night</a:t>
                      </a:r>
                      <a:endParaRPr lang="en-US" sz="3200" dirty="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1152105"/>
                  </a:ext>
                </a:extLst>
              </a:tr>
              <a:tr h="37415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STB</a:t>
                      </a:r>
                      <a:endParaRPr lang="en-US" sz="320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566424"/>
                  </a:ext>
                </a:extLst>
              </a:tr>
              <a:tr h="34038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Background</a:t>
                      </a:r>
                      <a:endParaRPr lang="en-US" sz="320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 days – 9 nights</a:t>
                      </a:r>
                      <a:endParaRPr lang="en-US" sz="3200" dirty="0">
                        <a:effectLst/>
                      </a:endParaRPr>
                    </a:p>
                  </a:txBody>
                  <a:tcPr marL="68390" marR="6839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3958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061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DA1985A-498F-46CC-8D17-3A79D9651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2405921"/>
            <a:ext cx="8726940" cy="4320000"/>
          </a:xfrm>
          <a:prstGeom prst="rect">
            <a:avLst/>
          </a:prstGeom>
          <a:ln>
            <a:noFill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A87587F-DEB2-48FA-A559-5FE81BD49B7A}"/>
              </a:ext>
            </a:extLst>
          </p:cNvPr>
          <p:cNvSpPr txBox="1"/>
          <p:nvPr/>
        </p:nvSpPr>
        <p:spPr>
          <a:xfrm>
            <a:off x="6236400" y="3170555"/>
            <a:ext cx="282632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dirty="0" err="1"/>
              <a:t>Lower</a:t>
            </a:r>
            <a:r>
              <a:rPr lang="nl-BE" dirty="0"/>
              <a:t> detector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/>
              <p:cNvSpPr>
                <a:spLocks noGrp="1"/>
              </p:cNvSpPr>
              <p:nvPr>
                <p:ph type="title"/>
              </p:nvPr>
            </p:nvSpPr>
            <p:spPr>
              <a:xfrm>
                <a:off x="609599" y="152718"/>
                <a:ext cx="9354207" cy="1371600"/>
              </a:xfrm>
              <a:ln>
                <a:noFill/>
              </a:ln>
            </p:spPr>
            <p:txBody>
              <a:bodyPr anchor="ctr">
                <a:normAutofit/>
              </a:bodyPr>
              <a:lstStyle/>
              <a:p>
                <a:r>
                  <a:rPr lang="en-US" dirty="0"/>
                  <a:t>Experimental Results –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114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𝐼𝑛</m:t>
                        </m:r>
                      </m:e>
                    </m:sPre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Tit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599" y="152718"/>
                <a:ext cx="9354207" cy="1371600"/>
              </a:xfrm>
              <a:blipFill>
                <a:blip r:embed="rId4"/>
                <a:stretch>
                  <a:fillRect l="-19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16200000">
            <a:off x="11189124" y="5824644"/>
            <a:ext cx="1315721" cy="486833"/>
          </a:xfrm>
          <a:ln>
            <a:noFill/>
          </a:ln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A297500-7527-634B-90F4-69D0994C32B4}" type="slidenum">
              <a:rPr lang="nl-NL" smtClean="0"/>
              <a:pPr>
                <a:spcAft>
                  <a:spcPts val="600"/>
                </a:spcAft>
              </a:pPr>
              <a:t>18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5BF12A5-AC24-4C3E-BBFD-66EFDC15E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405917"/>
            <a:ext cx="8726940" cy="4320000"/>
          </a:xfrm>
          <a:prstGeom prst="rect">
            <a:avLst/>
          </a:prstGeom>
          <a:ln>
            <a:noFill/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EF302E1-9ADA-472C-B757-69738CE85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" y="2395401"/>
            <a:ext cx="8726940" cy="4320000"/>
          </a:xfrm>
          <a:prstGeom prst="rect">
            <a:avLst/>
          </a:prstGeom>
          <a:ln>
            <a:noFill/>
          </a:ln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8201A734-AE77-4D90-BB98-1DEF14D3C203}"/>
              </a:ext>
            </a:extLst>
          </p:cNvPr>
          <p:cNvSpPr txBox="1"/>
          <p:nvPr/>
        </p:nvSpPr>
        <p:spPr>
          <a:xfrm>
            <a:off x="7493502" y="3388477"/>
            <a:ext cx="1727327" cy="9438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nl-NL" sz="1400" dirty="0"/>
              <a:t>3.25e7 events</a:t>
            </a:r>
          </a:p>
          <a:p>
            <a:pPr>
              <a:spcAft>
                <a:spcPts val="800"/>
              </a:spcAft>
            </a:pPr>
            <a:r>
              <a:rPr lang="nl-NL" sz="1400" dirty="0"/>
              <a:t>74.03%</a:t>
            </a:r>
          </a:p>
          <a:p>
            <a:pPr>
              <a:spcAft>
                <a:spcPts val="800"/>
              </a:spcAft>
            </a:pPr>
            <a:r>
              <a:rPr lang="nl-NL" sz="1400" dirty="0"/>
              <a:t>25.97%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077227" y="2064887"/>
                <a:ext cx="570604" cy="2793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49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e>
                      </m:sPre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27" y="2064887"/>
                <a:ext cx="570604" cy="279372"/>
              </a:xfrm>
              <a:prstGeom prst="rect">
                <a:avLst/>
              </a:prstGeom>
              <a:blipFill>
                <a:blip r:embed="rId7"/>
                <a:stretch>
                  <a:fillRect l="-1064" r="-9574"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756365" y="1699491"/>
                <a:ext cx="8884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6365" y="1699491"/>
                <a:ext cx="888429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/>
          <p:cNvCxnSpPr/>
          <p:nvPr/>
        </p:nvCxnSpPr>
        <p:spPr>
          <a:xfrm>
            <a:off x="9760213" y="3197552"/>
            <a:ext cx="1157628" cy="943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339027" y="3264762"/>
                <a:ext cx="609077" cy="2857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Sn</m:t>
                          </m:r>
                        </m:e>
                      </m:sPre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9027" y="3264762"/>
                <a:ext cx="609077" cy="285784"/>
              </a:xfrm>
              <a:prstGeom prst="rect">
                <a:avLst/>
              </a:prstGeom>
              <a:blipFill>
                <a:blip r:embed="rId9"/>
                <a:stretch>
                  <a:fillRect l="-1000" t="-2174" r="-9000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/>
              <p:nvPr/>
            </p:nvSpPr>
            <p:spPr>
              <a:xfrm>
                <a:off x="10191383" y="2882096"/>
                <a:ext cx="17978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l-BE" sz="1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1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nl-BE" sz="1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nl-BE" sz="1400" dirty="0">
                    <a:solidFill>
                      <a:schemeClr val="accent4"/>
                    </a:solidFill>
                  </a:rPr>
                  <a:t>= 1988.6(6) </a:t>
                </a:r>
                <a:r>
                  <a:rPr lang="nl-BE" sz="1400" dirty="0" err="1">
                    <a:solidFill>
                      <a:schemeClr val="accent4"/>
                    </a:solidFill>
                  </a:rPr>
                  <a:t>keV</a:t>
                </a:r>
                <a:endParaRPr lang="nl-BE" sz="1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2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383" y="2882096"/>
                <a:ext cx="1797834" cy="307777"/>
              </a:xfrm>
              <a:prstGeom prst="rect">
                <a:avLst/>
              </a:prstGeom>
              <a:blipFill>
                <a:blip r:embed="rId10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644794" y="2901665"/>
                <a:ext cx="5226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4794" y="2901665"/>
                <a:ext cx="52263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756365" y="1385625"/>
                <a:ext cx="8884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6365" y="1385625"/>
                <a:ext cx="888429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/>
              <p:nvPr/>
            </p:nvSpPr>
            <p:spPr>
              <a:xfrm>
                <a:off x="9355978" y="1378591"/>
                <a:ext cx="1595764" cy="542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1400" dirty="0">
                    <a:solidFill>
                      <a:schemeClr val="accent4"/>
                    </a:solidFill>
                  </a:rPr>
                  <a:t>96.75(24)% IT</a:t>
                </a:r>
                <a:endParaRPr lang="en-US" sz="1400" i="1" dirty="0">
                  <a:solidFill>
                    <a:schemeClr val="accent4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1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nl-BE" sz="1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accent4"/>
                    </a:solidFill>
                  </a:rPr>
                  <a:t>= 49.51 d</a:t>
                </a:r>
              </a:p>
            </p:txBody>
          </p:sp>
        </mc:Choice>
        <mc:Fallback xmlns="">
          <p:sp>
            <p:nvSpPr>
              <p:cNvPr id="29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978" y="1378591"/>
                <a:ext cx="1595764" cy="542521"/>
              </a:xfrm>
              <a:prstGeom prst="rect">
                <a:avLst/>
              </a:prstGeom>
              <a:blipFill>
                <a:blip r:embed="rId14"/>
                <a:stretch>
                  <a:fillRect l="-1145" t="-2247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/>
              <p:nvPr/>
            </p:nvSpPr>
            <p:spPr>
              <a:xfrm>
                <a:off x="7624249" y="1398655"/>
                <a:ext cx="14597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FF0000"/>
                    </a:solidFill>
                  </a:rPr>
                  <a:t>=190.3 keV</a:t>
                </a:r>
              </a:p>
            </p:txBody>
          </p:sp>
        </mc:Choice>
        <mc:Fallback xmlns="">
          <p:sp>
            <p:nvSpPr>
              <p:cNvPr id="30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249" y="1398655"/>
                <a:ext cx="1459725" cy="307777"/>
              </a:xfrm>
              <a:prstGeom prst="rect">
                <a:avLst/>
              </a:prstGeom>
              <a:blipFill>
                <a:blip r:embed="rId15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Rechte verbindingslijn met pijl 8">
            <a:extLst>
              <a:ext uri="{FF2B5EF4-FFF2-40B4-BE49-F238E27FC236}">
                <a16:creationId xmlns:a16="http://schemas.microsoft.com/office/drawing/2014/main" id="{98A72C0C-71C2-4C99-921D-915CE522B145}"/>
              </a:ext>
            </a:extLst>
          </p:cNvPr>
          <p:cNvCxnSpPr/>
          <p:nvPr/>
        </p:nvCxnSpPr>
        <p:spPr>
          <a:xfrm>
            <a:off x="9343780" y="2771734"/>
            <a:ext cx="414824" cy="423716"/>
          </a:xfrm>
          <a:prstGeom prst="straightConnector1">
            <a:avLst/>
          </a:prstGeom>
          <a:ln>
            <a:solidFill>
              <a:schemeClr val="accent4">
                <a:alpha val="91000"/>
              </a:schemeClr>
            </a:solidFill>
            <a:headEnd type="none" w="med" len="med"/>
            <a:tailEnd type="arrow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119629" y="2012608"/>
            <a:ext cx="1157628" cy="943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119629" y="1707089"/>
            <a:ext cx="1157628" cy="943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vak 13">
            <a:extLst>
              <a:ext uri="{FF2B5EF4-FFF2-40B4-BE49-F238E27FC236}">
                <a16:creationId xmlns:a16="http://schemas.microsoft.com/office/drawing/2014/main" id="{FB368C23-EC8A-4470-A03E-0AA9C3733AEF}"/>
              </a:ext>
            </a:extLst>
          </p:cNvPr>
          <p:cNvSpPr txBox="1"/>
          <p:nvPr/>
        </p:nvSpPr>
        <p:spPr>
          <a:xfrm>
            <a:off x="9355978" y="2499952"/>
            <a:ext cx="1270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accent4"/>
                </a:solidFill>
              </a:rPr>
              <a:t>I = 99.36 %</a:t>
            </a:r>
          </a:p>
        </p:txBody>
      </p:sp>
    </p:spTree>
    <p:extLst>
      <p:ext uri="{BB962C8B-B14F-4D97-AF65-F5344CB8AC3E}">
        <p14:creationId xmlns:p14="http://schemas.microsoft.com/office/powerpoint/2010/main" val="25507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8" grpId="0"/>
      <p:bldP spid="22" grpId="0"/>
      <p:bldP spid="24" grpId="0"/>
      <p:bldP spid="28" grpId="0"/>
      <p:bldP spid="29" grpId="0"/>
      <p:bldP spid="30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/>
              <p:cNvSpPr>
                <a:spLocks noGrp="1"/>
              </p:cNvSpPr>
              <p:nvPr>
                <p:ph type="title"/>
              </p:nvPr>
            </p:nvSpPr>
            <p:spPr>
              <a:xfrm>
                <a:off x="609599" y="152718"/>
                <a:ext cx="10016359" cy="1371600"/>
              </a:xfrm>
            </p:spPr>
            <p:txBody>
              <a:bodyPr anchor="ctr">
                <a:normAutofit/>
              </a:bodyPr>
              <a:lstStyle/>
              <a:p>
                <a:r>
                  <a:rPr lang="en-US" dirty="0"/>
                  <a:t>Experimental Results –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207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𝐵𝑖</m:t>
                        </m:r>
                      </m:e>
                    </m:sPre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Tit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599" y="152718"/>
                <a:ext cx="10016359" cy="1371600"/>
              </a:xfrm>
              <a:blipFill>
                <a:blip r:embed="rId3"/>
                <a:stretch>
                  <a:fillRect l="-1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16200000">
            <a:off x="11189124" y="5824644"/>
            <a:ext cx="1315721" cy="48683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A297500-7527-634B-90F4-69D0994C32B4}" type="slidenum">
              <a:rPr lang="nl-NL" smtClean="0"/>
              <a:pPr>
                <a:spcAft>
                  <a:spcPts val="600"/>
                </a:spcAft>
              </a:pPr>
              <a:t>19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5" r="4478"/>
          <a:stretch/>
        </p:blipFill>
        <p:spPr>
          <a:xfrm>
            <a:off x="609599" y="2405921"/>
            <a:ext cx="7743315" cy="43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274364" y="1535094"/>
                <a:ext cx="572208" cy="284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83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207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Bi</m:t>
                          </m:r>
                        </m:e>
                      </m:sPre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4364" y="1535094"/>
                <a:ext cx="572208" cy="284309"/>
              </a:xfrm>
              <a:prstGeom prst="rect">
                <a:avLst/>
              </a:prstGeom>
              <a:blipFill>
                <a:blip r:embed="rId5"/>
                <a:stretch>
                  <a:fillRect l="-1064" r="-9574"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925710" y="1182060"/>
                <a:ext cx="8884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5710" y="1182060"/>
                <a:ext cx="88842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9976179" y="5395538"/>
            <a:ext cx="1157628" cy="943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554993" y="5451492"/>
                <a:ext cx="625108" cy="284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207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Pb</m:t>
                          </m:r>
                        </m:e>
                      </m:sPre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993" y="5451492"/>
                <a:ext cx="625108" cy="284309"/>
              </a:xfrm>
              <a:prstGeom prst="rect">
                <a:avLst/>
              </a:prstGeom>
              <a:blipFill>
                <a:blip r:embed="rId7"/>
                <a:stretch>
                  <a:fillRect l="-971" r="-8738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Rechte verbindingslijn met pijl 8">
            <a:extLst>
              <a:ext uri="{FF2B5EF4-FFF2-40B4-BE49-F238E27FC236}">
                <a16:creationId xmlns:a16="http://schemas.microsoft.com/office/drawing/2014/main" id="{98A72C0C-71C2-4C99-921D-915CE522B145}"/>
              </a:ext>
            </a:extLst>
          </p:cNvPr>
          <p:cNvCxnSpPr/>
          <p:nvPr/>
        </p:nvCxnSpPr>
        <p:spPr>
          <a:xfrm>
            <a:off x="9518659" y="1976484"/>
            <a:ext cx="414824" cy="423716"/>
          </a:xfrm>
          <a:prstGeom prst="straightConnector1">
            <a:avLst/>
          </a:prstGeom>
          <a:ln>
            <a:solidFill>
              <a:schemeClr val="accent4">
                <a:alpha val="91000"/>
              </a:schemeClr>
            </a:solidFill>
            <a:headEnd type="none" w="med" len="med"/>
            <a:tailEnd type="arrow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849463" y="5032675"/>
                <a:ext cx="5226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9463" y="5032675"/>
                <a:ext cx="522633" cy="369332"/>
              </a:xfrm>
              <a:prstGeom prst="rect">
                <a:avLst/>
              </a:prstGeom>
              <a:blipFill>
                <a:blip r:embed="rId8"/>
                <a:stretch>
                  <a:fillRect r="-18824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>
            <a:off x="9976179" y="4597696"/>
            <a:ext cx="1157628" cy="943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8">
            <a:extLst>
              <a:ext uri="{FF2B5EF4-FFF2-40B4-BE49-F238E27FC236}">
                <a16:creationId xmlns:a16="http://schemas.microsoft.com/office/drawing/2014/main" id="{98A72C0C-71C2-4C99-921D-915CE522B145}"/>
              </a:ext>
            </a:extLst>
          </p:cNvPr>
          <p:cNvCxnSpPr/>
          <p:nvPr/>
        </p:nvCxnSpPr>
        <p:spPr>
          <a:xfrm>
            <a:off x="9518659" y="2937977"/>
            <a:ext cx="414824" cy="423716"/>
          </a:xfrm>
          <a:prstGeom prst="straightConnector1">
            <a:avLst/>
          </a:prstGeom>
          <a:ln>
            <a:solidFill>
              <a:schemeClr val="accent4">
                <a:alpha val="91000"/>
              </a:schemeClr>
            </a:solidFill>
            <a:headEnd type="none" w="med" len="med"/>
            <a:tailEnd type="arrow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288974" y="1495177"/>
            <a:ext cx="1157628" cy="943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849463" y="4239672"/>
                <a:ext cx="5226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5/2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9463" y="4239672"/>
                <a:ext cx="522633" cy="369332"/>
              </a:xfrm>
              <a:prstGeom prst="rect">
                <a:avLst/>
              </a:prstGeom>
              <a:blipFill>
                <a:blip r:embed="rId9"/>
                <a:stretch>
                  <a:fillRect r="-18824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>
            <a:off x="9945682" y="3369082"/>
            <a:ext cx="1157628" cy="943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818966" y="3011058"/>
                <a:ext cx="5226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13/2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8966" y="3011058"/>
                <a:ext cx="522633" cy="369332"/>
              </a:xfrm>
              <a:prstGeom prst="rect">
                <a:avLst/>
              </a:prstGeom>
              <a:blipFill>
                <a:blip r:embed="rId10"/>
                <a:stretch>
                  <a:fillRect r="-47059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9971366" y="2469877"/>
            <a:ext cx="1157628" cy="943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850324" y="2118265"/>
                <a:ext cx="5226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7/2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0324" y="2118265"/>
                <a:ext cx="522633" cy="369332"/>
              </a:xfrm>
              <a:prstGeom prst="rect">
                <a:avLst/>
              </a:prstGeom>
              <a:blipFill>
                <a:blip r:embed="rId11"/>
                <a:stretch>
                  <a:fillRect r="-17442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/>
              <p:nvPr/>
            </p:nvSpPr>
            <p:spPr>
              <a:xfrm>
                <a:off x="10657339" y="4319898"/>
                <a:ext cx="15346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nl-BE" sz="1400" dirty="0">
                    <a:solidFill>
                      <a:schemeClr val="accent4"/>
                    </a:solidFill>
                  </a:rPr>
                  <a:t>= 569.7 </a:t>
                </a:r>
                <a:r>
                  <a:rPr lang="nl-BE" sz="1400" dirty="0" err="1">
                    <a:solidFill>
                      <a:schemeClr val="accent4"/>
                    </a:solidFill>
                  </a:rPr>
                  <a:t>keV</a:t>
                </a:r>
                <a:endParaRPr lang="nl-BE" sz="1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7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7339" y="4319898"/>
                <a:ext cx="1534661" cy="307777"/>
              </a:xfrm>
              <a:prstGeom prst="rect">
                <a:avLst/>
              </a:prstGeom>
              <a:blipFill>
                <a:blip r:embed="rId12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/>
              <p:nvPr/>
            </p:nvSpPr>
            <p:spPr>
              <a:xfrm>
                <a:off x="10688870" y="3033799"/>
                <a:ext cx="15031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nl-BE" sz="1400" dirty="0">
                    <a:solidFill>
                      <a:schemeClr val="accent4"/>
                    </a:solidFill>
                  </a:rPr>
                  <a:t>= 1633.4 </a:t>
                </a:r>
                <a:r>
                  <a:rPr lang="nl-BE" sz="1400" dirty="0" err="1">
                    <a:solidFill>
                      <a:schemeClr val="accent4"/>
                    </a:solidFill>
                  </a:rPr>
                  <a:t>keV</a:t>
                </a:r>
                <a:endParaRPr lang="nl-BE" sz="1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8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8870" y="3033799"/>
                <a:ext cx="1503130" cy="307777"/>
              </a:xfrm>
              <a:prstGeom prst="rect">
                <a:avLst/>
              </a:prstGeom>
              <a:blipFill>
                <a:blip r:embed="rId13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/>
              <p:nvPr/>
            </p:nvSpPr>
            <p:spPr>
              <a:xfrm>
                <a:off x="10657489" y="2144799"/>
                <a:ext cx="153451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nl-BE" sz="1400" dirty="0">
                    <a:solidFill>
                      <a:schemeClr val="accent4"/>
                    </a:solidFill>
                  </a:rPr>
                  <a:t>= 2339.9 </a:t>
                </a:r>
                <a:r>
                  <a:rPr lang="nl-BE" sz="1400" dirty="0" err="1">
                    <a:solidFill>
                      <a:schemeClr val="accent4"/>
                    </a:solidFill>
                  </a:rPr>
                  <a:t>keV</a:t>
                </a:r>
                <a:endParaRPr lang="nl-BE" sz="1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9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7489" y="2144799"/>
                <a:ext cx="1534511" cy="307777"/>
              </a:xfrm>
              <a:prstGeom prst="rect">
                <a:avLst/>
              </a:prstGeom>
              <a:blipFill>
                <a:blip r:embed="rId14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Rechte verbindingslijn met pijl 8">
            <a:extLst>
              <a:ext uri="{FF2B5EF4-FFF2-40B4-BE49-F238E27FC236}">
                <a16:creationId xmlns:a16="http://schemas.microsoft.com/office/drawing/2014/main" id="{98A72C0C-71C2-4C99-921D-915CE522B145}"/>
              </a:ext>
            </a:extLst>
          </p:cNvPr>
          <p:cNvCxnSpPr/>
          <p:nvPr/>
        </p:nvCxnSpPr>
        <p:spPr>
          <a:xfrm>
            <a:off x="9517621" y="4187166"/>
            <a:ext cx="414824" cy="423716"/>
          </a:xfrm>
          <a:prstGeom prst="straightConnector1">
            <a:avLst/>
          </a:prstGeom>
          <a:ln>
            <a:solidFill>
              <a:schemeClr val="accent4">
                <a:alpha val="91000"/>
              </a:schemeClr>
            </a:solidFill>
            <a:headEnd type="none" w="med" len="med"/>
            <a:tailEnd type="arrow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Tekstvak 13">
            <a:extLst>
              <a:ext uri="{FF2B5EF4-FFF2-40B4-BE49-F238E27FC236}">
                <a16:creationId xmlns:a16="http://schemas.microsoft.com/office/drawing/2014/main" id="{FB368C23-EC8A-4470-A03E-0AA9C3733AEF}"/>
              </a:ext>
            </a:extLst>
          </p:cNvPr>
          <p:cNvSpPr txBox="1"/>
          <p:nvPr/>
        </p:nvSpPr>
        <p:spPr>
          <a:xfrm>
            <a:off x="9517620" y="1741750"/>
            <a:ext cx="1270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accent4"/>
                </a:solidFill>
              </a:rPr>
              <a:t>I = 7.03 %</a:t>
            </a:r>
          </a:p>
        </p:txBody>
      </p:sp>
      <p:sp>
        <p:nvSpPr>
          <p:cNvPr id="32" name="Tekstvak 13">
            <a:extLst>
              <a:ext uri="{FF2B5EF4-FFF2-40B4-BE49-F238E27FC236}">
                <a16:creationId xmlns:a16="http://schemas.microsoft.com/office/drawing/2014/main" id="{FB368C23-EC8A-4470-A03E-0AA9C3733AEF}"/>
              </a:ext>
            </a:extLst>
          </p:cNvPr>
          <p:cNvSpPr txBox="1"/>
          <p:nvPr/>
        </p:nvSpPr>
        <p:spPr>
          <a:xfrm>
            <a:off x="9517621" y="2698516"/>
            <a:ext cx="1270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accent4"/>
                </a:solidFill>
              </a:rPr>
              <a:t>I = 84.0 %</a:t>
            </a:r>
          </a:p>
        </p:txBody>
      </p:sp>
      <p:sp>
        <p:nvSpPr>
          <p:cNvPr id="33" name="Tekstvak 13">
            <a:extLst>
              <a:ext uri="{FF2B5EF4-FFF2-40B4-BE49-F238E27FC236}">
                <a16:creationId xmlns:a16="http://schemas.microsoft.com/office/drawing/2014/main" id="{FB368C23-EC8A-4470-A03E-0AA9C3733AEF}"/>
              </a:ext>
            </a:extLst>
          </p:cNvPr>
          <p:cNvSpPr txBox="1"/>
          <p:nvPr/>
        </p:nvSpPr>
        <p:spPr>
          <a:xfrm>
            <a:off x="9517142" y="3983279"/>
            <a:ext cx="1270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accent4"/>
                </a:solidFill>
              </a:rPr>
              <a:t>I = 8.9 %</a:t>
            </a:r>
          </a:p>
        </p:txBody>
      </p:sp>
    </p:spTree>
    <p:extLst>
      <p:ext uri="{BB962C8B-B14F-4D97-AF65-F5344CB8AC3E}">
        <p14:creationId xmlns:p14="http://schemas.microsoft.com/office/powerpoint/2010/main" val="143646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4" grpId="0"/>
      <p:bldP spid="22" grpId="0"/>
      <p:bldP spid="24" grpId="0"/>
      <p:bldP spid="26" grpId="0"/>
      <p:bldP spid="27" grpId="0"/>
      <p:bldP spid="28" grpId="0"/>
      <p:bldP spid="29" grpId="0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>
            <a:extLst>
              <a:ext uri="{FF2B5EF4-FFF2-40B4-BE49-F238E27FC236}">
                <a16:creationId xmlns:a16="http://schemas.microsoft.com/office/drawing/2014/main" id="{A8590F59-E8AF-46BF-B38C-E51B63C884C2}"/>
              </a:ext>
            </a:extLst>
          </p:cNvPr>
          <p:cNvSpPr txBox="1">
            <a:spLocks/>
          </p:cNvSpPr>
          <p:nvPr/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nl-BE" sz="3600" cap="all" spc="-60">
                <a:latin typeface="+mj-lt"/>
              </a:rPr>
              <a:t>Outline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971B0DD-42F8-4D37-A915-4C5E5835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A297500-7527-634B-90F4-69D0994C32B4}" type="slidenum">
              <a:rPr lang="nl-NL" smtClean="0"/>
              <a:pPr>
                <a:spcAft>
                  <a:spcPts val="600"/>
                </a:spcAft>
              </a:pPr>
              <a:t>2</a:t>
            </a:fld>
            <a:endParaRPr lang="nl-NL"/>
          </a:p>
        </p:txBody>
      </p:sp>
      <p:graphicFrame>
        <p:nvGraphicFramePr>
          <p:cNvPr id="11" name="Tijdelijke aanduiding voor inhoud 1">
            <a:extLst>
              <a:ext uri="{FF2B5EF4-FFF2-40B4-BE49-F238E27FC236}">
                <a16:creationId xmlns:a16="http://schemas.microsoft.com/office/drawing/2014/main" id="{1EA2B9CD-8A0A-43DE-9D37-8004D37154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5581394"/>
              </p:ext>
            </p:extLst>
          </p:nvPr>
        </p:nvGraphicFramePr>
        <p:xfrm>
          <a:off x="609600" y="1752601"/>
          <a:ext cx="10993968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3941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6B5668-8481-41F3-BCB7-5DAC31492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Simulation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078B671-FEC3-46C1-8F6F-395E6E9C5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4" r="8156"/>
          <a:stretch/>
        </p:blipFill>
        <p:spPr>
          <a:xfrm>
            <a:off x="1788584" y="1307371"/>
            <a:ext cx="9238004" cy="53274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23726" y="1511248"/>
            <a:ext cx="1893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keV peak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0399" y="3471137"/>
            <a:ext cx="1893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MeV peak</a:t>
            </a:r>
          </a:p>
        </p:txBody>
      </p:sp>
      <p:sp>
        <p:nvSpPr>
          <p:cNvPr id="9" name="Rectangle 8"/>
          <p:cNvSpPr/>
          <p:nvPr/>
        </p:nvSpPr>
        <p:spPr>
          <a:xfrm>
            <a:off x="7175351" y="3055172"/>
            <a:ext cx="839096" cy="20331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67773" y="2675530"/>
            <a:ext cx="1893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 peaks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417072" y="3263607"/>
            <a:ext cx="338269" cy="279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378362" y="1934901"/>
            <a:ext cx="92037" cy="244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424729" y="2932392"/>
            <a:ext cx="1893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1.7 MeV peak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8288940" y="3301724"/>
            <a:ext cx="672180" cy="353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774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/>
              <p:cNvSpPr>
                <a:spLocks noGrp="1"/>
              </p:cNvSpPr>
              <p:nvPr>
                <p:ph type="title"/>
              </p:nvPr>
            </p:nvSpPr>
            <p:spPr>
              <a:xfrm>
                <a:off x="609599" y="152718"/>
                <a:ext cx="10016359" cy="1371600"/>
              </a:xfrm>
            </p:spPr>
            <p:txBody>
              <a:bodyPr anchor="ctr">
                <a:normAutofit/>
              </a:bodyPr>
              <a:lstStyle/>
              <a:p>
                <a:r>
                  <a:rPr lang="en-US" dirty="0"/>
                  <a:t>Experimental Results –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137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𝐶𝑠</m:t>
                        </m:r>
                      </m:e>
                    </m:sPre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Tit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599" y="152718"/>
                <a:ext cx="10016359" cy="1371600"/>
              </a:xfrm>
              <a:blipFill>
                <a:blip r:embed="rId3"/>
                <a:stretch>
                  <a:fillRect l="-1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16200000">
            <a:off x="11189124" y="5824644"/>
            <a:ext cx="1315721" cy="48683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A297500-7527-634B-90F4-69D0994C32B4}" type="slidenum">
              <a:rPr lang="nl-NL" smtClean="0"/>
              <a:pPr>
                <a:spcAft>
                  <a:spcPts val="600"/>
                </a:spcAft>
              </a:pPr>
              <a:t>21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6" r="4656"/>
          <a:stretch/>
        </p:blipFill>
        <p:spPr>
          <a:xfrm>
            <a:off x="609599" y="2405921"/>
            <a:ext cx="7753347" cy="43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274364" y="1432455"/>
                <a:ext cx="596253" cy="2877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55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137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Cs</m:t>
                          </m:r>
                        </m:e>
                      </m:sPre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4364" y="1432455"/>
                <a:ext cx="596253" cy="287771"/>
              </a:xfrm>
              <a:prstGeom prst="rect">
                <a:avLst/>
              </a:prstGeom>
              <a:blipFill>
                <a:blip r:embed="rId5"/>
                <a:stretch>
                  <a:fillRect l="-1020" r="-9184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935041" y="1079421"/>
                <a:ext cx="8884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7/2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5041" y="1079421"/>
                <a:ext cx="888429" cy="369332"/>
              </a:xfrm>
              <a:prstGeom prst="rect">
                <a:avLst/>
              </a:prstGeom>
              <a:blipFill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580361" y="4221632"/>
                <a:ext cx="625108" cy="284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207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Pb</m:t>
                          </m:r>
                        </m:e>
                      </m:sPre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0361" y="4221632"/>
                <a:ext cx="625108" cy="284309"/>
              </a:xfrm>
              <a:prstGeom prst="rect">
                <a:avLst/>
              </a:prstGeom>
              <a:blipFill>
                <a:blip r:embed="rId7"/>
                <a:stretch>
                  <a:fillRect l="-1961" r="-9804"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Rechte verbindingslijn met pijl 8">
            <a:extLst>
              <a:ext uri="{FF2B5EF4-FFF2-40B4-BE49-F238E27FC236}">
                <a16:creationId xmlns:a16="http://schemas.microsoft.com/office/drawing/2014/main" id="{98A72C0C-71C2-4C99-921D-915CE522B145}"/>
              </a:ext>
            </a:extLst>
          </p:cNvPr>
          <p:cNvCxnSpPr/>
          <p:nvPr/>
        </p:nvCxnSpPr>
        <p:spPr>
          <a:xfrm>
            <a:off x="9518659" y="1929829"/>
            <a:ext cx="414824" cy="423716"/>
          </a:xfrm>
          <a:prstGeom prst="straightConnector1">
            <a:avLst/>
          </a:prstGeom>
          <a:ln>
            <a:solidFill>
              <a:schemeClr val="accent4">
                <a:alpha val="91000"/>
              </a:schemeClr>
            </a:solidFill>
            <a:headEnd type="none" w="med" len="med"/>
            <a:tailEnd type="arrow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976179" y="4187136"/>
            <a:ext cx="1157628" cy="943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298305" y="1392538"/>
            <a:ext cx="1157628" cy="943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849463" y="3829112"/>
                <a:ext cx="5226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3/2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9463" y="3829112"/>
                <a:ext cx="522633" cy="369332"/>
              </a:xfrm>
              <a:prstGeom prst="rect">
                <a:avLst/>
              </a:prstGeom>
              <a:blipFill>
                <a:blip r:embed="rId8"/>
                <a:stretch>
                  <a:fillRect r="-22353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/>
          <p:cNvCxnSpPr/>
          <p:nvPr/>
        </p:nvCxnSpPr>
        <p:spPr>
          <a:xfrm>
            <a:off x="9971366" y="2423222"/>
            <a:ext cx="1157628" cy="943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850324" y="2071610"/>
                <a:ext cx="5226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11/2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0324" y="2071610"/>
                <a:ext cx="522633" cy="369332"/>
              </a:xfrm>
              <a:prstGeom prst="rect">
                <a:avLst/>
              </a:prstGeom>
              <a:blipFill>
                <a:blip r:embed="rId9"/>
                <a:stretch>
                  <a:fillRect r="-41860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Rechte verbindingslijn met pijl 8">
            <a:extLst>
              <a:ext uri="{FF2B5EF4-FFF2-40B4-BE49-F238E27FC236}">
                <a16:creationId xmlns:a16="http://schemas.microsoft.com/office/drawing/2014/main" id="{98A72C0C-71C2-4C99-921D-915CE522B145}"/>
              </a:ext>
            </a:extLst>
          </p:cNvPr>
          <p:cNvCxnSpPr/>
          <p:nvPr/>
        </p:nvCxnSpPr>
        <p:spPr>
          <a:xfrm>
            <a:off x="9517621" y="3776606"/>
            <a:ext cx="414824" cy="423716"/>
          </a:xfrm>
          <a:prstGeom prst="straightConnector1">
            <a:avLst/>
          </a:prstGeom>
          <a:ln>
            <a:solidFill>
              <a:schemeClr val="accent4">
                <a:alpha val="91000"/>
              </a:schemeClr>
            </a:solidFill>
            <a:headEnd type="none" w="med" len="med"/>
            <a:tailEnd type="arrow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/>
              <p:nvPr/>
            </p:nvSpPr>
            <p:spPr>
              <a:xfrm>
                <a:off x="10657489" y="2098144"/>
                <a:ext cx="17978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nl-BE" sz="1400" dirty="0">
                    <a:solidFill>
                      <a:schemeClr val="accent4"/>
                    </a:solidFill>
                  </a:rPr>
                  <a:t>= 661.7 </a:t>
                </a:r>
                <a:r>
                  <a:rPr lang="nl-BE" sz="1400" dirty="0" err="1">
                    <a:solidFill>
                      <a:schemeClr val="accent4"/>
                    </a:solidFill>
                  </a:rPr>
                  <a:t>keV</a:t>
                </a:r>
                <a:endParaRPr lang="nl-BE" sz="1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2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7489" y="2098144"/>
                <a:ext cx="1797834" cy="307777"/>
              </a:xfrm>
              <a:prstGeom prst="rect">
                <a:avLst/>
              </a:prstGeom>
              <a:blipFill>
                <a:blip r:embed="rId10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kstvak 13">
            <a:extLst>
              <a:ext uri="{FF2B5EF4-FFF2-40B4-BE49-F238E27FC236}">
                <a16:creationId xmlns:a16="http://schemas.microsoft.com/office/drawing/2014/main" id="{FB368C23-EC8A-4470-A03E-0AA9C3733AEF}"/>
              </a:ext>
            </a:extLst>
          </p:cNvPr>
          <p:cNvSpPr txBox="1"/>
          <p:nvPr/>
        </p:nvSpPr>
        <p:spPr>
          <a:xfrm>
            <a:off x="9517621" y="1676436"/>
            <a:ext cx="1270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accent4"/>
                </a:solidFill>
              </a:rPr>
              <a:t>I = 94.7 %</a:t>
            </a:r>
          </a:p>
        </p:txBody>
      </p:sp>
      <p:sp>
        <p:nvSpPr>
          <p:cNvPr id="24" name="Tekstvak 13">
            <a:extLst>
              <a:ext uri="{FF2B5EF4-FFF2-40B4-BE49-F238E27FC236}">
                <a16:creationId xmlns:a16="http://schemas.microsoft.com/office/drawing/2014/main" id="{FB368C23-EC8A-4470-A03E-0AA9C3733AEF}"/>
              </a:ext>
            </a:extLst>
          </p:cNvPr>
          <p:cNvSpPr txBox="1"/>
          <p:nvPr/>
        </p:nvSpPr>
        <p:spPr>
          <a:xfrm>
            <a:off x="9518659" y="3487782"/>
            <a:ext cx="1270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accent4"/>
                </a:solidFill>
              </a:rPr>
              <a:t>I = 5.3 %</a:t>
            </a:r>
          </a:p>
        </p:txBody>
      </p:sp>
    </p:spTree>
    <p:extLst>
      <p:ext uri="{BB962C8B-B14F-4D97-AF65-F5344CB8AC3E}">
        <p14:creationId xmlns:p14="http://schemas.microsoft.com/office/powerpoint/2010/main" val="121717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6" grpId="0"/>
      <p:bldP spid="20" grpId="0"/>
      <p:bldP spid="22" grpId="0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/>
              <p:cNvSpPr>
                <a:spLocks noGrp="1"/>
              </p:cNvSpPr>
              <p:nvPr>
                <p:ph type="title"/>
              </p:nvPr>
            </p:nvSpPr>
            <p:spPr>
              <a:xfrm>
                <a:off x="609599" y="152718"/>
                <a:ext cx="10016359" cy="1371600"/>
              </a:xfrm>
            </p:spPr>
            <p:txBody>
              <a:bodyPr anchor="ctr">
                <a:normAutofit/>
              </a:bodyPr>
              <a:lstStyle/>
              <a:p>
                <a:r>
                  <a:rPr lang="en-US" dirty="0"/>
                  <a:t>Experimental Results –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90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𝑆𝑟</m:t>
                        </m:r>
                      </m:e>
                    </m:sPre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Tit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599" y="152718"/>
                <a:ext cx="10016359" cy="1371600"/>
              </a:xfrm>
              <a:blipFill>
                <a:blip r:embed="rId3"/>
                <a:stretch>
                  <a:fillRect l="-1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16200000">
            <a:off x="11189124" y="5824644"/>
            <a:ext cx="1315721" cy="48683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A297500-7527-634B-90F4-69D0994C32B4}" type="slidenum">
              <a:rPr lang="nl-NL" smtClean="0"/>
              <a:pPr>
                <a:spcAft>
                  <a:spcPts val="600"/>
                </a:spcAft>
              </a:pPr>
              <a:t>22</a:t>
            </a:fld>
            <a:endParaRPr lang="nl-NL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r="4912"/>
          <a:stretch/>
        </p:blipFill>
        <p:spPr>
          <a:xfrm>
            <a:off x="609599" y="2405921"/>
            <a:ext cx="7704139" cy="43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957366" y="1706769"/>
                <a:ext cx="479234" cy="284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38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90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Sr</m:t>
                          </m:r>
                        </m:e>
                      </m:sPre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366" y="1706769"/>
                <a:ext cx="479234" cy="284309"/>
              </a:xfrm>
              <a:prstGeom prst="rect">
                <a:avLst/>
              </a:prstGeom>
              <a:blipFill>
                <a:blip r:embed="rId5"/>
                <a:stretch>
                  <a:fillRect l="-2532" r="-11392" b="-17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608712" y="1353735"/>
                <a:ext cx="8884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712" y="1353735"/>
                <a:ext cx="88842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Rechte verbindingslijn met pijl 8">
            <a:extLst>
              <a:ext uri="{FF2B5EF4-FFF2-40B4-BE49-F238E27FC236}">
                <a16:creationId xmlns:a16="http://schemas.microsoft.com/office/drawing/2014/main" id="{98A72C0C-71C2-4C99-921D-915CE522B145}"/>
              </a:ext>
            </a:extLst>
          </p:cNvPr>
          <p:cNvCxnSpPr/>
          <p:nvPr/>
        </p:nvCxnSpPr>
        <p:spPr>
          <a:xfrm>
            <a:off x="8192330" y="1700289"/>
            <a:ext cx="414824" cy="423716"/>
          </a:xfrm>
          <a:prstGeom prst="straightConnector1">
            <a:avLst/>
          </a:prstGeom>
          <a:ln>
            <a:solidFill>
              <a:schemeClr val="accent4">
                <a:alpha val="91000"/>
              </a:schemeClr>
            </a:solidFill>
            <a:headEnd type="none" w="med" len="med"/>
            <a:tailEnd type="arrow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971976" y="1666852"/>
            <a:ext cx="1157628" cy="943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645037" y="2193682"/>
            <a:ext cx="1157628" cy="943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523995" y="1842070"/>
                <a:ext cx="5226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3995" y="1842070"/>
                <a:ext cx="52263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/>
              <p:nvPr/>
            </p:nvSpPr>
            <p:spPr>
              <a:xfrm>
                <a:off x="9137969" y="1891749"/>
                <a:ext cx="17978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l-BE" sz="1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nl-BE" sz="1400" dirty="0">
                    <a:solidFill>
                      <a:schemeClr val="accent4"/>
                    </a:solidFill>
                  </a:rPr>
                  <a:t>= 545.9 </a:t>
                </a:r>
                <a:r>
                  <a:rPr lang="nl-BE" sz="1400" dirty="0" err="1">
                    <a:solidFill>
                      <a:schemeClr val="accent4"/>
                    </a:solidFill>
                  </a:rPr>
                  <a:t>keV</a:t>
                </a:r>
                <a:endParaRPr lang="nl-BE" sz="1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2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7969" y="1891749"/>
                <a:ext cx="1797834" cy="307777"/>
              </a:xfrm>
              <a:prstGeom prst="rect">
                <a:avLst/>
              </a:prstGeom>
              <a:blipFill>
                <a:blip r:embed="rId8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Rechte verbindingslijn met pijl 8">
            <a:extLst>
              <a:ext uri="{FF2B5EF4-FFF2-40B4-BE49-F238E27FC236}">
                <a16:creationId xmlns:a16="http://schemas.microsoft.com/office/drawing/2014/main" id="{98A72C0C-71C2-4C99-921D-915CE522B145}"/>
              </a:ext>
            </a:extLst>
          </p:cNvPr>
          <p:cNvCxnSpPr/>
          <p:nvPr/>
        </p:nvCxnSpPr>
        <p:spPr>
          <a:xfrm>
            <a:off x="9886748" y="2647789"/>
            <a:ext cx="414824" cy="423716"/>
          </a:xfrm>
          <a:prstGeom prst="straightConnector1">
            <a:avLst/>
          </a:prstGeom>
          <a:ln>
            <a:solidFill>
              <a:schemeClr val="accent4">
                <a:alpha val="91000"/>
              </a:schemeClr>
            </a:solidFill>
            <a:headEnd type="none" w="med" len="med"/>
            <a:tailEnd type="arrow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339455" y="3141182"/>
            <a:ext cx="1157628" cy="943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/>
              <p:nvPr/>
            </p:nvSpPr>
            <p:spPr>
              <a:xfrm>
                <a:off x="10794980" y="2827517"/>
                <a:ext cx="17978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l-BE" sz="1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nl-BE" sz="1400" dirty="0">
                    <a:solidFill>
                      <a:schemeClr val="accent4"/>
                    </a:solidFill>
                  </a:rPr>
                  <a:t>= 2278.5 </a:t>
                </a:r>
                <a:r>
                  <a:rPr lang="nl-BE" sz="1400" dirty="0" err="1">
                    <a:solidFill>
                      <a:schemeClr val="accent4"/>
                    </a:solidFill>
                  </a:rPr>
                  <a:t>keV</a:t>
                </a:r>
                <a:endParaRPr lang="nl-BE" sz="1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6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4980" y="2827517"/>
                <a:ext cx="1797834" cy="307777"/>
              </a:xfrm>
              <a:prstGeom prst="rect">
                <a:avLst/>
              </a:prstGeom>
              <a:blipFill>
                <a:blip r:embed="rId9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0029840" y="2827517"/>
                <a:ext cx="8884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9840" y="2827517"/>
                <a:ext cx="88842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5">
                <a:extLst>
                  <a:ext uri="{FF2B5EF4-FFF2-40B4-BE49-F238E27FC236}">
                    <a16:creationId xmlns:a16="http://schemas.microsoft.com/office/drawing/2014/main" id="{56440F5E-A2CE-4BD3-8CFF-1921DC63AEC5}"/>
                  </a:ext>
                </a:extLst>
              </p:cNvPr>
              <p:cNvSpPr txBox="1"/>
              <p:nvPr/>
            </p:nvSpPr>
            <p:spPr>
              <a:xfrm>
                <a:off x="8589375" y="2241374"/>
                <a:ext cx="409536" cy="2839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90</m:t>
                          </m:r>
                        </m:sup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sPre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5">
                <a:extLst>
                  <a:ext uri="{FF2B5EF4-FFF2-40B4-BE49-F238E27FC236}">
                    <a16:creationId xmlns:a16="http://schemas.microsoft.com/office/drawing/2014/main" id="{56440F5E-A2CE-4BD3-8CFF-1921DC63A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375" y="2241374"/>
                <a:ext cx="409536" cy="283924"/>
              </a:xfrm>
              <a:prstGeom prst="rect">
                <a:avLst/>
              </a:prstGeom>
              <a:blipFill>
                <a:blip r:embed="rId11"/>
                <a:stretch>
                  <a:fillRect l="-2985" r="-11940" b="-195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5">
                <a:extLst>
                  <a:ext uri="{FF2B5EF4-FFF2-40B4-BE49-F238E27FC236}">
                    <a16:creationId xmlns:a16="http://schemas.microsoft.com/office/drawing/2014/main" id="{7982EA67-5080-47AE-BC89-0BC71B3FBBF4}"/>
                  </a:ext>
                </a:extLst>
              </p:cNvPr>
              <p:cNvSpPr txBox="1"/>
              <p:nvPr/>
            </p:nvSpPr>
            <p:spPr>
              <a:xfrm>
                <a:off x="10301572" y="3185821"/>
                <a:ext cx="488852" cy="2841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90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</m:sPre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5">
                <a:extLst>
                  <a:ext uri="{FF2B5EF4-FFF2-40B4-BE49-F238E27FC236}">
                    <a16:creationId xmlns:a16="http://schemas.microsoft.com/office/drawing/2014/main" id="{7982EA67-5080-47AE-BC89-0BC71B3FB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1572" y="3185821"/>
                <a:ext cx="488852" cy="284180"/>
              </a:xfrm>
              <a:prstGeom prst="rect">
                <a:avLst/>
              </a:prstGeom>
              <a:blipFill>
                <a:blip r:embed="rId12"/>
                <a:stretch>
                  <a:fillRect l="-3750" r="-6250" b="-195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95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6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D82736A-6B77-4CFE-AFD8-7AC8DB933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47" y="1752601"/>
            <a:ext cx="8862577" cy="437356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</p:spPr>
        <p:txBody>
          <a:bodyPr anchor="ctr">
            <a:normAutofit/>
          </a:bodyPr>
          <a:lstStyle/>
          <a:p>
            <a:r>
              <a:rPr lang="en-US" dirty="0"/>
              <a:t>Experimental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16200000">
            <a:off x="11189124" y="5824644"/>
            <a:ext cx="1315721" cy="48683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A297500-7527-634B-90F4-69D0994C32B4}" type="slidenum">
              <a:rPr lang="nl-NL" smtClean="0"/>
              <a:pPr>
                <a:spcAft>
                  <a:spcPts val="600"/>
                </a:spcAft>
              </a:pPr>
              <a:t>23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72B3021-2BCC-46CE-9E5B-C6FA8E694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945" y="332777"/>
            <a:ext cx="6854456" cy="3382582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89B48F08-685F-4976-9923-2F362765D64B}"/>
              </a:ext>
            </a:extLst>
          </p:cNvPr>
          <p:cNvSpPr/>
          <p:nvPr/>
        </p:nvSpPr>
        <p:spPr>
          <a:xfrm>
            <a:off x="1754373" y="2275367"/>
            <a:ext cx="606056" cy="871870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B9D1BA67-E802-4559-BA8E-8A440CF21AF7}"/>
              </a:ext>
            </a:extLst>
          </p:cNvPr>
          <p:cNvCxnSpPr>
            <a:cxnSpLocks/>
          </p:cNvCxnSpPr>
          <p:nvPr/>
        </p:nvCxnSpPr>
        <p:spPr>
          <a:xfrm flipV="1">
            <a:off x="2360429" y="332777"/>
            <a:ext cx="2847967" cy="194259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4F0AD3F4-3AEF-4ECB-988E-D7B8D6E5B78D}"/>
              </a:ext>
            </a:extLst>
          </p:cNvPr>
          <p:cNvCxnSpPr>
            <a:cxnSpLocks/>
          </p:cNvCxnSpPr>
          <p:nvPr/>
        </p:nvCxnSpPr>
        <p:spPr>
          <a:xfrm>
            <a:off x="2356887" y="3166312"/>
            <a:ext cx="2875516" cy="56390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12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63E25C-9908-461A-A52E-09DBCC1EF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718"/>
            <a:ext cx="8782594" cy="1371600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SiPm</a:t>
            </a:r>
            <a:r>
              <a:rPr lang="nl-NL" dirty="0"/>
              <a:t> – </a:t>
            </a:r>
            <a:r>
              <a:rPr lang="nl-NL" dirty="0" err="1"/>
              <a:t>Hamamatsu</a:t>
            </a:r>
            <a:r>
              <a:rPr lang="nl-NL" dirty="0"/>
              <a:t> </a:t>
            </a:r>
            <a:r>
              <a:rPr lang="nl-NL" sz="3600" dirty="0"/>
              <a:t>S13360-6050CS</a:t>
            </a:r>
            <a:br>
              <a:rPr lang="nl-NL" sz="3600" dirty="0"/>
            </a:b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48570F-4603-47B1-A994-B99A7D97B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0821"/>
            <a:ext cx="10160000" cy="4645343"/>
          </a:xfrm>
        </p:spPr>
        <p:txBody>
          <a:bodyPr>
            <a:normAutofit/>
          </a:bodyPr>
          <a:lstStyle/>
          <a:p>
            <a:r>
              <a:rPr lang="nl-NL" sz="2400" dirty="0" err="1"/>
              <a:t>Silicon</a:t>
            </a:r>
            <a:r>
              <a:rPr lang="nl-NL" sz="2400" dirty="0"/>
              <a:t> pixels in Geiger mode</a:t>
            </a:r>
            <a:endParaRPr lang="en-GB" sz="240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8AB5FC0-129E-456E-8DFD-098156F9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24</a:t>
            </a:fld>
            <a:endParaRPr lang="nl-NL"/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2D37D961-E59F-406B-8C4B-F76F7B1F7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113940"/>
              </p:ext>
            </p:extLst>
          </p:nvPr>
        </p:nvGraphicFramePr>
        <p:xfrm>
          <a:off x="5614500" y="2988743"/>
          <a:ext cx="2196000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6000">
                  <a:extLst>
                    <a:ext uri="{9D8B030D-6E8A-4147-A177-3AD203B41FA5}">
                      <a16:colId xmlns:a16="http://schemas.microsoft.com/office/drawing/2014/main" val="1460912071"/>
                    </a:ext>
                  </a:extLst>
                </a:gridCol>
                <a:gridCol w="366000">
                  <a:extLst>
                    <a:ext uri="{9D8B030D-6E8A-4147-A177-3AD203B41FA5}">
                      <a16:colId xmlns:a16="http://schemas.microsoft.com/office/drawing/2014/main" val="4229574859"/>
                    </a:ext>
                  </a:extLst>
                </a:gridCol>
                <a:gridCol w="366000">
                  <a:extLst>
                    <a:ext uri="{9D8B030D-6E8A-4147-A177-3AD203B41FA5}">
                      <a16:colId xmlns:a16="http://schemas.microsoft.com/office/drawing/2014/main" val="1919032545"/>
                    </a:ext>
                  </a:extLst>
                </a:gridCol>
                <a:gridCol w="366000">
                  <a:extLst>
                    <a:ext uri="{9D8B030D-6E8A-4147-A177-3AD203B41FA5}">
                      <a16:colId xmlns:a16="http://schemas.microsoft.com/office/drawing/2014/main" val="2969548251"/>
                    </a:ext>
                  </a:extLst>
                </a:gridCol>
                <a:gridCol w="366000">
                  <a:extLst>
                    <a:ext uri="{9D8B030D-6E8A-4147-A177-3AD203B41FA5}">
                      <a16:colId xmlns:a16="http://schemas.microsoft.com/office/drawing/2014/main" val="526891884"/>
                    </a:ext>
                  </a:extLst>
                </a:gridCol>
                <a:gridCol w="366000">
                  <a:extLst>
                    <a:ext uri="{9D8B030D-6E8A-4147-A177-3AD203B41FA5}">
                      <a16:colId xmlns:a16="http://schemas.microsoft.com/office/drawing/2014/main" val="119064695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786302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60413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301923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87857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700127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0066019"/>
                  </a:ext>
                </a:extLst>
              </a:tr>
            </a:tbl>
          </a:graphicData>
        </a:graphic>
      </p:graphicFrame>
      <p:pic>
        <p:nvPicPr>
          <p:cNvPr id="1026" name="Picture 2" descr="null">
            <a:extLst>
              <a:ext uri="{FF2B5EF4-FFF2-40B4-BE49-F238E27FC236}">
                <a16:creationId xmlns:a16="http://schemas.microsoft.com/office/drawing/2014/main" id="{7A1FB340-71D0-4681-9EFA-A475086BC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4762" y1="31349" x2="54762" y2="31349"/>
                        <a14:foregroundMark x1="30556" y1="38095" x2="30556" y2="38095"/>
                        <a14:foregroundMark x1="30556" y1="38095" x2="30556" y2="38095"/>
                        <a14:foregroundMark x1="46825" y1="33730" x2="46825" y2="33730"/>
                        <a14:foregroundMark x1="70635" y1="33730" x2="70635" y2="33730"/>
                        <a14:foregroundMark x1="67460" y1="26587" x2="67460" y2="26587"/>
                        <a14:foregroundMark x1="33333" y1="37302" x2="54762" y2="31746"/>
                        <a14:foregroundMark x1="54762" y1="31746" x2="36508" y2="23413"/>
                        <a14:foregroundMark x1="36508" y1="23413" x2="28968" y2="42857"/>
                        <a14:foregroundMark x1="28968" y1="42857" x2="70238" y2="44841"/>
                        <a14:foregroundMark x1="70238" y1="44841" x2="70238" y2="24603"/>
                        <a14:foregroundMark x1="70238" y1="24603" x2="49603" y2="20635"/>
                        <a14:foregroundMark x1="49603" y1="20635" x2="32540" y2="33730"/>
                        <a14:foregroundMark x1="32540" y1="33730" x2="52381" y2="26190"/>
                        <a14:foregroundMark x1="52381" y1="26190" x2="44444" y2="32937"/>
                        <a14:foregroundMark x1="29762" y1="33333" x2="29762" y2="2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22400" y="2783003"/>
            <a:ext cx="24003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569D2CA6-959A-4CB9-8D26-01791D533EE0}"/>
              </a:ext>
            </a:extLst>
          </p:cNvPr>
          <p:cNvCxnSpPr/>
          <p:nvPr/>
        </p:nvCxnSpPr>
        <p:spPr>
          <a:xfrm flipV="1">
            <a:off x="3298371" y="2988743"/>
            <a:ext cx="2316129" cy="513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18E15DAC-D92B-4576-9A41-D3AF2E975C1F}"/>
              </a:ext>
            </a:extLst>
          </p:cNvPr>
          <p:cNvCxnSpPr>
            <a:cxnSpLocks/>
          </p:cNvCxnSpPr>
          <p:nvPr/>
        </p:nvCxnSpPr>
        <p:spPr>
          <a:xfrm>
            <a:off x="3298370" y="4453118"/>
            <a:ext cx="2316130" cy="730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2E6635CD-F5BD-4DDA-A396-7BEAEC44BB06}"/>
              </a:ext>
            </a:extLst>
          </p:cNvPr>
          <p:cNvCxnSpPr/>
          <p:nvPr/>
        </p:nvCxnSpPr>
        <p:spPr>
          <a:xfrm>
            <a:off x="7960179" y="2988743"/>
            <a:ext cx="0" cy="219456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E92E08FA-81D9-4683-B806-699B2FEF39B2}"/>
              </a:ext>
            </a:extLst>
          </p:cNvPr>
          <p:cNvSpPr txBox="1"/>
          <p:nvPr/>
        </p:nvSpPr>
        <p:spPr>
          <a:xfrm>
            <a:off x="8030038" y="3842266"/>
            <a:ext cx="88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2"/>
                </a:solidFill>
              </a:rPr>
              <a:t>6 mm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645AD3DD-283B-4BC1-957A-A26366D25A5D}"/>
              </a:ext>
            </a:extLst>
          </p:cNvPr>
          <p:cNvCxnSpPr>
            <a:cxnSpLocks/>
          </p:cNvCxnSpPr>
          <p:nvPr/>
        </p:nvCxnSpPr>
        <p:spPr>
          <a:xfrm flipH="1">
            <a:off x="5978980" y="5308789"/>
            <a:ext cx="370114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6B84E877-0CC7-45BD-9250-335DA94138F8}"/>
              </a:ext>
            </a:extLst>
          </p:cNvPr>
          <p:cNvSpPr txBox="1"/>
          <p:nvPr/>
        </p:nvSpPr>
        <p:spPr>
          <a:xfrm>
            <a:off x="5784494" y="5324198"/>
            <a:ext cx="928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2"/>
                </a:solidFill>
              </a:rPr>
              <a:t>50 µm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7A6EB8E-6B07-4651-AADC-11A841D20E7C}"/>
              </a:ext>
            </a:extLst>
          </p:cNvPr>
          <p:cNvSpPr txBox="1"/>
          <p:nvPr/>
        </p:nvSpPr>
        <p:spPr>
          <a:xfrm>
            <a:off x="7757599" y="2224031"/>
            <a:ext cx="3428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4"/>
                </a:solidFill>
              </a:rPr>
              <a:t>14 400 pixels</a:t>
            </a:r>
            <a:endParaRPr lang="en-GB" dirty="0">
              <a:solidFill>
                <a:schemeClr val="accent4"/>
              </a:solidFill>
            </a:endParaRPr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4402CD17-1D86-4500-8013-721CE7977DAA}"/>
              </a:ext>
            </a:extLst>
          </p:cNvPr>
          <p:cNvCxnSpPr/>
          <p:nvPr/>
        </p:nvCxnSpPr>
        <p:spPr>
          <a:xfrm flipH="1">
            <a:off x="7658100" y="2556109"/>
            <a:ext cx="302079" cy="592653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5ADB9E89-3A2D-492B-8F40-79DF28B8F470}"/>
              </a:ext>
            </a:extLst>
          </p:cNvPr>
          <p:cNvSpPr txBox="1"/>
          <p:nvPr/>
        </p:nvSpPr>
        <p:spPr>
          <a:xfrm>
            <a:off x="7809139" y="5329396"/>
            <a:ext cx="3428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Fill factor: 74%</a:t>
            </a:r>
          </a:p>
        </p:txBody>
      </p: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813E5638-3712-4E16-846C-971620FE0333}"/>
              </a:ext>
            </a:extLst>
          </p:cNvPr>
          <p:cNvCxnSpPr>
            <a:cxnSpLocks/>
          </p:cNvCxnSpPr>
          <p:nvPr/>
        </p:nvCxnSpPr>
        <p:spPr>
          <a:xfrm>
            <a:off x="7632741" y="5014249"/>
            <a:ext cx="272237" cy="362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2CFAC42A-83D4-438A-9A6F-FD3BFEFB8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20739">
            <a:off x="5229493" y="3993683"/>
            <a:ext cx="1370159" cy="304032"/>
          </a:xfrm>
          <a:prstGeom prst="rect">
            <a:avLst/>
          </a:pr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56D9C74F-21A8-4D86-A5C4-F580FA131623}"/>
              </a:ext>
            </a:extLst>
          </p:cNvPr>
          <p:cNvSpPr txBox="1"/>
          <p:nvPr/>
        </p:nvSpPr>
        <p:spPr>
          <a:xfrm>
            <a:off x="5030829" y="3822642"/>
            <a:ext cx="1063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endParaRPr lang="en-GB" sz="2400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30" name="Tabel 6">
            <a:extLst>
              <a:ext uri="{FF2B5EF4-FFF2-40B4-BE49-F238E27FC236}">
                <a16:creationId xmlns:a16="http://schemas.microsoft.com/office/drawing/2014/main" id="{C7BF17A4-63E4-42B7-AD0A-93BC5B2B30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532536"/>
              </p:ext>
            </p:extLst>
          </p:nvPr>
        </p:nvGraphicFramePr>
        <p:xfrm>
          <a:off x="5611782" y="2986027"/>
          <a:ext cx="2196000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6000">
                  <a:extLst>
                    <a:ext uri="{9D8B030D-6E8A-4147-A177-3AD203B41FA5}">
                      <a16:colId xmlns:a16="http://schemas.microsoft.com/office/drawing/2014/main" val="1460912071"/>
                    </a:ext>
                  </a:extLst>
                </a:gridCol>
                <a:gridCol w="366000">
                  <a:extLst>
                    <a:ext uri="{9D8B030D-6E8A-4147-A177-3AD203B41FA5}">
                      <a16:colId xmlns:a16="http://schemas.microsoft.com/office/drawing/2014/main" val="4229574859"/>
                    </a:ext>
                  </a:extLst>
                </a:gridCol>
                <a:gridCol w="366000">
                  <a:extLst>
                    <a:ext uri="{9D8B030D-6E8A-4147-A177-3AD203B41FA5}">
                      <a16:colId xmlns:a16="http://schemas.microsoft.com/office/drawing/2014/main" val="1919032545"/>
                    </a:ext>
                  </a:extLst>
                </a:gridCol>
                <a:gridCol w="366000">
                  <a:extLst>
                    <a:ext uri="{9D8B030D-6E8A-4147-A177-3AD203B41FA5}">
                      <a16:colId xmlns:a16="http://schemas.microsoft.com/office/drawing/2014/main" val="2969548251"/>
                    </a:ext>
                  </a:extLst>
                </a:gridCol>
                <a:gridCol w="366000">
                  <a:extLst>
                    <a:ext uri="{9D8B030D-6E8A-4147-A177-3AD203B41FA5}">
                      <a16:colId xmlns:a16="http://schemas.microsoft.com/office/drawing/2014/main" val="526891884"/>
                    </a:ext>
                  </a:extLst>
                </a:gridCol>
                <a:gridCol w="366000">
                  <a:extLst>
                    <a:ext uri="{9D8B030D-6E8A-4147-A177-3AD203B41FA5}">
                      <a16:colId xmlns:a16="http://schemas.microsoft.com/office/drawing/2014/main" val="119064695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786302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604132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301923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87857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700127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0066019"/>
                  </a:ext>
                </a:extLst>
              </a:tr>
            </a:tbl>
          </a:graphicData>
        </a:graphic>
      </p:graphicFrame>
      <p:pic>
        <p:nvPicPr>
          <p:cNvPr id="31" name="Afbeelding 30">
            <a:extLst>
              <a:ext uri="{FF2B5EF4-FFF2-40B4-BE49-F238E27FC236}">
                <a16:creationId xmlns:a16="http://schemas.microsoft.com/office/drawing/2014/main" id="{551B3D6B-4823-45FC-9328-7B5F5A261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20739">
            <a:off x="5500623" y="4454742"/>
            <a:ext cx="1370159" cy="304032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7811C625-8B1E-4687-A12A-1C9DA5FFC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20739">
            <a:off x="5904095" y="5185289"/>
            <a:ext cx="1370159" cy="3040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9B57A8ED-F317-4EE9-936E-B7143D901B11}"/>
                  </a:ext>
                </a:extLst>
              </p:cNvPr>
              <p:cNvSpPr txBox="1"/>
              <p:nvPr/>
            </p:nvSpPr>
            <p:spPr>
              <a:xfrm>
                <a:off x="8447571" y="2821646"/>
                <a:ext cx="342898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200" dirty="0">
                    <a:solidFill>
                      <a:schemeClr val="tx1"/>
                    </a:solidFill>
                  </a:rPr>
                  <a:t># of pixels </a:t>
                </a:r>
                <a14:m>
                  <m:oMath xmlns:m="http://schemas.openxmlformats.org/officeDocument/2006/math">
                    <m:r>
                      <a:rPr lang="nl-NL" sz="2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200" dirty="0">
                    <a:solidFill>
                      <a:schemeClr val="tx1"/>
                    </a:solidFill>
                  </a:rPr>
                  <a:t> E deposition</a:t>
                </a:r>
              </a:p>
            </p:txBody>
          </p:sp>
        </mc:Choice>
        <mc:Fallback xmlns=""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9B57A8ED-F317-4EE9-936E-B7143D901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571" y="2821646"/>
                <a:ext cx="3428985" cy="430887"/>
              </a:xfrm>
              <a:prstGeom prst="rect">
                <a:avLst/>
              </a:prstGeom>
              <a:blipFill>
                <a:blip r:embed="rId5"/>
                <a:stretch>
                  <a:fillRect l="-2313" t="-8451" r="-178" b="-28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725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21" grpId="0"/>
      <p:bldP spid="28" grpId="0"/>
      <p:bldP spid="2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63E25C-9908-461A-A52E-09DBCC1EF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718"/>
            <a:ext cx="8782594" cy="1371600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SiPm</a:t>
            </a:r>
            <a:r>
              <a:rPr lang="nl-NL" dirty="0"/>
              <a:t> – </a:t>
            </a:r>
            <a:r>
              <a:rPr lang="nl-NL" dirty="0" err="1"/>
              <a:t>Hamamatsu</a:t>
            </a:r>
            <a:r>
              <a:rPr lang="nl-NL" dirty="0"/>
              <a:t> </a:t>
            </a:r>
            <a:r>
              <a:rPr lang="nl-NL" sz="3600" dirty="0"/>
              <a:t>S13360-6050CS</a:t>
            </a:r>
            <a:br>
              <a:rPr lang="nl-NL" sz="3600" dirty="0"/>
            </a:br>
            <a:endParaRPr lang="en-GB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8AB5FC0-129E-456E-8DFD-098156F9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25</a:t>
            </a:fld>
            <a:endParaRPr lang="nl-NL"/>
          </a:p>
        </p:txBody>
      </p:sp>
      <p:pic>
        <p:nvPicPr>
          <p:cNvPr id="1026" name="Picture 2" descr="null">
            <a:extLst>
              <a:ext uri="{FF2B5EF4-FFF2-40B4-BE49-F238E27FC236}">
                <a16:creationId xmlns:a16="http://schemas.microsoft.com/office/drawing/2014/main" id="{7A1FB340-71D0-4681-9EFA-A475086BC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4762" y1="31349" x2="54762" y2="31349"/>
                        <a14:foregroundMark x1="30556" y1="38095" x2="30556" y2="38095"/>
                        <a14:foregroundMark x1="30556" y1="38095" x2="30556" y2="38095"/>
                        <a14:foregroundMark x1="46825" y1="33730" x2="46825" y2="33730"/>
                        <a14:foregroundMark x1="70635" y1="33730" x2="70635" y2="33730"/>
                        <a14:foregroundMark x1="67460" y1="26587" x2="67460" y2="26587"/>
                        <a14:foregroundMark x1="33333" y1="37302" x2="54762" y2="31746"/>
                        <a14:foregroundMark x1="54762" y1="31746" x2="36508" y2="23413"/>
                        <a14:foregroundMark x1="36508" y1="23413" x2="28968" y2="42857"/>
                        <a14:foregroundMark x1="28968" y1="42857" x2="70238" y2="44841"/>
                        <a14:foregroundMark x1="70238" y1="44841" x2="70238" y2="24603"/>
                        <a14:foregroundMark x1="70238" y1="24603" x2="49603" y2="20635"/>
                        <a14:foregroundMark x1="49603" y1="20635" x2="32540" y2="33730"/>
                        <a14:foregroundMark x1="32540" y1="33730" x2="52381" y2="26190"/>
                        <a14:foregroundMark x1="52381" y1="26190" x2="44444" y2="32937"/>
                        <a14:foregroundMark x1="29762" y1="33333" x2="29762" y2="2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5622" y="1478819"/>
            <a:ext cx="1859755" cy="185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569D2CA6-959A-4CB9-8D26-01791D533EE0}"/>
              </a:ext>
            </a:extLst>
          </p:cNvPr>
          <p:cNvCxnSpPr/>
          <p:nvPr/>
        </p:nvCxnSpPr>
        <p:spPr>
          <a:xfrm flipV="1">
            <a:off x="1818167" y="1492417"/>
            <a:ext cx="973370" cy="494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18E15DAC-D92B-4576-9A41-D3AF2E975C1F}"/>
              </a:ext>
            </a:extLst>
          </p:cNvPr>
          <p:cNvCxnSpPr>
            <a:cxnSpLocks/>
          </p:cNvCxnSpPr>
          <p:nvPr/>
        </p:nvCxnSpPr>
        <p:spPr>
          <a:xfrm>
            <a:off x="1807534" y="2811645"/>
            <a:ext cx="984003" cy="5018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Tabel 6">
            <a:extLst>
              <a:ext uri="{FF2B5EF4-FFF2-40B4-BE49-F238E27FC236}">
                <a16:creationId xmlns:a16="http://schemas.microsoft.com/office/drawing/2014/main" id="{C7BF17A4-63E4-42B7-AD0A-93BC5B2B30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852097"/>
              </p:ext>
            </p:extLst>
          </p:nvPr>
        </p:nvGraphicFramePr>
        <p:xfrm>
          <a:off x="2791537" y="1492417"/>
          <a:ext cx="1448532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422">
                  <a:extLst>
                    <a:ext uri="{9D8B030D-6E8A-4147-A177-3AD203B41FA5}">
                      <a16:colId xmlns:a16="http://schemas.microsoft.com/office/drawing/2014/main" val="1460912071"/>
                    </a:ext>
                  </a:extLst>
                </a:gridCol>
                <a:gridCol w="241422">
                  <a:extLst>
                    <a:ext uri="{9D8B030D-6E8A-4147-A177-3AD203B41FA5}">
                      <a16:colId xmlns:a16="http://schemas.microsoft.com/office/drawing/2014/main" val="4229574859"/>
                    </a:ext>
                  </a:extLst>
                </a:gridCol>
                <a:gridCol w="241422">
                  <a:extLst>
                    <a:ext uri="{9D8B030D-6E8A-4147-A177-3AD203B41FA5}">
                      <a16:colId xmlns:a16="http://schemas.microsoft.com/office/drawing/2014/main" val="1919032545"/>
                    </a:ext>
                  </a:extLst>
                </a:gridCol>
                <a:gridCol w="241422">
                  <a:extLst>
                    <a:ext uri="{9D8B030D-6E8A-4147-A177-3AD203B41FA5}">
                      <a16:colId xmlns:a16="http://schemas.microsoft.com/office/drawing/2014/main" val="2969548251"/>
                    </a:ext>
                  </a:extLst>
                </a:gridCol>
                <a:gridCol w="241422">
                  <a:extLst>
                    <a:ext uri="{9D8B030D-6E8A-4147-A177-3AD203B41FA5}">
                      <a16:colId xmlns:a16="http://schemas.microsoft.com/office/drawing/2014/main" val="526891884"/>
                    </a:ext>
                  </a:extLst>
                </a:gridCol>
                <a:gridCol w="241422">
                  <a:extLst>
                    <a:ext uri="{9D8B030D-6E8A-4147-A177-3AD203B41FA5}">
                      <a16:colId xmlns:a16="http://schemas.microsoft.com/office/drawing/2014/main" val="1190646955"/>
                    </a:ext>
                  </a:extLst>
                </a:gridCol>
              </a:tblGrid>
              <a:tr h="292875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7863020"/>
                  </a:ext>
                </a:extLst>
              </a:tr>
              <a:tr h="292875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6041329"/>
                  </a:ext>
                </a:extLst>
              </a:tr>
              <a:tr h="292875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1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3019233"/>
                  </a:ext>
                </a:extLst>
              </a:tr>
              <a:tr h="292875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1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8785746"/>
                  </a:ext>
                </a:extLst>
              </a:tr>
              <a:tr h="292875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7001279"/>
                  </a:ext>
                </a:extLst>
              </a:tr>
              <a:tr h="292875"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1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dirty="0"/>
                        <a:t>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0066019"/>
                  </a:ext>
                </a:extLst>
              </a:tr>
            </a:tbl>
          </a:graphicData>
        </a:graphic>
      </p:graphicFrame>
      <p:pic>
        <p:nvPicPr>
          <p:cNvPr id="33" name="Afbeelding 11">
            <a:extLst>
              <a:ext uri="{FF2B5EF4-FFF2-40B4-BE49-F238E27FC236}">
                <a16:creationId xmlns:a16="http://schemas.microsoft.com/office/drawing/2014/main" id="{072B3021-2BCC-46CE-9E5B-C6FA8E694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112" y="2565615"/>
            <a:ext cx="6854456" cy="3382582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583073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SiPM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26</a:t>
            </a:fld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F2FD2D2-E8AF-489C-B6F2-6440836A1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2601"/>
            <a:ext cx="10160000" cy="4242846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Slide met berekeningen zoals in mails Bertram en Xavier? Met berekening oscillatie pieken</a:t>
            </a:r>
          </a:p>
          <a:p>
            <a:pPr marL="381000" marR="381000" algn="l">
              <a:spcBef>
                <a:spcPts val="1400"/>
              </a:spcBef>
              <a:spcAft>
                <a:spcPts val="1400"/>
              </a:spcAft>
            </a:pPr>
            <a:r>
              <a:rPr lang="en-GB" sz="1800" b="0" i="0" dirty="0">
                <a:solidFill>
                  <a:srgbClr val="212121"/>
                </a:solidFill>
                <a:effectLst/>
                <a:latin typeface="arial,helvetica,sans-serif"/>
              </a:rPr>
              <a:t>What you could do is the following:</a:t>
            </a:r>
            <a:br>
              <a:rPr lang="en-GB" sz="1800" b="0" i="0" dirty="0">
                <a:solidFill>
                  <a:srgbClr val="212121"/>
                </a:solidFill>
                <a:effectLst/>
                <a:latin typeface="arial,helvetica,sans-serif"/>
              </a:rPr>
            </a:br>
            <a:r>
              <a:rPr lang="en-GB" sz="1800" b="0" i="0" dirty="0">
                <a:solidFill>
                  <a:srgbClr val="212121"/>
                </a:solidFill>
                <a:effectLst/>
                <a:latin typeface="arial,helvetica,sans-serif"/>
              </a:rPr>
              <a:t>-if you use a source, estimate the average energy deposited </a:t>
            </a:r>
            <a:r>
              <a:rPr lang="en-GB" sz="1800" b="0" i="0" dirty="0" err="1">
                <a:solidFill>
                  <a:srgbClr val="212121"/>
                </a:solidFill>
                <a:effectLst/>
                <a:latin typeface="arial,helvetica,sans-serif"/>
              </a:rPr>
              <a:t>Edep</a:t>
            </a:r>
            <a:r>
              <a:rPr lang="en-GB" sz="1800" b="0" i="0" dirty="0">
                <a:solidFill>
                  <a:srgbClr val="212121"/>
                </a:solidFill>
                <a:effectLst/>
                <a:latin typeface="arial,helvetica,sans-serif"/>
              </a:rPr>
              <a:t>, or </a:t>
            </a:r>
            <a:r>
              <a:rPr lang="en-GB" sz="1800" b="0" i="0" dirty="0" err="1">
                <a:solidFill>
                  <a:srgbClr val="212121"/>
                </a:solidFill>
                <a:effectLst/>
                <a:latin typeface="arial,helvetica,sans-serif"/>
              </a:rPr>
              <a:t>Edep</a:t>
            </a:r>
            <a:r>
              <a:rPr lang="en-GB" sz="1800" b="0" i="0" dirty="0">
                <a:solidFill>
                  <a:srgbClr val="212121"/>
                </a:solidFill>
                <a:effectLst/>
                <a:latin typeface="arial,helvetica,sans-serif"/>
              </a:rPr>
              <a:t> for specific peaks (but I don't see peaks here).</a:t>
            </a:r>
            <a:br>
              <a:rPr lang="en-GB" sz="1800" b="0" i="0" dirty="0">
                <a:solidFill>
                  <a:srgbClr val="212121"/>
                </a:solidFill>
                <a:effectLst/>
                <a:latin typeface="arial,helvetica,sans-serif"/>
              </a:rPr>
            </a:br>
            <a:r>
              <a:rPr lang="en-GB" sz="1800" b="0" i="0" dirty="0">
                <a:solidFill>
                  <a:srgbClr val="212121"/>
                </a:solidFill>
                <a:effectLst/>
                <a:latin typeface="arial,helvetica,sans-serif"/>
              </a:rPr>
              <a:t>-then the number of produced photons should be ~ </a:t>
            </a:r>
            <a:r>
              <a:rPr lang="en-GB" sz="1800" b="0" i="0" dirty="0" err="1">
                <a:solidFill>
                  <a:srgbClr val="212121"/>
                </a:solidFill>
                <a:effectLst/>
                <a:latin typeface="arial,helvetica,sans-serif"/>
              </a:rPr>
              <a:t>Edep</a:t>
            </a:r>
            <a:r>
              <a:rPr lang="en-GB" sz="1800" b="0" i="0" dirty="0">
                <a:solidFill>
                  <a:srgbClr val="212121"/>
                </a:solidFill>
                <a:effectLst/>
                <a:latin typeface="arial,helvetica,sans-serif"/>
              </a:rPr>
              <a:t>/100eV for a plastic scintillator (EJ204 or BC400 or equivalent). For other kind of scintillators, look for the photon yield.</a:t>
            </a:r>
            <a:br>
              <a:rPr lang="en-GB" sz="1800" b="0" i="0" dirty="0">
                <a:solidFill>
                  <a:srgbClr val="212121"/>
                </a:solidFill>
                <a:effectLst/>
                <a:latin typeface="arial,helvetica,sans-serif"/>
              </a:rPr>
            </a:br>
            <a:r>
              <a:rPr lang="en-GB" sz="1800" b="0" i="0" dirty="0">
                <a:solidFill>
                  <a:srgbClr val="212121"/>
                </a:solidFill>
                <a:effectLst/>
                <a:latin typeface="arial,helvetica,sans-serif"/>
              </a:rPr>
              <a:t>-If the scintillator has no sophisticated </a:t>
            </a:r>
            <a:r>
              <a:rPr lang="en-GB" sz="1800" b="0" i="0" dirty="0" err="1">
                <a:solidFill>
                  <a:srgbClr val="212121"/>
                </a:solidFill>
                <a:effectLst/>
                <a:latin typeface="arial,helvetica,sans-serif"/>
              </a:rPr>
              <a:t>wraping</a:t>
            </a:r>
            <a:r>
              <a:rPr lang="en-GB" sz="1800" b="0" i="0" dirty="0">
                <a:solidFill>
                  <a:srgbClr val="212121"/>
                </a:solidFill>
                <a:effectLst/>
                <a:latin typeface="arial,helvetica,sans-serif"/>
              </a:rPr>
              <a:t> for light collection, then collection efficiency through the back face of the scintillator should be ~0.3-0.2</a:t>
            </a:r>
            <a:br>
              <a:rPr lang="en-GB" sz="1800" b="0" i="0" dirty="0">
                <a:solidFill>
                  <a:srgbClr val="212121"/>
                </a:solidFill>
                <a:effectLst/>
                <a:latin typeface="arial,helvetica,sans-serif"/>
              </a:rPr>
            </a:br>
            <a:r>
              <a:rPr lang="en-GB" sz="1800" b="0" i="0" dirty="0">
                <a:solidFill>
                  <a:srgbClr val="212121"/>
                </a:solidFill>
                <a:effectLst/>
                <a:latin typeface="arial,helvetica,sans-serif"/>
              </a:rPr>
              <a:t>-then account for ratio between scintillator back area and </a:t>
            </a:r>
            <a:r>
              <a:rPr lang="en-GB" sz="1800" b="0" i="0" dirty="0" err="1">
                <a:solidFill>
                  <a:srgbClr val="212121"/>
                </a:solidFill>
                <a:effectLst/>
                <a:latin typeface="arial,helvetica,sans-serif"/>
              </a:rPr>
              <a:t>SiPM</a:t>
            </a:r>
            <a:r>
              <a:rPr lang="en-GB" sz="1800" b="0" i="0" dirty="0">
                <a:solidFill>
                  <a:srgbClr val="212121"/>
                </a:solidFill>
                <a:effectLst/>
                <a:latin typeface="arial,helvetica,sans-serif"/>
              </a:rPr>
              <a:t> effective area</a:t>
            </a:r>
            <a:br>
              <a:rPr lang="en-GB" sz="1800" b="0" i="0" dirty="0">
                <a:solidFill>
                  <a:srgbClr val="212121"/>
                </a:solidFill>
                <a:effectLst/>
                <a:latin typeface="arial,helvetica,sans-serif"/>
              </a:rPr>
            </a:br>
            <a:r>
              <a:rPr lang="en-GB" sz="1800" b="0" i="0" dirty="0">
                <a:solidFill>
                  <a:srgbClr val="212121"/>
                </a:solidFill>
                <a:effectLst/>
                <a:latin typeface="arial,helvetica,sans-serif"/>
              </a:rPr>
              <a:t>-then account for quantum efficiency of </a:t>
            </a:r>
            <a:r>
              <a:rPr lang="en-GB" sz="1800" b="0" i="0" dirty="0" err="1">
                <a:solidFill>
                  <a:srgbClr val="212121"/>
                </a:solidFill>
                <a:effectLst/>
                <a:latin typeface="arial,helvetica,sans-serif"/>
              </a:rPr>
              <a:t>SiPM</a:t>
            </a:r>
            <a:endParaRPr lang="en-GB" b="0" i="0" dirty="0">
              <a:solidFill>
                <a:srgbClr val="212121"/>
              </a:solidFill>
              <a:effectLst/>
              <a:latin typeface="Segoe UI" panose="020B0502040204020203" pitchFamily="34" charset="0"/>
            </a:endParaRPr>
          </a:p>
          <a:p>
            <a:r>
              <a:rPr lang="en-GB" b="0" i="0" dirty="0">
                <a:solidFill>
                  <a:srgbClr val="212121"/>
                </a:solidFill>
                <a:effectLst/>
                <a:latin typeface="Segoe UI" panose="020B0502040204020203" pitchFamily="34" charset="0"/>
              </a:rPr>
              <a:t>my calculation below:</a:t>
            </a:r>
            <a:br>
              <a:rPr lang="en-GB" dirty="0"/>
            </a:br>
            <a:r>
              <a:rPr lang="en-GB" b="0" i="0" dirty="0">
                <a:solidFill>
                  <a:srgbClr val="212121"/>
                </a:solidFill>
                <a:effectLst/>
                <a:latin typeface="Segoe UI" panose="020B0502040204020203" pitchFamily="34" charset="0"/>
              </a:rPr>
              <a:t>The peak structure ends at about 400 keV (first Bi207 peak). So:</a:t>
            </a:r>
            <a:br>
              <a:rPr lang="en-GB" dirty="0"/>
            </a:br>
            <a:r>
              <a:rPr lang="en-GB" b="0" i="0" dirty="0">
                <a:solidFill>
                  <a:srgbClr val="212121"/>
                </a:solidFill>
                <a:effectLst/>
                <a:latin typeface="Segoe UI" panose="020B0502040204020203" pitchFamily="34" charset="0"/>
              </a:rPr>
              <a:t>400 keV / 100eV (per photon) * 0.3 (photon losses) * 0.02 (</a:t>
            </a:r>
            <a:r>
              <a:rPr lang="en-GB" b="0" i="0" dirty="0" err="1">
                <a:solidFill>
                  <a:srgbClr val="212121"/>
                </a:solidFill>
                <a:effectLst/>
                <a:latin typeface="Segoe UI" panose="020B0502040204020203" pitchFamily="34" charset="0"/>
              </a:rPr>
              <a:t>SiPM</a:t>
            </a:r>
            <a:r>
              <a:rPr lang="en-GB" b="0" i="0" dirty="0">
                <a:solidFill>
                  <a:srgbClr val="212121"/>
                </a:solidFill>
                <a:effectLst/>
                <a:latin typeface="Segoe UI" panose="020B0502040204020203" pitchFamily="34" charset="0"/>
              </a:rPr>
              <a:t> over full Sci area) * 0.5 (typical quantum efficiency) = 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96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SiPM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27</a:t>
            </a:fld>
            <a:endParaRPr lang="nl-NL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8E2E5E08-A1B7-4FB5-830F-70B917840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74" t="7439" r="1394" b="2534"/>
          <a:stretch/>
        </p:blipFill>
        <p:spPr>
          <a:xfrm>
            <a:off x="1516766" y="1752600"/>
            <a:ext cx="8345667" cy="4373563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D4024A5C-656B-4BE4-A0DD-120014B348C8}"/>
              </a:ext>
            </a:extLst>
          </p:cNvPr>
          <p:cNvSpPr/>
          <p:nvPr/>
        </p:nvSpPr>
        <p:spPr>
          <a:xfrm>
            <a:off x="7164457" y="5068957"/>
            <a:ext cx="765314" cy="6162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89580FAF-0062-4328-8DD9-F996C908BECE}"/>
              </a:ext>
            </a:extLst>
          </p:cNvPr>
          <p:cNvSpPr/>
          <p:nvPr/>
        </p:nvSpPr>
        <p:spPr>
          <a:xfrm>
            <a:off x="3705086" y="5102086"/>
            <a:ext cx="765314" cy="6162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487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B1A20A5-8753-4B5E-BE4A-6516FBD9C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</p:spPr>
        <p:txBody>
          <a:bodyPr anchor="ctr">
            <a:normAutofit/>
          </a:bodyPr>
          <a:lstStyle/>
          <a:p>
            <a:r>
              <a:rPr lang="en-US"/>
              <a:t>Thank you for your attention!</a:t>
            </a:r>
          </a:p>
        </p:txBody>
      </p:sp>
      <p:pic>
        <p:nvPicPr>
          <p:cNvPr id="8" name="Tijdelijke aanduiding voor inhoud 7" descr="Afbeelding met tekst, binnen, apparatuur, verschillende&#10;&#10;Automatisch gegenereerde beschrijving">
            <a:extLst>
              <a:ext uri="{FF2B5EF4-FFF2-40B4-BE49-F238E27FC236}">
                <a16:creationId xmlns:a16="http://schemas.microsoft.com/office/drawing/2014/main" id="{5A263299-3D52-4AAC-B806-9FECBFD6F4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2660" b="-3"/>
          <a:stretch/>
        </p:blipFill>
        <p:spPr>
          <a:xfrm rot="5400000">
            <a:off x="2105818" y="1643221"/>
            <a:ext cx="4525963" cy="4389120"/>
          </a:xfrm>
          <a:noFill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EC6832A-F54A-42B2-953D-1547E4C4B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>
            <a:normAutofit/>
          </a:bodyPr>
          <a:lstStyle/>
          <a:p>
            <a:r>
              <a:rPr lang="en-US"/>
              <a:t>Please feel free to ask questions or provide your feedback!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9CF6EFF-C5CF-4F2C-B980-3402F46B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92876"/>
            <a:ext cx="4572000" cy="28384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Departement Natuurkunde en Sterrenkunde</a:t>
            </a:r>
          </a:p>
        </p:txBody>
      </p:sp>
      <p:pic>
        <p:nvPicPr>
          <p:cNvPr id="1026" name="Picture 2" descr="KU Leuven Logo Download Vector">
            <a:extLst>
              <a:ext uri="{FF2B5EF4-FFF2-40B4-BE49-F238E27FC236}">
                <a16:creationId xmlns:a16="http://schemas.microsoft.com/office/drawing/2014/main" id="{679ADEB9-1FAB-414D-85F0-6FD436183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178" y="5834270"/>
            <a:ext cx="2238915" cy="80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509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isotopes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91">
                <a:extLst>
                  <a:ext uri="{FF2B5EF4-FFF2-40B4-BE49-F238E27FC236}">
                    <a16:creationId xmlns:a16="http://schemas.microsoft.com/office/drawing/2014/main" id="{4F3BDD9A-CB63-4952-A485-2A9E9695E5AC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576000" y="1656000"/>
                <a:ext cx="11041200" cy="4376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sz="2400" b="1" i="1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nl-NL" sz="2400" b="1" i="1" smtClean="0">
                            <a:latin typeface="Cambria Math" panose="02040503050406030204" pitchFamily="18" charset="0"/>
                          </a:rPr>
                          <m:t>𝟑𝟐</m:t>
                        </m:r>
                      </m:sup>
                      <m:e>
                        <m:r>
                          <a:rPr lang="nl-NL" sz="2400" b="1" i="0" smtClean="0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</m:sPre>
                  </m:oMath>
                </a14:m>
                <a:r>
                  <a:rPr lang="en-US" sz="2400" dirty="0">
                    <a:solidFill>
                      <a:srgbClr val="2F4D5D"/>
                    </a:solidFill>
                  </a:rPr>
                  <a:t> </a:t>
                </a:r>
                <a:r>
                  <a:rPr lang="en-US" altLang="en-US" sz="2400" b="0" dirty="0">
                    <a:solidFill>
                      <a:srgbClr val="3D3C40"/>
                    </a:solidFill>
                    <a:latin typeface="Open Sans"/>
                  </a:rPr>
                  <a:t>(1+ to 0+, 14.27 d, 1.71 MeV, log ft=7.9)</a:t>
                </a:r>
                <a:endParaRPr lang="en-US" sz="2400" dirty="0">
                  <a:solidFill>
                    <a:srgbClr val="2F4D5D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sz="2400" b="1" i="1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nl-NL" sz="2400" b="1" i="1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</a:rPr>
                          <m:t>𝟔𝟏</m:t>
                        </m:r>
                      </m:sup>
                      <m:e>
                        <m:r>
                          <a:rPr lang="nl-NL" sz="2400" b="1" i="0" smtClean="0">
                            <a:latin typeface="Cambria Math" panose="02040503050406030204" pitchFamily="18" charset="0"/>
                          </a:rPr>
                          <m:t>𝐂𝐨</m:t>
                        </m:r>
                      </m:e>
                    </m:sPre>
                  </m:oMath>
                </a14:m>
                <a:r>
                  <a:rPr lang="nl-NL" sz="2400" b="1" dirty="0"/>
                  <a:t> -&gt; check </a:t>
                </a:r>
                <a:r>
                  <a:rPr lang="nl-NL" sz="2400" b="1" dirty="0" err="1"/>
                  <a:t>decay</a:t>
                </a:r>
                <a:r>
                  <a:rPr lang="nl-NL" sz="2400" b="1" dirty="0"/>
                  <a:t> </a:t>
                </a:r>
                <a:r>
                  <a:rPr lang="nl-NL" sz="2400" b="1" dirty="0" err="1"/>
                  <a:t>scheme</a:t>
                </a:r>
                <a:r>
                  <a:rPr lang="nl-NL" sz="2400" b="1" dirty="0"/>
                  <a:t> </a:t>
                </a:r>
                <a:r>
                  <a:rPr lang="en-US" altLang="en-US" sz="2400" b="0" dirty="0">
                    <a:solidFill>
                      <a:srgbClr val="3D3C40"/>
                    </a:solidFill>
                    <a:latin typeface="Open Sans"/>
                  </a:rPr>
                  <a:t>(1.65h, 1.25 MeV endpoint, </a:t>
                </a:r>
                <a:r>
                  <a:rPr lang="en-US" altLang="en-US" sz="2400" b="0" dirty="0" err="1">
                    <a:solidFill>
                      <a:srgbClr val="3D3C40"/>
                    </a:solidFill>
                    <a:latin typeface="Open Sans"/>
                  </a:rPr>
                  <a:t>logft</a:t>
                </a:r>
                <a:r>
                  <a:rPr lang="en-US" altLang="en-US" sz="2400" b="0" dirty="0">
                    <a:solidFill>
                      <a:srgbClr val="3D3C40"/>
                    </a:solidFill>
                    <a:latin typeface="Open Sans"/>
                  </a:rPr>
                  <a:t>=5.2, and </a:t>
                </a:r>
                <a:r>
                  <a:rPr lang="en-US" altLang="en-US" sz="2400" b="0" dirty="0" err="1">
                    <a:solidFill>
                      <a:srgbClr val="3D3C40"/>
                    </a:solidFill>
                    <a:latin typeface="Open Sans"/>
                  </a:rPr>
                  <a:t>gs</a:t>
                </a:r>
                <a:r>
                  <a:rPr lang="en-US" altLang="en-US" sz="2400" b="0" dirty="0">
                    <a:solidFill>
                      <a:srgbClr val="3D3C40"/>
                    </a:solidFill>
                    <a:latin typeface="Open Sans"/>
                  </a:rPr>
                  <a:t> to </a:t>
                </a:r>
                <a:r>
                  <a:rPr lang="en-US" altLang="en-US" sz="2400" b="0" dirty="0" err="1">
                    <a:solidFill>
                      <a:srgbClr val="3D3C40"/>
                    </a:solidFill>
                    <a:latin typeface="Open Sans"/>
                  </a:rPr>
                  <a:t>gs</a:t>
                </a:r>
                <a:r>
                  <a:rPr lang="en-US" altLang="en-US" sz="2400" b="0" dirty="0">
                    <a:solidFill>
                      <a:srgbClr val="3D3C40"/>
                    </a:solidFill>
                    <a:latin typeface="Open Sans"/>
                  </a:rPr>
                  <a:t>, but it is a 7/2- to 5/2- transition so more complex for the higher order matrix elements)</a:t>
                </a:r>
                <a:endParaRPr lang="nl-NL" sz="2400" b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sz="2400" b="1" i="1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nl-NL" sz="2400" b="1" i="1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sup>
                      <m:e>
                        <m:r>
                          <a:rPr lang="nl-NL" sz="2400" b="1" i="0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</a:rPr>
                          <m:t>𝐍𝐢</m:t>
                        </m:r>
                      </m:e>
                    </m:sPre>
                  </m:oMath>
                </a14:m>
                <a:r>
                  <a:rPr lang="en-US" sz="2400" dirty="0">
                    <a:solidFill>
                      <a:srgbClr val="2F4D5D"/>
                    </a:solidFill>
                  </a:rPr>
                  <a:t> </a:t>
                </a:r>
                <a:r>
                  <a:rPr lang="en-US" altLang="en-US" sz="2400" b="0" dirty="0">
                    <a:solidFill>
                      <a:srgbClr val="3D3C40"/>
                    </a:solidFill>
                    <a:latin typeface="Open Sans"/>
                  </a:rPr>
                  <a:t>(1/2- to 3/2-, 101 y, 67 keV endpoint log ft=6.7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sz="2400" b="1" i="0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nl-NL" sz="2400" b="1" i="0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  <m:e>
                        <m:r>
                          <a:rPr lang="nl-NL" sz="2400" b="1" i="0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</a:rPr>
                          <m:t>𝐇𝐞</m:t>
                        </m:r>
                      </m:e>
                    </m:sPre>
                    <m:r>
                      <a:rPr lang="nl-NL" sz="2400" b="1" i="0" smtClean="0">
                        <a:solidFill>
                          <a:srgbClr val="2F4D5D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nl-NL" sz="2000" b="1" i="0" dirty="0">
                  <a:solidFill>
                    <a:srgbClr val="2F4D5D"/>
                  </a:solidFill>
                  <a:latin typeface="Open Sans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sz="2400" b="1" i="0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nl-NL" sz="2400" b="1" i="1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</a:rPr>
                          <m:t>𝟒𝟓</m:t>
                        </m:r>
                      </m:sup>
                      <m:e>
                        <m:r>
                          <a:rPr lang="nl-NL" sz="2400" b="1" i="0" smtClean="0">
                            <a:solidFill>
                              <a:srgbClr val="2F4D5D"/>
                            </a:solidFill>
                            <a:latin typeface="Cambria Math" panose="02040503050406030204" pitchFamily="18" charset="0"/>
                          </a:rPr>
                          <m:t>𝐂𝐚</m:t>
                        </m:r>
                      </m:e>
                    </m:sPre>
                  </m:oMath>
                </a14:m>
                <a:endParaRPr lang="en-US" sz="2400" dirty="0">
                  <a:solidFill>
                    <a:srgbClr val="2F4D5D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2F4D5D"/>
                    </a:solidFill>
                  </a:rPr>
                  <a:t>Forbidden decays?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2F4D5D"/>
                  </a:solidFill>
                </a:endParaRPr>
              </a:p>
            </p:txBody>
          </p:sp>
        </mc:Choice>
        <mc:Fallback xmlns="">
          <p:sp>
            <p:nvSpPr>
              <p:cNvPr id="6" name="TextBox 91">
                <a:extLst>
                  <a:ext uri="{FF2B5EF4-FFF2-40B4-BE49-F238E27FC236}">
                    <a16:creationId xmlns:a16="http://schemas.microsoft.com/office/drawing/2014/main" id="{4F3BDD9A-CB63-4952-A485-2A9E9695E5AC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656000"/>
                <a:ext cx="11041200" cy="4376070"/>
              </a:xfrm>
              <a:prstGeom prst="rect">
                <a:avLst/>
              </a:prstGeom>
              <a:blipFill>
                <a:blip r:embed="rId3"/>
                <a:stretch>
                  <a:fillRect l="-717" t="-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29</a:t>
            </a:fld>
            <a:endParaRPr lang="nl-NL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A7938E73-AB28-47D3-9217-B627D4D2A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406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 shape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752602"/>
                <a:ext cx="10160000" cy="1539808"/>
              </a:xfrm>
            </p:spPr>
            <p:txBody>
              <a:bodyPr/>
              <a:lstStyle/>
              <a:p>
                <a:r>
                  <a:rPr lang="en-US" dirty="0"/>
                  <a:t>Measure the beta-spectrum shape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BE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114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In</m:t>
                        </m:r>
                      </m:e>
                    </m:sPre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Pure Gamow-Teller decay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752602"/>
                <a:ext cx="10160000" cy="1539808"/>
              </a:xfrm>
              <a:blipFill>
                <a:blip r:embed="rId3"/>
                <a:stretch>
                  <a:fillRect l="-600" t="-19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</a:t>
            </a:fld>
            <a:endParaRPr lang="nl-NL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550090" y="1501221"/>
            <a:ext cx="2183363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345664" y="1674850"/>
                <a:ext cx="570604" cy="2793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49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e>
                      </m:sPre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664" y="1674850"/>
                <a:ext cx="570604" cy="279372"/>
              </a:xfrm>
              <a:prstGeom prst="rect">
                <a:avLst/>
              </a:prstGeom>
              <a:blipFill>
                <a:blip r:embed="rId4"/>
                <a:stretch>
                  <a:fillRect l="-2128" r="-8511" b="-19565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164285" y="1152610"/>
                <a:ext cx="8884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4285" y="1152610"/>
                <a:ext cx="88842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9433837" y="2435147"/>
            <a:ext cx="2183363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405563" y="3819188"/>
            <a:ext cx="2183363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192705" y="4027982"/>
                <a:ext cx="609077" cy="2857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114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Sn</m:t>
                          </m:r>
                        </m:e>
                      </m:sPre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2705" y="4027982"/>
                <a:ext cx="609077" cy="285784"/>
              </a:xfrm>
              <a:prstGeom prst="rect">
                <a:avLst/>
              </a:prstGeom>
              <a:blipFill>
                <a:blip r:embed="rId6"/>
                <a:stretch>
                  <a:fillRect l="-1000" t="-2128" r="-9000" b="-19149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Rechte verbindingslijn met pijl 8">
            <a:extLst>
              <a:ext uri="{FF2B5EF4-FFF2-40B4-BE49-F238E27FC236}">
                <a16:creationId xmlns:a16="http://schemas.microsoft.com/office/drawing/2014/main" id="{98A72C0C-71C2-4C99-921D-915CE522B145}"/>
              </a:ext>
            </a:extLst>
          </p:cNvPr>
          <p:cNvCxnSpPr/>
          <p:nvPr/>
        </p:nvCxnSpPr>
        <p:spPr>
          <a:xfrm>
            <a:off x="8747919" y="3056954"/>
            <a:ext cx="672110" cy="717234"/>
          </a:xfrm>
          <a:prstGeom prst="straightConnector1">
            <a:avLst/>
          </a:prstGeom>
          <a:ln>
            <a:solidFill>
              <a:schemeClr val="accent4">
                <a:alpha val="91000"/>
              </a:schemeClr>
            </a:solidFill>
            <a:headEnd type="none" w="med" len="med"/>
            <a:tailEnd type="arrow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8">
            <a:extLst>
              <a:ext uri="{FF2B5EF4-FFF2-40B4-BE49-F238E27FC236}">
                <a16:creationId xmlns:a16="http://schemas.microsoft.com/office/drawing/2014/main" id="{98A72C0C-71C2-4C99-921D-915CE522B145}"/>
              </a:ext>
            </a:extLst>
          </p:cNvPr>
          <p:cNvCxnSpPr/>
          <p:nvPr/>
        </p:nvCxnSpPr>
        <p:spPr>
          <a:xfrm>
            <a:off x="8741547" y="1661617"/>
            <a:ext cx="672110" cy="717234"/>
          </a:xfrm>
          <a:prstGeom prst="straightConnector1">
            <a:avLst/>
          </a:prstGeom>
          <a:ln>
            <a:solidFill>
              <a:schemeClr val="accent4">
                <a:alpha val="91000"/>
              </a:schemeClr>
            </a:solidFill>
            <a:headEnd type="none" w="med" len="med"/>
            <a:tailEnd type="arrow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/>
              <p:nvPr/>
            </p:nvSpPr>
            <p:spPr>
              <a:xfrm>
                <a:off x="8829796" y="1225485"/>
                <a:ext cx="1595764" cy="547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1400" dirty="0">
                    <a:solidFill>
                      <a:schemeClr val="accent4"/>
                    </a:solidFill>
                  </a:rPr>
                  <a:t>99.50(15)%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nl-BE" sz="1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β</m:t>
                        </m:r>
                      </m:e>
                      <m:sub>
                        <m:r>
                          <a:rPr lang="nl-BE" sz="1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</m:oMath>
                </a14:m>
                <a:endParaRPr lang="en-US" sz="1400" i="1" dirty="0">
                  <a:solidFill>
                    <a:schemeClr val="accent4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1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nl-BE" sz="1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accent4"/>
                    </a:solidFill>
                  </a:rPr>
                  <a:t>=71.9 s</a:t>
                </a:r>
              </a:p>
            </p:txBody>
          </p:sp>
        </mc:Choice>
        <mc:Fallback xmlns="">
          <p:sp>
            <p:nvSpPr>
              <p:cNvPr id="15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796" y="1225485"/>
                <a:ext cx="1595764" cy="547266"/>
              </a:xfrm>
              <a:prstGeom prst="rect">
                <a:avLst/>
              </a:prstGeom>
              <a:blipFill>
                <a:blip r:embed="rId7"/>
                <a:stretch>
                  <a:fillRect l="-1145" t="-2222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/>
              <p:nvPr/>
            </p:nvSpPr>
            <p:spPr>
              <a:xfrm>
                <a:off x="10056877" y="3527768"/>
                <a:ext cx="17978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l-BE" sz="1400" b="1" i="1" smtClean="0">
                            <a:solidFill>
                              <a:srgbClr val="859E3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1400" b="1" i="1" smtClean="0">
                            <a:solidFill>
                              <a:srgbClr val="859E3C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nl-BE" sz="1400" b="1" i="1" smtClean="0">
                            <a:solidFill>
                              <a:srgbClr val="859E3C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nl-BE" sz="1400" b="1" dirty="0">
                    <a:solidFill>
                      <a:srgbClr val="859E3C"/>
                    </a:solidFill>
                  </a:rPr>
                  <a:t>= 1988.6(6) </a:t>
                </a:r>
                <a:r>
                  <a:rPr lang="nl-BE" sz="1400" b="1" dirty="0" err="1">
                    <a:solidFill>
                      <a:srgbClr val="859E3C"/>
                    </a:solidFill>
                  </a:rPr>
                  <a:t>keV</a:t>
                </a:r>
                <a:endParaRPr lang="nl-BE" sz="1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6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6877" y="3527768"/>
                <a:ext cx="1797834" cy="307777"/>
              </a:xfrm>
              <a:prstGeom prst="rect">
                <a:avLst/>
              </a:prstGeom>
              <a:blipFill>
                <a:blip r:embed="rId8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/>
              <p:nvPr/>
            </p:nvSpPr>
            <p:spPr>
              <a:xfrm>
                <a:off x="10425769" y="2129383"/>
                <a:ext cx="15957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l-BE" sz="1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1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nl-BE" sz="1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nl-BE" sz="1400" dirty="0">
                    <a:solidFill>
                      <a:schemeClr val="accent4"/>
                    </a:solidFill>
                  </a:rPr>
                  <a:t>=688.7 </a:t>
                </a:r>
                <a:r>
                  <a:rPr lang="nl-BE" sz="1400" dirty="0" err="1">
                    <a:solidFill>
                      <a:schemeClr val="accent4"/>
                    </a:solidFill>
                  </a:rPr>
                  <a:t>keV</a:t>
                </a:r>
                <a:endParaRPr lang="nl-BE" sz="1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7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5769" y="2129383"/>
                <a:ext cx="1595764" cy="307777"/>
              </a:xfrm>
              <a:prstGeom prst="rect">
                <a:avLst/>
              </a:prstGeom>
              <a:blipFill>
                <a:blip r:embed="rId9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145880" y="2100617"/>
                <a:ext cx="8884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5880" y="2100617"/>
                <a:ext cx="88842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9360879" y="3490355"/>
                <a:ext cx="5226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879" y="3490355"/>
                <a:ext cx="52263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kstvak 13">
            <a:extLst>
              <a:ext uri="{FF2B5EF4-FFF2-40B4-BE49-F238E27FC236}">
                <a16:creationId xmlns:a16="http://schemas.microsoft.com/office/drawing/2014/main" id="{FB368C23-EC8A-4470-A03E-0AA9C3733AEF}"/>
              </a:ext>
            </a:extLst>
          </p:cNvPr>
          <p:cNvSpPr txBox="1"/>
          <p:nvPr/>
        </p:nvSpPr>
        <p:spPr>
          <a:xfrm>
            <a:off x="8268026" y="2296647"/>
            <a:ext cx="1595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accent4"/>
                </a:solidFill>
              </a:rPr>
              <a:t>I = 0.140 %</a:t>
            </a:r>
          </a:p>
        </p:txBody>
      </p:sp>
      <p:sp>
        <p:nvSpPr>
          <p:cNvPr id="21" name="Tekstvak 13">
            <a:extLst>
              <a:ext uri="{FF2B5EF4-FFF2-40B4-BE49-F238E27FC236}">
                <a16:creationId xmlns:a16="http://schemas.microsoft.com/office/drawing/2014/main" id="{FB368C23-EC8A-4470-A03E-0AA9C3733AEF}"/>
              </a:ext>
            </a:extLst>
          </p:cNvPr>
          <p:cNvSpPr txBox="1"/>
          <p:nvPr/>
        </p:nvSpPr>
        <p:spPr>
          <a:xfrm>
            <a:off x="8268026" y="3664357"/>
            <a:ext cx="1270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solidFill>
                  <a:schemeClr val="accent4"/>
                </a:solidFill>
              </a:rPr>
              <a:t>I = 99.36 %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550090" y="826110"/>
            <a:ext cx="2183363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158120" y="501880"/>
                <a:ext cx="8884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8120" y="501880"/>
                <a:ext cx="88842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/>
              <p:nvPr/>
            </p:nvSpPr>
            <p:spPr>
              <a:xfrm>
                <a:off x="8835534" y="515418"/>
                <a:ext cx="1595764" cy="542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1400" dirty="0">
                    <a:solidFill>
                      <a:schemeClr val="accent4"/>
                    </a:solidFill>
                  </a:rPr>
                  <a:t>96.75(24)% IT</a:t>
                </a:r>
                <a:endParaRPr lang="en-US" sz="1400" i="1" dirty="0">
                  <a:solidFill>
                    <a:schemeClr val="accent4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1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nl-BE" sz="1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nl-BE" sz="1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nl-BE" sz="14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1400" b="1" dirty="0">
                    <a:solidFill>
                      <a:schemeClr val="accent6"/>
                    </a:solidFill>
                  </a:rPr>
                  <a:t>= 49.51 d</a:t>
                </a:r>
                <a:endParaRPr lang="en-US" sz="1400" b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4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534" y="515418"/>
                <a:ext cx="1595764" cy="542521"/>
              </a:xfrm>
              <a:prstGeom prst="rect">
                <a:avLst/>
              </a:prstGeom>
              <a:blipFill>
                <a:blip r:embed="rId13"/>
                <a:stretch>
                  <a:fillRect l="-1145" t="-2247" b="-67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/>
              <p:nvPr/>
            </p:nvSpPr>
            <p:spPr>
              <a:xfrm>
                <a:off x="6456543" y="515006"/>
                <a:ext cx="14597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accent4"/>
                    </a:solidFill>
                  </a:rPr>
                  <a:t>=190.3 keV</a:t>
                </a:r>
              </a:p>
            </p:txBody>
          </p:sp>
        </mc:Choice>
        <mc:Fallback xmlns="">
          <p:sp>
            <p:nvSpPr>
              <p:cNvPr id="25" name="Tekstvak 13">
                <a:extLst>
                  <a:ext uri="{FF2B5EF4-FFF2-40B4-BE49-F238E27FC236}">
                    <a16:creationId xmlns:a16="http://schemas.microsoft.com/office/drawing/2014/main" id="{FB368C23-EC8A-4470-A03E-0AA9C3733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543" y="515006"/>
                <a:ext cx="1459725" cy="307777"/>
              </a:xfrm>
              <a:prstGeom prst="rect">
                <a:avLst/>
              </a:prstGeom>
              <a:blipFill>
                <a:blip r:embed="rId14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Rechte verbindingslijn met pijl 8">
            <a:extLst>
              <a:ext uri="{FF2B5EF4-FFF2-40B4-BE49-F238E27FC236}">
                <a16:creationId xmlns:a16="http://schemas.microsoft.com/office/drawing/2014/main" id="{98A72C0C-71C2-4C99-921D-915CE522B145}"/>
              </a:ext>
            </a:extLst>
          </p:cNvPr>
          <p:cNvCxnSpPr/>
          <p:nvPr/>
        </p:nvCxnSpPr>
        <p:spPr>
          <a:xfrm>
            <a:off x="7611895" y="899222"/>
            <a:ext cx="0" cy="512622"/>
          </a:xfrm>
          <a:prstGeom prst="straightConnector1">
            <a:avLst/>
          </a:prstGeom>
          <a:ln>
            <a:solidFill>
              <a:schemeClr val="accent4">
                <a:alpha val="91000"/>
              </a:schemeClr>
            </a:solidFill>
            <a:headEnd type="none" w="med" len="med"/>
            <a:tailEnd type="arrow" w="med" len="med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Rectangle 2">
            <a:extLst>
              <a:ext uri="{FF2B5EF4-FFF2-40B4-BE49-F238E27FC236}">
                <a16:creationId xmlns:a16="http://schemas.microsoft.com/office/drawing/2014/main" id="{FDEB316F-8FED-4919-A603-305BCA70E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044"/>
            <a:ext cx="28854" cy="1231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nl-BE" altLang="nl-B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6">
                <a:extLst>
                  <a:ext uri="{FF2B5EF4-FFF2-40B4-BE49-F238E27FC236}">
                    <a16:creationId xmlns:a16="http://schemas.microsoft.com/office/drawing/2014/main" id="{36D3FA1B-5630-47AC-9455-3A25E4A44B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1782" y="3522270"/>
                <a:ext cx="10160000" cy="21831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Font typeface="Arial" pitchFamily="34" charset="0"/>
                  <a:buNone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Look for QCD influence on the decay</a:t>
                </a:r>
              </a:p>
              <a:p>
                <a:pPr lvl="1"/>
                <a:r>
                  <a:rPr lang="en-US" dirty="0"/>
                  <a:t>Weak-Magnetism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nl-BE" i="1">
                            <a:latin typeface="Cambria Math" panose="02040503050406030204" pitchFamily="18" charset="0"/>
                          </a:rPr>
                          <m:t>𝑊𝑀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Look for BSM physics</a:t>
                </a:r>
              </a:p>
              <a:p>
                <a:pPr lvl="1" indent="-183600">
                  <a:spcBef>
                    <a:spcPts val="0"/>
                  </a:spcBef>
                </a:pPr>
                <a:r>
                  <a:rPr lang="en-US" dirty="0" err="1"/>
                  <a:t>Fierz</a:t>
                </a:r>
                <a:r>
                  <a:rPr lang="en-US" dirty="0"/>
                  <a:t> interference term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7" name="Content Placeholder 6">
                <a:extLst>
                  <a:ext uri="{FF2B5EF4-FFF2-40B4-BE49-F238E27FC236}">
                    <a16:creationId xmlns:a16="http://schemas.microsoft.com/office/drawing/2014/main" id="{36D3FA1B-5630-47AC-9455-3A25E4A44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82" y="3522270"/>
                <a:ext cx="10160000" cy="2183117"/>
              </a:xfrm>
              <a:prstGeom prst="rect">
                <a:avLst/>
              </a:prstGeom>
              <a:blipFill>
                <a:blip r:embed="rId15"/>
                <a:stretch>
                  <a:fillRect l="-600" t="-13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Afbeelding 29">
            <a:extLst>
              <a:ext uri="{FF2B5EF4-FFF2-40B4-BE49-F238E27FC236}">
                <a16:creationId xmlns:a16="http://schemas.microsoft.com/office/drawing/2014/main" id="{AA65866D-33F8-4B3C-B2C6-65F553CEC6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60290" y="2718114"/>
            <a:ext cx="4030802" cy="3864154"/>
          </a:xfrm>
          <a:prstGeom prst="rect">
            <a:avLst/>
          </a:prstGeom>
        </p:spPr>
      </p:pic>
      <p:sp>
        <p:nvSpPr>
          <p:cNvPr id="31" name="Ovaal 30">
            <a:extLst>
              <a:ext uri="{FF2B5EF4-FFF2-40B4-BE49-F238E27FC236}">
                <a16:creationId xmlns:a16="http://schemas.microsoft.com/office/drawing/2014/main" id="{4FC75F2D-9FC4-4BBE-919E-0AF15E49A12C}"/>
              </a:ext>
            </a:extLst>
          </p:cNvPr>
          <p:cNvSpPr/>
          <p:nvPr/>
        </p:nvSpPr>
        <p:spPr>
          <a:xfrm>
            <a:off x="8463037" y="5255394"/>
            <a:ext cx="45719" cy="45719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14">
            <a:extLst>
              <a:ext uri="{FF2B5EF4-FFF2-40B4-BE49-F238E27FC236}">
                <a16:creationId xmlns:a16="http://schemas.microsoft.com/office/drawing/2014/main" id="{946642D4-9F94-4B9D-BB71-1471FB0D0B06}"/>
              </a:ext>
            </a:extLst>
          </p:cNvPr>
          <p:cNvSpPr txBox="1"/>
          <p:nvPr/>
        </p:nvSpPr>
        <p:spPr>
          <a:xfrm>
            <a:off x="211101" y="6205577"/>
            <a:ext cx="6520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Kinematic sensitivity to the </a:t>
            </a:r>
            <a:r>
              <a:rPr lang="en-GB" sz="1400" i="1" dirty="0" err="1"/>
              <a:t>Fierz</a:t>
            </a:r>
            <a:r>
              <a:rPr lang="en-GB" sz="1400" i="1" dirty="0"/>
              <a:t> term of β-decay differential spectra </a:t>
            </a:r>
            <a:r>
              <a:rPr lang="es-ES" sz="1400" dirty="0"/>
              <a:t>M. Gonález-Alonso and O. Naviliat-Cuncic,</a:t>
            </a:r>
            <a:r>
              <a:rPr lang="en-US" sz="1400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402169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31" grpId="0" animBg="1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Beschrijf</a:t>
            </a:r>
            <a:r>
              <a:rPr lang="en-US" dirty="0"/>
              <a:t> plan van </a:t>
            </a:r>
            <a:r>
              <a:rPr lang="en-US" dirty="0" err="1"/>
              <a:t>aanpak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8439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Beschrijf</a:t>
            </a:r>
            <a:r>
              <a:rPr lang="en-US" dirty="0"/>
              <a:t> fit routine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31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722" b="2778"/>
          <a:stretch/>
        </p:blipFill>
        <p:spPr>
          <a:xfrm>
            <a:off x="5858140" y="552893"/>
            <a:ext cx="5988844" cy="361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6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</a:t>
            </a:fld>
            <a:endParaRPr lang="nl-NL"/>
          </a:p>
        </p:txBody>
      </p:sp>
      <p:sp>
        <p:nvSpPr>
          <p:cNvPr id="12" name="Tijdelijke aanduiding voor inhoud 1">
            <a:extLst>
              <a:ext uri="{FF2B5EF4-FFF2-40B4-BE49-F238E27FC236}">
                <a16:creationId xmlns:a16="http://schemas.microsoft.com/office/drawing/2014/main" id="{70E20A57-BC6D-4F72-9CAD-8E71E271C787}"/>
              </a:ext>
            </a:extLst>
          </p:cNvPr>
          <p:cNvSpPr txBox="1">
            <a:spLocks/>
          </p:cNvSpPr>
          <p:nvPr/>
        </p:nvSpPr>
        <p:spPr>
          <a:xfrm>
            <a:off x="513000" y="1359036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Solution?</a:t>
            </a:r>
          </a:p>
          <a:p>
            <a:pPr>
              <a:spcBef>
                <a:spcPts val="300"/>
              </a:spcBef>
            </a:pPr>
            <a:r>
              <a:rPr lang="en-US" dirty="0">
                <a:solidFill>
                  <a:schemeClr val="accent6"/>
                </a:solidFill>
              </a:rPr>
              <a:t>Sterile neutrinos? </a:t>
            </a:r>
          </a:p>
          <a:p>
            <a:pPr>
              <a:spcBef>
                <a:spcPts val="300"/>
              </a:spcBef>
            </a:pPr>
            <a:r>
              <a:rPr lang="en-US" dirty="0">
                <a:solidFill>
                  <a:schemeClr val="accent6"/>
                </a:solidFill>
              </a:rPr>
              <a:t>Prediction error? </a:t>
            </a:r>
          </a:p>
          <a:p>
            <a:pPr marL="800100" lvl="1" indent="-342900">
              <a:spcBef>
                <a:spcPts val="300"/>
              </a:spcBef>
            </a:pPr>
            <a:r>
              <a:rPr lang="en-US" dirty="0">
                <a:solidFill>
                  <a:schemeClr val="accent6"/>
                </a:solidFill>
              </a:rPr>
              <a:t>Pandemonium-free spectra (M. Estienne </a:t>
            </a:r>
            <a:r>
              <a:rPr lang="en-US" i="1" dirty="0">
                <a:solidFill>
                  <a:schemeClr val="accent6"/>
                </a:solidFill>
              </a:rPr>
              <a:t>et al. </a:t>
            </a:r>
            <a:r>
              <a:rPr lang="en-US" dirty="0">
                <a:solidFill>
                  <a:schemeClr val="accent6"/>
                </a:solidFill>
              </a:rPr>
              <a:t>PRL 123(2). 2019)</a:t>
            </a:r>
          </a:p>
          <a:p>
            <a:pPr marL="800100" lvl="1" indent="-342900">
              <a:spcBef>
                <a:spcPts val="300"/>
              </a:spcBef>
            </a:pPr>
            <a:r>
              <a:rPr lang="en-US" dirty="0">
                <a:solidFill>
                  <a:schemeClr val="accent6"/>
                </a:solidFill>
              </a:rPr>
              <a:t>First-forbidden transitions (L. </a:t>
            </a:r>
            <a:r>
              <a:rPr lang="en-US" dirty="0" err="1">
                <a:solidFill>
                  <a:schemeClr val="accent6"/>
                </a:solidFill>
              </a:rPr>
              <a:t>Hayen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i="1" dirty="0">
                <a:solidFill>
                  <a:schemeClr val="accent6"/>
                </a:solidFill>
              </a:rPr>
              <a:t>et al. </a:t>
            </a:r>
            <a:r>
              <a:rPr lang="en-US" dirty="0">
                <a:solidFill>
                  <a:schemeClr val="accent6"/>
                </a:solidFill>
              </a:rPr>
              <a:t>PRC 99(3). 2019)</a:t>
            </a:r>
          </a:p>
          <a:p>
            <a:pPr marL="800100" lvl="1" indent="-342900">
              <a:spcBef>
                <a:spcPts val="300"/>
              </a:spcBef>
            </a:pPr>
            <a:r>
              <a:rPr lang="en-US" dirty="0">
                <a:solidFill>
                  <a:schemeClr val="accent6"/>
                </a:solidFill>
              </a:rPr>
              <a:t>Weak-magnetism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2936CFD0-CE80-4CED-9F86-8F8316BEC4DE}"/>
              </a:ext>
            </a:extLst>
          </p:cNvPr>
          <p:cNvSpPr txBox="1">
            <a:spLocks/>
          </p:cNvSpPr>
          <p:nvPr/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Reactor neutrino anomaly</a:t>
            </a:r>
            <a:endParaRPr lang="en-US" dirty="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4FBE642-84E3-4FFF-B952-A9A04B0EBDA4}"/>
              </a:ext>
            </a:extLst>
          </p:cNvPr>
          <p:cNvSpPr txBox="1"/>
          <p:nvPr/>
        </p:nvSpPr>
        <p:spPr>
          <a:xfrm>
            <a:off x="1046375" y="6401564"/>
            <a:ext cx="64154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Reactor Neutrino Spectra</a:t>
            </a:r>
            <a:r>
              <a:rPr lang="en-US" sz="1600" dirty="0"/>
              <a:t> A. Hayes and P. Vogel. 2016</a:t>
            </a: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FA7ABEBE-2413-434C-A0D5-1FF932D4D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77" y="3791412"/>
            <a:ext cx="4792039" cy="2491383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A99D11EB-7CF9-43B8-9F6B-50A516BFD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161" y="3885611"/>
            <a:ext cx="2998416" cy="251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8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Theoretical description spectrum shape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</a:t>
            </a:fld>
            <a:endParaRPr lang="nl-NL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3437" t="5603" r="12883" b="7548"/>
          <a:stretch/>
        </p:blipFill>
        <p:spPr>
          <a:xfrm>
            <a:off x="1554479" y="4175759"/>
            <a:ext cx="547200" cy="54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6415" r="10909" b="6987"/>
          <a:stretch/>
        </p:blipFill>
        <p:spPr>
          <a:xfrm>
            <a:off x="2632975" y="3322320"/>
            <a:ext cx="547105" cy="54864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2046960" y="3793308"/>
            <a:ext cx="586015" cy="4535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026927" y="2705613"/>
            <a:ext cx="439735" cy="616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vak 76">
                <a:extLst>
                  <a:ext uri="{FF2B5EF4-FFF2-40B4-BE49-F238E27FC236}">
                    <a16:creationId xmlns:a16="http://schemas.microsoft.com/office/drawing/2014/main" id="{D6887482-7E8A-4846-A395-BC40C3B615B1}"/>
                  </a:ext>
                </a:extLst>
              </p:cNvPr>
              <p:cNvSpPr txBox="1"/>
              <p:nvPr/>
            </p:nvSpPr>
            <p:spPr>
              <a:xfrm>
                <a:off x="3085420" y="2532987"/>
                <a:ext cx="2776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B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nl-B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nl-B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nl-BE" dirty="0"/>
              </a:p>
            </p:txBody>
          </p:sp>
        </mc:Choice>
        <mc:Fallback xmlns="">
          <p:sp>
            <p:nvSpPr>
              <p:cNvPr id="17" name="Tekstvak 76">
                <a:extLst>
                  <a:ext uri="{FF2B5EF4-FFF2-40B4-BE49-F238E27FC236}">
                    <a16:creationId xmlns:a16="http://schemas.microsoft.com/office/drawing/2014/main" id="{D6887482-7E8A-4846-A395-BC40C3B61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420" y="2532987"/>
                <a:ext cx="277640" cy="276999"/>
              </a:xfrm>
              <a:prstGeom prst="rect">
                <a:avLst/>
              </a:prstGeom>
              <a:blipFill>
                <a:blip r:embed="rId4"/>
                <a:stretch>
                  <a:fillRect l="-10870" r="-6087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3159437" y="3858493"/>
            <a:ext cx="665150" cy="388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kstvak 76">
                <a:extLst>
                  <a:ext uri="{FF2B5EF4-FFF2-40B4-BE49-F238E27FC236}">
                    <a16:creationId xmlns:a16="http://schemas.microsoft.com/office/drawing/2014/main" id="{D6887482-7E8A-4846-A395-BC40C3B615B1}"/>
                  </a:ext>
                </a:extLst>
              </p:cNvPr>
              <p:cNvSpPr txBox="1"/>
              <p:nvPr/>
            </p:nvSpPr>
            <p:spPr>
              <a:xfrm>
                <a:off x="3674056" y="3848511"/>
                <a:ext cx="3216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l-B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nl-BE" dirty="0"/>
              </a:p>
            </p:txBody>
          </p:sp>
        </mc:Choice>
        <mc:Fallback xmlns="">
          <p:sp>
            <p:nvSpPr>
              <p:cNvPr id="19" name="Tekstvak 76">
                <a:extLst>
                  <a:ext uri="{FF2B5EF4-FFF2-40B4-BE49-F238E27FC236}">
                    <a16:creationId xmlns:a16="http://schemas.microsoft.com/office/drawing/2014/main" id="{D6887482-7E8A-4846-A395-BC40C3B61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056" y="3848511"/>
                <a:ext cx="321690" cy="276999"/>
              </a:xfrm>
              <a:prstGeom prst="rect">
                <a:avLst/>
              </a:prstGeom>
              <a:blipFill>
                <a:blip r:embed="rId5"/>
                <a:stretch>
                  <a:fillRect l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036" y="1834584"/>
            <a:ext cx="5272603" cy="37237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vak 76">
                <a:extLst>
                  <a:ext uri="{FF2B5EF4-FFF2-40B4-BE49-F238E27FC236}">
                    <a16:creationId xmlns:a16="http://schemas.microsoft.com/office/drawing/2014/main" id="{D6887482-7E8A-4846-A395-BC40C3B615B1}"/>
                  </a:ext>
                </a:extLst>
              </p:cNvPr>
              <p:cNvSpPr txBox="1"/>
              <p:nvPr/>
            </p:nvSpPr>
            <p:spPr>
              <a:xfrm>
                <a:off x="2437793" y="3147944"/>
                <a:ext cx="1951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nl-BE" dirty="0"/>
              </a:p>
            </p:txBody>
          </p:sp>
        </mc:Choice>
        <mc:Fallback xmlns="">
          <p:sp>
            <p:nvSpPr>
              <p:cNvPr id="23" name="Tekstvak 76">
                <a:extLst>
                  <a:ext uri="{FF2B5EF4-FFF2-40B4-BE49-F238E27FC236}">
                    <a16:creationId xmlns:a16="http://schemas.microsoft.com/office/drawing/2014/main" id="{D6887482-7E8A-4846-A395-BC40C3B61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793" y="3147944"/>
                <a:ext cx="195182" cy="276999"/>
              </a:xfrm>
              <a:prstGeom prst="rect">
                <a:avLst/>
              </a:prstGeom>
              <a:blipFill>
                <a:blip r:embed="rId7"/>
                <a:stretch>
                  <a:fillRect l="-28125" r="-2500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kstvak 76">
                <a:extLst>
                  <a:ext uri="{FF2B5EF4-FFF2-40B4-BE49-F238E27FC236}">
                    <a16:creationId xmlns:a16="http://schemas.microsoft.com/office/drawing/2014/main" id="{D6887482-7E8A-4846-A395-BC40C3B615B1}"/>
                  </a:ext>
                </a:extLst>
              </p:cNvPr>
              <p:cNvSpPr txBox="1"/>
              <p:nvPr/>
            </p:nvSpPr>
            <p:spPr>
              <a:xfrm>
                <a:off x="1418263" y="3914186"/>
                <a:ext cx="2011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nl-BE" dirty="0"/>
              </a:p>
            </p:txBody>
          </p:sp>
        </mc:Choice>
        <mc:Fallback xmlns="">
          <p:sp>
            <p:nvSpPr>
              <p:cNvPr id="24" name="Tekstvak 76">
                <a:extLst>
                  <a:ext uri="{FF2B5EF4-FFF2-40B4-BE49-F238E27FC236}">
                    <a16:creationId xmlns:a16="http://schemas.microsoft.com/office/drawing/2014/main" id="{D6887482-7E8A-4846-A395-BC40C3B61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263" y="3914186"/>
                <a:ext cx="201144" cy="276999"/>
              </a:xfrm>
              <a:prstGeom prst="rect">
                <a:avLst/>
              </a:prstGeom>
              <a:blipFill>
                <a:blip r:embed="rId8"/>
                <a:stretch>
                  <a:fillRect l="-15152" r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hthoek 1">
            <a:extLst>
              <a:ext uri="{FF2B5EF4-FFF2-40B4-BE49-F238E27FC236}">
                <a16:creationId xmlns:a16="http://schemas.microsoft.com/office/drawing/2014/main" id="{339A8487-9AD8-4113-BB3F-DC450AD03BE7}"/>
              </a:ext>
            </a:extLst>
          </p:cNvPr>
          <p:cNvSpPr/>
          <p:nvPr/>
        </p:nvSpPr>
        <p:spPr>
          <a:xfrm>
            <a:off x="997603" y="2126512"/>
            <a:ext cx="3498112" cy="3283687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ijl: rechts 2">
            <a:extLst>
              <a:ext uri="{FF2B5EF4-FFF2-40B4-BE49-F238E27FC236}">
                <a16:creationId xmlns:a16="http://schemas.microsoft.com/office/drawing/2014/main" id="{098AA085-E874-4BA9-B0C2-151C18239B5C}"/>
              </a:ext>
            </a:extLst>
          </p:cNvPr>
          <p:cNvSpPr/>
          <p:nvPr/>
        </p:nvSpPr>
        <p:spPr>
          <a:xfrm>
            <a:off x="4497572" y="3422636"/>
            <a:ext cx="2904714" cy="685985"/>
          </a:xfrm>
          <a:prstGeom prst="rightArrow">
            <a:avLst>
              <a:gd name="adj1" fmla="val 14031"/>
              <a:gd name="adj2" fmla="val 69042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513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70" y="1517827"/>
            <a:ext cx="6437408" cy="46872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description spectrum shape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</a:t>
            </a:fld>
            <a:endParaRPr lang="nl-NL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0EED7F-8AD1-4285-A826-18264AEF19E7}"/>
              </a:ext>
            </a:extLst>
          </p:cNvPr>
          <p:cNvSpPr txBox="1">
            <a:spLocks/>
          </p:cNvSpPr>
          <p:nvPr/>
        </p:nvSpPr>
        <p:spPr>
          <a:xfrm>
            <a:off x="7216800" y="1607764"/>
            <a:ext cx="4400400" cy="18212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E77"/>
                </a:solidFill>
              </a:rPr>
              <a:t>Corrections on Fermi function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Radiative corrections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Nuclear structure related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4"/>
                </a:solidFill>
              </a:rPr>
              <a:t>Atomic + molecular</a:t>
            </a:r>
          </a:p>
        </p:txBody>
      </p:sp>
      <p:sp>
        <p:nvSpPr>
          <p:cNvPr id="8" name="Rechthoek 5">
            <a:extLst>
              <a:ext uri="{FF2B5EF4-FFF2-40B4-BE49-F238E27FC236}">
                <a16:creationId xmlns:a16="http://schemas.microsoft.com/office/drawing/2014/main" id="{24669260-3BF3-4731-A2E7-F1027FAA66DB}"/>
              </a:ext>
            </a:extLst>
          </p:cNvPr>
          <p:cNvSpPr/>
          <p:nvPr/>
        </p:nvSpPr>
        <p:spPr>
          <a:xfrm>
            <a:off x="677218" y="2259009"/>
            <a:ext cx="2736000" cy="216000"/>
          </a:xfrm>
          <a:prstGeom prst="rect">
            <a:avLst/>
          </a:prstGeom>
          <a:noFill/>
          <a:ln w="28575">
            <a:solidFill>
              <a:srgbClr val="005E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E77"/>
              </a:solidFill>
            </a:endParaRPr>
          </a:p>
        </p:txBody>
      </p:sp>
      <p:sp>
        <p:nvSpPr>
          <p:cNvPr id="9" name="Rechthoek 6">
            <a:extLst>
              <a:ext uri="{FF2B5EF4-FFF2-40B4-BE49-F238E27FC236}">
                <a16:creationId xmlns:a16="http://schemas.microsoft.com/office/drawing/2014/main" id="{E2F0626D-8CAF-4E3D-908F-AD5A2E7DE0E2}"/>
              </a:ext>
            </a:extLst>
          </p:cNvPr>
          <p:cNvSpPr/>
          <p:nvPr/>
        </p:nvSpPr>
        <p:spPr>
          <a:xfrm>
            <a:off x="696268" y="4024997"/>
            <a:ext cx="2736000" cy="630940"/>
          </a:xfrm>
          <a:prstGeom prst="rect">
            <a:avLst/>
          </a:prstGeom>
          <a:noFill/>
          <a:ln w="28575">
            <a:solidFill>
              <a:srgbClr val="005E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E77"/>
              </a:solidFill>
            </a:endParaRPr>
          </a:p>
        </p:txBody>
      </p:sp>
      <p:sp>
        <p:nvSpPr>
          <p:cNvPr id="10" name="Rechthoek 8">
            <a:extLst>
              <a:ext uri="{FF2B5EF4-FFF2-40B4-BE49-F238E27FC236}">
                <a16:creationId xmlns:a16="http://schemas.microsoft.com/office/drawing/2014/main" id="{FF373358-5438-4146-AA4A-92731543519C}"/>
              </a:ext>
            </a:extLst>
          </p:cNvPr>
          <p:cNvSpPr/>
          <p:nvPr/>
        </p:nvSpPr>
        <p:spPr>
          <a:xfrm>
            <a:off x="689918" y="2960163"/>
            <a:ext cx="2736000" cy="827376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hoek 9">
            <a:extLst>
              <a:ext uri="{FF2B5EF4-FFF2-40B4-BE49-F238E27FC236}">
                <a16:creationId xmlns:a16="http://schemas.microsoft.com/office/drawing/2014/main" id="{B6979959-B643-4921-AE5D-36C25E6A1930}"/>
              </a:ext>
            </a:extLst>
          </p:cNvPr>
          <p:cNvSpPr/>
          <p:nvPr/>
        </p:nvSpPr>
        <p:spPr>
          <a:xfrm>
            <a:off x="677218" y="4902479"/>
            <a:ext cx="3331364" cy="45062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C6A49158-7BD3-46DA-83D1-9BC96FA74179}"/>
              </a:ext>
            </a:extLst>
          </p:cNvPr>
          <p:cNvSpPr/>
          <p:nvPr/>
        </p:nvSpPr>
        <p:spPr>
          <a:xfrm>
            <a:off x="689918" y="2681803"/>
            <a:ext cx="2736304" cy="25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451148" y="6265131"/>
            <a:ext cx="6520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Adapted from </a:t>
            </a:r>
            <a:r>
              <a:rPr lang="en-US" sz="1400" i="1" dirty="0"/>
              <a:t>Beta Spectrum Generator: High precision allowed </a:t>
            </a:r>
            <a:r>
              <a:rPr lang="el-GR" sz="1400" i="1" dirty="0"/>
              <a:t>β</a:t>
            </a:r>
            <a:r>
              <a:rPr lang="en-US" sz="1400" i="1" dirty="0"/>
              <a:t> spectrum Shapes </a:t>
            </a:r>
            <a:r>
              <a:rPr lang="en-US" sz="1400" dirty="0"/>
              <a:t>L. Hayen et al.. 2019</a:t>
            </a:r>
          </a:p>
        </p:txBody>
      </p:sp>
      <p:sp>
        <p:nvSpPr>
          <p:cNvPr id="14" name="Right Arrow 13"/>
          <p:cNvSpPr/>
          <p:nvPr/>
        </p:nvSpPr>
        <p:spPr>
          <a:xfrm rot="10800000">
            <a:off x="3830320" y="2683842"/>
            <a:ext cx="731520" cy="264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00000">
            <a:off x="3830320" y="5803900"/>
            <a:ext cx="731520" cy="2641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321A420C-32ED-4BC3-AC68-49DCEB1D97C4}"/>
              </a:ext>
            </a:extLst>
          </p:cNvPr>
          <p:cNvSpPr/>
          <p:nvPr/>
        </p:nvSpPr>
        <p:spPr>
          <a:xfrm>
            <a:off x="609600" y="2259009"/>
            <a:ext cx="6259033" cy="3946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30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6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spectrum measurement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r>
              <a:rPr lang="en-US" dirty="0"/>
              <a:t>Several difficulties: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sp>
        <p:nvSpPr>
          <p:cNvPr id="7" name="Rechthoek 24">
            <a:extLst>
              <a:ext uri="{FF2B5EF4-FFF2-40B4-BE49-F238E27FC236}">
                <a16:creationId xmlns:a16="http://schemas.microsoft.com/office/drawing/2014/main" id="{58D755DC-F3A6-413F-BAE6-445117D27D37}"/>
              </a:ext>
            </a:extLst>
          </p:cNvPr>
          <p:cNvSpPr/>
          <p:nvPr/>
        </p:nvSpPr>
        <p:spPr>
          <a:xfrm>
            <a:off x="10109466" y="4180194"/>
            <a:ext cx="419989" cy="810000"/>
          </a:xfrm>
          <a:prstGeom prst="rect">
            <a:avLst/>
          </a:prstGeom>
          <a:solidFill>
            <a:srgbClr val="2F4D5D">
              <a:alpha val="75000"/>
            </a:srgbClr>
          </a:solidFill>
          <a:ln w="180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4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122627" y="4457284"/>
            <a:ext cx="9790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9782172" y="4475192"/>
            <a:ext cx="315750" cy="272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919122" y="3552863"/>
            <a:ext cx="2475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Backscattering:</a:t>
            </a:r>
          </a:p>
        </p:txBody>
      </p:sp>
      <p:sp>
        <p:nvSpPr>
          <p:cNvPr id="13" name="Rechthoek 24">
            <a:extLst>
              <a:ext uri="{FF2B5EF4-FFF2-40B4-BE49-F238E27FC236}">
                <a16:creationId xmlns:a16="http://schemas.microsoft.com/office/drawing/2014/main" id="{58D755DC-F3A6-413F-BAE6-445117D27D37}"/>
              </a:ext>
            </a:extLst>
          </p:cNvPr>
          <p:cNvSpPr/>
          <p:nvPr/>
        </p:nvSpPr>
        <p:spPr>
          <a:xfrm>
            <a:off x="6163067" y="4180194"/>
            <a:ext cx="459380" cy="810000"/>
          </a:xfrm>
          <a:prstGeom prst="rect">
            <a:avLst/>
          </a:prstGeom>
          <a:solidFill>
            <a:srgbClr val="2F4D5D">
              <a:alpha val="75000"/>
            </a:srgbClr>
          </a:solidFill>
          <a:ln w="180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4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305537" y="4457284"/>
            <a:ext cx="9790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72723" y="3552863"/>
            <a:ext cx="2475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Detector dead layer: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76">
                <a:extLst>
                  <a:ext uri="{FF2B5EF4-FFF2-40B4-BE49-F238E27FC236}">
                    <a16:creationId xmlns:a16="http://schemas.microsoft.com/office/drawing/2014/main" id="{D6887482-7E8A-4846-A395-BC40C3B615B1}"/>
                  </a:ext>
                </a:extLst>
              </p:cNvPr>
              <p:cNvSpPr txBox="1"/>
              <p:nvPr/>
            </p:nvSpPr>
            <p:spPr>
              <a:xfrm>
                <a:off x="9122627" y="4196807"/>
                <a:ext cx="3216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l-B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nl-BE" dirty="0"/>
              </a:p>
            </p:txBody>
          </p:sp>
        </mc:Choice>
        <mc:Fallback xmlns="">
          <p:sp>
            <p:nvSpPr>
              <p:cNvPr id="16" name="Tekstvak 76">
                <a:extLst>
                  <a:ext uri="{FF2B5EF4-FFF2-40B4-BE49-F238E27FC236}">
                    <a16:creationId xmlns:a16="http://schemas.microsoft.com/office/drawing/2014/main" id="{D6887482-7E8A-4846-A395-BC40C3B61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2627" y="4196807"/>
                <a:ext cx="321690" cy="276999"/>
              </a:xfrm>
              <a:prstGeom prst="rect">
                <a:avLst/>
              </a:prstGeom>
              <a:blipFill>
                <a:blip r:embed="rId3"/>
                <a:stretch>
                  <a:fillRect l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vak 76">
                <a:extLst>
                  <a:ext uri="{FF2B5EF4-FFF2-40B4-BE49-F238E27FC236}">
                    <a16:creationId xmlns:a16="http://schemas.microsoft.com/office/drawing/2014/main" id="{D6887482-7E8A-4846-A395-BC40C3B615B1}"/>
                  </a:ext>
                </a:extLst>
              </p:cNvPr>
              <p:cNvSpPr txBox="1"/>
              <p:nvPr/>
            </p:nvSpPr>
            <p:spPr>
              <a:xfrm>
                <a:off x="5305537" y="4209915"/>
                <a:ext cx="3216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l-B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nl-BE" dirty="0"/>
              </a:p>
            </p:txBody>
          </p:sp>
        </mc:Choice>
        <mc:Fallback xmlns="">
          <p:sp>
            <p:nvSpPr>
              <p:cNvPr id="17" name="Tekstvak 76">
                <a:extLst>
                  <a:ext uri="{FF2B5EF4-FFF2-40B4-BE49-F238E27FC236}">
                    <a16:creationId xmlns:a16="http://schemas.microsoft.com/office/drawing/2014/main" id="{D6887482-7E8A-4846-A395-BC40C3B61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537" y="4209915"/>
                <a:ext cx="321690" cy="276999"/>
              </a:xfrm>
              <a:prstGeom prst="rect">
                <a:avLst/>
              </a:prstGeom>
              <a:blipFill>
                <a:blip r:embed="rId4"/>
                <a:stretch>
                  <a:fillRect l="-9434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hthoek 24">
            <a:extLst>
              <a:ext uri="{FF2B5EF4-FFF2-40B4-BE49-F238E27FC236}">
                <a16:creationId xmlns:a16="http://schemas.microsoft.com/office/drawing/2014/main" id="{58D755DC-F3A6-413F-BAE6-445117D27D37}"/>
              </a:ext>
            </a:extLst>
          </p:cNvPr>
          <p:cNvSpPr/>
          <p:nvPr/>
        </p:nvSpPr>
        <p:spPr>
          <a:xfrm>
            <a:off x="1606804" y="4180194"/>
            <a:ext cx="175491" cy="806080"/>
          </a:xfrm>
          <a:prstGeom prst="rect">
            <a:avLst/>
          </a:prstGeom>
          <a:solidFill>
            <a:schemeClr val="bg2">
              <a:alpha val="75000"/>
            </a:schemeClr>
          </a:solidFill>
          <a:ln w="180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0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694550" y="4457284"/>
            <a:ext cx="9790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10603" y="3552863"/>
            <a:ext cx="268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loss (source):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kstvak 76">
                <a:extLst>
                  <a:ext uri="{FF2B5EF4-FFF2-40B4-BE49-F238E27FC236}">
                    <a16:creationId xmlns:a16="http://schemas.microsoft.com/office/drawing/2014/main" id="{D6887482-7E8A-4846-A395-BC40C3B615B1}"/>
                  </a:ext>
                </a:extLst>
              </p:cNvPr>
              <p:cNvSpPr txBox="1"/>
              <p:nvPr/>
            </p:nvSpPr>
            <p:spPr>
              <a:xfrm>
                <a:off x="2359700" y="4170303"/>
                <a:ext cx="3216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l-B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nl-BE" dirty="0"/>
              </a:p>
            </p:txBody>
          </p:sp>
        </mc:Choice>
        <mc:Fallback xmlns="">
          <p:sp>
            <p:nvSpPr>
              <p:cNvPr id="21" name="Tekstvak 76">
                <a:extLst>
                  <a:ext uri="{FF2B5EF4-FFF2-40B4-BE49-F238E27FC236}">
                    <a16:creationId xmlns:a16="http://schemas.microsoft.com/office/drawing/2014/main" id="{D6887482-7E8A-4846-A395-BC40C3B61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700" y="4170303"/>
                <a:ext cx="321690" cy="276999"/>
              </a:xfrm>
              <a:prstGeom prst="rect">
                <a:avLst/>
              </a:prstGeom>
              <a:blipFill>
                <a:blip r:embed="rId5"/>
                <a:stretch>
                  <a:fillRect l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016701" y="2088606"/>
            <a:ext cx="9355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Measure as precise as possible the energy distribution of the electron emerging from beta decay </a:t>
            </a:r>
          </a:p>
        </p:txBody>
      </p:sp>
      <p:sp>
        <p:nvSpPr>
          <p:cNvPr id="22" name="Right Brace 21"/>
          <p:cNvSpPr/>
          <p:nvPr/>
        </p:nvSpPr>
        <p:spPr>
          <a:xfrm rot="5400000">
            <a:off x="3922309" y="2377964"/>
            <a:ext cx="241997" cy="5638617"/>
          </a:xfrm>
          <a:prstGeom prst="rightBrac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455502" y="5404351"/>
            <a:ext cx="3359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D1C2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Rely on technical progress and simulations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79088" y="5367666"/>
            <a:ext cx="2190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D1C2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Intrinsic problem!</a:t>
            </a:r>
            <a:endParaRPr lang="en-US" sz="2000" dirty="0">
              <a:solidFill>
                <a:srgbClr val="ED1C2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Right Brace 25"/>
          <p:cNvSpPr/>
          <p:nvPr/>
        </p:nvSpPr>
        <p:spPr>
          <a:xfrm rot="5400000">
            <a:off x="9853551" y="4028013"/>
            <a:ext cx="241997" cy="2338519"/>
          </a:xfrm>
          <a:prstGeom prst="rightBrac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 animBg="1"/>
      <p:bldP spid="15" grpId="0"/>
      <p:bldP spid="16" grpId="0"/>
      <p:bldP spid="17" grpId="0"/>
      <p:bldP spid="18" grpId="0" animBg="1"/>
      <p:bldP spid="20" grpId="0"/>
      <p:bldP spid="21" grpId="0"/>
      <p:bldP spid="22" grpId="0" animBg="1"/>
      <p:bldP spid="23" grpId="0"/>
      <p:bldP spid="25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DA6ADF6-D27D-4190-82C1-268813A24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6542" y="5532979"/>
            <a:ext cx="5169529" cy="982363"/>
          </a:xfrm>
        </p:spPr>
        <p:txBody>
          <a:bodyPr/>
          <a:lstStyle/>
          <a:p>
            <a:r>
              <a:rPr lang="en-GB" dirty="0"/>
              <a:t> 2 plastic scintillators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05CA5B7-EDC4-4D0B-9014-1AC171D4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</a:t>
            </a:fld>
            <a:endParaRPr lang="nl-NL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7C8F94A5-2784-4E4F-96C0-18DBF31ECF5E}"/>
              </a:ext>
            </a:extLst>
          </p:cNvPr>
          <p:cNvGrpSpPr/>
          <p:nvPr/>
        </p:nvGrpSpPr>
        <p:grpSpPr>
          <a:xfrm>
            <a:off x="6503510" y="1969904"/>
            <a:ext cx="4348318" cy="2472153"/>
            <a:chOff x="5769201" y="1960549"/>
            <a:chExt cx="5468884" cy="3372153"/>
          </a:xfrm>
        </p:grpSpPr>
        <p:pic>
          <p:nvPicPr>
            <p:cNvPr id="25" name="Picture 2" descr="Afbeeldingsresultaat voor helix (wiskunde)">
              <a:extLst>
                <a:ext uri="{FF2B5EF4-FFF2-40B4-BE49-F238E27FC236}">
                  <a16:creationId xmlns:a16="http://schemas.microsoft.com/office/drawing/2014/main" id="{5BDC6813-E806-4845-B61B-2593F2BC21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41" t="18608" r="7183" b="16709"/>
            <a:stretch/>
          </p:blipFill>
          <p:spPr bwMode="auto">
            <a:xfrm>
              <a:off x="9092944" y="3091611"/>
              <a:ext cx="475359" cy="539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8360447C-EF44-469E-BCCE-78A61D2613C2}"/>
                </a:ext>
              </a:extLst>
            </p:cNvPr>
            <p:cNvSpPr/>
            <p:nvPr/>
          </p:nvSpPr>
          <p:spPr>
            <a:xfrm>
              <a:off x="7616592" y="2754493"/>
              <a:ext cx="1260000" cy="216000"/>
            </a:xfrm>
            <a:prstGeom prst="rect">
              <a:avLst/>
            </a:prstGeom>
            <a:solidFill>
              <a:srgbClr val="005E77">
                <a:alpha val="75000"/>
              </a:srgbClr>
            </a:solidFill>
            <a:ln w="18000" cap="flat" cmpd="sng" algn="ctr">
              <a:solidFill>
                <a:srgbClr val="005E7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A66A6E21-6A7F-40B9-8BD8-D2DE8BEE97AF}"/>
                </a:ext>
              </a:extLst>
            </p:cNvPr>
            <p:cNvSpPr/>
            <p:nvPr/>
          </p:nvSpPr>
          <p:spPr>
            <a:xfrm>
              <a:off x="7616592" y="4336660"/>
              <a:ext cx="1260000" cy="216000"/>
            </a:xfrm>
            <a:prstGeom prst="rect">
              <a:avLst/>
            </a:prstGeom>
            <a:solidFill>
              <a:srgbClr val="005E77">
                <a:alpha val="75000"/>
              </a:srgbClr>
            </a:solidFill>
            <a:ln w="18000" cap="flat" cmpd="sng" algn="ctr">
              <a:solidFill>
                <a:srgbClr val="005E7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30500E2E-7EDE-45AA-94FF-60A582ED67F5}"/>
                </a:ext>
              </a:extLst>
            </p:cNvPr>
            <p:cNvSpPr/>
            <p:nvPr/>
          </p:nvSpPr>
          <p:spPr>
            <a:xfrm>
              <a:off x="9772704" y="4327516"/>
              <a:ext cx="1260000" cy="216000"/>
            </a:xfrm>
            <a:prstGeom prst="rect">
              <a:avLst/>
            </a:prstGeom>
            <a:solidFill>
              <a:srgbClr val="005E77">
                <a:alpha val="75000"/>
              </a:srgbClr>
            </a:solidFill>
            <a:ln w="18000" cap="flat" cmpd="sng" algn="ctr">
              <a:solidFill>
                <a:srgbClr val="005E7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8" name="Rechthoek 137">
              <a:extLst>
                <a:ext uri="{FF2B5EF4-FFF2-40B4-BE49-F238E27FC236}">
                  <a16:creationId xmlns:a16="http://schemas.microsoft.com/office/drawing/2014/main" id="{172E18ED-2E88-4E46-8ED3-7DF3A9464A12}"/>
                </a:ext>
              </a:extLst>
            </p:cNvPr>
            <p:cNvSpPr/>
            <p:nvPr/>
          </p:nvSpPr>
          <p:spPr>
            <a:xfrm>
              <a:off x="9772704" y="2745349"/>
              <a:ext cx="1260000" cy="216000"/>
            </a:xfrm>
            <a:prstGeom prst="rect">
              <a:avLst/>
            </a:prstGeom>
            <a:solidFill>
              <a:srgbClr val="005E77">
                <a:alpha val="75000"/>
              </a:srgbClr>
            </a:solidFill>
            <a:ln w="18000" cap="flat" cmpd="sng" algn="ctr">
              <a:solidFill>
                <a:srgbClr val="005E7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9" name="Rechthoek 138">
              <a:extLst>
                <a:ext uri="{FF2B5EF4-FFF2-40B4-BE49-F238E27FC236}">
                  <a16:creationId xmlns:a16="http://schemas.microsoft.com/office/drawing/2014/main" id="{99A49B8C-71D1-4057-A64E-5486CD066959}"/>
                </a:ext>
              </a:extLst>
            </p:cNvPr>
            <p:cNvSpPr/>
            <p:nvPr/>
          </p:nvSpPr>
          <p:spPr>
            <a:xfrm>
              <a:off x="8956368" y="1960549"/>
              <a:ext cx="756000" cy="900000"/>
            </a:xfrm>
            <a:prstGeom prst="rect">
              <a:avLst/>
            </a:prstGeom>
            <a:solidFill>
              <a:srgbClr val="1D8DB0">
                <a:lumMod val="60000"/>
                <a:lumOff val="40000"/>
                <a:alpha val="75000"/>
              </a:srgbClr>
            </a:solidFill>
            <a:ln w="18000" cap="flat" cmpd="sng" algn="ctr">
              <a:solidFill>
                <a:srgbClr val="1D8DB0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B62C3DB6-4791-465A-93BF-54B5D5D1397B}"/>
                </a:ext>
              </a:extLst>
            </p:cNvPr>
            <p:cNvSpPr/>
            <p:nvPr/>
          </p:nvSpPr>
          <p:spPr>
            <a:xfrm>
              <a:off x="9204624" y="3637008"/>
              <a:ext cx="252000" cy="45719"/>
            </a:xfrm>
            <a:prstGeom prst="rect">
              <a:avLst/>
            </a:prstGeom>
            <a:solidFill>
              <a:srgbClr val="DCE7F0">
                <a:alpha val="75000"/>
              </a:srgbClr>
            </a:solidFill>
            <a:ln w="18000" cap="flat" cmpd="sng" algn="ctr">
              <a:solidFill>
                <a:srgbClr val="2F4D5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3" name="Rechthoek 142">
              <a:extLst>
                <a:ext uri="{FF2B5EF4-FFF2-40B4-BE49-F238E27FC236}">
                  <a16:creationId xmlns:a16="http://schemas.microsoft.com/office/drawing/2014/main" id="{A2071AFB-921E-4711-BCD8-4DAEA8B9B181}"/>
                </a:ext>
              </a:extLst>
            </p:cNvPr>
            <p:cNvSpPr/>
            <p:nvPr/>
          </p:nvSpPr>
          <p:spPr>
            <a:xfrm>
              <a:off x="9281160" y="3534370"/>
              <a:ext cx="390888" cy="4571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4" name="Rechthoek 143">
              <a:extLst>
                <a:ext uri="{FF2B5EF4-FFF2-40B4-BE49-F238E27FC236}">
                  <a16:creationId xmlns:a16="http://schemas.microsoft.com/office/drawing/2014/main" id="{5F2AC651-5A88-40F2-B601-E646AD930195}"/>
                </a:ext>
              </a:extLst>
            </p:cNvPr>
            <p:cNvSpPr/>
            <p:nvPr/>
          </p:nvSpPr>
          <p:spPr>
            <a:xfrm>
              <a:off x="9306611" y="3585689"/>
              <a:ext cx="390888" cy="457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45" name="Rechte verbindingslijn 144">
              <a:extLst>
                <a:ext uri="{FF2B5EF4-FFF2-40B4-BE49-F238E27FC236}">
                  <a16:creationId xmlns:a16="http://schemas.microsoft.com/office/drawing/2014/main" id="{98E1639E-B82D-4D73-BC3B-9971159219BB}"/>
                </a:ext>
              </a:extLst>
            </p:cNvPr>
            <p:cNvCxnSpPr/>
            <p:nvPr/>
          </p:nvCxnSpPr>
          <p:spPr>
            <a:xfrm rot="5400000">
              <a:off x="10571508" y="3534370"/>
              <a:ext cx="720000" cy="0"/>
            </a:xfrm>
            <a:prstGeom prst="line">
              <a:avLst/>
            </a:prstGeom>
            <a:noFill/>
            <a:ln w="28575" cap="flat" cmpd="sng" algn="ctr">
              <a:solidFill>
                <a:srgbClr val="1D8DB0"/>
              </a:solidFill>
              <a:prstDash val="solid"/>
              <a:miter lim="800000"/>
              <a:headEnd type="arrow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kstvak 145">
                  <a:extLst>
                    <a:ext uri="{FF2B5EF4-FFF2-40B4-BE49-F238E27FC236}">
                      <a16:creationId xmlns:a16="http://schemas.microsoft.com/office/drawing/2014/main" id="{97C8951E-668A-4CAF-9891-B0068B99DF9E}"/>
                    </a:ext>
                  </a:extLst>
                </p:cNvPr>
                <p:cNvSpPr txBox="1"/>
                <p:nvPr/>
              </p:nvSpPr>
              <p:spPr>
                <a:xfrm>
                  <a:off x="10942876" y="3513079"/>
                  <a:ext cx="295209" cy="4140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0" lang="nl-BE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F4D5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nl-BE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F4D5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kumimoji="0" lang="nl-B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F4D5D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46" name="Tekstvak 145">
                  <a:extLst>
                    <a:ext uri="{FF2B5EF4-FFF2-40B4-BE49-F238E27FC236}">
                      <a16:creationId xmlns:a16="http://schemas.microsoft.com/office/drawing/2014/main" id="{97C8951E-668A-4CAF-9891-B0068B99DF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2876" y="3513079"/>
                  <a:ext cx="295209" cy="414088"/>
                </a:xfrm>
                <a:prstGeom prst="rect">
                  <a:avLst/>
                </a:prstGeom>
                <a:blipFill>
                  <a:blip r:embed="rId4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Tekstvak 149">
                  <a:extLst>
                    <a:ext uri="{FF2B5EF4-FFF2-40B4-BE49-F238E27FC236}">
                      <a16:creationId xmlns:a16="http://schemas.microsoft.com/office/drawing/2014/main" id="{071F3A7B-C74A-45F3-B1F0-CBA8923C28F1}"/>
                    </a:ext>
                  </a:extLst>
                </p:cNvPr>
                <p:cNvSpPr txBox="1"/>
                <p:nvPr/>
              </p:nvSpPr>
              <p:spPr>
                <a:xfrm>
                  <a:off x="9568303" y="3007281"/>
                  <a:ext cx="32169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nl-BE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F4D5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nl-NL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F4D5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nl-NL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F4D5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0" lang="nl-B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F4D5D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50" name="Tekstvak 149">
                  <a:extLst>
                    <a:ext uri="{FF2B5EF4-FFF2-40B4-BE49-F238E27FC236}">
                      <a16:creationId xmlns:a16="http://schemas.microsoft.com/office/drawing/2014/main" id="{071F3A7B-C74A-45F3-B1F0-CBA8923C28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8303" y="3007281"/>
                  <a:ext cx="32169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3810" r="-9524" b="-3939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1" name="Tekstvak 150">
              <a:extLst>
                <a:ext uri="{FF2B5EF4-FFF2-40B4-BE49-F238E27FC236}">
                  <a16:creationId xmlns:a16="http://schemas.microsoft.com/office/drawing/2014/main" id="{D530DCF6-ED5A-43C2-836F-BD776F59C5A6}"/>
                </a:ext>
              </a:extLst>
            </p:cNvPr>
            <p:cNvSpPr txBox="1"/>
            <p:nvPr/>
          </p:nvSpPr>
          <p:spPr>
            <a:xfrm>
              <a:off x="5803058" y="4358850"/>
              <a:ext cx="1444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</a:rPr>
                <a:t>Lower plane</a:t>
              </a:r>
            </a:p>
          </p:txBody>
        </p:sp>
        <p:sp>
          <p:nvSpPr>
            <p:cNvPr id="152" name="Tekstvak 151">
              <a:extLst>
                <a:ext uri="{FF2B5EF4-FFF2-40B4-BE49-F238E27FC236}">
                  <a16:creationId xmlns:a16="http://schemas.microsoft.com/office/drawing/2014/main" id="{860A5E8E-E950-4266-A19B-E85FCE986198}"/>
                </a:ext>
              </a:extLst>
            </p:cNvPr>
            <p:cNvSpPr txBox="1"/>
            <p:nvPr/>
          </p:nvSpPr>
          <p:spPr>
            <a:xfrm>
              <a:off x="5769201" y="2636742"/>
              <a:ext cx="1444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</a:rPr>
                <a:t>Upper plane</a:t>
              </a:r>
            </a:p>
          </p:txBody>
        </p:sp>
        <p:sp>
          <p:nvSpPr>
            <p:cNvPr id="154" name="Tekstvak 153">
              <a:extLst>
                <a:ext uri="{FF2B5EF4-FFF2-40B4-BE49-F238E27FC236}">
                  <a16:creationId xmlns:a16="http://schemas.microsoft.com/office/drawing/2014/main" id="{A10C45B4-6BB5-429A-AADA-B11346B10E4A}"/>
                </a:ext>
              </a:extLst>
            </p:cNvPr>
            <p:cNvSpPr txBox="1"/>
            <p:nvPr/>
          </p:nvSpPr>
          <p:spPr>
            <a:xfrm>
              <a:off x="5857209" y="3497796"/>
              <a:ext cx="1444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</a:rPr>
                <a:t>Source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Tekstvak 155">
                  <a:extLst>
                    <a:ext uri="{FF2B5EF4-FFF2-40B4-BE49-F238E27FC236}">
                      <a16:creationId xmlns:a16="http://schemas.microsoft.com/office/drawing/2014/main" id="{0A0874E5-9E88-4C2F-B56A-B1AF1AAC8FA7}"/>
                    </a:ext>
                  </a:extLst>
                </p:cNvPr>
                <p:cNvSpPr txBox="1"/>
                <p:nvPr/>
              </p:nvSpPr>
              <p:spPr>
                <a:xfrm>
                  <a:off x="9568323" y="3497796"/>
                  <a:ext cx="5706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kumimoji="0" lang="nl-BE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F4D5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kumimoji="0" lang="nl-BE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F4D5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kumimoji="0" lang="nl-BE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F4D5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114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kumimoji="0" lang="nl-BE" sz="18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F4D5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</m:sPre>
                      </m:oMath>
                    </m:oMathPara>
                  </a14:m>
                  <a:endParaRPr kumimoji="0" lang="nl-B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F4D5D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156" name="Tekstvak 155">
                  <a:extLst>
                    <a:ext uri="{FF2B5EF4-FFF2-40B4-BE49-F238E27FC236}">
                      <a16:creationId xmlns:a16="http://schemas.microsoft.com/office/drawing/2014/main" id="{0A0874E5-9E88-4C2F-B56A-B1AF1AAC8F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8323" y="3497796"/>
                  <a:ext cx="570604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9333" t="-3030" r="-29333" b="-515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8" name="Picture 2" descr="Afbeeldingsresultaat voor helix (wiskunde)">
              <a:extLst>
                <a:ext uri="{FF2B5EF4-FFF2-40B4-BE49-F238E27FC236}">
                  <a16:creationId xmlns:a16="http://schemas.microsoft.com/office/drawing/2014/main" id="{A82A134B-7E1E-4E9F-B37E-A08982E289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41" t="18608" r="7183" b="16709"/>
            <a:stretch/>
          </p:blipFill>
          <p:spPr bwMode="auto">
            <a:xfrm>
              <a:off x="9196689" y="3710480"/>
              <a:ext cx="475359" cy="539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9" name="Rechthoek 158">
              <a:extLst>
                <a:ext uri="{FF2B5EF4-FFF2-40B4-BE49-F238E27FC236}">
                  <a16:creationId xmlns:a16="http://schemas.microsoft.com/office/drawing/2014/main" id="{6576CDAC-5633-4233-A212-B4253241330C}"/>
                </a:ext>
              </a:extLst>
            </p:cNvPr>
            <p:cNvSpPr/>
            <p:nvPr/>
          </p:nvSpPr>
          <p:spPr>
            <a:xfrm>
              <a:off x="8956368" y="4432702"/>
              <a:ext cx="756000" cy="900000"/>
            </a:xfrm>
            <a:prstGeom prst="rect">
              <a:avLst/>
            </a:prstGeom>
            <a:solidFill>
              <a:srgbClr val="1D8DB0">
                <a:lumMod val="60000"/>
                <a:lumOff val="40000"/>
                <a:alpha val="75000"/>
              </a:srgbClr>
            </a:solidFill>
            <a:ln w="18000" cap="flat" cmpd="sng" algn="ctr">
              <a:solidFill>
                <a:srgbClr val="1D8DB0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573485" y="153089"/>
            <a:ext cx="5169529" cy="1371600"/>
          </a:xfrm>
        </p:spPr>
        <p:txBody>
          <a:bodyPr/>
          <a:lstStyle/>
          <a:p>
            <a:pPr algn="ctr"/>
            <a:r>
              <a:rPr lang="en-US" dirty="0" err="1"/>
              <a:t>InESS@WISArD</a:t>
            </a:r>
            <a:endParaRPr lang="en-US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DB31BB08-1485-41D1-91D4-30D1D3F3A883}"/>
              </a:ext>
            </a:extLst>
          </p:cNvPr>
          <p:cNvGrpSpPr/>
          <p:nvPr/>
        </p:nvGrpSpPr>
        <p:grpSpPr>
          <a:xfrm>
            <a:off x="849793" y="1449969"/>
            <a:ext cx="4351143" cy="3865945"/>
            <a:chOff x="5803830" y="1226880"/>
            <a:chExt cx="5434255" cy="4893120"/>
          </a:xfrm>
        </p:grpSpPr>
        <p:sp>
          <p:nvSpPr>
            <p:cNvPr id="26" name="Rectangle 34">
              <a:extLst>
                <a:ext uri="{FF2B5EF4-FFF2-40B4-BE49-F238E27FC236}">
                  <a16:creationId xmlns:a16="http://schemas.microsoft.com/office/drawing/2014/main" id="{DC1C7713-ADCD-46FC-9612-1E38554D18B4}"/>
                </a:ext>
              </a:extLst>
            </p:cNvPr>
            <p:cNvSpPr/>
            <p:nvPr/>
          </p:nvSpPr>
          <p:spPr>
            <a:xfrm>
              <a:off x="10069838" y="5013961"/>
              <a:ext cx="682882" cy="45719"/>
            </a:xfrm>
            <a:prstGeom prst="rect">
              <a:avLst/>
            </a:prstGeom>
            <a:solidFill>
              <a:srgbClr val="52BDEC"/>
            </a:solidFill>
            <a:ln w="19050" cap="flat" cmpd="sng" algn="ctr">
              <a:solidFill>
                <a:srgbClr val="52BDE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Rectangle 33">
              <a:extLst>
                <a:ext uri="{FF2B5EF4-FFF2-40B4-BE49-F238E27FC236}">
                  <a16:creationId xmlns:a16="http://schemas.microsoft.com/office/drawing/2014/main" id="{0096303E-D90B-4366-9411-7ADA3849E8D0}"/>
                </a:ext>
              </a:extLst>
            </p:cNvPr>
            <p:cNvSpPr/>
            <p:nvPr/>
          </p:nvSpPr>
          <p:spPr>
            <a:xfrm>
              <a:off x="7905151" y="5030638"/>
              <a:ext cx="682882" cy="45719"/>
            </a:xfrm>
            <a:prstGeom prst="rect">
              <a:avLst/>
            </a:prstGeom>
            <a:solidFill>
              <a:srgbClr val="52BDEC"/>
            </a:solidFill>
            <a:ln w="19050" cap="flat" cmpd="sng" algn="ctr">
              <a:solidFill>
                <a:srgbClr val="52BDE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Rectangle 32">
              <a:extLst>
                <a:ext uri="{FF2B5EF4-FFF2-40B4-BE49-F238E27FC236}">
                  <a16:creationId xmlns:a16="http://schemas.microsoft.com/office/drawing/2014/main" id="{C0B50415-ACD8-48E8-A23C-7A6786CCE262}"/>
                </a:ext>
              </a:extLst>
            </p:cNvPr>
            <p:cNvSpPr/>
            <p:nvPr/>
          </p:nvSpPr>
          <p:spPr>
            <a:xfrm>
              <a:off x="10069838" y="2227680"/>
              <a:ext cx="682882" cy="45719"/>
            </a:xfrm>
            <a:prstGeom prst="rect">
              <a:avLst/>
            </a:prstGeom>
            <a:solidFill>
              <a:srgbClr val="52BDEC"/>
            </a:solidFill>
            <a:ln w="19050" cap="flat" cmpd="sng" algn="ctr">
              <a:solidFill>
                <a:srgbClr val="52BDE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Rectangle 9">
              <a:extLst>
                <a:ext uri="{FF2B5EF4-FFF2-40B4-BE49-F238E27FC236}">
                  <a16:creationId xmlns:a16="http://schemas.microsoft.com/office/drawing/2014/main" id="{18E30A0F-3081-4A11-BF4A-F64EC5596323}"/>
                </a:ext>
              </a:extLst>
            </p:cNvPr>
            <p:cNvSpPr/>
            <p:nvPr/>
          </p:nvSpPr>
          <p:spPr>
            <a:xfrm>
              <a:off x="7905151" y="2225579"/>
              <a:ext cx="682882" cy="45719"/>
            </a:xfrm>
            <a:prstGeom prst="rect">
              <a:avLst/>
            </a:prstGeom>
            <a:solidFill>
              <a:srgbClr val="52BDEC"/>
            </a:solidFill>
            <a:ln w="19050" cap="flat" cmpd="sng" algn="ctr">
              <a:solidFill>
                <a:srgbClr val="52BDE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DBD0C79E-C842-424E-A4D5-3FDB231097E2}"/>
                </a:ext>
              </a:extLst>
            </p:cNvPr>
            <p:cNvSpPr/>
            <p:nvPr/>
          </p:nvSpPr>
          <p:spPr>
            <a:xfrm>
              <a:off x="7616592" y="2020824"/>
              <a:ext cx="1260000" cy="216000"/>
            </a:xfrm>
            <a:prstGeom prst="rect">
              <a:avLst/>
            </a:prstGeom>
            <a:solidFill>
              <a:srgbClr val="005E77">
                <a:alpha val="75000"/>
              </a:srgbClr>
            </a:solidFill>
            <a:ln w="18000" cap="flat" cmpd="sng" algn="ctr">
              <a:solidFill>
                <a:srgbClr val="005E7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5172F61A-EADE-4D77-86E5-7B237C4A6E3B}"/>
                </a:ext>
              </a:extLst>
            </p:cNvPr>
            <p:cNvSpPr/>
            <p:nvPr/>
          </p:nvSpPr>
          <p:spPr>
            <a:xfrm>
              <a:off x="7616592" y="5059680"/>
              <a:ext cx="1260000" cy="216000"/>
            </a:xfrm>
            <a:prstGeom prst="rect">
              <a:avLst/>
            </a:prstGeom>
            <a:solidFill>
              <a:srgbClr val="005E77">
                <a:alpha val="75000"/>
              </a:srgbClr>
            </a:solidFill>
            <a:ln w="18000" cap="flat" cmpd="sng" algn="ctr">
              <a:solidFill>
                <a:srgbClr val="005E7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2D0E44BE-B3DB-4BEF-955D-A8875F8D249E}"/>
                </a:ext>
              </a:extLst>
            </p:cNvPr>
            <p:cNvSpPr/>
            <p:nvPr/>
          </p:nvSpPr>
          <p:spPr>
            <a:xfrm>
              <a:off x="9772704" y="5050536"/>
              <a:ext cx="1260000" cy="216000"/>
            </a:xfrm>
            <a:prstGeom prst="rect">
              <a:avLst/>
            </a:prstGeom>
            <a:solidFill>
              <a:srgbClr val="005E77">
                <a:alpha val="75000"/>
              </a:srgbClr>
            </a:solidFill>
            <a:ln w="18000" cap="flat" cmpd="sng" algn="ctr">
              <a:solidFill>
                <a:srgbClr val="005E7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CE44EBD4-03D1-4DD2-A145-81B0B2E23E73}"/>
                </a:ext>
              </a:extLst>
            </p:cNvPr>
            <p:cNvSpPr/>
            <p:nvPr/>
          </p:nvSpPr>
          <p:spPr>
            <a:xfrm>
              <a:off x="9772704" y="2011680"/>
              <a:ext cx="1260000" cy="216000"/>
            </a:xfrm>
            <a:prstGeom prst="rect">
              <a:avLst/>
            </a:prstGeom>
            <a:solidFill>
              <a:srgbClr val="005E77">
                <a:alpha val="75000"/>
              </a:srgbClr>
            </a:solidFill>
            <a:ln w="18000" cap="flat" cmpd="sng" algn="ctr">
              <a:solidFill>
                <a:srgbClr val="005E7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00318F9D-FB78-404C-8ECC-6446387111ED}"/>
                </a:ext>
              </a:extLst>
            </p:cNvPr>
            <p:cNvSpPr/>
            <p:nvPr/>
          </p:nvSpPr>
          <p:spPr>
            <a:xfrm>
              <a:off x="8956368" y="1226880"/>
              <a:ext cx="756000" cy="900000"/>
            </a:xfrm>
            <a:prstGeom prst="rect">
              <a:avLst/>
            </a:prstGeom>
            <a:solidFill>
              <a:srgbClr val="1D8DB0">
                <a:lumMod val="60000"/>
                <a:lumOff val="40000"/>
                <a:alpha val="75000"/>
              </a:srgbClr>
            </a:solidFill>
            <a:ln w="18000" cap="flat" cmpd="sng" algn="ctr">
              <a:solidFill>
                <a:srgbClr val="1D8DB0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1580341A-498C-40AC-894B-A31BDFF37EE6}"/>
                </a:ext>
              </a:extLst>
            </p:cNvPr>
            <p:cNvSpPr/>
            <p:nvPr/>
          </p:nvSpPr>
          <p:spPr>
            <a:xfrm>
              <a:off x="9204624" y="3637008"/>
              <a:ext cx="252000" cy="45719"/>
            </a:xfrm>
            <a:prstGeom prst="rect">
              <a:avLst/>
            </a:prstGeom>
            <a:solidFill>
              <a:srgbClr val="DCE7F0">
                <a:alpha val="75000"/>
              </a:srgbClr>
            </a:solidFill>
            <a:ln w="18000" cap="flat" cmpd="sng" algn="ctr">
              <a:solidFill>
                <a:srgbClr val="2F4D5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6" name="Picture 2" descr="Afbeeldingsresultaat voor helix (wiskunde)">
              <a:extLst>
                <a:ext uri="{FF2B5EF4-FFF2-40B4-BE49-F238E27FC236}">
                  <a16:creationId xmlns:a16="http://schemas.microsoft.com/office/drawing/2014/main" id="{A7DEBD4D-346D-4980-9068-5228B11AAA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41" t="18608" r="7183" b="16709"/>
            <a:stretch/>
          </p:blipFill>
          <p:spPr bwMode="auto">
            <a:xfrm>
              <a:off x="9092944" y="3091611"/>
              <a:ext cx="475359" cy="539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94D7CBC0-8C69-4AFE-A4C4-EE35666AB55A}"/>
                </a:ext>
              </a:extLst>
            </p:cNvPr>
            <p:cNvSpPr/>
            <p:nvPr/>
          </p:nvSpPr>
          <p:spPr>
            <a:xfrm>
              <a:off x="9281160" y="3534370"/>
              <a:ext cx="390888" cy="4571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67BBC69E-E435-4942-B6F3-B79C56A8D099}"/>
                </a:ext>
              </a:extLst>
            </p:cNvPr>
            <p:cNvSpPr/>
            <p:nvPr/>
          </p:nvSpPr>
          <p:spPr>
            <a:xfrm>
              <a:off x="9306611" y="3585689"/>
              <a:ext cx="390888" cy="457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C2C008EA-0332-477B-861F-AA867FEF35B3}"/>
                </a:ext>
              </a:extLst>
            </p:cNvPr>
            <p:cNvCxnSpPr/>
            <p:nvPr/>
          </p:nvCxnSpPr>
          <p:spPr>
            <a:xfrm rot="5400000">
              <a:off x="10571508" y="3534370"/>
              <a:ext cx="720000" cy="0"/>
            </a:xfrm>
            <a:prstGeom prst="line">
              <a:avLst/>
            </a:prstGeom>
            <a:noFill/>
            <a:ln w="28575" cap="flat" cmpd="sng" algn="ctr">
              <a:solidFill>
                <a:srgbClr val="1D8DB0"/>
              </a:solidFill>
              <a:prstDash val="solid"/>
              <a:miter lim="800000"/>
              <a:headEnd type="arrow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kstvak 39">
                  <a:extLst>
                    <a:ext uri="{FF2B5EF4-FFF2-40B4-BE49-F238E27FC236}">
                      <a16:creationId xmlns:a16="http://schemas.microsoft.com/office/drawing/2014/main" id="{29750739-635D-4B0A-91C2-DC15F71D6748}"/>
                    </a:ext>
                  </a:extLst>
                </p:cNvPr>
                <p:cNvSpPr txBox="1"/>
                <p:nvPr/>
              </p:nvSpPr>
              <p:spPr>
                <a:xfrm>
                  <a:off x="10942876" y="3513079"/>
                  <a:ext cx="295209" cy="4140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kumimoji="0" lang="nl-BE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F4D5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nl-BE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F4D5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kumimoji="0" lang="nl-B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F4D5D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0" name="Tekstvak 39">
                  <a:extLst>
                    <a:ext uri="{FF2B5EF4-FFF2-40B4-BE49-F238E27FC236}">
                      <a16:creationId xmlns:a16="http://schemas.microsoft.com/office/drawing/2014/main" id="{29750739-635D-4B0A-91C2-DC15F71D67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2876" y="3513079"/>
                  <a:ext cx="295209" cy="414088"/>
                </a:xfrm>
                <a:prstGeom prst="rect">
                  <a:avLst/>
                </a:prstGeom>
                <a:blipFill>
                  <a:blip r:embed="rId8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DBD242B8-DC4B-4EAC-8E2A-B4CDDE637FAE}"/>
                </a:ext>
              </a:extLst>
            </p:cNvPr>
            <p:cNvCxnSpPr/>
            <p:nvPr/>
          </p:nvCxnSpPr>
          <p:spPr>
            <a:xfrm rot="5400000">
              <a:off x="8442540" y="5220000"/>
              <a:ext cx="1800000" cy="0"/>
            </a:xfrm>
            <a:prstGeom prst="line">
              <a:avLst/>
            </a:prstGeom>
            <a:noFill/>
            <a:ln w="19050" cap="flat" cmpd="sng" algn="ctr">
              <a:solidFill>
                <a:srgbClr val="2F4D5D"/>
              </a:solidFill>
              <a:prstDash val="solid"/>
              <a:miter lim="800000"/>
              <a:headEnd type="arrow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kstvak 41">
                  <a:extLst>
                    <a:ext uri="{FF2B5EF4-FFF2-40B4-BE49-F238E27FC236}">
                      <a16:creationId xmlns:a16="http://schemas.microsoft.com/office/drawing/2014/main" id="{47966A11-1FD1-425E-8345-6485E17B7AD9}"/>
                    </a:ext>
                  </a:extLst>
                </p:cNvPr>
                <p:cNvSpPr txBox="1"/>
                <p:nvPr/>
              </p:nvSpPr>
              <p:spPr>
                <a:xfrm>
                  <a:off x="9407456" y="4352936"/>
                  <a:ext cx="5096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kumimoji="0" lang="nl-BE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F4D5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kumimoji="0" lang="nl-BE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F4D5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kumimoji="0" lang="nl-NL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F4D5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32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kumimoji="0" lang="nl-NL" sz="18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F4D5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Ar</m:t>
                            </m:r>
                          </m:e>
                        </m:sPre>
                      </m:oMath>
                    </m:oMathPara>
                  </a14:m>
                  <a:endParaRPr kumimoji="0" lang="nl-B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F4D5D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2" name="Tekstvak 41">
                  <a:extLst>
                    <a:ext uri="{FF2B5EF4-FFF2-40B4-BE49-F238E27FC236}">
                      <a16:creationId xmlns:a16="http://schemas.microsoft.com/office/drawing/2014/main" id="{47966A11-1FD1-425E-8345-6485E17B7A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07456" y="4352936"/>
                  <a:ext cx="509691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1940" t="-2778" r="-28358" b="-388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kstvak 42">
                  <a:extLst>
                    <a:ext uri="{FF2B5EF4-FFF2-40B4-BE49-F238E27FC236}">
                      <a16:creationId xmlns:a16="http://schemas.microsoft.com/office/drawing/2014/main" id="{FD5F6494-B9A6-4EDD-8445-33D3AE66D3FF}"/>
                    </a:ext>
                  </a:extLst>
                </p:cNvPr>
                <p:cNvSpPr txBox="1"/>
                <p:nvPr/>
              </p:nvSpPr>
              <p:spPr>
                <a:xfrm>
                  <a:off x="9568303" y="3007281"/>
                  <a:ext cx="32169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nl-BE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F4D5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nl-NL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F4D5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2F4D5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0" lang="nl-B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F4D5D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3" name="Tekstvak 42">
                  <a:extLst>
                    <a:ext uri="{FF2B5EF4-FFF2-40B4-BE49-F238E27FC236}">
                      <a16:creationId xmlns:a16="http://schemas.microsoft.com/office/drawing/2014/main" id="{FD5F6494-B9A6-4EDD-8445-33D3AE66D3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8303" y="3007281"/>
                  <a:ext cx="321690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23810" r="-16667" b="-277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kstvak 43">
              <a:extLst>
                <a:ext uri="{FF2B5EF4-FFF2-40B4-BE49-F238E27FC236}">
                  <a16:creationId xmlns:a16="http://schemas.microsoft.com/office/drawing/2014/main" id="{32FF06B8-362F-4312-9E57-3237CB9F85AB}"/>
                </a:ext>
              </a:extLst>
            </p:cNvPr>
            <p:cNvSpPr txBox="1"/>
            <p:nvPr/>
          </p:nvSpPr>
          <p:spPr>
            <a:xfrm>
              <a:off x="5805865" y="4960536"/>
              <a:ext cx="1444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</a:rPr>
                <a:t>Lower plane</a:t>
              </a:r>
            </a:p>
          </p:txBody>
        </p:sp>
        <p:sp>
          <p:nvSpPr>
            <p:cNvPr id="45" name="Tekstvak 44">
              <a:extLst>
                <a:ext uri="{FF2B5EF4-FFF2-40B4-BE49-F238E27FC236}">
                  <a16:creationId xmlns:a16="http://schemas.microsoft.com/office/drawing/2014/main" id="{F636BA64-605F-46E7-9423-1B11780A85D2}"/>
                </a:ext>
              </a:extLst>
            </p:cNvPr>
            <p:cNvSpPr txBox="1"/>
            <p:nvPr/>
          </p:nvSpPr>
          <p:spPr>
            <a:xfrm>
              <a:off x="5803830" y="1942214"/>
              <a:ext cx="1444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</a:rPr>
                <a:t>Upper plane</a:t>
              </a:r>
            </a:p>
          </p:txBody>
        </p:sp>
        <p:sp>
          <p:nvSpPr>
            <p:cNvPr id="46" name="Tekstvak 45">
              <a:extLst>
                <a:ext uri="{FF2B5EF4-FFF2-40B4-BE49-F238E27FC236}">
                  <a16:creationId xmlns:a16="http://schemas.microsoft.com/office/drawing/2014/main" id="{5D337DEE-38E0-4F10-AEA3-4326E0A67DE1}"/>
                </a:ext>
              </a:extLst>
            </p:cNvPr>
            <p:cNvSpPr txBox="1"/>
            <p:nvPr/>
          </p:nvSpPr>
          <p:spPr>
            <a:xfrm>
              <a:off x="5811494" y="3499234"/>
              <a:ext cx="1444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</a:rPr>
                <a:t>Catcher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kstvak 46">
                  <a:extLst>
                    <a:ext uri="{FF2B5EF4-FFF2-40B4-BE49-F238E27FC236}">
                      <a16:creationId xmlns:a16="http://schemas.microsoft.com/office/drawing/2014/main" id="{B9408230-DFFE-4E38-BB2F-5AE1931AF721}"/>
                    </a:ext>
                  </a:extLst>
                </p:cNvPr>
                <p:cNvSpPr txBox="1"/>
                <p:nvPr/>
              </p:nvSpPr>
              <p:spPr>
                <a:xfrm>
                  <a:off x="8065186" y="3905330"/>
                  <a:ext cx="19518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nl-BE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F4D5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kumimoji="0" lang="nl-BE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F4D5D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47" name="Tekstvak 46">
                  <a:extLst>
                    <a:ext uri="{FF2B5EF4-FFF2-40B4-BE49-F238E27FC236}">
                      <a16:creationId xmlns:a16="http://schemas.microsoft.com/office/drawing/2014/main" id="{B9408230-DFFE-4E38-BB2F-5AE1931AF7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5186" y="3905330"/>
                  <a:ext cx="195182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46154" r="-42308" b="-6111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Title 7">
            <a:extLst>
              <a:ext uri="{FF2B5EF4-FFF2-40B4-BE49-F238E27FC236}">
                <a16:creationId xmlns:a16="http://schemas.microsoft.com/office/drawing/2014/main" id="{ED1C3341-E00A-4DD7-8385-1AF34434F307}"/>
              </a:ext>
            </a:extLst>
          </p:cNvPr>
          <p:cNvSpPr txBox="1">
            <a:spLocks/>
          </p:cNvSpPr>
          <p:nvPr/>
        </p:nvSpPr>
        <p:spPr>
          <a:xfrm>
            <a:off x="849794" y="117994"/>
            <a:ext cx="471763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WISArD</a:t>
            </a:r>
            <a:r>
              <a:rPr lang="en-US" dirty="0"/>
              <a:t> (2018)</a:t>
            </a:r>
          </a:p>
        </p:txBody>
      </p:sp>
      <p:sp>
        <p:nvSpPr>
          <p:cNvPr id="49" name="Tijdelijke aanduiding voor inhoud 1">
            <a:extLst>
              <a:ext uri="{FF2B5EF4-FFF2-40B4-BE49-F238E27FC236}">
                <a16:creationId xmlns:a16="http://schemas.microsoft.com/office/drawing/2014/main" id="{471A57D0-0104-4868-9A9A-3789FEFA5716}"/>
              </a:ext>
            </a:extLst>
          </p:cNvPr>
          <p:cNvSpPr txBox="1">
            <a:spLocks/>
          </p:cNvSpPr>
          <p:nvPr/>
        </p:nvSpPr>
        <p:spPr>
          <a:xfrm>
            <a:off x="855929" y="5532979"/>
            <a:ext cx="5169529" cy="9280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4 Silicon detectors on each plane</a:t>
            </a:r>
          </a:p>
          <a:p>
            <a:r>
              <a:rPr lang="en-GB" dirty="0"/>
              <a:t>1 plastic scintillator</a:t>
            </a:r>
          </a:p>
        </p:txBody>
      </p:sp>
      <p:sp>
        <p:nvSpPr>
          <p:cNvPr id="50" name="Boog 49">
            <a:extLst>
              <a:ext uri="{FF2B5EF4-FFF2-40B4-BE49-F238E27FC236}">
                <a16:creationId xmlns:a16="http://schemas.microsoft.com/office/drawing/2014/main" id="{F22C96B5-FAB0-48C1-B59D-C23E8C16B741}"/>
              </a:ext>
            </a:extLst>
          </p:cNvPr>
          <p:cNvSpPr/>
          <p:nvPr/>
        </p:nvSpPr>
        <p:spPr>
          <a:xfrm flipH="1">
            <a:off x="2708479" y="3375830"/>
            <a:ext cx="2001547" cy="213105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1FD575-B282-44AC-92D2-B442F4433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Integration time</a:t>
            </a:r>
            <a:endParaRPr lang="en-GB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3195B65-F534-4779-B9FC-0E991467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</a:t>
            </a:fld>
            <a:endParaRPr lang="nl-NL"/>
          </a:p>
        </p:txBody>
      </p:sp>
      <p:sp>
        <p:nvSpPr>
          <p:cNvPr id="42" name="Vrije vorm: vorm 41">
            <a:extLst>
              <a:ext uri="{FF2B5EF4-FFF2-40B4-BE49-F238E27FC236}">
                <a16:creationId xmlns:a16="http://schemas.microsoft.com/office/drawing/2014/main" id="{6C78DD74-D862-4DB2-8C11-6ED03CCED178}"/>
              </a:ext>
            </a:extLst>
          </p:cNvPr>
          <p:cNvSpPr/>
          <p:nvPr/>
        </p:nvSpPr>
        <p:spPr>
          <a:xfrm>
            <a:off x="2444284" y="3569832"/>
            <a:ext cx="150791" cy="2001542"/>
          </a:xfrm>
          <a:custGeom>
            <a:avLst/>
            <a:gdLst>
              <a:gd name="connsiteX0" fmla="*/ 0 w 1229360"/>
              <a:gd name="connsiteY0" fmla="*/ 1971061 h 1971061"/>
              <a:gd name="connsiteX1" fmla="*/ 629920 w 1229360"/>
              <a:gd name="connsiteY1" fmla="*/ 21 h 1971061"/>
              <a:gd name="connsiteX2" fmla="*/ 1229360 w 1229360"/>
              <a:gd name="connsiteY2" fmla="*/ 1930421 h 197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9360" h="1971061">
                <a:moveTo>
                  <a:pt x="0" y="1971061"/>
                </a:moveTo>
                <a:cubicBezTo>
                  <a:pt x="212513" y="988927"/>
                  <a:pt x="425027" y="6794"/>
                  <a:pt x="629920" y="21"/>
                </a:cubicBezTo>
                <a:cubicBezTo>
                  <a:pt x="834813" y="-6752"/>
                  <a:pt x="1119293" y="1606994"/>
                  <a:pt x="1229360" y="1930421"/>
                </a:cubicBezTo>
              </a:path>
            </a:pathLst>
          </a:custGeom>
          <a:noFill/>
          <a:ln w="28575" cap="flat" cmpd="sng" algn="ctr">
            <a:solidFill>
              <a:srgbClr val="1D8DB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Vrije vorm: vorm 42">
            <a:extLst>
              <a:ext uri="{FF2B5EF4-FFF2-40B4-BE49-F238E27FC236}">
                <a16:creationId xmlns:a16="http://schemas.microsoft.com/office/drawing/2014/main" id="{0B00A046-F898-4AE0-95E3-CF2344F56E57}"/>
              </a:ext>
            </a:extLst>
          </p:cNvPr>
          <p:cNvSpPr/>
          <p:nvPr/>
        </p:nvSpPr>
        <p:spPr>
          <a:xfrm>
            <a:off x="7574963" y="3566112"/>
            <a:ext cx="108954" cy="1983042"/>
          </a:xfrm>
          <a:custGeom>
            <a:avLst/>
            <a:gdLst>
              <a:gd name="connsiteX0" fmla="*/ 0 w 1229360"/>
              <a:gd name="connsiteY0" fmla="*/ 1971061 h 1971061"/>
              <a:gd name="connsiteX1" fmla="*/ 629920 w 1229360"/>
              <a:gd name="connsiteY1" fmla="*/ 21 h 1971061"/>
              <a:gd name="connsiteX2" fmla="*/ 1229360 w 1229360"/>
              <a:gd name="connsiteY2" fmla="*/ 1930421 h 197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9360" h="1971061">
                <a:moveTo>
                  <a:pt x="0" y="1971061"/>
                </a:moveTo>
                <a:cubicBezTo>
                  <a:pt x="212513" y="988927"/>
                  <a:pt x="425027" y="6794"/>
                  <a:pt x="629920" y="21"/>
                </a:cubicBezTo>
                <a:cubicBezTo>
                  <a:pt x="834813" y="-6752"/>
                  <a:pt x="1119293" y="1606994"/>
                  <a:pt x="1229360" y="1930421"/>
                </a:cubicBezTo>
              </a:path>
            </a:pathLst>
          </a:custGeom>
          <a:noFill/>
          <a:ln w="28575" cap="flat" cmpd="sng" algn="ctr">
            <a:solidFill>
              <a:srgbClr val="52BDE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Vrije vorm: vorm 43">
            <a:extLst>
              <a:ext uri="{FF2B5EF4-FFF2-40B4-BE49-F238E27FC236}">
                <a16:creationId xmlns:a16="http://schemas.microsoft.com/office/drawing/2014/main" id="{B0A542B4-60B6-4DD6-BC1A-49C5BA98E4A2}"/>
              </a:ext>
            </a:extLst>
          </p:cNvPr>
          <p:cNvSpPr/>
          <p:nvPr/>
        </p:nvSpPr>
        <p:spPr>
          <a:xfrm>
            <a:off x="4418101" y="4308090"/>
            <a:ext cx="123240" cy="1223110"/>
          </a:xfrm>
          <a:custGeom>
            <a:avLst/>
            <a:gdLst>
              <a:gd name="connsiteX0" fmla="*/ 0 w 1229360"/>
              <a:gd name="connsiteY0" fmla="*/ 1971061 h 1971061"/>
              <a:gd name="connsiteX1" fmla="*/ 629920 w 1229360"/>
              <a:gd name="connsiteY1" fmla="*/ 21 h 1971061"/>
              <a:gd name="connsiteX2" fmla="*/ 1229360 w 1229360"/>
              <a:gd name="connsiteY2" fmla="*/ 1930421 h 197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9360" h="1971061">
                <a:moveTo>
                  <a:pt x="0" y="1971061"/>
                </a:moveTo>
                <a:cubicBezTo>
                  <a:pt x="212513" y="988927"/>
                  <a:pt x="425027" y="6794"/>
                  <a:pt x="629920" y="21"/>
                </a:cubicBezTo>
                <a:cubicBezTo>
                  <a:pt x="834813" y="-6752"/>
                  <a:pt x="1119293" y="1606994"/>
                  <a:pt x="1229360" y="1930421"/>
                </a:cubicBezTo>
              </a:path>
            </a:pathLst>
          </a:custGeom>
          <a:noFill/>
          <a:ln w="28575" cap="flat" cmpd="sng" algn="ctr">
            <a:solidFill>
              <a:srgbClr val="1D8DB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01E07A4B-3BF9-4F30-B4C2-012681BF7845}"/>
              </a:ext>
            </a:extLst>
          </p:cNvPr>
          <p:cNvSpPr/>
          <p:nvPr/>
        </p:nvSpPr>
        <p:spPr>
          <a:xfrm>
            <a:off x="3172491" y="4567036"/>
            <a:ext cx="100382" cy="982118"/>
          </a:xfrm>
          <a:custGeom>
            <a:avLst/>
            <a:gdLst>
              <a:gd name="connsiteX0" fmla="*/ 0 w 1229360"/>
              <a:gd name="connsiteY0" fmla="*/ 1971061 h 1971061"/>
              <a:gd name="connsiteX1" fmla="*/ 629920 w 1229360"/>
              <a:gd name="connsiteY1" fmla="*/ 21 h 1971061"/>
              <a:gd name="connsiteX2" fmla="*/ 1229360 w 1229360"/>
              <a:gd name="connsiteY2" fmla="*/ 1930421 h 197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9360" h="1971061">
                <a:moveTo>
                  <a:pt x="0" y="1971061"/>
                </a:moveTo>
                <a:cubicBezTo>
                  <a:pt x="212513" y="988927"/>
                  <a:pt x="425027" y="6794"/>
                  <a:pt x="629920" y="21"/>
                </a:cubicBezTo>
                <a:cubicBezTo>
                  <a:pt x="834813" y="-6752"/>
                  <a:pt x="1119293" y="1606994"/>
                  <a:pt x="1229360" y="1930421"/>
                </a:cubicBezTo>
              </a:path>
            </a:pathLst>
          </a:custGeom>
          <a:noFill/>
          <a:ln w="28575" cap="flat" cmpd="sng" algn="ctr">
            <a:solidFill>
              <a:srgbClr val="1D8DB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Titel 4">
            <a:extLst>
              <a:ext uri="{FF2B5EF4-FFF2-40B4-BE49-F238E27FC236}">
                <a16:creationId xmlns:a16="http://schemas.microsoft.com/office/drawing/2014/main" id="{767ECF53-B273-4582-8531-079AC3D4E74B}"/>
              </a:ext>
            </a:extLst>
          </p:cNvPr>
          <p:cNvSpPr txBox="1">
            <a:spLocks/>
          </p:cNvSpPr>
          <p:nvPr/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4000" b="0" i="0" u="none" strike="noStrike" kern="1200" cap="none" spc="0" normalizeH="0" baseline="0" noProof="0" dirty="0">
              <a:ln>
                <a:noFill/>
              </a:ln>
              <a:solidFill>
                <a:srgbClr val="1D8DB0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cxnSp>
        <p:nvCxnSpPr>
          <p:cNvPr id="47" name="Rechte verbindingslijn met pijl 46">
            <a:extLst>
              <a:ext uri="{FF2B5EF4-FFF2-40B4-BE49-F238E27FC236}">
                <a16:creationId xmlns:a16="http://schemas.microsoft.com/office/drawing/2014/main" id="{3BE757FD-373E-4048-9328-9C5A8880A7E5}"/>
              </a:ext>
            </a:extLst>
          </p:cNvPr>
          <p:cNvCxnSpPr/>
          <p:nvPr/>
        </p:nvCxnSpPr>
        <p:spPr>
          <a:xfrm>
            <a:off x="1542033" y="5540587"/>
            <a:ext cx="8983134" cy="0"/>
          </a:xfrm>
          <a:prstGeom prst="straightConnector1">
            <a:avLst/>
          </a:prstGeom>
          <a:noFill/>
          <a:ln w="76200" cap="flat" cmpd="sng" algn="ctr">
            <a:solidFill>
              <a:srgbClr val="1D8DB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8" name="Tekstvak 47">
            <a:extLst>
              <a:ext uri="{FF2B5EF4-FFF2-40B4-BE49-F238E27FC236}">
                <a16:creationId xmlns:a16="http://schemas.microsoft.com/office/drawing/2014/main" id="{AB3C7BA5-3A77-44A4-B2FD-7134594BB060}"/>
              </a:ext>
            </a:extLst>
          </p:cNvPr>
          <p:cNvSpPr txBox="1"/>
          <p:nvPr/>
        </p:nvSpPr>
        <p:spPr>
          <a:xfrm>
            <a:off x="9611360" y="5571067"/>
            <a:ext cx="2265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</a:rPr>
              <a:t>Time</a:t>
            </a:r>
            <a:endParaRPr kumimoji="0" lang="nl-BE" sz="1800" b="0" i="0" u="none" strike="noStrike" kern="0" cap="none" spc="0" normalizeH="0" baseline="0" noProof="0" dirty="0">
              <a:ln>
                <a:noFill/>
              </a:ln>
              <a:solidFill>
                <a:srgbClr val="2F4D5D"/>
              </a:solidFill>
              <a:effectLst/>
              <a:uLnTx/>
              <a:uFillTx/>
            </a:endParaRPr>
          </a:p>
        </p:txBody>
      </p:sp>
      <p:cxnSp>
        <p:nvCxnSpPr>
          <p:cNvPr id="49" name="Rechte verbindingslijn 48">
            <a:extLst>
              <a:ext uri="{FF2B5EF4-FFF2-40B4-BE49-F238E27FC236}">
                <a16:creationId xmlns:a16="http://schemas.microsoft.com/office/drawing/2014/main" id="{A165D529-4E71-4BC2-94FF-4B3509703AF3}"/>
              </a:ext>
            </a:extLst>
          </p:cNvPr>
          <p:cNvCxnSpPr/>
          <p:nvPr/>
        </p:nvCxnSpPr>
        <p:spPr>
          <a:xfrm>
            <a:off x="2519680" y="5355120"/>
            <a:ext cx="0" cy="370933"/>
          </a:xfrm>
          <a:prstGeom prst="line">
            <a:avLst/>
          </a:prstGeom>
          <a:noFill/>
          <a:ln w="28575" cap="flat" cmpd="sng" algn="ctr">
            <a:solidFill>
              <a:srgbClr val="1D8DB0"/>
            </a:solidFill>
            <a:prstDash val="solid"/>
            <a:miter lim="800000"/>
          </a:ln>
          <a:effectLst/>
        </p:spPr>
      </p:cxnSp>
      <p:cxnSp>
        <p:nvCxnSpPr>
          <p:cNvPr id="50" name="Rechte verbindingslijn 49">
            <a:extLst>
              <a:ext uri="{FF2B5EF4-FFF2-40B4-BE49-F238E27FC236}">
                <a16:creationId xmlns:a16="http://schemas.microsoft.com/office/drawing/2014/main" id="{EAFCA91F-7A33-483B-99F2-4392682D9F6C}"/>
              </a:ext>
            </a:extLst>
          </p:cNvPr>
          <p:cNvCxnSpPr/>
          <p:nvPr/>
        </p:nvCxnSpPr>
        <p:spPr>
          <a:xfrm>
            <a:off x="6033600" y="5361093"/>
            <a:ext cx="0" cy="370933"/>
          </a:xfrm>
          <a:prstGeom prst="line">
            <a:avLst/>
          </a:prstGeom>
          <a:noFill/>
          <a:ln w="28575" cap="flat" cmpd="sng" algn="ctr">
            <a:solidFill>
              <a:srgbClr val="1D8DB0"/>
            </a:solidFill>
            <a:prstDash val="solid"/>
            <a:miter lim="800000"/>
          </a:ln>
          <a:effectLst/>
        </p:spPr>
      </p:cxnSp>
      <p:cxnSp>
        <p:nvCxnSpPr>
          <p:cNvPr id="51" name="Rechte verbindingslijn 50">
            <a:extLst>
              <a:ext uri="{FF2B5EF4-FFF2-40B4-BE49-F238E27FC236}">
                <a16:creationId xmlns:a16="http://schemas.microsoft.com/office/drawing/2014/main" id="{B2673229-9979-4529-9C77-D3345AAE6030}"/>
              </a:ext>
            </a:extLst>
          </p:cNvPr>
          <p:cNvCxnSpPr/>
          <p:nvPr/>
        </p:nvCxnSpPr>
        <p:spPr>
          <a:xfrm>
            <a:off x="7629440" y="5345734"/>
            <a:ext cx="0" cy="370933"/>
          </a:xfrm>
          <a:prstGeom prst="line">
            <a:avLst/>
          </a:prstGeom>
          <a:noFill/>
          <a:ln w="28575" cap="flat" cmpd="sng" algn="ctr">
            <a:solidFill>
              <a:srgbClr val="1D8DB0"/>
            </a:solidFill>
            <a:prstDash val="solid"/>
            <a:miter lim="800000"/>
          </a:ln>
          <a:effectLst/>
        </p:spPr>
      </p:cxnSp>
      <p:pic>
        <p:nvPicPr>
          <p:cNvPr id="58" name="Picture 1">
            <a:extLst>
              <a:ext uri="{FF2B5EF4-FFF2-40B4-BE49-F238E27FC236}">
                <a16:creationId xmlns:a16="http://schemas.microsoft.com/office/drawing/2014/main" id="{9CE87CE6-06BB-41D0-AC1E-169491ADE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010" y="3561209"/>
            <a:ext cx="1115157" cy="5877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27">
                <a:extLst>
                  <a:ext uri="{FF2B5EF4-FFF2-40B4-BE49-F238E27FC236}">
                    <a16:creationId xmlns:a16="http://schemas.microsoft.com/office/drawing/2014/main" id="{0485C6AC-2B7F-4B62-9CEC-E39B739BBAC9}"/>
                  </a:ext>
                </a:extLst>
              </p:cNvPr>
              <p:cNvSpPr txBox="1"/>
              <p:nvPr/>
            </p:nvSpPr>
            <p:spPr>
              <a:xfrm>
                <a:off x="2453281" y="3422930"/>
                <a:ext cx="5620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9" name="TextBox 27">
                <a:extLst>
                  <a:ext uri="{FF2B5EF4-FFF2-40B4-BE49-F238E27FC236}">
                    <a16:creationId xmlns:a16="http://schemas.microsoft.com/office/drawing/2014/main" id="{0485C6AC-2B7F-4B62-9CEC-E39B739BB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281" y="3422930"/>
                <a:ext cx="562057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28">
                <a:extLst>
                  <a:ext uri="{FF2B5EF4-FFF2-40B4-BE49-F238E27FC236}">
                    <a16:creationId xmlns:a16="http://schemas.microsoft.com/office/drawing/2014/main" id="{FE4687C6-1124-473D-96FF-C7D229BDF158}"/>
                  </a:ext>
                </a:extLst>
              </p:cNvPr>
              <p:cNvSpPr txBox="1"/>
              <p:nvPr/>
            </p:nvSpPr>
            <p:spPr>
              <a:xfrm>
                <a:off x="7537428" y="3429217"/>
                <a:ext cx="5620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0" name="TextBox 28">
                <a:extLst>
                  <a:ext uri="{FF2B5EF4-FFF2-40B4-BE49-F238E27FC236}">
                    <a16:creationId xmlns:a16="http://schemas.microsoft.com/office/drawing/2014/main" id="{FE4687C6-1124-473D-96FF-C7D229BDF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428" y="3429217"/>
                <a:ext cx="562057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29">
                <a:extLst>
                  <a:ext uri="{FF2B5EF4-FFF2-40B4-BE49-F238E27FC236}">
                    <a16:creationId xmlns:a16="http://schemas.microsoft.com/office/drawing/2014/main" id="{080EA400-695F-4B0C-8473-D3C8C7790128}"/>
                  </a:ext>
                </a:extLst>
              </p:cNvPr>
              <p:cNvSpPr txBox="1"/>
              <p:nvPr/>
            </p:nvSpPr>
            <p:spPr>
              <a:xfrm>
                <a:off x="3128010" y="4405096"/>
                <a:ext cx="5620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1" name="TextBox 29">
                <a:extLst>
                  <a:ext uri="{FF2B5EF4-FFF2-40B4-BE49-F238E27FC236}">
                    <a16:creationId xmlns:a16="http://schemas.microsoft.com/office/drawing/2014/main" id="{080EA400-695F-4B0C-8473-D3C8C7790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010" y="4405096"/>
                <a:ext cx="562057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30">
                <a:extLst>
                  <a:ext uri="{FF2B5EF4-FFF2-40B4-BE49-F238E27FC236}">
                    <a16:creationId xmlns:a16="http://schemas.microsoft.com/office/drawing/2014/main" id="{5E5C0C03-C0CE-4F47-B6D4-47D210EFB2A0}"/>
                  </a:ext>
                </a:extLst>
              </p:cNvPr>
              <p:cNvSpPr txBox="1"/>
              <p:nvPr/>
            </p:nvSpPr>
            <p:spPr>
              <a:xfrm>
                <a:off x="4381141" y="4108083"/>
                <a:ext cx="5620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0" lang="en-US" sz="16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2" name="TextBox 30">
                <a:extLst>
                  <a:ext uri="{FF2B5EF4-FFF2-40B4-BE49-F238E27FC236}">
                    <a16:creationId xmlns:a16="http://schemas.microsoft.com/office/drawing/2014/main" id="{5E5C0C03-C0CE-4F47-B6D4-47D210EFB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141" y="4108083"/>
                <a:ext cx="562057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hthoek 13">
            <a:extLst>
              <a:ext uri="{FF2B5EF4-FFF2-40B4-BE49-F238E27FC236}">
                <a16:creationId xmlns:a16="http://schemas.microsoft.com/office/drawing/2014/main" id="{AF89B0C8-699D-4FBD-909C-5317BD9D5E12}"/>
              </a:ext>
            </a:extLst>
          </p:cNvPr>
          <p:cNvSpPr/>
          <p:nvPr/>
        </p:nvSpPr>
        <p:spPr>
          <a:xfrm>
            <a:off x="9155046" y="883093"/>
            <a:ext cx="859465" cy="164198"/>
          </a:xfrm>
          <a:prstGeom prst="rect">
            <a:avLst/>
          </a:prstGeom>
          <a:solidFill>
            <a:srgbClr val="005E77">
              <a:alpha val="75000"/>
            </a:srgbClr>
          </a:solidFill>
          <a:ln w="18000" cap="flat" cmpd="sng" algn="ctr">
            <a:solidFill>
              <a:srgbClr val="005E7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4" name="Rechthoek 20">
            <a:extLst>
              <a:ext uri="{FF2B5EF4-FFF2-40B4-BE49-F238E27FC236}">
                <a16:creationId xmlns:a16="http://schemas.microsoft.com/office/drawing/2014/main" id="{2776A28F-E53C-43B1-8F62-E1CE6CFF7B1F}"/>
              </a:ext>
            </a:extLst>
          </p:cNvPr>
          <p:cNvSpPr/>
          <p:nvPr/>
        </p:nvSpPr>
        <p:spPr>
          <a:xfrm>
            <a:off x="9155046" y="2495364"/>
            <a:ext cx="859465" cy="164198"/>
          </a:xfrm>
          <a:prstGeom prst="rect">
            <a:avLst/>
          </a:prstGeom>
          <a:solidFill>
            <a:srgbClr val="005E77">
              <a:alpha val="75000"/>
            </a:srgbClr>
          </a:solidFill>
          <a:ln w="18000" cap="flat" cmpd="sng" algn="ctr">
            <a:solidFill>
              <a:srgbClr val="005E7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Rechthoek 21">
            <a:extLst>
              <a:ext uri="{FF2B5EF4-FFF2-40B4-BE49-F238E27FC236}">
                <a16:creationId xmlns:a16="http://schemas.microsoft.com/office/drawing/2014/main" id="{B2E990D6-EDD9-4008-820B-FD6E395733D6}"/>
              </a:ext>
            </a:extLst>
          </p:cNvPr>
          <p:cNvSpPr/>
          <p:nvPr/>
        </p:nvSpPr>
        <p:spPr>
          <a:xfrm>
            <a:off x="10764178" y="2495364"/>
            <a:ext cx="859465" cy="164198"/>
          </a:xfrm>
          <a:prstGeom prst="rect">
            <a:avLst/>
          </a:prstGeom>
          <a:solidFill>
            <a:srgbClr val="005E77">
              <a:alpha val="75000"/>
            </a:srgbClr>
          </a:solidFill>
          <a:ln w="18000" cap="flat" cmpd="sng" algn="ctr">
            <a:solidFill>
              <a:srgbClr val="005E7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Rechthoek 22">
            <a:extLst>
              <a:ext uri="{FF2B5EF4-FFF2-40B4-BE49-F238E27FC236}">
                <a16:creationId xmlns:a16="http://schemas.microsoft.com/office/drawing/2014/main" id="{E2997808-AD49-476F-A93A-4A3E4C9AE363}"/>
              </a:ext>
            </a:extLst>
          </p:cNvPr>
          <p:cNvSpPr/>
          <p:nvPr/>
        </p:nvSpPr>
        <p:spPr>
          <a:xfrm>
            <a:off x="10764178" y="888902"/>
            <a:ext cx="859465" cy="164198"/>
          </a:xfrm>
          <a:prstGeom prst="rect">
            <a:avLst/>
          </a:prstGeom>
          <a:solidFill>
            <a:srgbClr val="005E77">
              <a:alpha val="75000"/>
            </a:srgbClr>
          </a:solidFill>
          <a:ln w="18000" cap="flat" cmpd="sng" algn="ctr">
            <a:solidFill>
              <a:srgbClr val="005E7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Rechthoek 25">
            <a:extLst>
              <a:ext uri="{FF2B5EF4-FFF2-40B4-BE49-F238E27FC236}">
                <a16:creationId xmlns:a16="http://schemas.microsoft.com/office/drawing/2014/main" id="{936A71F9-00B7-4BE1-9CF0-99C0ADECE720}"/>
              </a:ext>
            </a:extLst>
          </p:cNvPr>
          <p:cNvSpPr/>
          <p:nvPr/>
        </p:nvSpPr>
        <p:spPr>
          <a:xfrm>
            <a:off x="10131504" y="2585751"/>
            <a:ext cx="515679" cy="684160"/>
          </a:xfrm>
          <a:prstGeom prst="rect">
            <a:avLst/>
          </a:prstGeom>
          <a:solidFill>
            <a:srgbClr val="1D8DB0">
              <a:lumMod val="60000"/>
              <a:lumOff val="40000"/>
              <a:alpha val="75000"/>
            </a:srgbClr>
          </a:solidFill>
          <a:ln w="18000" cap="flat" cmpd="sng" algn="ctr">
            <a:solidFill>
              <a:srgbClr val="1D8DB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Rechthoek 30">
            <a:extLst>
              <a:ext uri="{FF2B5EF4-FFF2-40B4-BE49-F238E27FC236}">
                <a16:creationId xmlns:a16="http://schemas.microsoft.com/office/drawing/2014/main" id="{1FC3A0D8-0DA6-4816-B5E9-7A5541C1DB57}"/>
              </a:ext>
            </a:extLst>
          </p:cNvPr>
          <p:cNvSpPr/>
          <p:nvPr/>
        </p:nvSpPr>
        <p:spPr>
          <a:xfrm>
            <a:off x="10312184" y="1768562"/>
            <a:ext cx="171893" cy="45719"/>
          </a:xfrm>
          <a:prstGeom prst="rect">
            <a:avLst/>
          </a:prstGeom>
          <a:solidFill>
            <a:srgbClr val="DCE7F0">
              <a:alpha val="75000"/>
            </a:srgbClr>
          </a:solidFill>
          <a:ln w="18000" cap="flat" cmpd="sng" algn="ctr">
            <a:solidFill>
              <a:srgbClr val="2F4D5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9" name="Rechthoek 36">
            <a:extLst>
              <a:ext uri="{FF2B5EF4-FFF2-40B4-BE49-F238E27FC236}">
                <a16:creationId xmlns:a16="http://schemas.microsoft.com/office/drawing/2014/main" id="{026522FA-C6A1-47AD-A5A6-3A883E2C5C75}"/>
              </a:ext>
            </a:extLst>
          </p:cNvPr>
          <p:cNvSpPr/>
          <p:nvPr/>
        </p:nvSpPr>
        <p:spPr>
          <a:xfrm>
            <a:off x="10329976" y="3534370"/>
            <a:ext cx="266631" cy="4571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0" name="Rechte verbindingslijn 42">
            <a:extLst>
              <a:ext uri="{FF2B5EF4-FFF2-40B4-BE49-F238E27FC236}">
                <a16:creationId xmlns:a16="http://schemas.microsoft.com/office/drawing/2014/main" id="{D5A9AFB7-0E11-4F01-B01F-6DC2924B5072}"/>
              </a:ext>
            </a:extLst>
          </p:cNvPr>
          <p:cNvCxnSpPr/>
          <p:nvPr/>
        </p:nvCxnSpPr>
        <p:spPr>
          <a:xfrm>
            <a:off x="11602671" y="1396322"/>
            <a:ext cx="0" cy="547328"/>
          </a:xfrm>
          <a:prstGeom prst="line">
            <a:avLst/>
          </a:prstGeom>
          <a:noFill/>
          <a:ln w="28575" cap="flat" cmpd="sng" algn="ctr">
            <a:solidFill>
              <a:srgbClr val="1D8DB0"/>
            </a:solidFill>
            <a:prstDash val="solid"/>
            <a:miter lim="800000"/>
            <a:head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kstvak 45">
                <a:extLst>
                  <a:ext uri="{FF2B5EF4-FFF2-40B4-BE49-F238E27FC236}">
                    <a16:creationId xmlns:a16="http://schemas.microsoft.com/office/drawing/2014/main" id="{3A9321D5-909E-42E2-9460-8C6F0C893CAF}"/>
                  </a:ext>
                </a:extLst>
              </p:cNvPr>
              <p:cNvSpPr txBox="1"/>
              <p:nvPr/>
            </p:nvSpPr>
            <p:spPr>
              <a:xfrm>
                <a:off x="11749993" y="1525114"/>
                <a:ext cx="201367" cy="4140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nl-B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nl-B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kumimoji="0" lang="nl-B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1" name="Tekstvak 45">
                <a:extLst>
                  <a:ext uri="{FF2B5EF4-FFF2-40B4-BE49-F238E27FC236}">
                    <a16:creationId xmlns:a16="http://schemas.microsoft.com/office/drawing/2014/main" id="{3A9321D5-909E-42E2-9460-8C6F0C893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9993" y="1525114"/>
                <a:ext cx="201367" cy="4140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kstvak 1028">
                <a:extLst>
                  <a:ext uri="{FF2B5EF4-FFF2-40B4-BE49-F238E27FC236}">
                    <a16:creationId xmlns:a16="http://schemas.microsoft.com/office/drawing/2014/main" id="{6A6E512D-FC89-46DA-83A3-D23D44A5620A}"/>
                  </a:ext>
                </a:extLst>
              </p:cNvPr>
              <p:cNvSpPr txBox="1"/>
              <p:nvPr/>
            </p:nvSpPr>
            <p:spPr>
              <a:xfrm>
                <a:off x="10571424" y="1378406"/>
                <a:ext cx="21943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nl-BE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nl-NL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0" lang="nl-NL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2F4D5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nl-BE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F4D5D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2" name="Tekstvak 1028">
                <a:extLst>
                  <a:ext uri="{FF2B5EF4-FFF2-40B4-BE49-F238E27FC236}">
                    <a16:creationId xmlns:a16="http://schemas.microsoft.com/office/drawing/2014/main" id="{6A6E512D-FC89-46DA-83A3-D23D44A56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1424" y="1378406"/>
                <a:ext cx="219430" cy="276999"/>
              </a:xfrm>
              <a:prstGeom prst="rect">
                <a:avLst/>
              </a:prstGeom>
              <a:blipFill>
                <a:blip r:embed="rId10"/>
                <a:stretch>
                  <a:fillRect l="-27778" r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kstvak 1029">
            <a:extLst>
              <a:ext uri="{FF2B5EF4-FFF2-40B4-BE49-F238E27FC236}">
                <a16:creationId xmlns:a16="http://schemas.microsoft.com/office/drawing/2014/main" id="{A0664C5D-2972-4E49-8AA5-1F53A783BFBA}"/>
              </a:ext>
            </a:extLst>
          </p:cNvPr>
          <p:cNvSpPr txBox="1"/>
          <p:nvPr/>
        </p:nvSpPr>
        <p:spPr>
          <a:xfrm>
            <a:off x="7432065" y="2423574"/>
            <a:ext cx="156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</a:rPr>
              <a:t>Lower plane</a:t>
            </a:r>
          </a:p>
        </p:txBody>
      </p:sp>
      <p:sp>
        <p:nvSpPr>
          <p:cNvPr id="74" name="Tekstvak 73">
            <a:extLst>
              <a:ext uri="{FF2B5EF4-FFF2-40B4-BE49-F238E27FC236}">
                <a16:creationId xmlns:a16="http://schemas.microsoft.com/office/drawing/2014/main" id="{9B33A4C7-4FAE-4882-BEDC-F11D021519BE}"/>
              </a:ext>
            </a:extLst>
          </p:cNvPr>
          <p:cNvSpPr txBox="1"/>
          <p:nvPr/>
        </p:nvSpPr>
        <p:spPr>
          <a:xfrm>
            <a:off x="7432065" y="810803"/>
            <a:ext cx="1245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</a:rPr>
              <a:t>Upper plane</a:t>
            </a:r>
          </a:p>
        </p:txBody>
      </p:sp>
      <p:sp>
        <p:nvSpPr>
          <p:cNvPr id="75" name="Tekstvak 75">
            <a:extLst>
              <a:ext uri="{FF2B5EF4-FFF2-40B4-BE49-F238E27FC236}">
                <a16:creationId xmlns:a16="http://schemas.microsoft.com/office/drawing/2014/main" id="{F8EE8800-29A5-4CF7-A55F-3AA5C9D39AF5}"/>
              </a:ext>
            </a:extLst>
          </p:cNvPr>
          <p:cNvSpPr txBox="1"/>
          <p:nvPr/>
        </p:nvSpPr>
        <p:spPr>
          <a:xfrm>
            <a:off x="7432065" y="1617439"/>
            <a:ext cx="985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</a:rPr>
              <a:t>Source</a:t>
            </a:r>
          </a:p>
        </p:txBody>
      </p:sp>
      <p:sp>
        <p:nvSpPr>
          <p:cNvPr id="76" name="Oval 44">
            <a:extLst>
              <a:ext uri="{FF2B5EF4-FFF2-40B4-BE49-F238E27FC236}">
                <a16:creationId xmlns:a16="http://schemas.microsoft.com/office/drawing/2014/main" id="{43AF3333-61B7-44BF-85A5-9ADBE075D3CF}"/>
              </a:ext>
            </a:extLst>
          </p:cNvPr>
          <p:cNvSpPr/>
          <p:nvPr/>
        </p:nvSpPr>
        <p:spPr>
          <a:xfrm>
            <a:off x="10366093" y="1702083"/>
            <a:ext cx="72000" cy="72000"/>
          </a:xfrm>
          <a:prstGeom prst="ellipse">
            <a:avLst/>
          </a:prstGeom>
          <a:solidFill>
            <a:srgbClr val="1D8DB0"/>
          </a:solidFill>
          <a:ln w="12700" cap="flat" cmpd="sng" algn="ctr">
            <a:solidFill>
              <a:srgbClr val="1D8DB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7" name="Rechthoek 24">
            <a:extLst>
              <a:ext uri="{FF2B5EF4-FFF2-40B4-BE49-F238E27FC236}">
                <a16:creationId xmlns:a16="http://schemas.microsoft.com/office/drawing/2014/main" id="{DD07040E-0314-4988-82CE-30DB040EC80D}"/>
              </a:ext>
            </a:extLst>
          </p:cNvPr>
          <p:cNvSpPr/>
          <p:nvPr/>
        </p:nvSpPr>
        <p:spPr>
          <a:xfrm>
            <a:off x="10131504" y="305555"/>
            <a:ext cx="515679" cy="684160"/>
          </a:xfrm>
          <a:prstGeom prst="rect">
            <a:avLst/>
          </a:prstGeom>
          <a:solidFill>
            <a:srgbClr val="1D8DB0">
              <a:lumMod val="60000"/>
              <a:lumOff val="40000"/>
              <a:alpha val="75000"/>
            </a:srgbClr>
          </a:solidFill>
          <a:ln w="18000" cap="flat" cmpd="sng" algn="ctr">
            <a:solidFill>
              <a:srgbClr val="1D8DB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28729635-762F-480F-81DA-FE3B48D1ED9A}"/>
              </a:ext>
            </a:extLst>
          </p:cNvPr>
          <p:cNvSpPr txBox="1"/>
          <p:nvPr/>
        </p:nvSpPr>
        <p:spPr>
          <a:xfrm>
            <a:off x="2133600" y="5726053"/>
            <a:ext cx="772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</a:rPr>
              <a:t>Start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E9E43BE4-0FD1-41C6-AD14-E2F53E9A8C25}"/>
              </a:ext>
            </a:extLst>
          </p:cNvPr>
          <p:cNvSpPr txBox="1"/>
          <p:nvPr/>
        </p:nvSpPr>
        <p:spPr>
          <a:xfrm>
            <a:off x="5647520" y="5732026"/>
            <a:ext cx="772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</a:rPr>
              <a:t>Stop</a:t>
            </a:r>
          </a:p>
        </p:txBody>
      </p:sp>
      <p:sp>
        <p:nvSpPr>
          <p:cNvPr id="78" name="Tekstvak 77">
            <a:extLst>
              <a:ext uri="{FF2B5EF4-FFF2-40B4-BE49-F238E27FC236}">
                <a16:creationId xmlns:a16="http://schemas.microsoft.com/office/drawing/2014/main" id="{8BB3DB40-B23C-4C4D-9E91-C77EC5AB3961}"/>
              </a:ext>
            </a:extLst>
          </p:cNvPr>
          <p:cNvSpPr txBox="1"/>
          <p:nvPr/>
        </p:nvSpPr>
        <p:spPr>
          <a:xfrm>
            <a:off x="7253650" y="5727863"/>
            <a:ext cx="772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0" cap="none" spc="0" normalizeH="0" baseline="0" noProof="0" dirty="0">
                <a:ln>
                  <a:noFill/>
                </a:ln>
                <a:solidFill>
                  <a:srgbClr val="2F4D5D"/>
                </a:solidFill>
                <a:effectLst/>
                <a:uLnTx/>
                <a:uFillTx/>
              </a:rPr>
              <a:t>Start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BEF043E8-050D-48FF-8F76-D1E8E6C788A1}"/>
              </a:ext>
            </a:extLst>
          </p:cNvPr>
          <p:cNvSpPr txBox="1"/>
          <p:nvPr/>
        </p:nvSpPr>
        <p:spPr>
          <a:xfrm>
            <a:off x="828507" y="1368199"/>
            <a:ext cx="524437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Advantage to use </a:t>
            </a:r>
            <a:r>
              <a:rPr lang="en-US" sz="2400" dirty="0" err="1"/>
              <a:t>WISArD</a:t>
            </a:r>
            <a:r>
              <a:rPr lang="en-US" sz="24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Full solid angle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Limiting the influence of backscattering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Due to the magnetic field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6912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00091 -0.108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1081 L 5E-6 0.1192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1922 L -3.54167E-6 -0.108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8" grpId="0"/>
      <p:bldP spid="59" grpId="0"/>
      <p:bldP spid="60" grpId="0"/>
      <p:bldP spid="61" grpId="0"/>
      <p:bldP spid="62" grpId="0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1" grpId="0"/>
      <p:bldP spid="72" grpId="0"/>
      <p:bldP spid="73" grpId="0"/>
      <p:bldP spid="74" grpId="0"/>
      <p:bldP spid="75" grpId="0"/>
      <p:bldP spid="76" grpId="0" animBg="1"/>
      <p:bldP spid="76" grpId="1" animBg="1"/>
      <p:bldP spid="76" grpId="2" animBg="1"/>
      <p:bldP spid="76" grpId="3" animBg="1"/>
      <p:bldP spid="76" grpId="4" animBg="1"/>
      <p:bldP spid="77" grpId="0" animBg="1"/>
      <p:bldP spid="40" grpId="0"/>
      <p:bldP spid="41" grpId="0"/>
      <p:bldP spid="78" grpId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Essentieel">
  <a:themeElements>
    <a:clrScheme name="Essentiee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ee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ee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rporate-KU Leuven-Liggend-Achtergrond Wit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52BDEC"/>
      </a:accent3>
      <a:accent4>
        <a:srgbClr val="00407A"/>
      </a:accent4>
      <a:accent5>
        <a:srgbClr val="7F7F7F"/>
      </a:accent5>
      <a:accent6>
        <a:srgbClr val="595959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Essentieel">
  <a:themeElements>
    <a:clrScheme name="Essentiee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ee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ee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orporate-KU Leuven-Liggend-Achtergrond Wit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52BDEC"/>
      </a:accent3>
      <a:accent4>
        <a:srgbClr val="00407A"/>
      </a:accent4>
      <a:accent5>
        <a:srgbClr val="7F7F7F"/>
      </a:accent5>
      <a:accent6>
        <a:srgbClr val="595959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2_Essentieel">
  <a:themeElements>
    <a:clrScheme name="Aangepast 3">
      <a:dk1>
        <a:srgbClr val="18293A"/>
      </a:dk1>
      <a:lt1>
        <a:srgbClr val="FFFFFF"/>
      </a:lt1>
      <a:dk2>
        <a:srgbClr val="8F0000"/>
      </a:dk2>
      <a:lt2>
        <a:srgbClr val="FFFFFF"/>
      </a:lt2>
      <a:accent1>
        <a:srgbClr val="943E38"/>
      </a:accent1>
      <a:accent2>
        <a:srgbClr val="FFDDA1"/>
      </a:accent2>
      <a:accent3>
        <a:srgbClr val="8F0000"/>
      </a:accent3>
      <a:accent4>
        <a:srgbClr val="525F30"/>
      </a:accent4>
      <a:accent5>
        <a:srgbClr val="5B9BD5"/>
      </a:accent5>
      <a:accent6>
        <a:srgbClr val="859E3C"/>
      </a:accent6>
      <a:hlink>
        <a:srgbClr val="0563C1"/>
      </a:hlink>
      <a:folHlink>
        <a:srgbClr val="954F72"/>
      </a:folHlink>
    </a:clrScheme>
    <a:fontScheme name="Essentiee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ee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_sjabloon" id="{D70552A7-3774-495B-AC4B-CEA7EFB7497B}" vid="{6624B97D-0B4A-461B-A17F-F969DEA75383}"/>
    </a:ext>
  </a:extLst>
</a:theme>
</file>

<file path=ppt/theme/theme8.xml><?xml version="1.0" encoding="utf-8"?>
<a:theme xmlns:a="http://schemas.openxmlformats.org/drawingml/2006/main" name="3_Essentieel">
  <a:themeElements>
    <a:clrScheme name="Aangepast 3">
      <a:dk1>
        <a:srgbClr val="18293A"/>
      </a:dk1>
      <a:lt1>
        <a:srgbClr val="FFFFFF"/>
      </a:lt1>
      <a:dk2>
        <a:srgbClr val="8F0000"/>
      </a:dk2>
      <a:lt2>
        <a:srgbClr val="FFFFFF"/>
      </a:lt2>
      <a:accent1>
        <a:srgbClr val="943E38"/>
      </a:accent1>
      <a:accent2>
        <a:srgbClr val="FFDDA1"/>
      </a:accent2>
      <a:accent3>
        <a:srgbClr val="8F0000"/>
      </a:accent3>
      <a:accent4>
        <a:srgbClr val="525F30"/>
      </a:accent4>
      <a:accent5>
        <a:srgbClr val="5B9BD5"/>
      </a:accent5>
      <a:accent6>
        <a:srgbClr val="859E3C"/>
      </a:accent6>
      <a:hlink>
        <a:srgbClr val="0563C1"/>
      </a:hlink>
      <a:folHlink>
        <a:srgbClr val="954F72"/>
      </a:folHlink>
    </a:clrScheme>
    <a:fontScheme name="Essentiee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ee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_sjabloon" id="{D70552A7-3774-495B-AC4B-CEA7EFB7497B}" vid="{6624B97D-0B4A-461B-A17F-F969DEA75383}"/>
    </a:ext>
  </a:extLst>
</a:theme>
</file>

<file path=ppt/theme/theme9.xml><?xml version="1.0" encoding="utf-8"?>
<a:theme xmlns:a="http://schemas.openxmlformats.org/drawingml/2006/main" name="4_Essentieel">
  <a:themeElements>
    <a:clrScheme name="Aangepast 3">
      <a:dk1>
        <a:srgbClr val="18293A"/>
      </a:dk1>
      <a:lt1>
        <a:srgbClr val="FFFFFF"/>
      </a:lt1>
      <a:dk2>
        <a:srgbClr val="8F0000"/>
      </a:dk2>
      <a:lt2>
        <a:srgbClr val="FFFFFF"/>
      </a:lt2>
      <a:accent1>
        <a:srgbClr val="943E38"/>
      </a:accent1>
      <a:accent2>
        <a:srgbClr val="FFDDA1"/>
      </a:accent2>
      <a:accent3>
        <a:srgbClr val="8F0000"/>
      </a:accent3>
      <a:accent4>
        <a:srgbClr val="525F30"/>
      </a:accent4>
      <a:accent5>
        <a:srgbClr val="5B9BD5"/>
      </a:accent5>
      <a:accent6>
        <a:srgbClr val="859E3C"/>
      </a:accent6>
      <a:hlink>
        <a:srgbClr val="0563C1"/>
      </a:hlink>
      <a:folHlink>
        <a:srgbClr val="954F72"/>
      </a:folHlink>
    </a:clrScheme>
    <a:fontScheme name="Essentiee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ee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_sjabloon" id="{D70552A7-3774-495B-AC4B-CEA7EFB7497B}" vid="{6624B97D-0B4A-461B-A17F-F969DEA7538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1254</Words>
  <Application>Microsoft Office PowerPoint</Application>
  <PresentationFormat>Breedbeeld</PresentationFormat>
  <Paragraphs>407</Paragraphs>
  <Slides>31</Slides>
  <Notes>16</Notes>
  <HiddenSlides>3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9</vt:i4>
      </vt:variant>
      <vt:variant>
        <vt:lpstr>Diatitels</vt:lpstr>
      </vt:variant>
      <vt:variant>
        <vt:i4>31</vt:i4>
      </vt:variant>
    </vt:vector>
  </HeadingPairs>
  <TitlesOfParts>
    <vt:vector size="50" baseType="lpstr">
      <vt:lpstr>Arial</vt:lpstr>
      <vt:lpstr>Arial Black</vt:lpstr>
      <vt:lpstr>arial,helvetica,sans-serif</vt:lpstr>
      <vt:lpstr>Calibri</vt:lpstr>
      <vt:lpstr>Cambria Math</vt:lpstr>
      <vt:lpstr>Courier New</vt:lpstr>
      <vt:lpstr>Open Sans</vt:lpstr>
      <vt:lpstr>Segoe UI</vt:lpstr>
      <vt:lpstr>Verdana</vt:lpstr>
      <vt:lpstr>Wingdings</vt:lpstr>
      <vt:lpstr>KU Leuven</vt:lpstr>
      <vt:lpstr>KU Leuven Sedes</vt:lpstr>
      <vt:lpstr>Essentieel</vt:lpstr>
      <vt:lpstr>Corporate-KU Leuven-Liggend-Achtergrond Wit</vt:lpstr>
      <vt:lpstr>1_Essentieel</vt:lpstr>
      <vt:lpstr>1_Corporate-KU Leuven-Liggend-Achtergrond Wit</vt:lpstr>
      <vt:lpstr>2_Essentieel</vt:lpstr>
      <vt:lpstr>3_Essentieel</vt:lpstr>
      <vt:lpstr>4_Essentieel</vt:lpstr>
      <vt:lpstr>First beta spectrum shape measurement at WISArD</vt:lpstr>
      <vt:lpstr>PowerPoint-presentatie</vt:lpstr>
      <vt:lpstr>Spectrum shape</vt:lpstr>
      <vt:lpstr>PowerPoint-presentatie</vt:lpstr>
      <vt:lpstr>Theoretical description spectrum shape</vt:lpstr>
      <vt:lpstr>Theoretical description spectrum shape</vt:lpstr>
      <vt:lpstr>Precision spectrum measurement</vt:lpstr>
      <vt:lpstr>InESS@WISArD</vt:lpstr>
      <vt:lpstr>Integration time</vt:lpstr>
      <vt:lpstr>Integration time</vt:lpstr>
      <vt:lpstr>Integration time</vt:lpstr>
      <vt:lpstr>PowerPoint-presentatie</vt:lpstr>
      <vt:lpstr>Experimental set-up</vt:lpstr>
      <vt:lpstr>Experimental set-up</vt:lpstr>
      <vt:lpstr>PowerPoint-presentatie</vt:lpstr>
      <vt:lpstr>Experimental Campaign</vt:lpstr>
      <vt:lpstr>Experimental Campaign</vt:lpstr>
      <vt:lpstr>Experimental Results – (_ ^114)In </vt:lpstr>
      <vt:lpstr>Experimental Results – (_ ^207)Bi </vt:lpstr>
      <vt:lpstr>Simulation</vt:lpstr>
      <vt:lpstr>Experimental Results – (_ ^137)Cs </vt:lpstr>
      <vt:lpstr>Experimental Results – (_ ^90)Sr </vt:lpstr>
      <vt:lpstr>Experimental Results</vt:lpstr>
      <vt:lpstr>SiPm – Hamamatsu S13360-6050CS </vt:lpstr>
      <vt:lpstr>SiPm – Hamamatsu S13360-6050CS </vt:lpstr>
      <vt:lpstr>SiPM</vt:lpstr>
      <vt:lpstr>SiPM</vt:lpstr>
      <vt:lpstr>Thank you for your attention!</vt:lpstr>
      <vt:lpstr>Other isotopes</vt:lpstr>
      <vt:lpstr>Data analysis</vt:lpstr>
      <vt:lpstr>Data analysis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2021-01-29T20:58:15Z</dcterms:created>
  <dcterms:modified xsi:type="dcterms:W3CDTF">2021-03-23T07:55:00Z</dcterms:modified>
</cp:coreProperties>
</file>