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4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  <p:sldMasterId id="2147483694" r:id="rId2"/>
  </p:sldMasterIdLst>
  <p:notesMasterIdLst>
    <p:notesMasterId r:id="rId25"/>
  </p:notesMasterIdLst>
  <p:handoutMasterIdLst>
    <p:handoutMasterId r:id="rId26"/>
  </p:handoutMasterIdLst>
  <p:sldIdLst>
    <p:sldId id="261" r:id="rId3"/>
    <p:sldId id="498" r:id="rId4"/>
    <p:sldId id="472" r:id="rId5"/>
    <p:sldId id="467" r:id="rId6"/>
    <p:sldId id="487" r:id="rId7"/>
    <p:sldId id="276" r:id="rId8"/>
    <p:sldId id="504" r:id="rId9"/>
    <p:sldId id="511" r:id="rId10"/>
    <p:sldId id="512" r:id="rId11"/>
    <p:sldId id="506" r:id="rId12"/>
    <p:sldId id="503" r:id="rId13"/>
    <p:sldId id="507" r:id="rId14"/>
    <p:sldId id="499" r:id="rId15"/>
    <p:sldId id="508" r:id="rId16"/>
    <p:sldId id="509" r:id="rId17"/>
    <p:sldId id="497" r:id="rId18"/>
    <p:sldId id="510" r:id="rId19"/>
    <p:sldId id="474" r:id="rId20"/>
    <p:sldId id="281" r:id="rId21"/>
    <p:sldId id="483" r:id="rId22"/>
    <p:sldId id="500" r:id="rId23"/>
    <p:sldId id="266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051"/>
    <a:srgbClr val="09407A"/>
    <a:srgbClr val="1D8DB0"/>
    <a:srgbClr val="000000"/>
    <a:srgbClr val="52BDED"/>
    <a:srgbClr val="005493"/>
    <a:srgbClr val="005E77"/>
    <a:srgbClr val="DCE7F0"/>
    <a:srgbClr val="A0C73E"/>
    <a:srgbClr val="7A8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1" autoAdjust="0"/>
    <p:restoredTop sz="79494"/>
  </p:normalViewPr>
  <p:slideViewPr>
    <p:cSldViewPr snapToGrid="0" snapToObjects="1">
      <p:cViewPr>
        <p:scale>
          <a:sx n="100" d="100"/>
          <a:sy n="100" d="100"/>
        </p:scale>
        <p:origin x="20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Mac128G/WISARD/analysis/systematicErrors__unc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079634880414644"/>
          <c:y val="0.19194630947823832"/>
          <c:w val="0.78095142774213555"/>
          <c:h val="0.75277668950358612"/>
        </c:manualLayout>
      </c:layout>
      <c:pie3DChart>
        <c:varyColors val="1"/>
        <c:ser>
          <c:idx val="0"/>
          <c:order val="0"/>
          <c:tx>
            <c:strRef>
              <c:f>'Final list'!$B$24</c:f>
              <c:strCache>
                <c:ptCount val="1"/>
                <c:pt idx="0">
                  <c:v>da/dValue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B15B-FA4F-AE80-D73A87A24D1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B15B-FA4F-AE80-D73A87A24D1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B15B-FA4F-AE80-D73A87A24D1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B15B-FA4F-AE80-D73A87A24D1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B15B-FA4F-AE80-D73A87A24D1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B15B-FA4F-AE80-D73A87A24D1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B15B-FA4F-AE80-D73A87A24D1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B15B-FA4F-AE80-D73A87A24D13}"/>
              </c:ext>
            </c:extLst>
          </c:dPt>
          <c:dLbls>
            <c:dLbl>
              <c:idx val="0"/>
              <c:layout>
                <c:manualLayout>
                  <c:x val="-6.7581889827329159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spc="0" baseline="0">
                      <a:solidFill>
                        <a:srgbClr val="000000"/>
                      </a:solidFill>
                      <a:latin typeface="Quire Sans Pro Light" panose="020B0302040400020003" pitchFamily="34" charset="0"/>
                      <a:ea typeface="+mn-ea"/>
                      <a:cs typeface="+mn-cs"/>
                    </a:defRPr>
                  </a:pPr>
                  <a:endParaRPr lang="en-MX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15B-FA4F-AE80-D73A87A24D13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spc="0" baseline="0">
                      <a:solidFill>
                        <a:srgbClr val="000000"/>
                      </a:solidFill>
                      <a:latin typeface="Quire Sans Pro Light" panose="020B0302040400020003" pitchFamily="34" charset="0"/>
                      <a:ea typeface="+mn-ea"/>
                      <a:cs typeface="+mn-cs"/>
                    </a:defRPr>
                  </a:pPr>
                  <a:endParaRPr lang="en-MX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B15B-FA4F-AE80-D73A87A24D13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spc="0" baseline="0">
                      <a:solidFill>
                        <a:srgbClr val="000000"/>
                      </a:solidFill>
                      <a:latin typeface="Quire Sans Pro Light" panose="020B0302040400020003" pitchFamily="34" charset="0"/>
                      <a:ea typeface="+mn-ea"/>
                      <a:cs typeface="+mn-cs"/>
                    </a:defRPr>
                  </a:pPr>
                  <a:endParaRPr lang="en-MX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B15B-FA4F-AE80-D73A87A24D13}"/>
                </c:ext>
              </c:extLst>
            </c:dLbl>
            <c:dLbl>
              <c:idx val="3"/>
              <c:layout>
                <c:manualLayout>
                  <c:x val="-1.0593382909798192E-3"/>
                  <c:y val="-7.97847799023135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spc="0" baseline="0">
                      <a:solidFill>
                        <a:srgbClr val="000000"/>
                      </a:solidFill>
                      <a:latin typeface="Quire Sans Pro Light" panose="020B0302040400020003" pitchFamily="34" charset="0"/>
                      <a:ea typeface="+mn-ea"/>
                      <a:cs typeface="+mn-cs"/>
                    </a:defRPr>
                  </a:pPr>
                  <a:endParaRPr lang="en-MX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772592155175001"/>
                      <c:h val="0.195524798245190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B15B-FA4F-AE80-D73A87A24D13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spc="0" baseline="0">
                      <a:solidFill>
                        <a:srgbClr val="000000"/>
                      </a:solidFill>
                      <a:latin typeface="Quire Sans Pro Light" panose="020B0302040400020003" pitchFamily="34" charset="0"/>
                      <a:ea typeface="+mn-ea"/>
                      <a:cs typeface="+mn-cs"/>
                    </a:defRPr>
                  </a:pPr>
                  <a:endParaRPr lang="en-MX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B15B-FA4F-AE80-D73A87A24D13}"/>
                </c:ext>
              </c:extLst>
            </c:dLbl>
            <c:dLbl>
              <c:idx val="5"/>
              <c:layout>
                <c:manualLayout>
                  <c:x val="-1.4829568391167001E-2"/>
                  <c:y val="-4.989846308243405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spc="0" baseline="0">
                      <a:solidFill>
                        <a:srgbClr val="000000"/>
                      </a:solidFill>
                      <a:latin typeface="Quire Sans Pro Light" panose="020B0302040400020003" pitchFamily="34" charset="0"/>
                      <a:ea typeface="+mn-ea"/>
                      <a:cs typeface="+mn-cs"/>
                    </a:defRPr>
                  </a:pPr>
                  <a:endParaRPr lang="en-MX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15B-FA4F-AE80-D73A87A24D13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spc="0" baseline="0">
                      <a:solidFill>
                        <a:srgbClr val="000000"/>
                      </a:solidFill>
                      <a:latin typeface="Quire Sans Pro Light" panose="020B0302040400020003" pitchFamily="34" charset="0"/>
                      <a:ea typeface="+mn-ea"/>
                      <a:cs typeface="+mn-cs"/>
                    </a:defRPr>
                  </a:pPr>
                  <a:endParaRPr lang="en-MX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B15B-FA4F-AE80-D73A87A24D13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spc="0" baseline="0">
                      <a:solidFill>
                        <a:srgbClr val="000000"/>
                      </a:solidFill>
                      <a:latin typeface="Quire Sans Pro Light" panose="020B0302040400020003" pitchFamily="34" charset="0"/>
                      <a:ea typeface="+mn-ea"/>
                      <a:cs typeface="+mn-cs"/>
                    </a:defRPr>
                  </a:pPr>
                  <a:endParaRPr lang="en-MX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B15B-FA4F-AE80-D73A87A24D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spc="0" baseline="0">
                    <a:solidFill>
                      <a:srgbClr val="000000"/>
                    </a:solidFill>
                    <a:latin typeface="Quire Sans Pro Light" panose="020B0302040400020003" pitchFamily="34" charset="0"/>
                    <a:ea typeface="+mn-ea"/>
                    <a:cs typeface="+mn-cs"/>
                  </a:defRPr>
                </a:pPr>
                <a:endParaRPr lang="en-MX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'Final list'!$A$25:$A$32</c:f>
              <c:strCache>
                <c:ptCount val="8"/>
                <c:pt idx="0">
                  <c:v>False coincidences</c:v>
                </c:pt>
                <c:pt idx="1">
                  <c:v>Detector calibration</c:v>
                </c:pt>
                <c:pt idx="2">
                  <c:v>Nondominant sources of uncertainty</c:v>
                </c:pt>
                <c:pt idx="3">
                  <c:v>Silicon dead layer</c:v>
                </c:pt>
                <c:pt idx="4">
                  <c:v>Mylar thickness</c:v>
                </c:pt>
                <c:pt idx="5">
                  <c:v>backscattering</c:v>
                </c:pt>
                <c:pt idx="6">
                  <c:v>beta threshold</c:v>
                </c:pt>
                <c:pt idx="7">
                  <c:v>Proton energy calibration</c:v>
                </c:pt>
              </c:strCache>
            </c:strRef>
          </c:cat>
          <c:val>
            <c:numRef>
              <c:f>'Final list'!$B$25:$B$32</c:f>
              <c:numCache>
                <c:formatCode>0.00E+00</c:formatCode>
                <c:ptCount val="8"/>
                <c:pt idx="0">
                  <c:v>1E-3</c:v>
                </c:pt>
                <c:pt idx="1">
                  <c:v>8.9999999999999993E-3</c:v>
                </c:pt>
                <c:pt idx="2" formatCode="0.00000">
                  <c:v>8.9122612035247458E-4</c:v>
                </c:pt>
                <c:pt idx="3" formatCode="0.00000">
                  <c:v>1.1451455547660078E-2</c:v>
                </c:pt>
                <c:pt idx="4" formatCode="0.00000">
                  <c:v>4.8668686077470921E-3</c:v>
                </c:pt>
                <c:pt idx="5" formatCode="0.00000">
                  <c:v>1.7391328945622932E-2</c:v>
                </c:pt>
                <c:pt idx="6" formatCode="0.00000">
                  <c:v>6.5307977743174648E-3</c:v>
                </c:pt>
                <c:pt idx="7" formatCode="0.00000">
                  <c:v>1.2329723938624658E-2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15B-FA4F-AE80-D73A87A24D13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2B6FCD-FCE2-9747-AA11-630AA2E859A5}" type="doc">
      <dgm:prSet loTypeId="urn:microsoft.com/office/officeart/2005/8/layout/hProcess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D701993-CA5D-AF4D-ADD0-D70427FB6DC2}">
      <dgm:prSet phldrT="[Text]" custT="1"/>
      <dgm:spPr/>
      <dgm:t>
        <a:bodyPr/>
        <a:lstStyle/>
        <a:p>
          <a:r>
            <a:rPr lang="en-GB" sz="1600" b="1" kern="1200" dirty="0">
              <a:solidFill>
                <a:schemeClr val="bg1"/>
              </a:solidFill>
              <a:latin typeface="Raleway Light" panose="020B0403030101060003" pitchFamily="34" charset="77"/>
              <a:ea typeface="+mn-ea"/>
              <a:cs typeface="+mn-cs"/>
            </a:rPr>
            <a:t>Secondary particles emitted after the decay</a:t>
          </a:r>
        </a:p>
      </dgm:t>
    </dgm:pt>
    <dgm:pt modelId="{A8DA1E65-C693-E24C-B837-B29E7D4743DA}" type="sibTrans" cxnId="{999C082B-FC88-EA4E-A6E5-7E0018AFC71E}">
      <dgm:prSet/>
      <dgm:spPr/>
      <dgm:t>
        <a:bodyPr/>
        <a:lstStyle/>
        <a:p>
          <a:endParaRPr lang="en-GB" b="0" i="0">
            <a:latin typeface="Raleway Light" panose="020B0403030101060003" pitchFamily="34" charset="77"/>
          </a:endParaRPr>
        </a:p>
      </dgm:t>
    </dgm:pt>
    <dgm:pt modelId="{5532175F-F064-AA43-B7A8-1F7C3ADC9034}" type="parTrans" cxnId="{999C082B-FC88-EA4E-A6E5-7E0018AFC71E}">
      <dgm:prSet/>
      <dgm:spPr/>
      <dgm:t>
        <a:bodyPr/>
        <a:lstStyle/>
        <a:p>
          <a:endParaRPr lang="en-GB" b="0" i="0">
            <a:latin typeface="Raleway Light" panose="020B0403030101060003" pitchFamily="34" charset="77"/>
          </a:endParaRPr>
        </a:p>
      </dgm:t>
    </dgm:pt>
    <dgm:pt modelId="{DC89EBA0-7971-2745-AF8C-AF516550F85B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GB" sz="1800" b="1" i="0" dirty="0">
              <a:solidFill>
                <a:schemeClr val="bg1"/>
              </a:solidFill>
              <a:highlight>
                <a:srgbClr val="005E77"/>
              </a:highlight>
              <a:latin typeface="Raleway Light" panose="020B0403030101060003" pitchFamily="34" charset="77"/>
            </a:rPr>
            <a:t>Adelberger, 1999 </a:t>
          </a:r>
          <a:r>
            <a:rPr lang="en-GB" sz="1200" b="1" i="0" dirty="0">
              <a:solidFill>
                <a:schemeClr val="bg1"/>
              </a:solidFill>
              <a:highlight>
                <a:srgbClr val="005E77"/>
              </a:highlight>
              <a:latin typeface="Raleway Light" panose="020B0403030101060003" pitchFamily="34" charset="77"/>
            </a:rPr>
            <a:t>[F]</a:t>
          </a:r>
          <a:br>
            <a:rPr lang="en-GB" sz="1200" b="1" i="0" dirty="0">
              <a:solidFill>
                <a:schemeClr val="bg1"/>
              </a:solidFill>
              <a:highlight>
                <a:srgbClr val="005E77"/>
              </a:highlight>
              <a:latin typeface="Raleway Light" panose="020B0403030101060003" pitchFamily="34" charset="77"/>
            </a:rPr>
          </a:br>
          <a:r>
            <a:rPr lang="en-GB" sz="1500" b="0" i="0" dirty="0">
              <a:solidFill>
                <a:schemeClr val="tx1"/>
              </a:solidFill>
              <a:latin typeface="Symbol" pitchFamily="2" charset="2"/>
            </a:rPr>
            <a:t>b-n-</a:t>
          </a:r>
          <a:r>
            <a:rPr lang="en-GB" sz="1500" b="0" i="0" dirty="0">
              <a:solidFill>
                <a:schemeClr val="tx1"/>
              </a:solidFill>
              <a:latin typeface="Raleway Light" panose="020B0403030101060003" pitchFamily="34" charset="77"/>
            </a:rPr>
            <a:t>p</a:t>
          </a:r>
          <a:r>
            <a:rPr lang="en-GB" sz="1500" b="1" i="0" dirty="0">
              <a:solidFill>
                <a:schemeClr val="tx1"/>
              </a:solidFill>
              <a:latin typeface="Raleway Light" panose="020B0403030101060003" pitchFamily="34" charset="77"/>
            </a:rPr>
            <a:t> </a:t>
          </a:r>
          <a:r>
            <a:rPr lang="en-GB" sz="1500" b="0" i="0" dirty="0">
              <a:latin typeface="Raleway Light" panose="020B0403030101060003" pitchFamily="34" charset="77"/>
            </a:rPr>
            <a:t>correlation</a:t>
          </a:r>
          <a:r>
            <a:rPr lang="en-GB" sz="1500" b="0" i="0" dirty="0">
              <a:solidFill>
                <a:schemeClr val="tx1"/>
              </a:solidFill>
              <a:latin typeface="Raleway Light" panose="020B0403030101060003" pitchFamily="34" charset="77"/>
            </a:rPr>
            <a:t> measurement (</a:t>
          </a:r>
          <a:r>
            <a:rPr lang="en-GB" sz="1500" b="0" i="0" baseline="30000" dirty="0">
              <a:solidFill>
                <a:schemeClr val="tx1"/>
              </a:solidFill>
              <a:latin typeface="Raleway Light" panose="020B0403030101060003" pitchFamily="34" charset="77"/>
            </a:rPr>
            <a:t>32</a:t>
          </a:r>
          <a:r>
            <a:rPr lang="en-GB" sz="1500" b="0" i="0" dirty="0">
              <a:solidFill>
                <a:schemeClr val="tx1"/>
              </a:solidFill>
              <a:latin typeface="Raleway Light" panose="020B0403030101060003" pitchFamily="34" charset="77"/>
            </a:rPr>
            <a:t>Ar)</a:t>
          </a:r>
        </a:p>
      </dgm:t>
    </dgm:pt>
    <dgm:pt modelId="{D0F64465-50A5-AC4A-AA60-B88B2AA47AF3}" type="sibTrans" cxnId="{28829E7E-69B7-5540-96B7-4606063D897E}">
      <dgm:prSet/>
      <dgm:spPr/>
      <dgm:t>
        <a:bodyPr/>
        <a:lstStyle/>
        <a:p>
          <a:endParaRPr lang="en-GB" b="0" i="0">
            <a:latin typeface="Raleway Light" panose="020B0403030101060003" pitchFamily="34" charset="77"/>
          </a:endParaRPr>
        </a:p>
      </dgm:t>
    </dgm:pt>
    <dgm:pt modelId="{18C816F0-E991-4D45-834D-C18CD0926A06}" type="parTrans" cxnId="{28829E7E-69B7-5540-96B7-4606063D897E}">
      <dgm:prSet/>
      <dgm:spPr/>
      <dgm:t>
        <a:bodyPr/>
        <a:lstStyle/>
        <a:p>
          <a:endParaRPr lang="en-GB" b="0" i="0">
            <a:latin typeface="Raleway Light" panose="020B0403030101060003" pitchFamily="34" charset="77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F7D4284F-B6F5-6847-B241-5B3215D532B0}">
          <dgm:prSet phldrT="[Text]" custT="1"/>
          <dgm:spPr>
            <a:solidFill>
              <a:schemeClr val="bg1">
                <a:alpha val="90000"/>
              </a:schemeClr>
            </a:solidFill>
          </dgm:spPr>
          <dgm:t>
            <a:bodyPr/>
            <a:lstStyle/>
            <a:p>
              <a:r>
                <a:rPr lang="en-GB" sz="1800" b="1" i="0" dirty="0">
                  <a:highlight>
                    <a:srgbClr val="DCE7F0"/>
                  </a:highlight>
                  <a:latin typeface="Raleway Light" panose="020B0403030101060003" pitchFamily="34" charset="77"/>
                </a:rPr>
                <a:t>Sternberg, 2015 </a:t>
              </a:r>
              <a:r>
                <a:rPr lang="en-GB" sz="1200" b="1" i="0" dirty="0">
                  <a:highlight>
                    <a:srgbClr val="DCE7F0"/>
                  </a:highlight>
                  <a:latin typeface="Raleway Light" panose="020B0403030101060003" pitchFamily="34" charset="77"/>
                </a:rPr>
                <a:t>[GT]</a:t>
              </a:r>
              <a:br>
                <a:rPr lang="en-GB" sz="1200" b="1" i="0" dirty="0">
                  <a:highlight>
                    <a:srgbClr val="DCE7F0"/>
                  </a:highlight>
                  <a:latin typeface="Raleway Light" panose="020B0403030101060003" pitchFamily="34" charset="77"/>
                </a:rPr>
              </a:br>
              <a:r>
                <a:rPr lang="en-GB" sz="1500" b="0" i="0" dirty="0">
                  <a:solidFill>
                    <a:schemeClr val="tx1"/>
                  </a:solidFill>
                  <a:latin typeface="Symbol" pitchFamily="2" charset="2"/>
                </a:rPr>
                <a:t>b-</a:t>
              </a:r>
              <a14:m>
                <m:oMath xmlns:m="http://schemas.openxmlformats.org/officeDocument/2006/math">
                  <m:acc>
                    <m:accPr>
                      <m:chr m:val="̅"/>
                      <m:ctrlPr>
                        <a:rPr lang="en-GB" sz="15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</m:ctrlPr>
                    </m:accPr>
                    <m:e>
                      <m:r>
                        <a:rPr lang="en-GB" sz="15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</m:e>
                  </m:acc>
                </m:oMath>
              </a14:m>
              <a:r>
                <a:rPr lang="en-GB" sz="1500" b="0" i="0" dirty="0">
                  <a:solidFill>
                    <a:schemeClr val="tx1"/>
                  </a:solidFill>
                  <a:latin typeface="Symbol" pitchFamily="2" charset="2"/>
                </a:rPr>
                <a:t>-a</a:t>
              </a:r>
              <a:r>
                <a:rPr lang="en-GB" sz="1500" b="0" i="0" dirty="0">
                  <a:solidFill>
                    <a:schemeClr val="tx1"/>
                  </a:solidFill>
                  <a:latin typeface="Raleway Light" panose="020B0403030101060003" pitchFamily="34" charset="77"/>
                </a:rPr>
                <a:t> </a:t>
              </a:r>
              <a:r>
                <a:rPr lang="en-GB" sz="1500" b="0" i="0" dirty="0">
                  <a:latin typeface="Raleway Light" panose="020B0403030101060003" pitchFamily="34" charset="77"/>
                </a:rPr>
                <a:t>correlation</a:t>
              </a:r>
              <a:r>
                <a:rPr lang="en-GB" sz="1500" b="0" i="0" dirty="0">
                  <a:solidFill>
                    <a:schemeClr val="tx1"/>
                  </a:solidFill>
                  <a:latin typeface="Raleway Light" panose="020B0403030101060003" pitchFamily="34" charset="77"/>
                </a:rPr>
                <a:t> measurement (</a:t>
              </a:r>
              <a:r>
                <a:rPr lang="en-GB" sz="1500" b="0" i="0" baseline="30000" dirty="0">
                  <a:solidFill>
                    <a:schemeClr val="tx1"/>
                  </a:solidFill>
                  <a:latin typeface="Raleway Light" panose="020B0403030101060003" pitchFamily="34" charset="77"/>
                </a:rPr>
                <a:t>8</a:t>
              </a:r>
              <a:r>
                <a:rPr lang="en-GB" sz="1500" b="0" i="0" dirty="0">
                  <a:solidFill>
                    <a:schemeClr val="tx1"/>
                  </a:solidFill>
                  <a:latin typeface="Raleway Light" panose="020B0403030101060003" pitchFamily="34" charset="77"/>
                </a:rPr>
                <a:t>Li)</a:t>
              </a:r>
              <a:endParaRPr lang="en-GB" sz="1500" b="1" i="0" dirty="0">
                <a:solidFill>
                  <a:schemeClr val="tx1"/>
                </a:solidFill>
                <a:latin typeface="Raleway Light" panose="020B0403030101060003" pitchFamily="34" charset="77"/>
              </a:endParaRPr>
            </a:p>
          </dgm:t>
        </dgm:pt>
      </mc:Choice>
      <mc:Fallback xmlns="">
        <dgm:pt modelId="{F7D4284F-B6F5-6847-B241-5B3215D532B0}">
          <dgm:prSet phldrT="[Text]" custT="1"/>
          <dgm:spPr>
            <a:solidFill>
              <a:schemeClr val="bg1">
                <a:alpha val="90000"/>
              </a:schemeClr>
            </a:solidFill>
          </dgm:spPr>
          <dgm:t>
            <a:bodyPr/>
            <a:lstStyle/>
            <a:p>
              <a:r>
                <a:rPr lang="en-GB" sz="1800" b="1" i="0" dirty="0">
                  <a:highlight>
                    <a:srgbClr val="DCE7F0"/>
                  </a:highlight>
                  <a:latin typeface="Raleway Light" panose="020B0403030101060003" pitchFamily="34" charset="77"/>
                </a:rPr>
                <a:t>Sternberg, 2015 </a:t>
              </a:r>
              <a:r>
                <a:rPr lang="en-GB" sz="1200" b="1" i="0" dirty="0">
                  <a:highlight>
                    <a:srgbClr val="DCE7F0"/>
                  </a:highlight>
                  <a:latin typeface="Raleway Light" panose="020B0403030101060003" pitchFamily="34" charset="77"/>
                </a:rPr>
                <a:t>[GT]</a:t>
              </a:r>
              <a:br>
                <a:rPr lang="en-GB" sz="1200" b="1" i="0" dirty="0">
                  <a:highlight>
                    <a:srgbClr val="DCE7F0"/>
                  </a:highlight>
                  <a:latin typeface="Raleway Light" panose="020B0403030101060003" pitchFamily="34" charset="77"/>
                </a:rPr>
              </a:br>
              <a:r>
                <a:rPr lang="en-GB" sz="1500" b="0" i="0" dirty="0">
                  <a:solidFill>
                    <a:schemeClr val="tx1"/>
                  </a:solidFill>
                  <a:latin typeface="Symbol" pitchFamily="2" charset="2"/>
                </a:rPr>
                <a:t>b-</a:t>
              </a:r>
              <a:r>
                <a:rPr lang="en-GB" sz="1500" b="0" i="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𝜈 ̅</a:t>
              </a:r>
              <a:r>
                <a:rPr lang="en-GB" sz="1500" b="0" i="0" dirty="0">
                  <a:solidFill>
                    <a:schemeClr val="tx1"/>
                  </a:solidFill>
                  <a:latin typeface="Symbol" pitchFamily="2" charset="2"/>
                </a:rPr>
                <a:t>-a</a:t>
              </a:r>
              <a:r>
                <a:rPr lang="en-GB" sz="1500" b="0" i="0" dirty="0">
                  <a:solidFill>
                    <a:schemeClr val="tx1"/>
                  </a:solidFill>
                  <a:latin typeface="Raleway Light" panose="020B0403030101060003" pitchFamily="34" charset="77"/>
                </a:rPr>
                <a:t> </a:t>
              </a:r>
              <a:r>
                <a:rPr lang="en-GB" sz="1500" b="0" i="0" dirty="0">
                  <a:latin typeface="Raleway Light" panose="020B0403030101060003" pitchFamily="34" charset="77"/>
                </a:rPr>
                <a:t>correlation</a:t>
              </a:r>
              <a:r>
                <a:rPr lang="en-GB" sz="1500" b="0" i="0" dirty="0">
                  <a:solidFill>
                    <a:schemeClr val="tx1"/>
                  </a:solidFill>
                  <a:latin typeface="Raleway Light" panose="020B0403030101060003" pitchFamily="34" charset="77"/>
                </a:rPr>
                <a:t> measurement (</a:t>
              </a:r>
              <a:r>
                <a:rPr lang="en-GB" sz="1500" b="0" i="0" baseline="30000" dirty="0">
                  <a:solidFill>
                    <a:schemeClr val="tx1"/>
                  </a:solidFill>
                  <a:latin typeface="Raleway Light" panose="020B0403030101060003" pitchFamily="34" charset="77"/>
                </a:rPr>
                <a:t>8</a:t>
              </a:r>
              <a:r>
                <a:rPr lang="en-GB" sz="1500" b="0" i="0" dirty="0">
                  <a:solidFill>
                    <a:schemeClr val="tx1"/>
                  </a:solidFill>
                  <a:latin typeface="Raleway Light" panose="020B0403030101060003" pitchFamily="34" charset="77"/>
                </a:rPr>
                <a:t>Li)</a:t>
              </a:r>
              <a:endParaRPr lang="en-GB" sz="1500" b="1" i="0" dirty="0">
                <a:solidFill>
                  <a:schemeClr val="tx1"/>
                </a:solidFill>
                <a:latin typeface="Raleway Light" panose="020B0403030101060003" pitchFamily="34" charset="77"/>
              </a:endParaRPr>
            </a:p>
          </dgm:t>
        </dgm:pt>
      </mc:Fallback>
    </mc:AlternateContent>
    <dgm:pt modelId="{11DF22F9-CA99-2240-8C4D-1FCE7635177C}" type="sibTrans" cxnId="{1EE26A18-3546-4045-A301-697EBE439CFD}">
      <dgm:prSet/>
      <dgm:spPr/>
      <dgm:t>
        <a:bodyPr/>
        <a:lstStyle/>
        <a:p>
          <a:endParaRPr lang="en-GB" b="0" i="0">
            <a:latin typeface="Raleway Light" panose="020B0403030101060003" pitchFamily="34" charset="77"/>
          </a:endParaRPr>
        </a:p>
      </dgm:t>
    </dgm:pt>
    <dgm:pt modelId="{97F9F97A-BB25-0943-BE8E-1A446E3E5B8D}" type="parTrans" cxnId="{1EE26A18-3546-4045-A301-697EBE439CFD}">
      <dgm:prSet/>
      <dgm:spPr/>
      <dgm:t>
        <a:bodyPr/>
        <a:lstStyle/>
        <a:p>
          <a:endParaRPr lang="en-GB" b="0" i="0">
            <a:latin typeface="Raleway Light" panose="020B0403030101060003" pitchFamily="34" charset="77"/>
          </a:endParaRPr>
        </a:p>
      </dgm:t>
    </dgm:pt>
    <dgm:pt modelId="{902D2C44-CAFC-9140-90DD-8FA687F40773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GB" sz="1800" b="1" i="0" dirty="0">
              <a:latin typeface="Raleway Light" panose="020B0403030101060003" pitchFamily="34" charset="77"/>
            </a:rPr>
            <a:t>Egorov, 1997; </a:t>
          </a:r>
          <a:r>
            <a:rPr lang="en-GB" sz="1800" b="1" i="0" dirty="0" err="1">
              <a:latin typeface="Raleway Light" panose="020B0403030101060003" pitchFamily="34" charset="77"/>
            </a:rPr>
            <a:t>Vorobel</a:t>
          </a:r>
          <a:r>
            <a:rPr lang="en-GB" sz="1800" b="1" i="0" dirty="0">
              <a:latin typeface="Raleway Light" panose="020B0403030101060003" pitchFamily="34" charset="77"/>
            </a:rPr>
            <a:t>, 2003.</a:t>
          </a:r>
          <a:br>
            <a:rPr lang="en-GB" sz="1800" b="1" i="0" dirty="0">
              <a:latin typeface="Raleway Light" panose="020B0403030101060003" pitchFamily="34" charset="77"/>
            </a:rPr>
          </a:br>
          <a:r>
            <a:rPr lang="en-GB" sz="1500" b="0" i="0" dirty="0">
              <a:latin typeface="Symbol" pitchFamily="2" charset="2"/>
            </a:rPr>
            <a:t>b-n-g</a:t>
          </a:r>
          <a:r>
            <a:rPr lang="en-GB" sz="1500" b="0" i="0" dirty="0">
              <a:latin typeface="Raleway Light" panose="020B0403030101060003" pitchFamily="34" charset="77"/>
            </a:rPr>
            <a:t> correlation measurement (</a:t>
          </a:r>
          <a:r>
            <a:rPr lang="en-GB" sz="1500" b="0" i="0" baseline="30000" dirty="0">
              <a:latin typeface="Raleway Light" panose="020B0403030101060003" pitchFamily="34" charset="77"/>
            </a:rPr>
            <a:t>18</a:t>
          </a:r>
          <a:r>
            <a:rPr lang="en-GB" sz="1500" b="0" i="0" baseline="0" dirty="0">
              <a:latin typeface="Raleway Light" panose="020B0403030101060003" pitchFamily="34" charset="77"/>
            </a:rPr>
            <a:t>Ne</a:t>
          </a:r>
          <a:r>
            <a:rPr lang="en-GB" sz="1500" b="0" i="0" dirty="0">
              <a:latin typeface="Raleway Light" panose="020B0403030101060003" pitchFamily="34" charset="77"/>
            </a:rPr>
            <a:t>)</a:t>
          </a:r>
          <a:br>
            <a:rPr lang="en-GB" sz="1500" b="0" i="0" dirty="0">
              <a:latin typeface="Raleway Light" panose="020B0403030101060003" pitchFamily="34" charset="77"/>
            </a:rPr>
          </a:br>
          <a:r>
            <a:rPr lang="en-GB" sz="1500" b="0" i="0" dirty="0">
              <a:latin typeface="Symbol" pitchFamily="2" charset="2"/>
            </a:rPr>
            <a:t>b-n-g</a:t>
          </a:r>
          <a:r>
            <a:rPr lang="en-GB" sz="1500" b="0" i="0" dirty="0">
              <a:latin typeface="Raleway Light" panose="020B0403030101060003" pitchFamily="34" charset="77"/>
            </a:rPr>
            <a:t> correlation measurement (</a:t>
          </a:r>
          <a:r>
            <a:rPr lang="en-GB" sz="1500" b="0" i="0" baseline="30000" dirty="0">
              <a:latin typeface="Raleway Light" panose="020B0403030101060003" pitchFamily="34" charset="77"/>
            </a:rPr>
            <a:t>14</a:t>
          </a:r>
          <a:r>
            <a:rPr lang="en-GB" sz="1500" b="0" i="0" baseline="0" dirty="0">
              <a:latin typeface="Raleway Light" panose="020B0403030101060003" pitchFamily="34" charset="77"/>
            </a:rPr>
            <a:t>O</a:t>
          </a:r>
          <a:r>
            <a:rPr lang="en-GB" sz="1500" b="0" i="0" dirty="0">
              <a:latin typeface="Raleway Light" panose="020B0403030101060003" pitchFamily="34" charset="77"/>
            </a:rPr>
            <a:t>)</a:t>
          </a:r>
          <a:endParaRPr lang="en-GB" sz="1500" b="0" i="0" dirty="0">
            <a:solidFill>
              <a:srgbClr val="002060"/>
            </a:solidFill>
            <a:highlight>
              <a:srgbClr val="DCE7F0"/>
            </a:highlight>
            <a:latin typeface="Raleway Light" panose="020B0403030101060003" pitchFamily="34" charset="77"/>
          </a:endParaRPr>
        </a:p>
      </dgm:t>
    </dgm:pt>
    <dgm:pt modelId="{CF27264E-081D-9144-86AD-8FCA243919CE}" type="parTrans" cxnId="{40DD22EF-31F1-8048-A33D-DD8CDC6D7DFD}">
      <dgm:prSet/>
      <dgm:spPr/>
      <dgm:t>
        <a:bodyPr/>
        <a:lstStyle/>
        <a:p>
          <a:endParaRPr lang="en-GB" b="0" i="0">
            <a:latin typeface="Raleway Light" panose="020B0403030101060003" pitchFamily="34" charset="77"/>
          </a:endParaRPr>
        </a:p>
      </dgm:t>
    </dgm:pt>
    <dgm:pt modelId="{EEB50E9B-CC5F-B34B-8536-C54177D7AAFD}" type="sibTrans" cxnId="{40DD22EF-31F1-8048-A33D-DD8CDC6D7DFD}">
      <dgm:prSet/>
      <dgm:spPr/>
      <dgm:t>
        <a:bodyPr/>
        <a:lstStyle/>
        <a:p>
          <a:endParaRPr lang="en-GB" b="0" i="0">
            <a:latin typeface="Raleway Light" panose="020B0403030101060003" pitchFamily="34" charset="77"/>
          </a:endParaRPr>
        </a:p>
      </dgm:t>
    </dgm:pt>
    <dgm:pt modelId="{77EE00CA-0A13-1F48-83C5-2BD1F85D9BD8}">
      <dgm:prSet phldrT="[Text]" custT="1"/>
      <dgm:spPr>
        <a:solidFill>
          <a:srgbClr val="1D8DB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30480" tIns="20320" rIns="30480" bIns="2032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rgbClr val="FFFFFF"/>
              </a:solidFill>
              <a:latin typeface="Raleway Light" panose="020B0403030101060003" pitchFamily="34" charset="77"/>
              <a:ea typeface="+mn-ea"/>
              <a:cs typeface="+mn-cs"/>
            </a:rPr>
            <a:t>Kinematic energy shift</a:t>
          </a:r>
        </a:p>
      </dgm:t>
    </dgm:pt>
    <dgm:pt modelId="{9E717938-A68C-4943-A585-9D2F5FBEF3BC}" type="parTrans" cxnId="{D5FB778B-04BB-8C45-B651-740E718116C4}">
      <dgm:prSet/>
      <dgm:spPr/>
      <dgm:t>
        <a:bodyPr/>
        <a:lstStyle/>
        <a:p>
          <a:endParaRPr lang="en-GB" b="0" i="0">
            <a:latin typeface="Raleway Light" panose="020B0403030101060003" pitchFamily="34" charset="77"/>
          </a:endParaRPr>
        </a:p>
      </dgm:t>
    </dgm:pt>
    <dgm:pt modelId="{91591B9C-1B88-9A45-A0CC-DBC06ABFFB4D}" type="sibTrans" cxnId="{D5FB778B-04BB-8C45-B651-740E718116C4}">
      <dgm:prSet/>
      <dgm:spPr/>
      <dgm:t>
        <a:bodyPr/>
        <a:lstStyle/>
        <a:p>
          <a:endParaRPr lang="en-GB" b="0" i="0">
            <a:latin typeface="Raleway Light" panose="020B0403030101060003" pitchFamily="34" charset="77"/>
          </a:endParaRPr>
        </a:p>
      </dgm:t>
    </dgm:pt>
    <dgm:pt modelId="{D02A5E89-03D3-B040-B665-9D77F266F050}">
      <dgm:prSet phldrT="[Text]" custT="1"/>
      <dgm:spPr/>
      <dgm:t>
        <a:bodyPr/>
        <a:lstStyle/>
        <a:p>
          <a:pPr algn="l"/>
          <a:r>
            <a:rPr lang="en-GB" sz="1600" b="1" i="0" dirty="0">
              <a:latin typeface="Raleway ExtraBold" panose="020B0403030101060003" pitchFamily="34" charset="77"/>
            </a:rPr>
            <a:t>Measure the centroid of the proton energy distribution instead the broadening of the proton spectra, WISArD.</a:t>
          </a:r>
        </a:p>
      </dgm:t>
    </dgm:pt>
    <dgm:pt modelId="{6D7FA9E1-B431-4F40-B0A1-151C8662615F}" type="parTrans" cxnId="{8A9B306D-C4A2-C646-A38F-FD76931872B0}">
      <dgm:prSet/>
      <dgm:spPr/>
      <dgm:t>
        <a:bodyPr/>
        <a:lstStyle/>
        <a:p>
          <a:endParaRPr lang="en-GB" b="0" i="0">
            <a:latin typeface="Raleway Light" panose="020B0403030101060003" pitchFamily="34" charset="77"/>
          </a:endParaRPr>
        </a:p>
      </dgm:t>
    </dgm:pt>
    <dgm:pt modelId="{5457CA07-EB95-2E47-A2BB-BD8F3CDCA57A}" type="sibTrans" cxnId="{8A9B306D-C4A2-C646-A38F-FD76931872B0}">
      <dgm:prSet/>
      <dgm:spPr/>
      <dgm:t>
        <a:bodyPr/>
        <a:lstStyle/>
        <a:p>
          <a:endParaRPr lang="en-GB" b="0" i="0">
            <a:latin typeface="Raleway Light" panose="020B0403030101060003" pitchFamily="34" charset="77"/>
          </a:endParaRPr>
        </a:p>
      </dgm:t>
    </dgm:pt>
    <dgm:pt modelId="{ACA5A840-322B-424F-94BC-2628D4CBCFA7}">
      <dgm:prSet phldrT="[Text]" custT="1"/>
      <dgm:spPr/>
      <dgm:t>
        <a:bodyPr/>
        <a:lstStyle/>
        <a:p>
          <a:r>
            <a:rPr lang="en-GB" sz="1800" b="1" i="0" dirty="0">
              <a:latin typeface="Raleway Light" panose="020B0403030101060003" pitchFamily="34" charset="77"/>
            </a:rPr>
            <a:t>Clifford, 1989. </a:t>
          </a:r>
          <a:br>
            <a:rPr lang="en-GB" sz="1800" b="1" i="0" dirty="0">
              <a:latin typeface="Raleway Light" panose="020B0403030101060003" pitchFamily="34" charset="77"/>
            </a:rPr>
          </a:br>
          <a:r>
            <a:rPr lang="en-GB" sz="1500" b="0" i="0" dirty="0">
              <a:latin typeface="Symbol" pitchFamily="2" charset="2"/>
            </a:rPr>
            <a:t>b-n-a</a:t>
          </a:r>
          <a:r>
            <a:rPr lang="en-GB" sz="1500" b="0" i="0" dirty="0">
              <a:latin typeface="Raleway Light" panose="020B0403030101060003" pitchFamily="34" charset="77"/>
            </a:rPr>
            <a:t> correlation measurement (</a:t>
          </a:r>
          <a:r>
            <a:rPr lang="en-GB" sz="1500" b="0" i="0" baseline="30000" dirty="0">
              <a:latin typeface="Raleway Light" panose="020B0403030101060003" pitchFamily="34" charset="77"/>
            </a:rPr>
            <a:t>20</a:t>
          </a:r>
          <a:r>
            <a:rPr lang="en-GB" sz="1500" b="0" i="0" dirty="0">
              <a:latin typeface="Raleway Light" panose="020B0403030101060003" pitchFamily="34" charset="77"/>
            </a:rPr>
            <a:t>Na)</a:t>
          </a:r>
          <a:endParaRPr lang="en-GB" sz="1500" b="1" i="0" dirty="0">
            <a:latin typeface="Raleway ExtraBold" panose="020B0403030101060003" pitchFamily="34" charset="77"/>
          </a:endParaRPr>
        </a:p>
      </dgm:t>
    </dgm:pt>
    <dgm:pt modelId="{19200A4D-211C-D04F-83CD-FA77D201E5AE}" type="parTrans" cxnId="{9B5905BE-96DB-7A46-8821-BACFC19AEE90}">
      <dgm:prSet/>
      <dgm:spPr/>
      <dgm:t>
        <a:bodyPr/>
        <a:lstStyle/>
        <a:p>
          <a:endParaRPr lang="en-GB"/>
        </a:p>
      </dgm:t>
    </dgm:pt>
    <dgm:pt modelId="{7431CFC7-30A7-604A-AE25-5EED960DE27C}" type="sibTrans" cxnId="{9B5905BE-96DB-7A46-8821-BACFC19AEE90}">
      <dgm:prSet/>
      <dgm:spPr/>
      <dgm:t>
        <a:bodyPr/>
        <a:lstStyle/>
        <a:p>
          <a:endParaRPr lang="en-GB"/>
        </a:p>
      </dgm:t>
    </dgm:pt>
    <dgm:pt modelId="{9BD00CD7-B7C2-494D-A174-F4A9EEDA7A92}" type="pres">
      <dgm:prSet presAssocID="{C82B6FCD-FCE2-9747-AA11-630AA2E859A5}" presName="Name0" presStyleCnt="0">
        <dgm:presLayoutVars>
          <dgm:dir/>
          <dgm:animLvl val="lvl"/>
          <dgm:resizeHandles val="exact"/>
        </dgm:presLayoutVars>
      </dgm:prSet>
      <dgm:spPr/>
    </dgm:pt>
    <dgm:pt modelId="{E449E995-0A4F-554B-B24D-1EEDF782469A}" type="pres">
      <dgm:prSet presAssocID="{C82B6FCD-FCE2-9747-AA11-630AA2E859A5}" presName="tSp" presStyleCnt="0"/>
      <dgm:spPr/>
    </dgm:pt>
    <dgm:pt modelId="{6E940559-758B-D046-A00C-78C423D5E17B}" type="pres">
      <dgm:prSet presAssocID="{C82B6FCD-FCE2-9747-AA11-630AA2E859A5}" presName="bSp" presStyleCnt="0"/>
      <dgm:spPr/>
    </dgm:pt>
    <dgm:pt modelId="{CEEF5FA2-7CE1-9F49-B1EE-F41019483DFF}" type="pres">
      <dgm:prSet presAssocID="{C82B6FCD-FCE2-9747-AA11-630AA2E859A5}" presName="process" presStyleCnt="0"/>
      <dgm:spPr/>
    </dgm:pt>
    <dgm:pt modelId="{508323BB-55C6-514B-AC24-9FDB085B4114}" type="pres">
      <dgm:prSet presAssocID="{CD701993-CA5D-AF4D-ADD0-D70427FB6DC2}" presName="composite1" presStyleCnt="0"/>
      <dgm:spPr/>
    </dgm:pt>
    <dgm:pt modelId="{1284B354-E8A1-6F4D-AE79-0B190905591F}" type="pres">
      <dgm:prSet presAssocID="{CD701993-CA5D-AF4D-ADD0-D70427FB6DC2}" presName="dummyNode1" presStyleLbl="node1" presStyleIdx="0" presStyleCnt="2"/>
      <dgm:spPr/>
    </dgm:pt>
    <dgm:pt modelId="{858B6902-820E-0945-A2A6-9B2AAA4E8CE7}" type="pres">
      <dgm:prSet presAssocID="{CD701993-CA5D-AF4D-ADD0-D70427FB6DC2}" presName="childNode1" presStyleLbl="bgAcc1" presStyleIdx="0" presStyleCnt="2" custScaleX="316059" custScaleY="163195" custLinFactNeighborX="-4154" custLinFactNeighborY="5418">
        <dgm:presLayoutVars>
          <dgm:bulletEnabled val="1"/>
        </dgm:presLayoutVars>
      </dgm:prSet>
      <dgm:spPr/>
    </dgm:pt>
    <dgm:pt modelId="{21E394D5-EE9F-9F45-9B5C-07C0BA06DC12}" type="pres">
      <dgm:prSet presAssocID="{CD701993-CA5D-AF4D-ADD0-D70427FB6DC2}" presName="childNode1tx" presStyleLbl="bgAcc1" presStyleIdx="0" presStyleCnt="2">
        <dgm:presLayoutVars>
          <dgm:bulletEnabled val="1"/>
        </dgm:presLayoutVars>
      </dgm:prSet>
      <dgm:spPr/>
    </dgm:pt>
    <dgm:pt modelId="{C005F20E-3D70-4C49-92CF-4B618A4DC59C}" type="pres">
      <dgm:prSet presAssocID="{CD701993-CA5D-AF4D-ADD0-D70427FB6DC2}" presName="parentNode1" presStyleLbl="node1" presStyleIdx="0" presStyleCnt="2" custScaleX="138070" custScaleY="136142" custLinFactX="36502" custLinFactNeighborX="100000" custLinFactNeighborY="30076">
        <dgm:presLayoutVars>
          <dgm:chMax val="1"/>
          <dgm:bulletEnabled val="1"/>
        </dgm:presLayoutVars>
      </dgm:prSet>
      <dgm:spPr/>
    </dgm:pt>
    <dgm:pt modelId="{9BB05930-2C78-7F4C-ADD3-BDB9012207E8}" type="pres">
      <dgm:prSet presAssocID="{CD701993-CA5D-AF4D-ADD0-D70427FB6DC2}" presName="connSite1" presStyleCnt="0"/>
      <dgm:spPr/>
    </dgm:pt>
    <dgm:pt modelId="{BA7003A4-D457-D74C-8424-C7D042CA1F8A}" type="pres">
      <dgm:prSet presAssocID="{A8DA1E65-C693-E24C-B837-B29E7D4743DA}" presName="Name9" presStyleLbl="sibTrans2D1" presStyleIdx="0" presStyleCnt="1" custAng="687465" custFlipVert="1" custScaleX="59704" custScaleY="51202" custLinFactNeighborX="-24173" custLinFactNeighborY="-14374"/>
      <dgm:spPr>
        <a:prstGeom prst="stripedRightArrow">
          <a:avLst/>
        </a:prstGeom>
      </dgm:spPr>
    </dgm:pt>
    <dgm:pt modelId="{9D0E77CF-1377-834C-9108-8A2DF11E8466}" type="pres">
      <dgm:prSet presAssocID="{77EE00CA-0A13-1F48-83C5-2BD1F85D9BD8}" presName="composite2" presStyleCnt="0"/>
      <dgm:spPr/>
    </dgm:pt>
    <dgm:pt modelId="{935BEA6F-E4C0-0E41-AFA8-EBA1FCE7B66A}" type="pres">
      <dgm:prSet presAssocID="{77EE00CA-0A13-1F48-83C5-2BD1F85D9BD8}" presName="dummyNode2" presStyleLbl="node1" presStyleIdx="0" presStyleCnt="2"/>
      <dgm:spPr/>
    </dgm:pt>
    <dgm:pt modelId="{48E7F935-2DE7-A742-B661-BD875F1508CB}" type="pres">
      <dgm:prSet presAssocID="{77EE00CA-0A13-1F48-83C5-2BD1F85D9BD8}" presName="childNode2" presStyleLbl="bgAcc1" presStyleIdx="1" presStyleCnt="2" custScaleX="177804" custScaleY="125429" custLinFactNeighborX="31349" custLinFactNeighborY="2127">
        <dgm:presLayoutVars>
          <dgm:bulletEnabled val="1"/>
        </dgm:presLayoutVars>
      </dgm:prSet>
      <dgm:spPr/>
    </dgm:pt>
    <dgm:pt modelId="{99D67A0B-C7B8-2846-A761-73331EACD740}" type="pres">
      <dgm:prSet presAssocID="{77EE00CA-0A13-1F48-83C5-2BD1F85D9BD8}" presName="childNode2tx" presStyleLbl="bgAcc1" presStyleIdx="1" presStyleCnt="2">
        <dgm:presLayoutVars>
          <dgm:bulletEnabled val="1"/>
        </dgm:presLayoutVars>
      </dgm:prSet>
      <dgm:spPr/>
    </dgm:pt>
    <dgm:pt modelId="{5B927296-FCE4-1142-9D95-E6A2081824D2}" type="pres">
      <dgm:prSet presAssocID="{77EE00CA-0A13-1F48-83C5-2BD1F85D9BD8}" presName="parentNode2" presStyleLbl="node1" presStyleIdx="1" presStyleCnt="2" custScaleX="158699" custLinFactNeighborX="61306" custLinFactNeighborY="-11493">
        <dgm:presLayoutVars>
          <dgm:chMax val="0"/>
          <dgm:bulletEnabled val="1"/>
        </dgm:presLayoutVars>
      </dgm:prSet>
      <dgm:spPr/>
    </dgm:pt>
    <dgm:pt modelId="{2EDD364F-5906-364E-86BC-C37649D13651}" type="pres">
      <dgm:prSet presAssocID="{77EE00CA-0A13-1F48-83C5-2BD1F85D9BD8}" presName="connSite2" presStyleCnt="0"/>
      <dgm:spPr/>
    </dgm:pt>
  </dgm:ptLst>
  <dgm:cxnLst>
    <dgm:cxn modelId="{97403B0F-5526-454D-8B53-180D74F5D8D4}" type="presOf" srcId="{902D2C44-CAFC-9140-90DD-8FA687F40773}" destId="{858B6902-820E-0945-A2A6-9B2AAA4E8CE7}" srcOrd="0" destOrd="1" presId="urn:microsoft.com/office/officeart/2005/8/layout/hProcess4"/>
    <dgm:cxn modelId="{1EE26A18-3546-4045-A301-697EBE439CFD}" srcId="{CD701993-CA5D-AF4D-ADD0-D70427FB6DC2}" destId="{F7D4284F-B6F5-6847-B241-5B3215D532B0}" srcOrd="3" destOrd="0" parTransId="{97F9F97A-BB25-0943-BE8E-1A446E3E5B8D}" sibTransId="{11DF22F9-CA99-2240-8C4D-1FCE7635177C}"/>
    <dgm:cxn modelId="{52020B27-F03C-7140-8385-A6D0407A6B10}" type="presOf" srcId="{DC89EBA0-7971-2745-AF8C-AF516550F85B}" destId="{858B6902-820E-0945-A2A6-9B2AAA4E8CE7}" srcOrd="0" destOrd="2" presId="urn:microsoft.com/office/officeart/2005/8/layout/hProcess4"/>
    <dgm:cxn modelId="{6C8EE42A-DB60-FF4E-B36A-E03C8F82E3BF}" type="presOf" srcId="{ACA5A840-322B-424F-94BC-2628D4CBCFA7}" destId="{858B6902-820E-0945-A2A6-9B2AAA4E8CE7}" srcOrd="0" destOrd="0" presId="urn:microsoft.com/office/officeart/2005/8/layout/hProcess4"/>
    <dgm:cxn modelId="{999C082B-FC88-EA4E-A6E5-7E0018AFC71E}" srcId="{C82B6FCD-FCE2-9747-AA11-630AA2E859A5}" destId="{CD701993-CA5D-AF4D-ADD0-D70427FB6DC2}" srcOrd="0" destOrd="0" parTransId="{5532175F-F064-AA43-B7A8-1F7C3ADC9034}" sibTransId="{A8DA1E65-C693-E24C-B837-B29E7D4743DA}"/>
    <dgm:cxn modelId="{9EC89159-D8E6-AF43-9A01-C2AD507EE819}" type="presOf" srcId="{A8DA1E65-C693-E24C-B837-B29E7D4743DA}" destId="{BA7003A4-D457-D74C-8424-C7D042CA1F8A}" srcOrd="0" destOrd="0" presId="urn:microsoft.com/office/officeart/2005/8/layout/hProcess4"/>
    <dgm:cxn modelId="{5DD94C5E-8E86-C64C-A059-027D7F3DA583}" type="presOf" srcId="{ACA5A840-322B-424F-94BC-2628D4CBCFA7}" destId="{21E394D5-EE9F-9F45-9B5C-07C0BA06DC12}" srcOrd="1" destOrd="0" presId="urn:microsoft.com/office/officeart/2005/8/layout/hProcess4"/>
    <dgm:cxn modelId="{8A9B306D-C4A2-C646-A38F-FD76931872B0}" srcId="{77EE00CA-0A13-1F48-83C5-2BD1F85D9BD8}" destId="{D02A5E89-03D3-B040-B665-9D77F266F050}" srcOrd="0" destOrd="0" parTransId="{6D7FA9E1-B431-4F40-B0A1-151C8662615F}" sibTransId="{5457CA07-EB95-2E47-A2BB-BD8F3CDCA57A}"/>
    <dgm:cxn modelId="{C767ED7B-F098-3C45-81C8-34D1AE8226EC}" type="presOf" srcId="{C82B6FCD-FCE2-9747-AA11-630AA2E859A5}" destId="{9BD00CD7-B7C2-494D-A174-F4A9EEDA7A92}" srcOrd="0" destOrd="0" presId="urn:microsoft.com/office/officeart/2005/8/layout/hProcess4"/>
    <dgm:cxn modelId="{28829E7E-69B7-5540-96B7-4606063D897E}" srcId="{CD701993-CA5D-AF4D-ADD0-D70427FB6DC2}" destId="{DC89EBA0-7971-2745-AF8C-AF516550F85B}" srcOrd="2" destOrd="0" parTransId="{18C816F0-E991-4D45-834D-C18CD0926A06}" sibTransId="{D0F64465-50A5-AC4A-AA60-B88B2AA47AF3}"/>
    <dgm:cxn modelId="{2B134583-F708-1146-AB13-1AC01E898402}" type="presOf" srcId="{902D2C44-CAFC-9140-90DD-8FA687F40773}" destId="{21E394D5-EE9F-9F45-9B5C-07C0BA06DC12}" srcOrd="1" destOrd="1" presId="urn:microsoft.com/office/officeart/2005/8/layout/hProcess4"/>
    <dgm:cxn modelId="{624D458B-DA48-BF47-801A-7889CF2DA4B4}" type="presOf" srcId="{DC89EBA0-7971-2745-AF8C-AF516550F85B}" destId="{21E394D5-EE9F-9F45-9B5C-07C0BA06DC12}" srcOrd="1" destOrd="2" presId="urn:microsoft.com/office/officeart/2005/8/layout/hProcess4"/>
    <dgm:cxn modelId="{D5FB778B-04BB-8C45-B651-740E718116C4}" srcId="{C82B6FCD-FCE2-9747-AA11-630AA2E859A5}" destId="{77EE00CA-0A13-1F48-83C5-2BD1F85D9BD8}" srcOrd="1" destOrd="0" parTransId="{9E717938-A68C-4943-A585-9D2F5FBEF3BC}" sibTransId="{91591B9C-1B88-9A45-A0CC-DBC06ABFFB4D}"/>
    <dgm:cxn modelId="{09BDD690-3CD5-1E45-8449-779016F0F559}" type="presOf" srcId="{D02A5E89-03D3-B040-B665-9D77F266F050}" destId="{99D67A0B-C7B8-2846-A761-73331EACD740}" srcOrd="1" destOrd="0" presId="urn:microsoft.com/office/officeart/2005/8/layout/hProcess4"/>
    <dgm:cxn modelId="{9CE03B97-264B-D546-9D1E-1858F3082F6D}" type="presOf" srcId="{F7D4284F-B6F5-6847-B241-5B3215D532B0}" destId="{21E394D5-EE9F-9F45-9B5C-07C0BA06DC12}" srcOrd="1" destOrd="3" presId="urn:microsoft.com/office/officeart/2005/8/layout/hProcess4"/>
    <dgm:cxn modelId="{3A95C49D-602E-DA43-B2F3-B45972C6AC52}" type="presOf" srcId="{77EE00CA-0A13-1F48-83C5-2BD1F85D9BD8}" destId="{5B927296-FCE4-1142-9D95-E6A2081824D2}" srcOrd="0" destOrd="0" presId="urn:microsoft.com/office/officeart/2005/8/layout/hProcess4"/>
    <dgm:cxn modelId="{18A37FAE-60E2-474B-B1D9-E7C73AEB5192}" type="presOf" srcId="{D02A5E89-03D3-B040-B665-9D77F266F050}" destId="{48E7F935-2DE7-A742-B661-BD875F1508CB}" srcOrd="0" destOrd="0" presId="urn:microsoft.com/office/officeart/2005/8/layout/hProcess4"/>
    <dgm:cxn modelId="{9B5905BE-96DB-7A46-8821-BACFC19AEE90}" srcId="{CD701993-CA5D-AF4D-ADD0-D70427FB6DC2}" destId="{ACA5A840-322B-424F-94BC-2628D4CBCFA7}" srcOrd="0" destOrd="0" parTransId="{19200A4D-211C-D04F-83CD-FA77D201E5AE}" sibTransId="{7431CFC7-30A7-604A-AE25-5EED960DE27C}"/>
    <dgm:cxn modelId="{163E2EC0-46DA-CD45-8000-FE37BAC36909}" type="presOf" srcId="{F7D4284F-B6F5-6847-B241-5B3215D532B0}" destId="{858B6902-820E-0945-A2A6-9B2AAA4E8CE7}" srcOrd="0" destOrd="3" presId="urn:microsoft.com/office/officeart/2005/8/layout/hProcess4"/>
    <dgm:cxn modelId="{347992DD-48B0-8D43-8D1F-403142F38D4A}" type="presOf" srcId="{CD701993-CA5D-AF4D-ADD0-D70427FB6DC2}" destId="{C005F20E-3D70-4C49-92CF-4B618A4DC59C}" srcOrd="0" destOrd="0" presId="urn:microsoft.com/office/officeart/2005/8/layout/hProcess4"/>
    <dgm:cxn modelId="{40DD22EF-31F1-8048-A33D-DD8CDC6D7DFD}" srcId="{CD701993-CA5D-AF4D-ADD0-D70427FB6DC2}" destId="{902D2C44-CAFC-9140-90DD-8FA687F40773}" srcOrd="1" destOrd="0" parTransId="{CF27264E-081D-9144-86AD-8FCA243919CE}" sibTransId="{EEB50E9B-CC5F-B34B-8536-C54177D7AAFD}"/>
    <dgm:cxn modelId="{4A29C221-83DA-2C46-B37D-9419C9FD1623}" type="presParOf" srcId="{9BD00CD7-B7C2-494D-A174-F4A9EEDA7A92}" destId="{E449E995-0A4F-554B-B24D-1EEDF782469A}" srcOrd="0" destOrd="0" presId="urn:microsoft.com/office/officeart/2005/8/layout/hProcess4"/>
    <dgm:cxn modelId="{279081C6-BAB5-5C43-90E7-AEC4D626BDDA}" type="presParOf" srcId="{9BD00CD7-B7C2-494D-A174-F4A9EEDA7A92}" destId="{6E940559-758B-D046-A00C-78C423D5E17B}" srcOrd="1" destOrd="0" presId="urn:microsoft.com/office/officeart/2005/8/layout/hProcess4"/>
    <dgm:cxn modelId="{39A4C71A-FC43-FA47-8769-9324E7418E4E}" type="presParOf" srcId="{9BD00CD7-B7C2-494D-A174-F4A9EEDA7A92}" destId="{CEEF5FA2-7CE1-9F49-B1EE-F41019483DFF}" srcOrd="2" destOrd="0" presId="urn:microsoft.com/office/officeart/2005/8/layout/hProcess4"/>
    <dgm:cxn modelId="{8DFB4496-3445-224F-942B-4D8F9336C0E2}" type="presParOf" srcId="{CEEF5FA2-7CE1-9F49-B1EE-F41019483DFF}" destId="{508323BB-55C6-514B-AC24-9FDB085B4114}" srcOrd="0" destOrd="0" presId="urn:microsoft.com/office/officeart/2005/8/layout/hProcess4"/>
    <dgm:cxn modelId="{02060883-E22E-8E42-81FA-7B7EE42C8769}" type="presParOf" srcId="{508323BB-55C6-514B-AC24-9FDB085B4114}" destId="{1284B354-E8A1-6F4D-AE79-0B190905591F}" srcOrd="0" destOrd="0" presId="urn:microsoft.com/office/officeart/2005/8/layout/hProcess4"/>
    <dgm:cxn modelId="{50502EFD-A44C-B340-B055-3B2153DE9881}" type="presParOf" srcId="{508323BB-55C6-514B-AC24-9FDB085B4114}" destId="{858B6902-820E-0945-A2A6-9B2AAA4E8CE7}" srcOrd="1" destOrd="0" presId="urn:microsoft.com/office/officeart/2005/8/layout/hProcess4"/>
    <dgm:cxn modelId="{D16628AF-D4A0-E346-861C-D5757F5F144A}" type="presParOf" srcId="{508323BB-55C6-514B-AC24-9FDB085B4114}" destId="{21E394D5-EE9F-9F45-9B5C-07C0BA06DC12}" srcOrd="2" destOrd="0" presId="urn:microsoft.com/office/officeart/2005/8/layout/hProcess4"/>
    <dgm:cxn modelId="{B060E19E-1A07-714A-AAED-F48B6A270A55}" type="presParOf" srcId="{508323BB-55C6-514B-AC24-9FDB085B4114}" destId="{C005F20E-3D70-4C49-92CF-4B618A4DC59C}" srcOrd="3" destOrd="0" presId="urn:microsoft.com/office/officeart/2005/8/layout/hProcess4"/>
    <dgm:cxn modelId="{8B52D589-1349-C047-AE5B-8427CBC1BB37}" type="presParOf" srcId="{508323BB-55C6-514B-AC24-9FDB085B4114}" destId="{9BB05930-2C78-7F4C-ADD3-BDB9012207E8}" srcOrd="4" destOrd="0" presId="urn:microsoft.com/office/officeart/2005/8/layout/hProcess4"/>
    <dgm:cxn modelId="{3BFB10C4-FFB9-094B-85B9-C6C8F959CCE2}" type="presParOf" srcId="{CEEF5FA2-7CE1-9F49-B1EE-F41019483DFF}" destId="{BA7003A4-D457-D74C-8424-C7D042CA1F8A}" srcOrd="1" destOrd="0" presId="urn:microsoft.com/office/officeart/2005/8/layout/hProcess4"/>
    <dgm:cxn modelId="{F5F975AF-84D9-AF4B-907F-BD8EE5FFF779}" type="presParOf" srcId="{CEEF5FA2-7CE1-9F49-B1EE-F41019483DFF}" destId="{9D0E77CF-1377-834C-9108-8A2DF11E8466}" srcOrd="2" destOrd="0" presId="urn:microsoft.com/office/officeart/2005/8/layout/hProcess4"/>
    <dgm:cxn modelId="{B3BC474B-2A24-F143-ABF0-F0E2A88A76F5}" type="presParOf" srcId="{9D0E77CF-1377-834C-9108-8A2DF11E8466}" destId="{935BEA6F-E4C0-0E41-AFA8-EBA1FCE7B66A}" srcOrd="0" destOrd="0" presId="urn:microsoft.com/office/officeart/2005/8/layout/hProcess4"/>
    <dgm:cxn modelId="{064A2D5A-E1CE-B045-8CE6-8EF5C48BC88A}" type="presParOf" srcId="{9D0E77CF-1377-834C-9108-8A2DF11E8466}" destId="{48E7F935-2DE7-A742-B661-BD875F1508CB}" srcOrd="1" destOrd="0" presId="urn:microsoft.com/office/officeart/2005/8/layout/hProcess4"/>
    <dgm:cxn modelId="{E65482F7-97AF-AC47-B00C-496C91F1D162}" type="presParOf" srcId="{9D0E77CF-1377-834C-9108-8A2DF11E8466}" destId="{99D67A0B-C7B8-2846-A761-73331EACD740}" srcOrd="2" destOrd="0" presId="urn:microsoft.com/office/officeart/2005/8/layout/hProcess4"/>
    <dgm:cxn modelId="{CE4549DC-73AA-E94C-85BE-321C2F34D85E}" type="presParOf" srcId="{9D0E77CF-1377-834C-9108-8A2DF11E8466}" destId="{5B927296-FCE4-1142-9D95-E6A2081824D2}" srcOrd="3" destOrd="0" presId="urn:microsoft.com/office/officeart/2005/8/layout/hProcess4"/>
    <dgm:cxn modelId="{2BDA5470-C1A8-8D4A-B2ED-E85609B1DB87}" type="presParOf" srcId="{9D0E77CF-1377-834C-9108-8A2DF11E8466}" destId="{2EDD364F-5906-364E-86BC-C37649D13651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2B6FCD-FCE2-9747-AA11-630AA2E859A5}" type="doc">
      <dgm:prSet loTypeId="urn:microsoft.com/office/officeart/2005/8/layout/hProcess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D701993-CA5D-AF4D-ADD0-D70427FB6DC2}">
      <dgm:prSet phldrT="[Text]" custT="1"/>
      <dgm:spPr/>
      <dgm:t>
        <a:bodyPr/>
        <a:lstStyle/>
        <a:p>
          <a:r>
            <a:rPr lang="en-GB" sz="1600" b="1" kern="1200" dirty="0">
              <a:solidFill>
                <a:schemeClr val="bg1"/>
              </a:solidFill>
              <a:latin typeface="Raleway Light" panose="020B0403030101060003" pitchFamily="34" charset="77"/>
              <a:ea typeface="+mn-ea"/>
              <a:cs typeface="+mn-cs"/>
            </a:rPr>
            <a:t>Secondary particles emitted after the decay</a:t>
          </a:r>
        </a:p>
      </dgm:t>
    </dgm:pt>
    <dgm:pt modelId="{A8DA1E65-C693-E24C-B837-B29E7D4743DA}" type="sibTrans" cxnId="{999C082B-FC88-EA4E-A6E5-7E0018AFC71E}">
      <dgm:prSet/>
      <dgm:spPr/>
      <dgm:t>
        <a:bodyPr/>
        <a:lstStyle/>
        <a:p>
          <a:endParaRPr lang="en-GB" b="0" i="0">
            <a:latin typeface="Raleway Light" panose="020B0403030101060003" pitchFamily="34" charset="77"/>
          </a:endParaRPr>
        </a:p>
      </dgm:t>
    </dgm:pt>
    <dgm:pt modelId="{5532175F-F064-AA43-B7A8-1F7C3ADC9034}" type="parTrans" cxnId="{999C082B-FC88-EA4E-A6E5-7E0018AFC71E}">
      <dgm:prSet/>
      <dgm:spPr/>
      <dgm:t>
        <a:bodyPr/>
        <a:lstStyle/>
        <a:p>
          <a:endParaRPr lang="en-GB" b="0" i="0">
            <a:latin typeface="Raleway Light" panose="020B0403030101060003" pitchFamily="34" charset="77"/>
          </a:endParaRPr>
        </a:p>
      </dgm:t>
    </dgm:pt>
    <dgm:pt modelId="{DC89EBA0-7971-2745-AF8C-AF516550F85B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D0F64465-50A5-AC4A-AA60-B88B2AA47AF3}" type="sibTrans" cxnId="{28829E7E-69B7-5540-96B7-4606063D897E}">
      <dgm:prSet/>
      <dgm:spPr/>
      <dgm:t>
        <a:bodyPr/>
        <a:lstStyle/>
        <a:p>
          <a:endParaRPr lang="en-GB" b="0" i="0">
            <a:latin typeface="Raleway Light" panose="020B0403030101060003" pitchFamily="34" charset="77"/>
          </a:endParaRPr>
        </a:p>
      </dgm:t>
    </dgm:pt>
    <dgm:pt modelId="{18C816F0-E991-4D45-834D-C18CD0926A06}" type="parTrans" cxnId="{28829E7E-69B7-5540-96B7-4606063D897E}">
      <dgm:prSet/>
      <dgm:spPr/>
      <dgm:t>
        <a:bodyPr/>
        <a:lstStyle/>
        <a:p>
          <a:endParaRPr lang="en-GB" b="0" i="0">
            <a:latin typeface="Raleway Light" panose="020B0403030101060003" pitchFamily="34" charset="77"/>
          </a:endParaRPr>
        </a:p>
      </dgm:t>
    </dgm:pt>
    <dgm:pt modelId="{F7D4284F-B6F5-6847-B241-5B3215D532B0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11DF22F9-CA99-2240-8C4D-1FCE7635177C}" type="sibTrans" cxnId="{1EE26A18-3546-4045-A301-697EBE439CFD}">
      <dgm:prSet/>
      <dgm:spPr/>
      <dgm:t>
        <a:bodyPr/>
        <a:lstStyle/>
        <a:p>
          <a:endParaRPr lang="en-GB" b="0" i="0">
            <a:latin typeface="Raleway Light" panose="020B0403030101060003" pitchFamily="34" charset="77"/>
          </a:endParaRPr>
        </a:p>
      </dgm:t>
    </dgm:pt>
    <dgm:pt modelId="{97F9F97A-BB25-0943-BE8E-1A446E3E5B8D}" type="parTrans" cxnId="{1EE26A18-3546-4045-A301-697EBE439CFD}">
      <dgm:prSet/>
      <dgm:spPr/>
      <dgm:t>
        <a:bodyPr/>
        <a:lstStyle/>
        <a:p>
          <a:endParaRPr lang="en-GB" b="0" i="0">
            <a:latin typeface="Raleway Light" panose="020B0403030101060003" pitchFamily="34" charset="77"/>
          </a:endParaRPr>
        </a:p>
      </dgm:t>
    </dgm:pt>
    <dgm:pt modelId="{902D2C44-CAFC-9140-90DD-8FA687F40773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CF27264E-081D-9144-86AD-8FCA243919CE}" type="parTrans" cxnId="{40DD22EF-31F1-8048-A33D-DD8CDC6D7DFD}">
      <dgm:prSet/>
      <dgm:spPr/>
      <dgm:t>
        <a:bodyPr/>
        <a:lstStyle/>
        <a:p>
          <a:endParaRPr lang="en-GB" b="0" i="0">
            <a:latin typeface="Raleway Light" panose="020B0403030101060003" pitchFamily="34" charset="77"/>
          </a:endParaRPr>
        </a:p>
      </dgm:t>
    </dgm:pt>
    <dgm:pt modelId="{EEB50E9B-CC5F-B34B-8536-C54177D7AAFD}" type="sibTrans" cxnId="{40DD22EF-31F1-8048-A33D-DD8CDC6D7DFD}">
      <dgm:prSet/>
      <dgm:spPr/>
      <dgm:t>
        <a:bodyPr/>
        <a:lstStyle/>
        <a:p>
          <a:endParaRPr lang="en-GB" b="0" i="0">
            <a:latin typeface="Raleway Light" panose="020B0403030101060003" pitchFamily="34" charset="77"/>
          </a:endParaRPr>
        </a:p>
      </dgm:t>
    </dgm:pt>
    <dgm:pt modelId="{77EE00CA-0A13-1F48-83C5-2BD1F85D9BD8}">
      <dgm:prSet phldrT="[Text]" custT="1"/>
      <dgm:spPr>
        <a:solidFill>
          <a:srgbClr val="1D8DB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30480" tIns="20320" rIns="30480" bIns="2032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rgbClr val="FFFFFF"/>
              </a:solidFill>
              <a:latin typeface="Raleway Light" panose="020B0403030101060003" pitchFamily="34" charset="77"/>
              <a:ea typeface="+mn-ea"/>
              <a:cs typeface="+mn-cs"/>
            </a:rPr>
            <a:t>Kinematic energy shift</a:t>
          </a:r>
        </a:p>
      </dgm:t>
    </dgm:pt>
    <dgm:pt modelId="{9E717938-A68C-4943-A585-9D2F5FBEF3BC}" type="parTrans" cxnId="{D5FB778B-04BB-8C45-B651-740E718116C4}">
      <dgm:prSet/>
      <dgm:spPr/>
      <dgm:t>
        <a:bodyPr/>
        <a:lstStyle/>
        <a:p>
          <a:endParaRPr lang="en-GB" b="0" i="0">
            <a:latin typeface="Raleway Light" panose="020B0403030101060003" pitchFamily="34" charset="77"/>
          </a:endParaRPr>
        </a:p>
      </dgm:t>
    </dgm:pt>
    <dgm:pt modelId="{91591B9C-1B88-9A45-A0CC-DBC06ABFFB4D}" type="sibTrans" cxnId="{D5FB778B-04BB-8C45-B651-740E718116C4}">
      <dgm:prSet/>
      <dgm:spPr/>
      <dgm:t>
        <a:bodyPr/>
        <a:lstStyle/>
        <a:p>
          <a:endParaRPr lang="en-GB" b="0" i="0">
            <a:latin typeface="Raleway Light" panose="020B0403030101060003" pitchFamily="34" charset="77"/>
          </a:endParaRPr>
        </a:p>
      </dgm:t>
    </dgm:pt>
    <dgm:pt modelId="{D02A5E89-03D3-B040-B665-9D77F266F050}">
      <dgm:prSet phldrT="[Text]" custT="1"/>
      <dgm:spPr/>
      <dgm:t>
        <a:bodyPr/>
        <a:lstStyle/>
        <a:p>
          <a:pPr algn="l"/>
          <a:r>
            <a:rPr lang="en-GB" sz="1600" b="1" i="0" dirty="0">
              <a:latin typeface="Raleway ExtraBold" panose="020B0403030101060003" pitchFamily="34" charset="77"/>
            </a:rPr>
            <a:t>Measure the centroid of the proton energy distribution instead the broadening of the proton spectra, WISArD.</a:t>
          </a:r>
        </a:p>
      </dgm:t>
    </dgm:pt>
    <dgm:pt modelId="{6D7FA9E1-B431-4F40-B0A1-151C8662615F}" type="parTrans" cxnId="{8A9B306D-C4A2-C646-A38F-FD76931872B0}">
      <dgm:prSet/>
      <dgm:spPr/>
      <dgm:t>
        <a:bodyPr/>
        <a:lstStyle/>
        <a:p>
          <a:endParaRPr lang="en-GB" b="0" i="0">
            <a:latin typeface="Raleway Light" panose="020B0403030101060003" pitchFamily="34" charset="77"/>
          </a:endParaRPr>
        </a:p>
      </dgm:t>
    </dgm:pt>
    <dgm:pt modelId="{5457CA07-EB95-2E47-A2BB-BD8F3CDCA57A}" type="sibTrans" cxnId="{8A9B306D-C4A2-C646-A38F-FD76931872B0}">
      <dgm:prSet/>
      <dgm:spPr/>
      <dgm:t>
        <a:bodyPr/>
        <a:lstStyle/>
        <a:p>
          <a:endParaRPr lang="en-GB" b="0" i="0">
            <a:latin typeface="Raleway Light" panose="020B0403030101060003" pitchFamily="34" charset="77"/>
          </a:endParaRPr>
        </a:p>
      </dgm:t>
    </dgm:pt>
    <dgm:pt modelId="{ACA5A840-322B-424F-94BC-2628D4CBCFA7}">
      <dgm:prSet phldrT="[Text]" custT="1"/>
      <dgm:spPr>
        <a:blipFill>
          <a:blip xmlns:r="http://schemas.openxmlformats.org/officeDocument/2006/relationships" r:embed="rId1"/>
          <a:stretch>
            <a:fillRect b="-3743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19200A4D-211C-D04F-83CD-FA77D201E5AE}" type="parTrans" cxnId="{9B5905BE-96DB-7A46-8821-BACFC19AEE90}">
      <dgm:prSet/>
      <dgm:spPr/>
      <dgm:t>
        <a:bodyPr/>
        <a:lstStyle/>
        <a:p>
          <a:endParaRPr lang="en-GB"/>
        </a:p>
      </dgm:t>
    </dgm:pt>
    <dgm:pt modelId="{7431CFC7-30A7-604A-AE25-5EED960DE27C}" type="sibTrans" cxnId="{9B5905BE-96DB-7A46-8821-BACFC19AEE90}">
      <dgm:prSet/>
      <dgm:spPr/>
      <dgm:t>
        <a:bodyPr/>
        <a:lstStyle/>
        <a:p>
          <a:endParaRPr lang="en-GB"/>
        </a:p>
      </dgm:t>
    </dgm:pt>
    <dgm:pt modelId="{9BD00CD7-B7C2-494D-A174-F4A9EEDA7A92}" type="pres">
      <dgm:prSet presAssocID="{C82B6FCD-FCE2-9747-AA11-630AA2E859A5}" presName="Name0" presStyleCnt="0">
        <dgm:presLayoutVars>
          <dgm:dir/>
          <dgm:animLvl val="lvl"/>
          <dgm:resizeHandles val="exact"/>
        </dgm:presLayoutVars>
      </dgm:prSet>
      <dgm:spPr/>
    </dgm:pt>
    <dgm:pt modelId="{E449E995-0A4F-554B-B24D-1EEDF782469A}" type="pres">
      <dgm:prSet presAssocID="{C82B6FCD-FCE2-9747-AA11-630AA2E859A5}" presName="tSp" presStyleCnt="0"/>
      <dgm:spPr/>
    </dgm:pt>
    <dgm:pt modelId="{6E940559-758B-D046-A00C-78C423D5E17B}" type="pres">
      <dgm:prSet presAssocID="{C82B6FCD-FCE2-9747-AA11-630AA2E859A5}" presName="bSp" presStyleCnt="0"/>
      <dgm:spPr/>
    </dgm:pt>
    <dgm:pt modelId="{CEEF5FA2-7CE1-9F49-B1EE-F41019483DFF}" type="pres">
      <dgm:prSet presAssocID="{C82B6FCD-FCE2-9747-AA11-630AA2E859A5}" presName="process" presStyleCnt="0"/>
      <dgm:spPr/>
    </dgm:pt>
    <dgm:pt modelId="{508323BB-55C6-514B-AC24-9FDB085B4114}" type="pres">
      <dgm:prSet presAssocID="{CD701993-CA5D-AF4D-ADD0-D70427FB6DC2}" presName="composite1" presStyleCnt="0"/>
      <dgm:spPr/>
    </dgm:pt>
    <dgm:pt modelId="{1284B354-E8A1-6F4D-AE79-0B190905591F}" type="pres">
      <dgm:prSet presAssocID="{CD701993-CA5D-AF4D-ADD0-D70427FB6DC2}" presName="dummyNode1" presStyleLbl="node1" presStyleIdx="0" presStyleCnt="2"/>
      <dgm:spPr/>
    </dgm:pt>
    <dgm:pt modelId="{858B6902-820E-0945-A2A6-9B2AAA4E8CE7}" type="pres">
      <dgm:prSet presAssocID="{CD701993-CA5D-AF4D-ADD0-D70427FB6DC2}" presName="childNode1" presStyleLbl="bgAcc1" presStyleIdx="0" presStyleCnt="2" custScaleX="316059" custScaleY="163195" custLinFactNeighborX="-4154" custLinFactNeighborY="5418">
        <dgm:presLayoutVars>
          <dgm:bulletEnabled val="1"/>
        </dgm:presLayoutVars>
      </dgm:prSet>
      <dgm:spPr/>
    </dgm:pt>
    <dgm:pt modelId="{21E394D5-EE9F-9F45-9B5C-07C0BA06DC12}" type="pres">
      <dgm:prSet presAssocID="{CD701993-CA5D-AF4D-ADD0-D70427FB6DC2}" presName="childNode1tx" presStyleLbl="bgAcc1" presStyleIdx="0" presStyleCnt="2">
        <dgm:presLayoutVars>
          <dgm:bulletEnabled val="1"/>
        </dgm:presLayoutVars>
      </dgm:prSet>
      <dgm:spPr/>
    </dgm:pt>
    <dgm:pt modelId="{C005F20E-3D70-4C49-92CF-4B618A4DC59C}" type="pres">
      <dgm:prSet presAssocID="{CD701993-CA5D-AF4D-ADD0-D70427FB6DC2}" presName="parentNode1" presStyleLbl="node1" presStyleIdx="0" presStyleCnt="2" custScaleX="138070" custScaleY="136142" custLinFactX="36502" custLinFactNeighborX="100000" custLinFactNeighborY="30076">
        <dgm:presLayoutVars>
          <dgm:chMax val="1"/>
          <dgm:bulletEnabled val="1"/>
        </dgm:presLayoutVars>
      </dgm:prSet>
      <dgm:spPr/>
    </dgm:pt>
    <dgm:pt modelId="{9BB05930-2C78-7F4C-ADD3-BDB9012207E8}" type="pres">
      <dgm:prSet presAssocID="{CD701993-CA5D-AF4D-ADD0-D70427FB6DC2}" presName="connSite1" presStyleCnt="0"/>
      <dgm:spPr/>
    </dgm:pt>
    <dgm:pt modelId="{BA7003A4-D457-D74C-8424-C7D042CA1F8A}" type="pres">
      <dgm:prSet presAssocID="{A8DA1E65-C693-E24C-B837-B29E7D4743DA}" presName="Name9" presStyleLbl="sibTrans2D1" presStyleIdx="0" presStyleCnt="1" custAng="687465" custFlipVert="1" custScaleX="59704" custScaleY="51202" custLinFactNeighborX="-24173" custLinFactNeighborY="-14374"/>
      <dgm:spPr>
        <a:prstGeom prst="stripedRightArrow">
          <a:avLst/>
        </a:prstGeom>
      </dgm:spPr>
    </dgm:pt>
    <dgm:pt modelId="{9D0E77CF-1377-834C-9108-8A2DF11E8466}" type="pres">
      <dgm:prSet presAssocID="{77EE00CA-0A13-1F48-83C5-2BD1F85D9BD8}" presName="composite2" presStyleCnt="0"/>
      <dgm:spPr/>
    </dgm:pt>
    <dgm:pt modelId="{935BEA6F-E4C0-0E41-AFA8-EBA1FCE7B66A}" type="pres">
      <dgm:prSet presAssocID="{77EE00CA-0A13-1F48-83C5-2BD1F85D9BD8}" presName="dummyNode2" presStyleLbl="node1" presStyleIdx="0" presStyleCnt="2"/>
      <dgm:spPr/>
    </dgm:pt>
    <dgm:pt modelId="{48E7F935-2DE7-A742-B661-BD875F1508CB}" type="pres">
      <dgm:prSet presAssocID="{77EE00CA-0A13-1F48-83C5-2BD1F85D9BD8}" presName="childNode2" presStyleLbl="bgAcc1" presStyleIdx="1" presStyleCnt="2" custScaleX="177804" custScaleY="125429" custLinFactNeighborX="31349" custLinFactNeighborY="2127">
        <dgm:presLayoutVars>
          <dgm:bulletEnabled val="1"/>
        </dgm:presLayoutVars>
      </dgm:prSet>
      <dgm:spPr/>
    </dgm:pt>
    <dgm:pt modelId="{99D67A0B-C7B8-2846-A761-73331EACD740}" type="pres">
      <dgm:prSet presAssocID="{77EE00CA-0A13-1F48-83C5-2BD1F85D9BD8}" presName="childNode2tx" presStyleLbl="bgAcc1" presStyleIdx="1" presStyleCnt="2">
        <dgm:presLayoutVars>
          <dgm:bulletEnabled val="1"/>
        </dgm:presLayoutVars>
      </dgm:prSet>
      <dgm:spPr/>
    </dgm:pt>
    <dgm:pt modelId="{5B927296-FCE4-1142-9D95-E6A2081824D2}" type="pres">
      <dgm:prSet presAssocID="{77EE00CA-0A13-1F48-83C5-2BD1F85D9BD8}" presName="parentNode2" presStyleLbl="node1" presStyleIdx="1" presStyleCnt="2" custScaleX="158699" custLinFactNeighborX="61306" custLinFactNeighborY="-11493">
        <dgm:presLayoutVars>
          <dgm:chMax val="0"/>
          <dgm:bulletEnabled val="1"/>
        </dgm:presLayoutVars>
      </dgm:prSet>
      <dgm:spPr/>
    </dgm:pt>
    <dgm:pt modelId="{2EDD364F-5906-364E-86BC-C37649D13651}" type="pres">
      <dgm:prSet presAssocID="{77EE00CA-0A13-1F48-83C5-2BD1F85D9BD8}" presName="connSite2" presStyleCnt="0"/>
      <dgm:spPr/>
    </dgm:pt>
  </dgm:ptLst>
  <dgm:cxnLst>
    <dgm:cxn modelId="{97403B0F-5526-454D-8B53-180D74F5D8D4}" type="presOf" srcId="{902D2C44-CAFC-9140-90DD-8FA687F40773}" destId="{858B6902-820E-0945-A2A6-9B2AAA4E8CE7}" srcOrd="0" destOrd="1" presId="urn:microsoft.com/office/officeart/2005/8/layout/hProcess4"/>
    <dgm:cxn modelId="{1EE26A18-3546-4045-A301-697EBE439CFD}" srcId="{CD701993-CA5D-AF4D-ADD0-D70427FB6DC2}" destId="{F7D4284F-B6F5-6847-B241-5B3215D532B0}" srcOrd="3" destOrd="0" parTransId="{97F9F97A-BB25-0943-BE8E-1A446E3E5B8D}" sibTransId="{11DF22F9-CA99-2240-8C4D-1FCE7635177C}"/>
    <dgm:cxn modelId="{52020B27-F03C-7140-8385-A6D0407A6B10}" type="presOf" srcId="{DC89EBA0-7971-2745-AF8C-AF516550F85B}" destId="{858B6902-820E-0945-A2A6-9B2AAA4E8CE7}" srcOrd="0" destOrd="2" presId="urn:microsoft.com/office/officeart/2005/8/layout/hProcess4"/>
    <dgm:cxn modelId="{6C8EE42A-DB60-FF4E-B36A-E03C8F82E3BF}" type="presOf" srcId="{ACA5A840-322B-424F-94BC-2628D4CBCFA7}" destId="{858B6902-820E-0945-A2A6-9B2AAA4E8CE7}" srcOrd="0" destOrd="0" presId="urn:microsoft.com/office/officeart/2005/8/layout/hProcess4"/>
    <dgm:cxn modelId="{999C082B-FC88-EA4E-A6E5-7E0018AFC71E}" srcId="{C82B6FCD-FCE2-9747-AA11-630AA2E859A5}" destId="{CD701993-CA5D-AF4D-ADD0-D70427FB6DC2}" srcOrd="0" destOrd="0" parTransId="{5532175F-F064-AA43-B7A8-1F7C3ADC9034}" sibTransId="{A8DA1E65-C693-E24C-B837-B29E7D4743DA}"/>
    <dgm:cxn modelId="{9EC89159-D8E6-AF43-9A01-C2AD507EE819}" type="presOf" srcId="{A8DA1E65-C693-E24C-B837-B29E7D4743DA}" destId="{BA7003A4-D457-D74C-8424-C7D042CA1F8A}" srcOrd="0" destOrd="0" presId="urn:microsoft.com/office/officeart/2005/8/layout/hProcess4"/>
    <dgm:cxn modelId="{5DD94C5E-8E86-C64C-A059-027D7F3DA583}" type="presOf" srcId="{ACA5A840-322B-424F-94BC-2628D4CBCFA7}" destId="{21E394D5-EE9F-9F45-9B5C-07C0BA06DC12}" srcOrd="1" destOrd="0" presId="urn:microsoft.com/office/officeart/2005/8/layout/hProcess4"/>
    <dgm:cxn modelId="{8A9B306D-C4A2-C646-A38F-FD76931872B0}" srcId="{77EE00CA-0A13-1F48-83C5-2BD1F85D9BD8}" destId="{D02A5E89-03D3-B040-B665-9D77F266F050}" srcOrd="0" destOrd="0" parTransId="{6D7FA9E1-B431-4F40-B0A1-151C8662615F}" sibTransId="{5457CA07-EB95-2E47-A2BB-BD8F3CDCA57A}"/>
    <dgm:cxn modelId="{C767ED7B-F098-3C45-81C8-34D1AE8226EC}" type="presOf" srcId="{C82B6FCD-FCE2-9747-AA11-630AA2E859A5}" destId="{9BD00CD7-B7C2-494D-A174-F4A9EEDA7A92}" srcOrd="0" destOrd="0" presId="urn:microsoft.com/office/officeart/2005/8/layout/hProcess4"/>
    <dgm:cxn modelId="{28829E7E-69B7-5540-96B7-4606063D897E}" srcId="{CD701993-CA5D-AF4D-ADD0-D70427FB6DC2}" destId="{DC89EBA0-7971-2745-AF8C-AF516550F85B}" srcOrd="2" destOrd="0" parTransId="{18C816F0-E991-4D45-834D-C18CD0926A06}" sibTransId="{D0F64465-50A5-AC4A-AA60-B88B2AA47AF3}"/>
    <dgm:cxn modelId="{2B134583-F708-1146-AB13-1AC01E898402}" type="presOf" srcId="{902D2C44-CAFC-9140-90DD-8FA687F40773}" destId="{21E394D5-EE9F-9F45-9B5C-07C0BA06DC12}" srcOrd="1" destOrd="1" presId="urn:microsoft.com/office/officeart/2005/8/layout/hProcess4"/>
    <dgm:cxn modelId="{624D458B-DA48-BF47-801A-7889CF2DA4B4}" type="presOf" srcId="{DC89EBA0-7971-2745-AF8C-AF516550F85B}" destId="{21E394D5-EE9F-9F45-9B5C-07C0BA06DC12}" srcOrd="1" destOrd="2" presId="urn:microsoft.com/office/officeart/2005/8/layout/hProcess4"/>
    <dgm:cxn modelId="{D5FB778B-04BB-8C45-B651-740E718116C4}" srcId="{C82B6FCD-FCE2-9747-AA11-630AA2E859A5}" destId="{77EE00CA-0A13-1F48-83C5-2BD1F85D9BD8}" srcOrd="1" destOrd="0" parTransId="{9E717938-A68C-4943-A585-9D2F5FBEF3BC}" sibTransId="{91591B9C-1B88-9A45-A0CC-DBC06ABFFB4D}"/>
    <dgm:cxn modelId="{09BDD690-3CD5-1E45-8449-779016F0F559}" type="presOf" srcId="{D02A5E89-03D3-B040-B665-9D77F266F050}" destId="{99D67A0B-C7B8-2846-A761-73331EACD740}" srcOrd="1" destOrd="0" presId="urn:microsoft.com/office/officeart/2005/8/layout/hProcess4"/>
    <dgm:cxn modelId="{9CE03B97-264B-D546-9D1E-1858F3082F6D}" type="presOf" srcId="{F7D4284F-B6F5-6847-B241-5B3215D532B0}" destId="{21E394D5-EE9F-9F45-9B5C-07C0BA06DC12}" srcOrd="1" destOrd="3" presId="urn:microsoft.com/office/officeart/2005/8/layout/hProcess4"/>
    <dgm:cxn modelId="{3A95C49D-602E-DA43-B2F3-B45972C6AC52}" type="presOf" srcId="{77EE00CA-0A13-1F48-83C5-2BD1F85D9BD8}" destId="{5B927296-FCE4-1142-9D95-E6A2081824D2}" srcOrd="0" destOrd="0" presId="urn:microsoft.com/office/officeart/2005/8/layout/hProcess4"/>
    <dgm:cxn modelId="{18A37FAE-60E2-474B-B1D9-E7C73AEB5192}" type="presOf" srcId="{D02A5E89-03D3-B040-B665-9D77F266F050}" destId="{48E7F935-2DE7-A742-B661-BD875F1508CB}" srcOrd="0" destOrd="0" presId="urn:microsoft.com/office/officeart/2005/8/layout/hProcess4"/>
    <dgm:cxn modelId="{9B5905BE-96DB-7A46-8821-BACFC19AEE90}" srcId="{CD701993-CA5D-AF4D-ADD0-D70427FB6DC2}" destId="{ACA5A840-322B-424F-94BC-2628D4CBCFA7}" srcOrd="0" destOrd="0" parTransId="{19200A4D-211C-D04F-83CD-FA77D201E5AE}" sibTransId="{7431CFC7-30A7-604A-AE25-5EED960DE27C}"/>
    <dgm:cxn modelId="{163E2EC0-46DA-CD45-8000-FE37BAC36909}" type="presOf" srcId="{F7D4284F-B6F5-6847-B241-5B3215D532B0}" destId="{858B6902-820E-0945-A2A6-9B2AAA4E8CE7}" srcOrd="0" destOrd="3" presId="urn:microsoft.com/office/officeart/2005/8/layout/hProcess4"/>
    <dgm:cxn modelId="{347992DD-48B0-8D43-8D1F-403142F38D4A}" type="presOf" srcId="{CD701993-CA5D-AF4D-ADD0-D70427FB6DC2}" destId="{C005F20E-3D70-4C49-92CF-4B618A4DC59C}" srcOrd="0" destOrd="0" presId="urn:microsoft.com/office/officeart/2005/8/layout/hProcess4"/>
    <dgm:cxn modelId="{40DD22EF-31F1-8048-A33D-DD8CDC6D7DFD}" srcId="{CD701993-CA5D-AF4D-ADD0-D70427FB6DC2}" destId="{902D2C44-CAFC-9140-90DD-8FA687F40773}" srcOrd="1" destOrd="0" parTransId="{CF27264E-081D-9144-86AD-8FCA243919CE}" sibTransId="{EEB50E9B-CC5F-B34B-8536-C54177D7AAFD}"/>
    <dgm:cxn modelId="{4A29C221-83DA-2C46-B37D-9419C9FD1623}" type="presParOf" srcId="{9BD00CD7-B7C2-494D-A174-F4A9EEDA7A92}" destId="{E449E995-0A4F-554B-B24D-1EEDF782469A}" srcOrd="0" destOrd="0" presId="urn:microsoft.com/office/officeart/2005/8/layout/hProcess4"/>
    <dgm:cxn modelId="{279081C6-BAB5-5C43-90E7-AEC4D626BDDA}" type="presParOf" srcId="{9BD00CD7-B7C2-494D-A174-F4A9EEDA7A92}" destId="{6E940559-758B-D046-A00C-78C423D5E17B}" srcOrd="1" destOrd="0" presId="urn:microsoft.com/office/officeart/2005/8/layout/hProcess4"/>
    <dgm:cxn modelId="{39A4C71A-FC43-FA47-8769-9324E7418E4E}" type="presParOf" srcId="{9BD00CD7-B7C2-494D-A174-F4A9EEDA7A92}" destId="{CEEF5FA2-7CE1-9F49-B1EE-F41019483DFF}" srcOrd="2" destOrd="0" presId="urn:microsoft.com/office/officeart/2005/8/layout/hProcess4"/>
    <dgm:cxn modelId="{8DFB4496-3445-224F-942B-4D8F9336C0E2}" type="presParOf" srcId="{CEEF5FA2-7CE1-9F49-B1EE-F41019483DFF}" destId="{508323BB-55C6-514B-AC24-9FDB085B4114}" srcOrd="0" destOrd="0" presId="urn:microsoft.com/office/officeart/2005/8/layout/hProcess4"/>
    <dgm:cxn modelId="{02060883-E22E-8E42-81FA-7B7EE42C8769}" type="presParOf" srcId="{508323BB-55C6-514B-AC24-9FDB085B4114}" destId="{1284B354-E8A1-6F4D-AE79-0B190905591F}" srcOrd="0" destOrd="0" presId="urn:microsoft.com/office/officeart/2005/8/layout/hProcess4"/>
    <dgm:cxn modelId="{50502EFD-A44C-B340-B055-3B2153DE9881}" type="presParOf" srcId="{508323BB-55C6-514B-AC24-9FDB085B4114}" destId="{858B6902-820E-0945-A2A6-9B2AAA4E8CE7}" srcOrd="1" destOrd="0" presId="urn:microsoft.com/office/officeart/2005/8/layout/hProcess4"/>
    <dgm:cxn modelId="{D16628AF-D4A0-E346-861C-D5757F5F144A}" type="presParOf" srcId="{508323BB-55C6-514B-AC24-9FDB085B4114}" destId="{21E394D5-EE9F-9F45-9B5C-07C0BA06DC12}" srcOrd="2" destOrd="0" presId="urn:microsoft.com/office/officeart/2005/8/layout/hProcess4"/>
    <dgm:cxn modelId="{B060E19E-1A07-714A-AAED-F48B6A270A55}" type="presParOf" srcId="{508323BB-55C6-514B-AC24-9FDB085B4114}" destId="{C005F20E-3D70-4C49-92CF-4B618A4DC59C}" srcOrd="3" destOrd="0" presId="urn:microsoft.com/office/officeart/2005/8/layout/hProcess4"/>
    <dgm:cxn modelId="{8B52D589-1349-C047-AE5B-8427CBC1BB37}" type="presParOf" srcId="{508323BB-55C6-514B-AC24-9FDB085B4114}" destId="{9BB05930-2C78-7F4C-ADD3-BDB9012207E8}" srcOrd="4" destOrd="0" presId="urn:microsoft.com/office/officeart/2005/8/layout/hProcess4"/>
    <dgm:cxn modelId="{3BFB10C4-FFB9-094B-85B9-C6C8F959CCE2}" type="presParOf" srcId="{CEEF5FA2-7CE1-9F49-B1EE-F41019483DFF}" destId="{BA7003A4-D457-D74C-8424-C7D042CA1F8A}" srcOrd="1" destOrd="0" presId="urn:microsoft.com/office/officeart/2005/8/layout/hProcess4"/>
    <dgm:cxn modelId="{F5F975AF-84D9-AF4B-907F-BD8EE5FFF779}" type="presParOf" srcId="{CEEF5FA2-7CE1-9F49-B1EE-F41019483DFF}" destId="{9D0E77CF-1377-834C-9108-8A2DF11E8466}" srcOrd="2" destOrd="0" presId="urn:microsoft.com/office/officeart/2005/8/layout/hProcess4"/>
    <dgm:cxn modelId="{B3BC474B-2A24-F143-ABF0-F0E2A88A76F5}" type="presParOf" srcId="{9D0E77CF-1377-834C-9108-8A2DF11E8466}" destId="{935BEA6F-E4C0-0E41-AFA8-EBA1FCE7B66A}" srcOrd="0" destOrd="0" presId="urn:microsoft.com/office/officeart/2005/8/layout/hProcess4"/>
    <dgm:cxn modelId="{064A2D5A-E1CE-B045-8CE6-8EF5C48BC88A}" type="presParOf" srcId="{9D0E77CF-1377-834C-9108-8A2DF11E8466}" destId="{48E7F935-2DE7-A742-B661-BD875F1508CB}" srcOrd="1" destOrd="0" presId="urn:microsoft.com/office/officeart/2005/8/layout/hProcess4"/>
    <dgm:cxn modelId="{E65482F7-97AF-AC47-B00C-496C91F1D162}" type="presParOf" srcId="{9D0E77CF-1377-834C-9108-8A2DF11E8466}" destId="{99D67A0B-C7B8-2846-A761-73331EACD740}" srcOrd="2" destOrd="0" presId="urn:microsoft.com/office/officeart/2005/8/layout/hProcess4"/>
    <dgm:cxn modelId="{CE4549DC-73AA-E94C-85BE-321C2F34D85E}" type="presParOf" srcId="{9D0E77CF-1377-834C-9108-8A2DF11E8466}" destId="{5B927296-FCE4-1142-9D95-E6A2081824D2}" srcOrd="3" destOrd="0" presId="urn:microsoft.com/office/officeart/2005/8/layout/hProcess4"/>
    <dgm:cxn modelId="{2BDA5470-C1A8-8D4A-B2ED-E85609B1DB87}" type="presParOf" srcId="{9D0E77CF-1377-834C-9108-8A2DF11E8466}" destId="{2EDD364F-5906-364E-86BC-C37649D13651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2A7EC4-27FE-FF40-9FF6-CDD87F17A256}" type="doc">
      <dgm:prSet loTypeId="urn:microsoft.com/office/officeart/2008/layout/Lin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7D7269-E3DB-0D4C-AEE2-A3358A95238A}">
      <dgm:prSet phldrT="[Text]" custT="1"/>
      <dgm:spPr/>
      <dgm:t>
        <a:bodyPr/>
        <a:lstStyle/>
        <a:p>
          <a:r>
            <a:rPr lang="en-US" sz="16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Fermi transition</a:t>
          </a:r>
        </a:p>
      </dgm:t>
    </dgm:pt>
    <dgm:pt modelId="{C27DB679-C1BA-EC47-BDA0-70851C5FF4C6}" type="parTrans" cxnId="{92A8029C-9785-3B43-90A1-26F38EF825F4}">
      <dgm:prSet/>
      <dgm:spPr/>
      <dgm:t>
        <a:bodyPr/>
        <a:lstStyle/>
        <a:p>
          <a:endParaRPr lang="en-US">
            <a:latin typeface="HGMaruGothicMPRO" panose="020F0600000000000000" pitchFamily="34" charset="-128"/>
            <a:ea typeface="HGMaruGothicMPRO" panose="020F0600000000000000" pitchFamily="34" charset="-128"/>
          </a:endParaRPr>
        </a:p>
      </dgm:t>
    </dgm:pt>
    <dgm:pt modelId="{2E279F99-CC99-EE4A-A0E7-4B0A78ED9082}" type="sibTrans" cxnId="{92A8029C-9785-3B43-90A1-26F38EF825F4}">
      <dgm:prSet/>
      <dgm:spPr/>
      <dgm:t>
        <a:bodyPr/>
        <a:lstStyle/>
        <a:p>
          <a:endParaRPr lang="en-US">
            <a:latin typeface="HGMaruGothicMPRO" panose="020F0600000000000000" pitchFamily="34" charset="-128"/>
            <a:ea typeface="HGMaruGothicMPRO" panose="020F0600000000000000" pitchFamily="34" charset="-128"/>
          </a:endParaRPr>
        </a:p>
      </dgm:t>
    </dgm:pt>
    <dgm:pt modelId="{2BE4D5E6-572E-A44E-819D-5373932B4C3D}">
      <dgm:prSet phldrT="[Text]" custT="1"/>
      <dgm:spPr/>
      <dgm:t>
        <a:bodyPr/>
        <a:lstStyle/>
        <a:p>
          <a:r>
            <a:rPr lang="en-US" sz="1900" b="1" dirty="0" err="1">
              <a:latin typeface="HGMaruGothicMPRO" panose="020F0600000000000000" pitchFamily="34" charset="-128"/>
              <a:ea typeface="HGMaruGothicMPRO" panose="020F0600000000000000" pitchFamily="34" charset="-128"/>
            </a:rPr>
            <a:t>a</a:t>
          </a:r>
          <a:r>
            <a:rPr lang="en-US" sz="1900" b="1" baseline="-25000" dirty="0" err="1">
              <a:latin typeface="HGMaruGothicMPRO" panose="020F0600000000000000" pitchFamily="34" charset="-128"/>
              <a:ea typeface="HGMaruGothicMPRO" panose="020F0600000000000000" pitchFamily="34" charset="-128"/>
            </a:rPr>
            <a:t>F</a:t>
          </a:r>
          <a:r>
            <a:rPr lang="en-US" sz="1900" b="1" dirty="0">
              <a:latin typeface="HGMaruGothicMPRO" panose="020F0600000000000000" pitchFamily="34" charset="-128"/>
              <a:ea typeface="HGMaruGothicMPRO" panose="020F0600000000000000" pitchFamily="34" charset="-128"/>
            </a:rPr>
            <a:t> = 0.9989(52)</a:t>
          </a:r>
        </a:p>
        <a:p>
          <a:r>
            <a:rPr lang="en-US" sz="1600" dirty="0" err="1">
              <a:latin typeface="HGMaruGothicMPRO" panose="020F0600000000000000" pitchFamily="34" charset="-128"/>
              <a:ea typeface="HGMaruGothicMPRO" panose="020F0600000000000000" pitchFamily="34" charset="-128"/>
            </a:rPr>
            <a:t>Adelberger</a:t>
          </a:r>
          <a:r>
            <a:rPr lang="en-US" sz="16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 et al. (</a:t>
          </a:r>
          <a:r>
            <a:rPr lang="en-US" sz="1600" baseline="300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32</a:t>
          </a:r>
          <a:r>
            <a:rPr lang="en-US" sz="16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Ar)</a:t>
          </a:r>
        </a:p>
      </dgm:t>
    </dgm:pt>
    <dgm:pt modelId="{3D9EAC50-0E0F-FA40-ADEF-6D613C90BDDA}" type="parTrans" cxnId="{51E32AD3-1CAC-7D40-959E-6E67864AF312}">
      <dgm:prSet/>
      <dgm:spPr/>
      <dgm:t>
        <a:bodyPr/>
        <a:lstStyle/>
        <a:p>
          <a:endParaRPr lang="en-US">
            <a:latin typeface="HGMaruGothicMPRO" panose="020F0600000000000000" pitchFamily="34" charset="-128"/>
            <a:ea typeface="HGMaruGothicMPRO" panose="020F0600000000000000" pitchFamily="34" charset="-128"/>
          </a:endParaRPr>
        </a:p>
      </dgm:t>
    </dgm:pt>
    <dgm:pt modelId="{5BD89976-D37F-3E4A-AC27-30C0A03DF262}" type="sibTrans" cxnId="{51E32AD3-1CAC-7D40-959E-6E67864AF312}">
      <dgm:prSet/>
      <dgm:spPr/>
      <dgm:t>
        <a:bodyPr/>
        <a:lstStyle/>
        <a:p>
          <a:endParaRPr lang="en-US">
            <a:latin typeface="HGMaruGothicMPRO" panose="020F0600000000000000" pitchFamily="34" charset="-128"/>
            <a:ea typeface="HGMaruGothicMPRO" panose="020F0600000000000000" pitchFamily="34" charset="-128"/>
          </a:endParaRPr>
        </a:p>
      </dgm:t>
    </dgm:pt>
    <dgm:pt modelId="{741AE518-202F-2540-AFDD-4275C11B7BBB}">
      <dgm:prSet phldrT="[Text]" custT="1"/>
      <dgm:spPr/>
      <dgm:t>
        <a:bodyPr/>
        <a:lstStyle/>
        <a:p>
          <a:r>
            <a:rPr lang="en-US" sz="1900" b="1" dirty="0" err="1">
              <a:latin typeface="HGMaruGothicMPRO" panose="020F0600000000000000" pitchFamily="34" charset="-128"/>
              <a:ea typeface="HGMaruGothicMPRO" panose="020F0600000000000000" pitchFamily="34" charset="-128"/>
            </a:rPr>
            <a:t>a</a:t>
          </a:r>
          <a:r>
            <a:rPr lang="en-US" sz="1900" b="1" baseline="-25000" dirty="0" err="1">
              <a:latin typeface="HGMaruGothicMPRO" panose="020F0600000000000000" pitchFamily="34" charset="-128"/>
              <a:ea typeface="HGMaruGothicMPRO" panose="020F0600000000000000" pitchFamily="34" charset="-128"/>
            </a:rPr>
            <a:t>F</a:t>
          </a:r>
          <a:r>
            <a:rPr lang="en-US" sz="1900" b="1" dirty="0">
              <a:latin typeface="HGMaruGothicMPRO" panose="020F0600000000000000" pitchFamily="34" charset="-128"/>
              <a:ea typeface="HGMaruGothicMPRO" panose="020F0600000000000000" pitchFamily="34" charset="-128"/>
            </a:rPr>
            <a:t> = 0.9981(30)</a:t>
          </a:r>
        </a:p>
        <a:p>
          <a:r>
            <a:rPr lang="en-US" sz="1600" dirty="0" err="1">
              <a:latin typeface="HGMaruGothicMPRO" panose="020F0600000000000000" pitchFamily="34" charset="-128"/>
              <a:ea typeface="HGMaruGothicMPRO" panose="020F0600000000000000" pitchFamily="34" charset="-128"/>
            </a:rPr>
            <a:t>Gorelov</a:t>
          </a:r>
          <a:r>
            <a:rPr lang="en-US" sz="16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 et al. (</a:t>
          </a:r>
          <a:r>
            <a:rPr lang="en-US" sz="1600" baseline="300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38</a:t>
          </a:r>
          <a:r>
            <a:rPr lang="en-US" sz="16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K</a:t>
          </a:r>
          <a:r>
            <a:rPr lang="en-US" sz="1600" baseline="300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m</a:t>
          </a:r>
          <a:r>
            <a:rPr lang="en-US" sz="16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)</a:t>
          </a:r>
        </a:p>
      </dgm:t>
    </dgm:pt>
    <dgm:pt modelId="{D91FFC02-33EE-CF48-87DB-EA9198176A18}" type="parTrans" cxnId="{A349EA1B-50D9-4043-AC1D-244656CC71B9}">
      <dgm:prSet/>
      <dgm:spPr/>
      <dgm:t>
        <a:bodyPr/>
        <a:lstStyle/>
        <a:p>
          <a:endParaRPr lang="en-US">
            <a:latin typeface="HGMaruGothicMPRO" panose="020F0600000000000000" pitchFamily="34" charset="-128"/>
            <a:ea typeface="HGMaruGothicMPRO" panose="020F0600000000000000" pitchFamily="34" charset="-128"/>
          </a:endParaRPr>
        </a:p>
      </dgm:t>
    </dgm:pt>
    <dgm:pt modelId="{E69F0970-59F0-4B4D-91DF-18D75358530F}" type="sibTrans" cxnId="{A349EA1B-50D9-4043-AC1D-244656CC71B9}">
      <dgm:prSet/>
      <dgm:spPr/>
      <dgm:t>
        <a:bodyPr/>
        <a:lstStyle/>
        <a:p>
          <a:endParaRPr lang="en-US">
            <a:latin typeface="HGMaruGothicMPRO" panose="020F0600000000000000" pitchFamily="34" charset="-128"/>
            <a:ea typeface="HGMaruGothicMPRO" panose="020F0600000000000000" pitchFamily="34" charset="-128"/>
          </a:endParaRPr>
        </a:p>
      </dgm:t>
    </dgm:pt>
    <dgm:pt modelId="{78AA2A45-7996-E445-A2D1-2D9B298D8E24}">
      <dgm:prSet phldrT="[Text]" custT="1"/>
      <dgm:spPr/>
      <dgm:t>
        <a:bodyPr/>
        <a:lstStyle/>
        <a:p>
          <a:r>
            <a:rPr lang="en-US" sz="1900" b="1" kern="1200" dirty="0" err="1">
              <a:solidFill>
                <a:srgbClr val="FF0000"/>
              </a:solidFill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rPr>
            <a:t>a</a:t>
          </a:r>
          <a:r>
            <a:rPr lang="en-US" sz="1900" b="1" kern="1200" baseline="-25000" dirty="0" err="1">
              <a:solidFill>
                <a:srgbClr val="FF0000"/>
              </a:solidFill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rPr>
            <a:t>F</a:t>
          </a:r>
          <a:r>
            <a:rPr lang="en-US" sz="1900" b="1" kern="1200" dirty="0">
              <a:solidFill>
                <a:srgbClr val="FF0000"/>
              </a:solidFill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rPr>
            <a:t> = 1.000(37)</a:t>
          </a:r>
          <a:r>
            <a:rPr lang="en-US" sz="1900" b="1" kern="1200" baseline="-25000" dirty="0">
              <a:solidFill>
                <a:srgbClr val="FF0000"/>
              </a:solidFill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rPr>
            <a:t>stat</a:t>
          </a:r>
          <a:r>
            <a:rPr lang="en-US" sz="1900" b="1" kern="1200" dirty="0">
              <a:solidFill>
                <a:srgbClr val="FF0000"/>
              </a:solidFill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rPr>
            <a:t>(27)</a:t>
          </a:r>
          <a:r>
            <a:rPr lang="en-US" sz="1900" b="1" kern="1200" baseline="-25000" dirty="0">
              <a:solidFill>
                <a:srgbClr val="FF0000"/>
              </a:solidFill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rPr>
            <a:t>syst</a:t>
          </a:r>
        </a:p>
        <a:p>
          <a:r>
            <a:rPr lang="en-US" sz="1600" b="0" kern="1200" dirty="0">
              <a:solidFill>
                <a:srgbClr val="2F4D5D">
                  <a:hueOff val="0"/>
                  <a:satOff val="0"/>
                  <a:lumOff val="0"/>
                  <a:alphaOff val="0"/>
                </a:srgbClr>
              </a:solidFill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rPr>
            <a:t>Araujo et al. (</a:t>
          </a:r>
          <a:r>
            <a:rPr lang="en-US" sz="1600" b="0" kern="1200" baseline="30000" dirty="0">
              <a:solidFill>
                <a:srgbClr val="2F4D5D">
                  <a:hueOff val="0"/>
                  <a:satOff val="0"/>
                  <a:lumOff val="0"/>
                  <a:alphaOff val="0"/>
                </a:srgbClr>
              </a:solidFill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rPr>
            <a:t>32</a:t>
          </a:r>
          <a:r>
            <a:rPr lang="en-US" sz="1600" b="0" kern="1200" dirty="0">
              <a:solidFill>
                <a:srgbClr val="2F4D5D">
                  <a:hueOff val="0"/>
                  <a:satOff val="0"/>
                  <a:lumOff val="0"/>
                  <a:alphaOff val="0"/>
                </a:srgbClr>
              </a:solidFill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rPr>
            <a:t>Ar)</a:t>
          </a:r>
        </a:p>
      </dgm:t>
    </dgm:pt>
    <dgm:pt modelId="{F8397D0C-0EBE-7045-8A85-43D32CF4A6E1}" type="parTrans" cxnId="{5173C0C5-E043-C44D-AEDD-06A383AFEA62}">
      <dgm:prSet/>
      <dgm:spPr/>
      <dgm:t>
        <a:bodyPr/>
        <a:lstStyle/>
        <a:p>
          <a:endParaRPr lang="en-US"/>
        </a:p>
      </dgm:t>
    </dgm:pt>
    <dgm:pt modelId="{BBD790C6-A0D8-DE4F-9B7C-294A2939341C}" type="sibTrans" cxnId="{5173C0C5-E043-C44D-AEDD-06A383AFEA62}">
      <dgm:prSet/>
      <dgm:spPr/>
      <dgm:t>
        <a:bodyPr/>
        <a:lstStyle/>
        <a:p>
          <a:endParaRPr lang="en-US"/>
        </a:p>
      </dgm:t>
    </dgm:pt>
    <dgm:pt modelId="{9B007982-3994-DB49-A238-BBFD283D9A01}">
      <dgm:prSet/>
      <dgm:spPr/>
      <dgm:t>
        <a:bodyPr/>
        <a:lstStyle/>
        <a:p>
          <a:endParaRPr lang="en-GB"/>
        </a:p>
      </dgm:t>
    </dgm:pt>
    <dgm:pt modelId="{C6CCC124-7EBC-1447-8D32-4C40AB2C33B9}" type="parTrans" cxnId="{4B21D62E-F9FD-CB4C-A71A-8CAAAE1388A1}">
      <dgm:prSet/>
      <dgm:spPr/>
      <dgm:t>
        <a:bodyPr/>
        <a:lstStyle/>
        <a:p>
          <a:endParaRPr lang="en-GB"/>
        </a:p>
      </dgm:t>
    </dgm:pt>
    <dgm:pt modelId="{E131BB06-C3D0-B046-80AD-7F89AAD23EFB}" type="sibTrans" cxnId="{4B21D62E-F9FD-CB4C-A71A-8CAAAE1388A1}">
      <dgm:prSet/>
      <dgm:spPr/>
      <dgm:t>
        <a:bodyPr/>
        <a:lstStyle/>
        <a:p>
          <a:endParaRPr lang="en-GB"/>
        </a:p>
      </dgm:t>
    </dgm:pt>
    <dgm:pt modelId="{C4EBB248-F40E-6141-97DD-72CF76312645}" type="pres">
      <dgm:prSet presAssocID="{D72A7EC4-27FE-FF40-9FF6-CDD87F17A256}" presName="vert0" presStyleCnt="0">
        <dgm:presLayoutVars>
          <dgm:dir/>
          <dgm:animOne val="branch"/>
          <dgm:animLvl val="lvl"/>
        </dgm:presLayoutVars>
      </dgm:prSet>
      <dgm:spPr/>
    </dgm:pt>
    <dgm:pt modelId="{B6601840-B9C7-3346-A988-4E9121DA0A20}" type="pres">
      <dgm:prSet presAssocID="{617D7269-E3DB-0D4C-AEE2-A3358A95238A}" presName="thickLine" presStyleLbl="alignNode1" presStyleIdx="0" presStyleCnt="1"/>
      <dgm:spPr/>
    </dgm:pt>
    <dgm:pt modelId="{92068417-7127-D343-AE4D-44057F486908}" type="pres">
      <dgm:prSet presAssocID="{617D7269-E3DB-0D4C-AEE2-A3358A95238A}" presName="horz1" presStyleCnt="0"/>
      <dgm:spPr/>
    </dgm:pt>
    <dgm:pt modelId="{C1A17BED-FFF3-4E4F-B7CC-B6196303F751}" type="pres">
      <dgm:prSet presAssocID="{617D7269-E3DB-0D4C-AEE2-A3358A95238A}" presName="tx1" presStyleLbl="revTx" presStyleIdx="0" presStyleCnt="5" custScaleX="168621"/>
      <dgm:spPr/>
    </dgm:pt>
    <dgm:pt modelId="{E76331D3-DFE6-F44C-AE8E-7FF691D93210}" type="pres">
      <dgm:prSet presAssocID="{617D7269-E3DB-0D4C-AEE2-A3358A95238A}" presName="vert1" presStyleCnt="0"/>
      <dgm:spPr/>
    </dgm:pt>
    <dgm:pt modelId="{F7FB486C-883D-154C-8D42-093B4DD5A0A1}" type="pres">
      <dgm:prSet presAssocID="{2BE4D5E6-572E-A44E-819D-5373932B4C3D}" presName="vertSpace2a" presStyleCnt="0"/>
      <dgm:spPr/>
    </dgm:pt>
    <dgm:pt modelId="{F0642141-B05E-0A48-AFC6-3786A6B0F2E3}" type="pres">
      <dgm:prSet presAssocID="{2BE4D5E6-572E-A44E-819D-5373932B4C3D}" presName="horz2" presStyleCnt="0"/>
      <dgm:spPr/>
    </dgm:pt>
    <dgm:pt modelId="{2AC8AB0E-18C1-5241-A75E-35EE6292C094}" type="pres">
      <dgm:prSet presAssocID="{2BE4D5E6-572E-A44E-819D-5373932B4C3D}" presName="horzSpace2" presStyleCnt="0"/>
      <dgm:spPr/>
    </dgm:pt>
    <dgm:pt modelId="{C863D1B7-343E-4A4E-B661-914EE1604E9B}" type="pres">
      <dgm:prSet presAssocID="{2BE4D5E6-572E-A44E-819D-5373932B4C3D}" presName="tx2" presStyleLbl="revTx" presStyleIdx="1" presStyleCnt="5"/>
      <dgm:spPr/>
    </dgm:pt>
    <dgm:pt modelId="{108BE749-8941-9343-A3E0-51C9E90919C7}" type="pres">
      <dgm:prSet presAssocID="{2BE4D5E6-572E-A44E-819D-5373932B4C3D}" presName="vert2" presStyleCnt="0"/>
      <dgm:spPr/>
    </dgm:pt>
    <dgm:pt modelId="{F61BAAA0-E1F6-DC43-9369-B4B4CDDC20DA}" type="pres">
      <dgm:prSet presAssocID="{2BE4D5E6-572E-A44E-819D-5373932B4C3D}" presName="thinLine2b" presStyleLbl="callout" presStyleIdx="0" presStyleCnt="4"/>
      <dgm:spPr/>
    </dgm:pt>
    <dgm:pt modelId="{5A658D19-C7D8-BF49-B47C-6092E9C77103}" type="pres">
      <dgm:prSet presAssocID="{2BE4D5E6-572E-A44E-819D-5373932B4C3D}" presName="vertSpace2b" presStyleCnt="0"/>
      <dgm:spPr/>
    </dgm:pt>
    <dgm:pt modelId="{AD17D6AF-9BA2-E04E-A6AE-90A2DA77B9CF}" type="pres">
      <dgm:prSet presAssocID="{9B007982-3994-DB49-A238-BBFD283D9A01}" presName="horz2" presStyleCnt="0"/>
      <dgm:spPr/>
    </dgm:pt>
    <dgm:pt modelId="{E6B0FFD6-61C9-8142-A876-D6A1F69F45C4}" type="pres">
      <dgm:prSet presAssocID="{9B007982-3994-DB49-A238-BBFD283D9A01}" presName="horzSpace2" presStyleCnt="0"/>
      <dgm:spPr/>
    </dgm:pt>
    <dgm:pt modelId="{9E01CD4B-989E-7C46-9B9E-D600F058B792}" type="pres">
      <dgm:prSet presAssocID="{9B007982-3994-DB49-A238-BBFD283D9A01}" presName="tx2" presStyleLbl="revTx" presStyleIdx="2" presStyleCnt="5"/>
      <dgm:spPr/>
    </dgm:pt>
    <dgm:pt modelId="{2B22F815-7886-EB43-B645-AE74B2FFEB14}" type="pres">
      <dgm:prSet presAssocID="{9B007982-3994-DB49-A238-BBFD283D9A01}" presName="vert2" presStyleCnt="0"/>
      <dgm:spPr/>
    </dgm:pt>
    <dgm:pt modelId="{EB1E0F9D-C188-C644-995E-8BE6F5790D90}" type="pres">
      <dgm:prSet presAssocID="{9B007982-3994-DB49-A238-BBFD283D9A01}" presName="thinLine2b" presStyleLbl="callout" presStyleIdx="1" presStyleCnt="4"/>
      <dgm:spPr/>
    </dgm:pt>
    <dgm:pt modelId="{6BE49563-ECFE-1E49-8192-3F352FF62BB2}" type="pres">
      <dgm:prSet presAssocID="{9B007982-3994-DB49-A238-BBFD283D9A01}" presName="vertSpace2b" presStyleCnt="0"/>
      <dgm:spPr/>
    </dgm:pt>
    <dgm:pt modelId="{E6C3C4F2-C919-9240-8298-178745DDB711}" type="pres">
      <dgm:prSet presAssocID="{741AE518-202F-2540-AFDD-4275C11B7BBB}" presName="horz2" presStyleCnt="0"/>
      <dgm:spPr/>
    </dgm:pt>
    <dgm:pt modelId="{87BA8046-21BE-004B-9116-0331B58F5B65}" type="pres">
      <dgm:prSet presAssocID="{741AE518-202F-2540-AFDD-4275C11B7BBB}" presName="horzSpace2" presStyleCnt="0"/>
      <dgm:spPr/>
    </dgm:pt>
    <dgm:pt modelId="{CED43A73-DC4C-9A4A-970D-7EB78E17243F}" type="pres">
      <dgm:prSet presAssocID="{741AE518-202F-2540-AFDD-4275C11B7BBB}" presName="tx2" presStyleLbl="revTx" presStyleIdx="3" presStyleCnt="5"/>
      <dgm:spPr/>
    </dgm:pt>
    <dgm:pt modelId="{CC863D68-607D-A14F-9891-D70E5F548548}" type="pres">
      <dgm:prSet presAssocID="{741AE518-202F-2540-AFDD-4275C11B7BBB}" presName="vert2" presStyleCnt="0"/>
      <dgm:spPr/>
    </dgm:pt>
    <dgm:pt modelId="{69DDAC66-62B5-A04A-8DA7-18CFA3CC421A}" type="pres">
      <dgm:prSet presAssocID="{741AE518-202F-2540-AFDD-4275C11B7BBB}" presName="thinLine2b" presStyleLbl="callout" presStyleIdx="2" presStyleCnt="4"/>
      <dgm:spPr/>
    </dgm:pt>
    <dgm:pt modelId="{DC7F3EB0-F39A-1D48-8A5C-9BADDB92282A}" type="pres">
      <dgm:prSet presAssocID="{741AE518-202F-2540-AFDD-4275C11B7BBB}" presName="vertSpace2b" presStyleCnt="0"/>
      <dgm:spPr/>
    </dgm:pt>
    <dgm:pt modelId="{2E9ECDCD-E246-FC41-884C-E95AAD682C1C}" type="pres">
      <dgm:prSet presAssocID="{78AA2A45-7996-E445-A2D1-2D9B298D8E24}" presName="horz2" presStyleCnt="0"/>
      <dgm:spPr/>
    </dgm:pt>
    <dgm:pt modelId="{938BFDAA-E9B8-484B-A648-46CA6756D6AD}" type="pres">
      <dgm:prSet presAssocID="{78AA2A45-7996-E445-A2D1-2D9B298D8E24}" presName="horzSpace2" presStyleCnt="0"/>
      <dgm:spPr/>
    </dgm:pt>
    <dgm:pt modelId="{2B4C987A-C301-FD4A-993F-84FEACE2A3B6}" type="pres">
      <dgm:prSet presAssocID="{78AA2A45-7996-E445-A2D1-2D9B298D8E24}" presName="tx2" presStyleLbl="revTx" presStyleIdx="4" presStyleCnt="5" custScaleX="111711"/>
      <dgm:spPr/>
    </dgm:pt>
    <dgm:pt modelId="{CCEFA131-36A7-914C-A3C7-BC9B46EE6A84}" type="pres">
      <dgm:prSet presAssocID="{78AA2A45-7996-E445-A2D1-2D9B298D8E24}" presName="vert2" presStyleCnt="0"/>
      <dgm:spPr/>
    </dgm:pt>
    <dgm:pt modelId="{D8B6EC20-88BB-3244-A60F-718E68DAADDE}" type="pres">
      <dgm:prSet presAssocID="{78AA2A45-7996-E445-A2D1-2D9B298D8E24}" presName="thinLine2b" presStyleLbl="callout" presStyleIdx="3" presStyleCnt="4"/>
      <dgm:spPr/>
    </dgm:pt>
    <dgm:pt modelId="{5E3EC595-27AA-F24A-AA9D-54A4193A6BCA}" type="pres">
      <dgm:prSet presAssocID="{78AA2A45-7996-E445-A2D1-2D9B298D8E24}" presName="vertSpace2b" presStyleCnt="0"/>
      <dgm:spPr/>
    </dgm:pt>
  </dgm:ptLst>
  <dgm:cxnLst>
    <dgm:cxn modelId="{F5A2CB17-8256-6D43-980C-26EBC3454F4B}" type="presOf" srcId="{D72A7EC4-27FE-FF40-9FF6-CDD87F17A256}" destId="{C4EBB248-F40E-6141-97DD-72CF76312645}" srcOrd="0" destOrd="0" presId="urn:microsoft.com/office/officeart/2008/layout/LinedList"/>
    <dgm:cxn modelId="{A349EA1B-50D9-4043-AC1D-244656CC71B9}" srcId="{617D7269-E3DB-0D4C-AEE2-A3358A95238A}" destId="{741AE518-202F-2540-AFDD-4275C11B7BBB}" srcOrd="2" destOrd="0" parTransId="{D91FFC02-33EE-CF48-87DB-EA9198176A18}" sibTransId="{E69F0970-59F0-4B4D-91DF-18D75358530F}"/>
    <dgm:cxn modelId="{724BFE29-3B38-0649-8F8E-6E2E11044A7B}" type="presOf" srcId="{2BE4D5E6-572E-A44E-819D-5373932B4C3D}" destId="{C863D1B7-343E-4A4E-B661-914EE1604E9B}" srcOrd="0" destOrd="0" presId="urn:microsoft.com/office/officeart/2008/layout/LinedList"/>
    <dgm:cxn modelId="{4B21D62E-F9FD-CB4C-A71A-8CAAAE1388A1}" srcId="{617D7269-E3DB-0D4C-AEE2-A3358A95238A}" destId="{9B007982-3994-DB49-A238-BBFD283D9A01}" srcOrd="1" destOrd="0" parTransId="{C6CCC124-7EBC-1447-8D32-4C40AB2C33B9}" sibTransId="{E131BB06-C3D0-B046-80AD-7F89AAD23EFB}"/>
    <dgm:cxn modelId="{F3CC6883-0BFB-2E43-94E0-487D2E418AAF}" type="presOf" srcId="{741AE518-202F-2540-AFDD-4275C11B7BBB}" destId="{CED43A73-DC4C-9A4A-970D-7EB78E17243F}" srcOrd="0" destOrd="0" presId="urn:microsoft.com/office/officeart/2008/layout/LinedList"/>
    <dgm:cxn modelId="{6E9AD291-35D2-6745-A636-00666F19BCCA}" type="presOf" srcId="{617D7269-E3DB-0D4C-AEE2-A3358A95238A}" destId="{C1A17BED-FFF3-4E4F-B7CC-B6196303F751}" srcOrd="0" destOrd="0" presId="urn:microsoft.com/office/officeart/2008/layout/LinedList"/>
    <dgm:cxn modelId="{92A8029C-9785-3B43-90A1-26F38EF825F4}" srcId="{D72A7EC4-27FE-FF40-9FF6-CDD87F17A256}" destId="{617D7269-E3DB-0D4C-AEE2-A3358A95238A}" srcOrd="0" destOrd="0" parTransId="{C27DB679-C1BA-EC47-BDA0-70851C5FF4C6}" sibTransId="{2E279F99-CC99-EE4A-A0E7-4B0A78ED9082}"/>
    <dgm:cxn modelId="{76DA3FB2-78D1-F544-9479-C9A1E9A1C6B7}" type="presOf" srcId="{78AA2A45-7996-E445-A2D1-2D9B298D8E24}" destId="{2B4C987A-C301-FD4A-993F-84FEACE2A3B6}" srcOrd="0" destOrd="0" presId="urn:microsoft.com/office/officeart/2008/layout/LinedList"/>
    <dgm:cxn modelId="{5173C0C5-E043-C44D-AEDD-06A383AFEA62}" srcId="{617D7269-E3DB-0D4C-AEE2-A3358A95238A}" destId="{78AA2A45-7996-E445-A2D1-2D9B298D8E24}" srcOrd="3" destOrd="0" parTransId="{F8397D0C-0EBE-7045-8A85-43D32CF4A6E1}" sibTransId="{BBD790C6-A0D8-DE4F-9B7C-294A2939341C}"/>
    <dgm:cxn modelId="{51E32AD3-1CAC-7D40-959E-6E67864AF312}" srcId="{617D7269-E3DB-0D4C-AEE2-A3358A95238A}" destId="{2BE4D5E6-572E-A44E-819D-5373932B4C3D}" srcOrd="0" destOrd="0" parTransId="{3D9EAC50-0E0F-FA40-ADEF-6D613C90BDDA}" sibTransId="{5BD89976-D37F-3E4A-AC27-30C0A03DF262}"/>
    <dgm:cxn modelId="{EA9100F0-C50D-0B41-AA8C-E5DE4503A26A}" type="presOf" srcId="{9B007982-3994-DB49-A238-BBFD283D9A01}" destId="{9E01CD4B-989E-7C46-9B9E-D600F058B792}" srcOrd="0" destOrd="0" presId="urn:microsoft.com/office/officeart/2008/layout/LinedList"/>
    <dgm:cxn modelId="{901F36FA-B8D5-0044-AD5B-D73B79C78B2A}" type="presParOf" srcId="{C4EBB248-F40E-6141-97DD-72CF76312645}" destId="{B6601840-B9C7-3346-A988-4E9121DA0A20}" srcOrd="0" destOrd="0" presId="urn:microsoft.com/office/officeart/2008/layout/LinedList"/>
    <dgm:cxn modelId="{287E1D34-F80F-0541-B7DB-2B31CE85BF4D}" type="presParOf" srcId="{C4EBB248-F40E-6141-97DD-72CF76312645}" destId="{92068417-7127-D343-AE4D-44057F486908}" srcOrd="1" destOrd="0" presId="urn:microsoft.com/office/officeart/2008/layout/LinedList"/>
    <dgm:cxn modelId="{F3B45C99-F8C0-D64E-A8D7-0F0D0A7A3820}" type="presParOf" srcId="{92068417-7127-D343-AE4D-44057F486908}" destId="{C1A17BED-FFF3-4E4F-B7CC-B6196303F751}" srcOrd="0" destOrd="0" presId="urn:microsoft.com/office/officeart/2008/layout/LinedList"/>
    <dgm:cxn modelId="{66771467-22CE-5B43-AE10-632B3D52DBF9}" type="presParOf" srcId="{92068417-7127-D343-AE4D-44057F486908}" destId="{E76331D3-DFE6-F44C-AE8E-7FF691D93210}" srcOrd="1" destOrd="0" presId="urn:microsoft.com/office/officeart/2008/layout/LinedList"/>
    <dgm:cxn modelId="{E619A12C-3E32-CC41-B3A4-A33363D65712}" type="presParOf" srcId="{E76331D3-DFE6-F44C-AE8E-7FF691D93210}" destId="{F7FB486C-883D-154C-8D42-093B4DD5A0A1}" srcOrd="0" destOrd="0" presId="urn:microsoft.com/office/officeart/2008/layout/LinedList"/>
    <dgm:cxn modelId="{ABEDB3BD-D9F7-DD40-8D99-64E5D3415AAD}" type="presParOf" srcId="{E76331D3-DFE6-F44C-AE8E-7FF691D93210}" destId="{F0642141-B05E-0A48-AFC6-3786A6B0F2E3}" srcOrd="1" destOrd="0" presId="urn:microsoft.com/office/officeart/2008/layout/LinedList"/>
    <dgm:cxn modelId="{E08CF2C4-F0C8-D04B-841B-A93823751C9E}" type="presParOf" srcId="{F0642141-B05E-0A48-AFC6-3786A6B0F2E3}" destId="{2AC8AB0E-18C1-5241-A75E-35EE6292C094}" srcOrd="0" destOrd="0" presId="urn:microsoft.com/office/officeart/2008/layout/LinedList"/>
    <dgm:cxn modelId="{867802C5-F8D3-914B-89EE-0DA7C7527F61}" type="presParOf" srcId="{F0642141-B05E-0A48-AFC6-3786A6B0F2E3}" destId="{C863D1B7-343E-4A4E-B661-914EE1604E9B}" srcOrd="1" destOrd="0" presId="urn:microsoft.com/office/officeart/2008/layout/LinedList"/>
    <dgm:cxn modelId="{5315C215-CC77-5A47-83DD-594215589EC7}" type="presParOf" srcId="{F0642141-B05E-0A48-AFC6-3786A6B0F2E3}" destId="{108BE749-8941-9343-A3E0-51C9E90919C7}" srcOrd="2" destOrd="0" presId="urn:microsoft.com/office/officeart/2008/layout/LinedList"/>
    <dgm:cxn modelId="{FA8EB94B-6FDD-844D-91F4-21FC758004C1}" type="presParOf" srcId="{E76331D3-DFE6-F44C-AE8E-7FF691D93210}" destId="{F61BAAA0-E1F6-DC43-9369-B4B4CDDC20DA}" srcOrd="2" destOrd="0" presId="urn:microsoft.com/office/officeart/2008/layout/LinedList"/>
    <dgm:cxn modelId="{D804BE6A-EB29-1949-A10B-6CB834434527}" type="presParOf" srcId="{E76331D3-DFE6-F44C-AE8E-7FF691D93210}" destId="{5A658D19-C7D8-BF49-B47C-6092E9C77103}" srcOrd="3" destOrd="0" presId="urn:microsoft.com/office/officeart/2008/layout/LinedList"/>
    <dgm:cxn modelId="{82B79D6B-4283-BF49-99C3-4F62B09AB115}" type="presParOf" srcId="{E76331D3-DFE6-F44C-AE8E-7FF691D93210}" destId="{AD17D6AF-9BA2-E04E-A6AE-90A2DA77B9CF}" srcOrd="4" destOrd="0" presId="urn:microsoft.com/office/officeart/2008/layout/LinedList"/>
    <dgm:cxn modelId="{FEE6E906-52B1-D243-BA07-BC9541BFE0D9}" type="presParOf" srcId="{AD17D6AF-9BA2-E04E-A6AE-90A2DA77B9CF}" destId="{E6B0FFD6-61C9-8142-A876-D6A1F69F45C4}" srcOrd="0" destOrd="0" presId="urn:microsoft.com/office/officeart/2008/layout/LinedList"/>
    <dgm:cxn modelId="{198060E0-C4B8-AB4A-B49B-8B845DDCBEA1}" type="presParOf" srcId="{AD17D6AF-9BA2-E04E-A6AE-90A2DA77B9CF}" destId="{9E01CD4B-989E-7C46-9B9E-D600F058B792}" srcOrd="1" destOrd="0" presId="urn:microsoft.com/office/officeart/2008/layout/LinedList"/>
    <dgm:cxn modelId="{FB3AA9B5-4334-7842-A0B5-2D653C067F58}" type="presParOf" srcId="{AD17D6AF-9BA2-E04E-A6AE-90A2DA77B9CF}" destId="{2B22F815-7886-EB43-B645-AE74B2FFEB14}" srcOrd="2" destOrd="0" presId="urn:microsoft.com/office/officeart/2008/layout/LinedList"/>
    <dgm:cxn modelId="{F0262CC7-FBE6-784C-BA7D-AF6FD3AD7138}" type="presParOf" srcId="{E76331D3-DFE6-F44C-AE8E-7FF691D93210}" destId="{EB1E0F9D-C188-C644-995E-8BE6F5790D90}" srcOrd="5" destOrd="0" presId="urn:microsoft.com/office/officeart/2008/layout/LinedList"/>
    <dgm:cxn modelId="{8F7EC565-30D2-0348-B31B-3C31EA411C8B}" type="presParOf" srcId="{E76331D3-DFE6-F44C-AE8E-7FF691D93210}" destId="{6BE49563-ECFE-1E49-8192-3F352FF62BB2}" srcOrd="6" destOrd="0" presId="urn:microsoft.com/office/officeart/2008/layout/LinedList"/>
    <dgm:cxn modelId="{CA7A1160-08D2-5441-85AD-7C8F5C540D5B}" type="presParOf" srcId="{E76331D3-DFE6-F44C-AE8E-7FF691D93210}" destId="{E6C3C4F2-C919-9240-8298-178745DDB711}" srcOrd="7" destOrd="0" presId="urn:microsoft.com/office/officeart/2008/layout/LinedList"/>
    <dgm:cxn modelId="{EF116A1D-5DAD-BD49-A9F2-9C5CE0F4DA32}" type="presParOf" srcId="{E6C3C4F2-C919-9240-8298-178745DDB711}" destId="{87BA8046-21BE-004B-9116-0331B58F5B65}" srcOrd="0" destOrd="0" presId="urn:microsoft.com/office/officeart/2008/layout/LinedList"/>
    <dgm:cxn modelId="{73FD40C3-5F2C-A54D-B05A-60406121128B}" type="presParOf" srcId="{E6C3C4F2-C919-9240-8298-178745DDB711}" destId="{CED43A73-DC4C-9A4A-970D-7EB78E17243F}" srcOrd="1" destOrd="0" presId="urn:microsoft.com/office/officeart/2008/layout/LinedList"/>
    <dgm:cxn modelId="{DAD1A6C8-2B81-5046-AACF-D3D44157809D}" type="presParOf" srcId="{E6C3C4F2-C919-9240-8298-178745DDB711}" destId="{CC863D68-607D-A14F-9891-D70E5F548548}" srcOrd="2" destOrd="0" presId="urn:microsoft.com/office/officeart/2008/layout/LinedList"/>
    <dgm:cxn modelId="{40E55185-1274-1148-8DF8-42415CE6D377}" type="presParOf" srcId="{E76331D3-DFE6-F44C-AE8E-7FF691D93210}" destId="{69DDAC66-62B5-A04A-8DA7-18CFA3CC421A}" srcOrd="8" destOrd="0" presId="urn:microsoft.com/office/officeart/2008/layout/LinedList"/>
    <dgm:cxn modelId="{297D11A6-410B-4948-B1E0-27B23950C7BD}" type="presParOf" srcId="{E76331D3-DFE6-F44C-AE8E-7FF691D93210}" destId="{DC7F3EB0-F39A-1D48-8A5C-9BADDB92282A}" srcOrd="9" destOrd="0" presId="urn:microsoft.com/office/officeart/2008/layout/LinedList"/>
    <dgm:cxn modelId="{B49F875F-2F23-6941-931F-7D9A87E97796}" type="presParOf" srcId="{E76331D3-DFE6-F44C-AE8E-7FF691D93210}" destId="{2E9ECDCD-E246-FC41-884C-E95AAD682C1C}" srcOrd="10" destOrd="0" presId="urn:microsoft.com/office/officeart/2008/layout/LinedList"/>
    <dgm:cxn modelId="{33EE0D59-0EA1-FA45-82CF-92EC7CF9F91E}" type="presParOf" srcId="{2E9ECDCD-E246-FC41-884C-E95AAD682C1C}" destId="{938BFDAA-E9B8-484B-A648-46CA6756D6AD}" srcOrd="0" destOrd="0" presId="urn:microsoft.com/office/officeart/2008/layout/LinedList"/>
    <dgm:cxn modelId="{4BAACB91-8142-9241-8F19-707FB9A2AB8C}" type="presParOf" srcId="{2E9ECDCD-E246-FC41-884C-E95AAD682C1C}" destId="{2B4C987A-C301-FD4A-993F-84FEACE2A3B6}" srcOrd="1" destOrd="0" presId="urn:microsoft.com/office/officeart/2008/layout/LinedList"/>
    <dgm:cxn modelId="{EE5777BF-1089-BB42-8A7E-FD1A7A4DE6D5}" type="presParOf" srcId="{2E9ECDCD-E246-FC41-884C-E95AAD682C1C}" destId="{CCEFA131-36A7-914C-A3C7-BC9B46EE6A84}" srcOrd="2" destOrd="0" presId="urn:microsoft.com/office/officeart/2008/layout/LinedList"/>
    <dgm:cxn modelId="{599704AE-9367-5949-8B49-FEB2B3991648}" type="presParOf" srcId="{E76331D3-DFE6-F44C-AE8E-7FF691D93210}" destId="{D8B6EC20-88BB-3244-A60F-718E68DAADDE}" srcOrd="11" destOrd="0" presId="urn:microsoft.com/office/officeart/2008/layout/LinedList"/>
    <dgm:cxn modelId="{EF12C368-AC22-284E-A69D-23CCB17BFB5C}" type="presParOf" srcId="{E76331D3-DFE6-F44C-AE8E-7FF691D93210}" destId="{5E3EC595-27AA-F24A-AA9D-54A4193A6BCA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72A7EC4-27FE-FF40-9FF6-CDD87F17A256}" type="doc">
      <dgm:prSet loTypeId="urn:microsoft.com/office/officeart/2008/layout/Lin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7D7269-E3DB-0D4C-AEE2-A3358A95238A}">
      <dgm:prSet phldrT="[Text]"/>
      <dgm:spPr/>
      <dgm:t>
        <a:bodyPr/>
        <a:lstStyle/>
        <a:p>
          <a:r>
            <a:rPr lang="en-US" dirty="0">
              <a:latin typeface="HGMaruGothicMPRO" panose="020F0600000000000000" pitchFamily="34" charset="-128"/>
              <a:ea typeface="HGMaruGothicMPRO" panose="020F0600000000000000" pitchFamily="34" charset="-128"/>
            </a:rPr>
            <a:t>Gamow-Teller transition</a:t>
          </a:r>
        </a:p>
      </dgm:t>
    </dgm:pt>
    <dgm:pt modelId="{C27DB679-C1BA-EC47-BDA0-70851C5FF4C6}" type="parTrans" cxnId="{92A8029C-9785-3B43-90A1-26F38EF825F4}">
      <dgm:prSet/>
      <dgm:spPr/>
      <dgm:t>
        <a:bodyPr/>
        <a:lstStyle/>
        <a:p>
          <a:endParaRPr lang="en-US">
            <a:latin typeface="HGMaruGothicMPRO" panose="020F0600000000000000" pitchFamily="34" charset="-128"/>
            <a:ea typeface="HGMaruGothicMPRO" panose="020F0600000000000000" pitchFamily="34" charset="-128"/>
          </a:endParaRPr>
        </a:p>
      </dgm:t>
    </dgm:pt>
    <dgm:pt modelId="{2E279F99-CC99-EE4A-A0E7-4B0A78ED9082}" type="sibTrans" cxnId="{92A8029C-9785-3B43-90A1-26F38EF825F4}">
      <dgm:prSet/>
      <dgm:spPr/>
      <dgm:t>
        <a:bodyPr/>
        <a:lstStyle/>
        <a:p>
          <a:endParaRPr lang="en-US">
            <a:latin typeface="HGMaruGothicMPRO" panose="020F0600000000000000" pitchFamily="34" charset="-128"/>
            <a:ea typeface="HGMaruGothicMPRO" panose="020F0600000000000000" pitchFamily="34" charset="-128"/>
          </a:endParaRPr>
        </a:p>
      </dgm:t>
    </dgm:pt>
    <dgm:pt modelId="{2BE4D5E6-572E-A44E-819D-5373932B4C3D}">
      <dgm:prSet phldrT="[Text]" custT="1"/>
      <dgm:spPr/>
      <dgm:t>
        <a:bodyPr/>
        <a:lstStyle/>
        <a:p>
          <a:r>
            <a:rPr lang="en-US" sz="1900" b="1" dirty="0" err="1">
              <a:latin typeface="HGMaruGothicMPRO" panose="020F0600000000000000" pitchFamily="34" charset="-128"/>
              <a:ea typeface="HGMaruGothicMPRO" panose="020F0600000000000000" pitchFamily="34" charset="-128"/>
            </a:rPr>
            <a:t>a</a:t>
          </a:r>
          <a:r>
            <a:rPr lang="en-US" sz="1900" b="1" baseline="-25000" dirty="0" err="1">
              <a:latin typeface="HGMaruGothicMPRO" panose="020F0600000000000000" pitchFamily="34" charset="-128"/>
              <a:ea typeface="HGMaruGothicMPRO" panose="020F0600000000000000" pitchFamily="34" charset="-128"/>
            </a:rPr>
            <a:t>GT</a:t>
          </a:r>
          <a:r>
            <a:rPr lang="en-US" sz="1900" b="1" dirty="0">
              <a:latin typeface="HGMaruGothicMPRO" panose="020F0600000000000000" pitchFamily="34" charset="-128"/>
              <a:ea typeface="HGMaruGothicMPRO" panose="020F0600000000000000" pitchFamily="34" charset="-128"/>
            </a:rPr>
            <a:t> = -0.33(3)</a:t>
          </a:r>
        </a:p>
        <a:p>
          <a:r>
            <a:rPr lang="en-US" sz="16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Carlson et al. (</a:t>
          </a:r>
          <a:r>
            <a:rPr lang="en-US" sz="1600" baseline="300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23</a:t>
          </a:r>
          <a:r>
            <a:rPr lang="en-US" sz="1600" baseline="0" dirty="0">
              <a:latin typeface="HGMaruGothicMPRO" panose="020F0600000000000000" pitchFamily="34" charset="-128"/>
              <a:ea typeface="HGMaruGothicMPRO" panose="020F0600000000000000" pitchFamily="34" charset="-128"/>
            </a:rPr>
            <a:t>Na</a:t>
          </a:r>
          <a:r>
            <a:rPr lang="en-US" sz="16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)</a:t>
          </a:r>
        </a:p>
      </dgm:t>
    </dgm:pt>
    <dgm:pt modelId="{3D9EAC50-0E0F-FA40-ADEF-6D613C90BDDA}" type="parTrans" cxnId="{51E32AD3-1CAC-7D40-959E-6E67864AF312}">
      <dgm:prSet/>
      <dgm:spPr/>
      <dgm:t>
        <a:bodyPr/>
        <a:lstStyle/>
        <a:p>
          <a:endParaRPr lang="en-US">
            <a:latin typeface="HGMaruGothicMPRO" panose="020F0600000000000000" pitchFamily="34" charset="-128"/>
            <a:ea typeface="HGMaruGothicMPRO" panose="020F0600000000000000" pitchFamily="34" charset="-128"/>
          </a:endParaRPr>
        </a:p>
      </dgm:t>
    </dgm:pt>
    <dgm:pt modelId="{5BD89976-D37F-3E4A-AC27-30C0A03DF262}" type="sibTrans" cxnId="{51E32AD3-1CAC-7D40-959E-6E67864AF312}">
      <dgm:prSet/>
      <dgm:spPr/>
      <dgm:t>
        <a:bodyPr/>
        <a:lstStyle/>
        <a:p>
          <a:endParaRPr lang="en-US">
            <a:latin typeface="HGMaruGothicMPRO" panose="020F0600000000000000" pitchFamily="34" charset="-128"/>
            <a:ea typeface="HGMaruGothicMPRO" panose="020F0600000000000000" pitchFamily="34" charset="-128"/>
          </a:endParaRPr>
        </a:p>
      </dgm:t>
    </dgm:pt>
    <dgm:pt modelId="{84591A0F-BF10-594A-BBE2-BFFFB65DE836}">
      <dgm:prSet phldrT="[Text]" custT="1"/>
      <dgm:spPr/>
      <dgm:t>
        <a:bodyPr/>
        <a:lstStyle/>
        <a:p>
          <a:r>
            <a:rPr lang="en-US" sz="1900" b="1" dirty="0" err="1">
              <a:latin typeface="HGMaruGothicMPRO" panose="020F0600000000000000" pitchFamily="34" charset="-128"/>
              <a:ea typeface="HGMaruGothicMPRO" panose="020F0600000000000000" pitchFamily="34" charset="-128"/>
            </a:rPr>
            <a:t>a</a:t>
          </a:r>
          <a:r>
            <a:rPr lang="en-US" sz="1900" b="1" baseline="-25000" dirty="0" err="1">
              <a:latin typeface="HGMaruGothicMPRO" panose="020F0600000000000000" pitchFamily="34" charset="-128"/>
              <a:ea typeface="HGMaruGothicMPRO" panose="020F0600000000000000" pitchFamily="34" charset="-128"/>
            </a:rPr>
            <a:t>GT</a:t>
          </a:r>
          <a:r>
            <a:rPr lang="en-US" sz="1900" b="1" dirty="0">
              <a:latin typeface="HGMaruGothicMPRO" panose="020F0600000000000000" pitchFamily="34" charset="-128"/>
              <a:ea typeface="HGMaruGothicMPRO" panose="020F0600000000000000" pitchFamily="34" charset="-128"/>
            </a:rPr>
            <a:t> = -0.3343(30)</a:t>
          </a:r>
        </a:p>
        <a:p>
          <a:r>
            <a:rPr lang="en-US" sz="16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Johnson et al. (</a:t>
          </a:r>
          <a:r>
            <a:rPr lang="en-US" sz="1600" baseline="300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6</a:t>
          </a:r>
          <a:r>
            <a:rPr lang="en-US" sz="16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He)</a:t>
          </a:r>
        </a:p>
      </dgm:t>
    </dgm:pt>
    <dgm:pt modelId="{3D5856C4-6F13-F643-AD1A-BC0049CCAC85}" type="parTrans" cxnId="{91CD4864-692B-E54D-B462-91B695E58E16}">
      <dgm:prSet/>
      <dgm:spPr/>
      <dgm:t>
        <a:bodyPr/>
        <a:lstStyle/>
        <a:p>
          <a:endParaRPr lang="en-US">
            <a:latin typeface="HGMaruGothicMPRO" panose="020F0600000000000000" pitchFamily="34" charset="-128"/>
            <a:ea typeface="HGMaruGothicMPRO" panose="020F0600000000000000" pitchFamily="34" charset="-128"/>
          </a:endParaRPr>
        </a:p>
      </dgm:t>
    </dgm:pt>
    <dgm:pt modelId="{1D9F4D6B-8DD5-B04D-BC3A-5294595B7E77}" type="sibTrans" cxnId="{91CD4864-692B-E54D-B462-91B695E58E16}">
      <dgm:prSet/>
      <dgm:spPr/>
      <dgm:t>
        <a:bodyPr/>
        <a:lstStyle/>
        <a:p>
          <a:endParaRPr lang="en-US">
            <a:latin typeface="HGMaruGothicMPRO" panose="020F0600000000000000" pitchFamily="34" charset="-128"/>
            <a:ea typeface="HGMaruGothicMPRO" panose="020F0600000000000000" pitchFamily="34" charset="-128"/>
          </a:endParaRPr>
        </a:p>
      </dgm:t>
    </dgm:pt>
    <dgm:pt modelId="{741AE518-202F-2540-AFDD-4275C11B7BBB}">
      <dgm:prSet phldrT="[Text]" custT="1"/>
      <dgm:spPr/>
      <dgm:t>
        <a:bodyPr/>
        <a:lstStyle/>
        <a:p>
          <a:r>
            <a:rPr lang="en-US" sz="1900" b="1" dirty="0" err="1">
              <a:latin typeface="HGMaruGothicMPRO" panose="020F0600000000000000" pitchFamily="34" charset="-128"/>
              <a:ea typeface="HGMaruGothicMPRO" panose="020F0600000000000000" pitchFamily="34" charset="-128"/>
            </a:rPr>
            <a:t>a</a:t>
          </a:r>
          <a:r>
            <a:rPr lang="en-US" sz="1900" b="1" baseline="-25000" dirty="0" err="1">
              <a:latin typeface="HGMaruGothicMPRO" panose="020F0600000000000000" pitchFamily="34" charset="-128"/>
              <a:ea typeface="HGMaruGothicMPRO" panose="020F0600000000000000" pitchFamily="34" charset="-128"/>
            </a:rPr>
            <a:t>GT</a:t>
          </a:r>
          <a:r>
            <a:rPr lang="en-US" sz="1900" b="1" dirty="0">
              <a:latin typeface="HGMaruGothicMPRO" panose="020F0600000000000000" pitchFamily="34" charset="-128"/>
              <a:ea typeface="HGMaruGothicMPRO" panose="020F0600000000000000" pitchFamily="34" charset="-128"/>
            </a:rPr>
            <a:t> = -0.3342(38)</a:t>
          </a:r>
        </a:p>
        <a:p>
          <a:r>
            <a:rPr lang="en-US" sz="16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Sternberg et al. (</a:t>
          </a:r>
          <a:r>
            <a:rPr lang="en-US" sz="1600" baseline="300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8</a:t>
          </a:r>
          <a:r>
            <a:rPr lang="en-US" sz="1600" baseline="0" dirty="0">
              <a:latin typeface="HGMaruGothicMPRO" panose="020F0600000000000000" pitchFamily="34" charset="-128"/>
              <a:ea typeface="HGMaruGothicMPRO" panose="020F0600000000000000" pitchFamily="34" charset="-128"/>
            </a:rPr>
            <a:t>Li</a:t>
          </a:r>
          <a:r>
            <a:rPr lang="en-US" sz="16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)</a:t>
          </a:r>
        </a:p>
      </dgm:t>
    </dgm:pt>
    <dgm:pt modelId="{D91FFC02-33EE-CF48-87DB-EA9198176A18}" type="parTrans" cxnId="{A349EA1B-50D9-4043-AC1D-244656CC71B9}">
      <dgm:prSet/>
      <dgm:spPr/>
      <dgm:t>
        <a:bodyPr/>
        <a:lstStyle/>
        <a:p>
          <a:endParaRPr lang="en-US">
            <a:latin typeface="HGMaruGothicMPRO" panose="020F0600000000000000" pitchFamily="34" charset="-128"/>
            <a:ea typeface="HGMaruGothicMPRO" panose="020F0600000000000000" pitchFamily="34" charset="-128"/>
          </a:endParaRPr>
        </a:p>
      </dgm:t>
    </dgm:pt>
    <dgm:pt modelId="{E69F0970-59F0-4B4D-91DF-18D75358530F}" type="sibTrans" cxnId="{A349EA1B-50D9-4043-AC1D-244656CC71B9}">
      <dgm:prSet/>
      <dgm:spPr/>
      <dgm:t>
        <a:bodyPr/>
        <a:lstStyle/>
        <a:p>
          <a:endParaRPr lang="en-US">
            <a:latin typeface="HGMaruGothicMPRO" panose="020F0600000000000000" pitchFamily="34" charset="-128"/>
            <a:ea typeface="HGMaruGothicMPRO" panose="020F0600000000000000" pitchFamily="34" charset="-128"/>
          </a:endParaRPr>
        </a:p>
      </dgm:t>
    </dgm:pt>
    <dgm:pt modelId="{26055DCF-93F4-634C-8455-47166DCA5471}">
      <dgm:prSet custT="1"/>
      <dgm:spPr>
        <a:noFill/>
        <a:ln>
          <a:noFill/>
        </a:ln>
        <a:effectLst/>
      </dgm:spPr>
      <dgm:t>
        <a:bodyPr spcFirstLastPara="0" vert="horz" wrap="square" lIns="80010" tIns="80010" rIns="80010" bIns="80010" numCol="1" spcCol="1270" anchor="t" anchorCtr="0"/>
        <a:lstStyle/>
        <a:p>
          <a:r>
            <a:rPr lang="en-US" sz="1600" b="1" kern="1200" dirty="0" err="1">
              <a:solidFill>
                <a:srgbClr val="FF0000"/>
              </a:solidFill>
              <a:latin typeface="HGMaruGothicMPRO" panose="020F0600000000000000" pitchFamily="34" charset="-128"/>
              <a:ea typeface="HGMaruGothicMPRO" panose="020F0600000000000000" pitchFamily="34" charset="-128"/>
            </a:rPr>
            <a:t>a</a:t>
          </a:r>
          <a:r>
            <a:rPr lang="en-US" sz="1600" b="1" kern="1200" baseline="-25000" dirty="0" err="1">
              <a:solidFill>
                <a:srgbClr val="FF0000"/>
              </a:solidFill>
              <a:latin typeface="HGMaruGothicMPRO" panose="020F0600000000000000" pitchFamily="34" charset="-128"/>
              <a:ea typeface="HGMaruGothicMPRO" panose="020F0600000000000000" pitchFamily="34" charset="-128"/>
            </a:rPr>
            <a:t>GT</a:t>
          </a:r>
          <a:r>
            <a:rPr lang="en-US" sz="1600" b="1" kern="1200" dirty="0">
              <a:solidFill>
                <a:srgbClr val="FF0000"/>
              </a:solidFill>
              <a:latin typeface="HGMaruGothicMPRO" panose="020F0600000000000000" pitchFamily="34" charset="-128"/>
              <a:ea typeface="HGMaruGothicMPRO" panose="020F0600000000000000" pitchFamily="34" charset="-128"/>
            </a:rPr>
            <a:t> = -0.338</a:t>
          </a:r>
          <a:r>
            <a:rPr lang="en-US" sz="1600" b="1" kern="1200" dirty="0">
              <a:solidFill>
                <a:srgbClr val="FF0000"/>
              </a:solidFill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rPr>
            <a:t>(66)</a:t>
          </a:r>
          <a:r>
            <a:rPr lang="en-US" sz="1600" b="1" kern="1200" baseline="-25000" dirty="0">
              <a:solidFill>
                <a:srgbClr val="FF0000"/>
              </a:solidFill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rPr>
            <a:t>stat</a:t>
          </a:r>
          <a:r>
            <a:rPr lang="en-US" sz="1600" b="1" kern="1200" dirty="0">
              <a:solidFill>
                <a:srgbClr val="FF0000"/>
              </a:solidFill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rPr>
            <a:t>(34)</a:t>
          </a:r>
          <a:r>
            <a:rPr lang="en-US" sz="1600" b="1" kern="1200" baseline="-25000" dirty="0">
              <a:solidFill>
                <a:srgbClr val="FF0000"/>
              </a:solidFill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rPr>
            <a:t>syst</a:t>
          </a:r>
          <a:endParaRPr lang="en-US" sz="1600" b="1" kern="1200" dirty="0">
            <a:solidFill>
              <a:srgbClr val="FF0000"/>
            </a:solidFill>
            <a:latin typeface="HGMaruGothicMPRO" panose="020F0600000000000000" pitchFamily="34" charset="-128"/>
            <a:ea typeface="HGMaruGothicMPRO" panose="020F0600000000000000" pitchFamily="34" charset="-128"/>
          </a:endParaRPr>
        </a:p>
        <a:p>
          <a:r>
            <a:rPr lang="en-US" sz="1600" b="0" kern="1200" dirty="0">
              <a:solidFill>
                <a:srgbClr val="2F4D5D">
                  <a:hueOff val="0"/>
                  <a:satOff val="0"/>
                  <a:lumOff val="0"/>
                  <a:alphaOff val="0"/>
                </a:srgbClr>
              </a:solidFill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rPr>
            <a:t>Araujo et al. (</a:t>
          </a:r>
          <a:r>
            <a:rPr lang="en-US" sz="1600" b="0" kern="1200" baseline="30000" dirty="0">
              <a:solidFill>
                <a:srgbClr val="2F4D5D">
                  <a:hueOff val="0"/>
                  <a:satOff val="0"/>
                  <a:lumOff val="0"/>
                  <a:alphaOff val="0"/>
                </a:srgbClr>
              </a:solidFill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rPr>
            <a:t>32</a:t>
          </a:r>
          <a:r>
            <a:rPr lang="en-US" sz="1600" b="0" kern="1200" dirty="0">
              <a:solidFill>
                <a:srgbClr val="2F4D5D">
                  <a:hueOff val="0"/>
                  <a:satOff val="0"/>
                  <a:lumOff val="0"/>
                  <a:alphaOff val="0"/>
                </a:srgbClr>
              </a:solidFill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rPr>
            <a:t>Ar)</a:t>
          </a:r>
          <a:endParaRPr lang="en-US" sz="1600" b="1" kern="1200" dirty="0">
            <a:solidFill>
              <a:srgbClr val="002060"/>
            </a:solidFill>
          </a:endParaRPr>
        </a:p>
      </dgm:t>
    </dgm:pt>
    <dgm:pt modelId="{37A0E565-D112-9441-88FC-954E530207AA}" type="parTrans" cxnId="{4A6D60E0-4A74-F641-BC51-24CE47957998}">
      <dgm:prSet/>
      <dgm:spPr/>
      <dgm:t>
        <a:bodyPr/>
        <a:lstStyle/>
        <a:p>
          <a:endParaRPr lang="en-US"/>
        </a:p>
      </dgm:t>
    </dgm:pt>
    <dgm:pt modelId="{420EE1E8-F7C5-E041-A258-1443990F1AF2}" type="sibTrans" cxnId="{4A6D60E0-4A74-F641-BC51-24CE47957998}">
      <dgm:prSet/>
      <dgm:spPr/>
      <dgm:t>
        <a:bodyPr/>
        <a:lstStyle/>
        <a:p>
          <a:endParaRPr lang="en-US"/>
        </a:p>
      </dgm:t>
    </dgm:pt>
    <dgm:pt modelId="{C4EBB248-F40E-6141-97DD-72CF76312645}" type="pres">
      <dgm:prSet presAssocID="{D72A7EC4-27FE-FF40-9FF6-CDD87F17A256}" presName="vert0" presStyleCnt="0">
        <dgm:presLayoutVars>
          <dgm:dir/>
          <dgm:animOne val="branch"/>
          <dgm:animLvl val="lvl"/>
        </dgm:presLayoutVars>
      </dgm:prSet>
      <dgm:spPr/>
    </dgm:pt>
    <dgm:pt modelId="{B6601840-B9C7-3346-A988-4E9121DA0A20}" type="pres">
      <dgm:prSet presAssocID="{617D7269-E3DB-0D4C-AEE2-A3358A95238A}" presName="thickLine" presStyleLbl="alignNode1" presStyleIdx="0" presStyleCnt="1"/>
      <dgm:spPr/>
    </dgm:pt>
    <dgm:pt modelId="{92068417-7127-D343-AE4D-44057F486908}" type="pres">
      <dgm:prSet presAssocID="{617D7269-E3DB-0D4C-AEE2-A3358A95238A}" presName="horz1" presStyleCnt="0"/>
      <dgm:spPr/>
    </dgm:pt>
    <dgm:pt modelId="{C1A17BED-FFF3-4E4F-B7CC-B6196303F751}" type="pres">
      <dgm:prSet presAssocID="{617D7269-E3DB-0D4C-AEE2-A3358A95238A}" presName="tx1" presStyleLbl="revTx" presStyleIdx="0" presStyleCnt="5" custScaleX="136940"/>
      <dgm:spPr/>
    </dgm:pt>
    <dgm:pt modelId="{E76331D3-DFE6-F44C-AE8E-7FF691D93210}" type="pres">
      <dgm:prSet presAssocID="{617D7269-E3DB-0D4C-AEE2-A3358A95238A}" presName="vert1" presStyleCnt="0"/>
      <dgm:spPr/>
    </dgm:pt>
    <dgm:pt modelId="{F7FB486C-883D-154C-8D42-093B4DD5A0A1}" type="pres">
      <dgm:prSet presAssocID="{2BE4D5E6-572E-A44E-819D-5373932B4C3D}" presName="vertSpace2a" presStyleCnt="0"/>
      <dgm:spPr/>
    </dgm:pt>
    <dgm:pt modelId="{F0642141-B05E-0A48-AFC6-3786A6B0F2E3}" type="pres">
      <dgm:prSet presAssocID="{2BE4D5E6-572E-A44E-819D-5373932B4C3D}" presName="horz2" presStyleCnt="0"/>
      <dgm:spPr/>
    </dgm:pt>
    <dgm:pt modelId="{2AC8AB0E-18C1-5241-A75E-35EE6292C094}" type="pres">
      <dgm:prSet presAssocID="{2BE4D5E6-572E-A44E-819D-5373932B4C3D}" presName="horzSpace2" presStyleCnt="0"/>
      <dgm:spPr/>
    </dgm:pt>
    <dgm:pt modelId="{C863D1B7-343E-4A4E-B661-914EE1604E9B}" type="pres">
      <dgm:prSet presAssocID="{2BE4D5E6-572E-A44E-819D-5373932B4C3D}" presName="tx2" presStyleLbl="revTx" presStyleIdx="1" presStyleCnt="5"/>
      <dgm:spPr/>
    </dgm:pt>
    <dgm:pt modelId="{108BE749-8941-9343-A3E0-51C9E90919C7}" type="pres">
      <dgm:prSet presAssocID="{2BE4D5E6-572E-A44E-819D-5373932B4C3D}" presName="vert2" presStyleCnt="0"/>
      <dgm:spPr/>
    </dgm:pt>
    <dgm:pt modelId="{F61BAAA0-E1F6-DC43-9369-B4B4CDDC20DA}" type="pres">
      <dgm:prSet presAssocID="{2BE4D5E6-572E-A44E-819D-5373932B4C3D}" presName="thinLine2b" presStyleLbl="callout" presStyleIdx="0" presStyleCnt="4"/>
      <dgm:spPr/>
    </dgm:pt>
    <dgm:pt modelId="{5A658D19-C7D8-BF49-B47C-6092E9C77103}" type="pres">
      <dgm:prSet presAssocID="{2BE4D5E6-572E-A44E-819D-5373932B4C3D}" presName="vertSpace2b" presStyleCnt="0"/>
      <dgm:spPr/>
    </dgm:pt>
    <dgm:pt modelId="{B0A13AD8-A6D9-8946-B596-52D280CAA60C}" type="pres">
      <dgm:prSet presAssocID="{84591A0F-BF10-594A-BBE2-BFFFB65DE836}" presName="horz2" presStyleCnt="0"/>
      <dgm:spPr/>
    </dgm:pt>
    <dgm:pt modelId="{50A5B68C-3820-394D-99EB-43733FECCB82}" type="pres">
      <dgm:prSet presAssocID="{84591A0F-BF10-594A-BBE2-BFFFB65DE836}" presName="horzSpace2" presStyleCnt="0"/>
      <dgm:spPr/>
    </dgm:pt>
    <dgm:pt modelId="{85599FAB-A1EC-D44E-8228-2CF873784F57}" type="pres">
      <dgm:prSet presAssocID="{84591A0F-BF10-594A-BBE2-BFFFB65DE836}" presName="tx2" presStyleLbl="revTx" presStyleIdx="2" presStyleCnt="5"/>
      <dgm:spPr/>
    </dgm:pt>
    <dgm:pt modelId="{EED75BC4-965C-2B49-B640-B838B9A0547F}" type="pres">
      <dgm:prSet presAssocID="{84591A0F-BF10-594A-BBE2-BFFFB65DE836}" presName="vert2" presStyleCnt="0"/>
      <dgm:spPr/>
    </dgm:pt>
    <dgm:pt modelId="{8E632F37-4F2A-344D-8CB1-945F3EB35F6D}" type="pres">
      <dgm:prSet presAssocID="{84591A0F-BF10-594A-BBE2-BFFFB65DE836}" presName="thinLine2b" presStyleLbl="callout" presStyleIdx="1" presStyleCnt="4"/>
      <dgm:spPr/>
    </dgm:pt>
    <dgm:pt modelId="{F2FDAA8A-D653-224D-B423-8BBA52F1FA99}" type="pres">
      <dgm:prSet presAssocID="{84591A0F-BF10-594A-BBE2-BFFFB65DE836}" presName="vertSpace2b" presStyleCnt="0"/>
      <dgm:spPr/>
    </dgm:pt>
    <dgm:pt modelId="{E6C3C4F2-C919-9240-8298-178745DDB711}" type="pres">
      <dgm:prSet presAssocID="{741AE518-202F-2540-AFDD-4275C11B7BBB}" presName="horz2" presStyleCnt="0"/>
      <dgm:spPr/>
    </dgm:pt>
    <dgm:pt modelId="{87BA8046-21BE-004B-9116-0331B58F5B65}" type="pres">
      <dgm:prSet presAssocID="{741AE518-202F-2540-AFDD-4275C11B7BBB}" presName="horzSpace2" presStyleCnt="0"/>
      <dgm:spPr/>
    </dgm:pt>
    <dgm:pt modelId="{CED43A73-DC4C-9A4A-970D-7EB78E17243F}" type="pres">
      <dgm:prSet presAssocID="{741AE518-202F-2540-AFDD-4275C11B7BBB}" presName="tx2" presStyleLbl="revTx" presStyleIdx="3" presStyleCnt="5"/>
      <dgm:spPr/>
    </dgm:pt>
    <dgm:pt modelId="{CC863D68-607D-A14F-9891-D70E5F548548}" type="pres">
      <dgm:prSet presAssocID="{741AE518-202F-2540-AFDD-4275C11B7BBB}" presName="vert2" presStyleCnt="0"/>
      <dgm:spPr/>
    </dgm:pt>
    <dgm:pt modelId="{69DDAC66-62B5-A04A-8DA7-18CFA3CC421A}" type="pres">
      <dgm:prSet presAssocID="{741AE518-202F-2540-AFDD-4275C11B7BBB}" presName="thinLine2b" presStyleLbl="callout" presStyleIdx="2" presStyleCnt="4"/>
      <dgm:spPr/>
    </dgm:pt>
    <dgm:pt modelId="{DC7F3EB0-F39A-1D48-8A5C-9BADDB92282A}" type="pres">
      <dgm:prSet presAssocID="{741AE518-202F-2540-AFDD-4275C11B7BBB}" presName="vertSpace2b" presStyleCnt="0"/>
      <dgm:spPr/>
    </dgm:pt>
    <dgm:pt modelId="{A6C7BA7D-FB52-D64B-B85A-7D11EBDB544F}" type="pres">
      <dgm:prSet presAssocID="{26055DCF-93F4-634C-8455-47166DCA5471}" presName="horz2" presStyleCnt="0"/>
      <dgm:spPr/>
    </dgm:pt>
    <dgm:pt modelId="{971ED393-1BEC-AD40-B255-D73668829F52}" type="pres">
      <dgm:prSet presAssocID="{26055DCF-93F4-634C-8455-47166DCA5471}" presName="horzSpace2" presStyleCnt="0"/>
      <dgm:spPr/>
    </dgm:pt>
    <dgm:pt modelId="{54064C8A-4453-5148-87E3-279816EB12BC}" type="pres">
      <dgm:prSet presAssocID="{26055DCF-93F4-634C-8455-47166DCA5471}" presName="tx2" presStyleLbl="revTx" presStyleIdx="4" presStyleCnt="5"/>
      <dgm:spPr>
        <a:xfrm>
          <a:off x="1157240" y="2851222"/>
          <a:ext cx="3144676" cy="891007"/>
        </a:xfrm>
        <a:prstGeom prst="rect">
          <a:avLst/>
        </a:prstGeom>
      </dgm:spPr>
    </dgm:pt>
    <dgm:pt modelId="{28D79801-924C-0744-A6C3-CF3FE91657BC}" type="pres">
      <dgm:prSet presAssocID="{26055DCF-93F4-634C-8455-47166DCA5471}" presName="vert2" presStyleCnt="0"/>
      <dgm:spPr/>
    </dgm:pt>
    <dgm:pt modelId="{4FAD3383-FD3A-4E48-A5F1-B0C536DA248E}" type="pres">
      <dgm:prSet presAssocID="{26055DCF-93F4-634C-8455-47166DCA5471}" presName="thinLine2b" presStyleLbl="callout" presStyleIdx="3" presStyleCnt="4"/>
      <dgm:spPr/>
    </dgm:pt>
    <dgm:pt modelId="{8840266F-8512-734C-99FB-2926DFA36963}" type="pres">
      <dgm:prSet presAssocID="{26055DCF-93F4-634C-8455-47166DCA5471}" presName="vertSpace2b" presStyleCnt="0"/>
      <dgm:spPr/>
    </dgm:pt>
  </dgm:ptLst>
  <dgm:cxnLst>
    <dgm:cxn modelId="{F5A2CB17-8256-6D43-980C-26EBC3454F4B}" type="presOf" srcId="{D72A7EC4-27FE-FF40-9FF6-CDD87F17A256}" destId="{C4EBB248-F40E-6141-97DD-72CF76312645}" srcOrd="0" destOrd="0" presId="urn:microsoft.com/office/officeart/2008/layout/LinedList"/>
    <dgm:cxn modelId="{A349EA1B-50D9-4043-AC1D-244656CC71B9}" srcId="{617D7269-E3DB-0D4C-AEE2-A3358A95238A}" destId="{741AE518-202F-2540-AFDD-4275C11B7BBB}" srcOrd="2" destOrd="0" parTransId="{D91FFC02-33EE-CF48-87DB-EA9198176A18}" sibTransId="{E69F0970-59F0-4B4D-91DF-18D75358530F}"/>
    <dgm:cxn modelId="{724BFE29-3B38-0649-8F8E-6E2E11044A7B}" type="presOf" srcId="{2BE4D5E6-572E-A44E-819D-5373932B4C3D}" destId="{C863D1B7-343E-4A4E-B661-914EE1604E9B}" srcOrd="0" destOrd="0" presId="urn:microsoft.com/office/officeart/2008/layout/LinedList"/>
    <dgm:cxn modelId="{ECBB1658-3476-834B-B2B0-4D3D1435EB50}" type="presOf" srcId="{84591A0F-BF10-594A-BBE2-BFFFB65DE836}" destId="{85599FAB-A1EC-D44E-8228-2CF873784F57}" srcOrd="0" destOrd="0" presId="urn:microsoft.com/office/officeart/2008/layout/LinedList"/>
    <dgm:cxn modelId="{91CD4864-692B-E54D-B462-91B695E58E16}" srcId="{617D7269-E3DB-0D4C-AEE2-A3358A95238A}" destId="{84591A0F-BF10-594A-BBE2-BFFFB65DE836}" srcOrd="1" destOrd="0" parTransId="{3D5856C4-6F13-F643-AD1A-BC0049CCAC85}" sibTransId="{1D9F4D6B-8DD5-B04D-BC3A-5294595B7E77}"/>
    <dgm:cxn modelId="{F3CC6883-0BFB-2E43-94E0-487D2E418AAF}" type="presOf" srcId="{741AE518-202F-2540-AFDD-4275C11B7BBB}" destId="{CED43A73-DC4C-9A4A-970D-7EB78E17243F}" srcOrd="0" destOrd="0" presId="urn:microsoft.com/office/officeart/2008/layout/LinedList"/>
    <dgm:cxn modelId="{6E9AD291-35D2-6745-A636-00666F19BCCA}" type="presOf" srcId="{617D7269-E3DB-0D4C-AEE2-A3358A95238A}" destId="{C1A17BED-FFF3-4E4F-B7CC-B6196303F751}" srcOrd="0" destOrd="0" presId="urn:microsoft.com/office/officeart/2008/layout/LinedList"/>
    <dgm:cxn modelId="{92A8029C-9785-3B43-90A1-26F38EF825F4}" srcId="{D72A7EC4-27FE-FF40-9FF6-CDD87F17A256}" destId="{617D7269-E3DB-0D4C-AEE2-A3358A95238A}" srcOrd="0" destOrd="0" parTransId="{C27DB679-C1BA-EC47-BDA0-70851C5FF4C6}" sibTransId="{2E279F99-CC99-EE4A-A0E7-4B0A78ED9082}"/>
    <dgm:cxn modelId="{975FE3CE-CA29-1E4E-BCDA-3CFFD9A7E886}" type="presOf" srcId="{26055DCF-93F4-634C-8455-47166DCA5471}" destId="{54064C8A-4453-5148-87E3-279816EB12BC}" srcOrd="0" destOrd="0" presId="urn:microsoft.com/office/officeart/2008/layout/LinedList"/>
    <dgm:cxn modelId="{51E32AD3-1CAC-7D40-959E-6E67864AF312}" srcId="{617D7269-E3DB-0D4C-AEE2-A3358A95238A}" destId="{2BE4D5E6-572E-A44E-819D-5373932B4C3D}" srcOrd="0" destOrd="0" parTransId="{3D9EAC50-0E0F-FA40-ADEF-6D613C90BDDA}" sibTransId="{5BD89976-D37F-3E4A-AC27-30C0A03DF262}"/>
    <dgm:cxn modelId="{4A6D60E0-4A74-F641-BC51-24CE47957998}" srcId="{617D7269-E3DB-0D4C-AEE2-A3358A95238A}" destId="{26055DCF-93F4-634C-8455-47166DCA5471}" srcOrd="3" destOrd="0" parTransId="{37A0E565-D112-9441-88FC-954E530207AA}" sibTransId="{420EE1E8-F7C5-E041-A258-1443990F1AF2}"/>
    <dgm:cxn modelId="{901F36FA-B8D5-0044-AD5B-D73B79C78B2A}" type="presParOf" srcId="{C4EBB248-F40E-6141-97DD-72CF76312645}" destId="{B6601840-B9C7-3346-A988-4E9121DA0A20}" srcOrd="0" destOrd="0" presId="urn:microsoft.com/office/officeart/2008/layout/LinedList"/>
    <dgm:cxn modelId="{287E1D34-F80F-0541-B7DB-2B31CE85BF4D}" type="presParOf" srcId="{C4EBB248-F40E-6141-97DD-72CF76312645}" destId="{92068417-7127-D343-AE4D-44057F486908}" srcOrd="1" destOrd="0" presId="urn:microsoft.com/office/officeart/2008/layout/LinedList"/>
    <dgm:cxn modelId="{F3B45C99-F8C0-D64E-A8D7-0F0D0A7A3820}" type="presParOf" srcId="{92068417-7127-D343-AE4D-44057F486908}" destId="{C1A17BED-FFF3-4E4F-B7CC-B6196303F751}" srcOrd="0" destOrd="0" presId="urn:microsoft.com/office/officeart/2008/layout/LinedList"/>
    <dgm:cxn modelId="{66771467-22CE-5B43-AE10-632B3D52DBF9}" type="presParOf" srcId="{92068417-7127-D343-AE4D-44057F486908}" destId="{E76331D3-DFE6-F44C-AE8E-7FF691D93210}" srcOrd="1" destOrd="0" presId="urn:microsoft.com/office/officeart/2008/layout/LinedList"/>
    <dgm:cxn modelId="{E619A12C-3E32-CC41-B3A4-A33363D65712}" type="presParOf" srcId="{E76331D3-DFE6-F44C-AE8E-7FF691D93210}" destId="{F7FB486C-883D-154C-8D42-093B4DD5A0A1}" srcOrd="0" destOrd="0" presId="urn:microsoft.com/office/officeart/2008/layout/LinedList"/>
    <dgm:cxn modelId="{ABEDB3BD-D9F7-DD40-8D99-64E5D3415AAD}" type="presParOf" srcId="{E76331D3-DFE6-F44C-AE8E-7FF691D93210}" destId="{F0642141-B05E-0A48-AFC6-3786A6B0F2E3}" srcOrd="1" destOrd="0" presId="urn:microsoft.com/office/officeart/2008/layout/LinedList"/>
    <dgm:cxn modelId="{E08CF2C4-F0C8-D04B-841B-A93823751C9E}" type="presParOf" srcId="{F0642141-B05E-0A48-AFC6-3786A6B0F2E3}" destId="{2AC8AB0E-18C1-5241-A75E-35EE6292C094}" srcOrd="0" destOrd="0" presId="urn:microsoft.com/office/officeart/2008/layout/LinedList"/>
    <dgm:cxn modelId="{867802C5-F8D3-914B-89EE-0DA7C7527F61}" type="presParOf" srcId="{F0642141-B05E-0A48-AFC6-3786A6B0F2E3}" destId="{C863D1B7-343E-4A4E-B661-914EE1604E9B}" srcOrd="1" destOrd="0" presId="urn:microsoft.com/office/officeart/2008/layout/LinedList"/>
    <dgm:cxn modelId="{5315C215-CC77-5A47-83DD-594215589EC7}" type="presParOf" srcId="{F0642141-B05E-0A48-AFC6-3786A6B0F2E3}" destId="{108BE749-8941-9343-A3E0-51C9E90919C7}" srcOrd="2" destOrd="0" presId="urn:microsoft.com/office/officeart/2008/layout/LinedList"/>
    <dgm:cxn modelId="{FA8EB94B-6FDD-844D-91F4-21FC758004C1}" type="presParOf" srcId="{E76331D3-DFE6-F44C-AE8E-7FF691D93210}" destId="{F61BAAA0-E1F6-DC43-9369-B4B4CDDC20DA}" srcOrd="2" destOrd="0" presId="urn:microsoft.com/office/officeart/2008/layout/LinedList"/>
    <dgm:cxn modelId="{D804BE6A-EB29-1949-A10B-6CB834434527}" type="presParOf" srcId="{E76331D3-DFE6-F44C-AE8E-7FF691D93210}" destId="{5A658D19-C7D8-BF49-B47C-6092E9C77103}" srcOrd="3" destOrd="0" presId="urn:microsoft.com/office/officeart/2008/layout/LinedList"/>
    <dgm:cxn modelId="{63D25F58-DD3A-984D-A784-BF8A7CC96927}" type="presParOf" srcId="{E76331D3-DFE6-F44C-AE8E-7FF691D93210}" destId="{B0A13AD8-A6D9-8946-B596-52D280CAA60C}" srcOrd="4" destOrd="0" presId="urn:microsoft.com/office/officeart/2008/layout/LinedList"/>
    <dgm:cxn modelId="{538E5245-4B58-164F-816B-F80ED11F0344}" type="presParOf" srcId="{B0A13AD8-A6D9-8946-B596-52D280CAA60C}" destId="{50A5B68C-3820-394D-99EB-43733FECCB82}" srcOrd="0" destOrd="0" presId="urn:microsoft.com/office/officeart/2008/layout/LinedList"/>
    <dgm:cxn modelId="{D7EA222D-10B7-A94F-A8BD-097EC5649CD3}" type="presParOf" srcId="{B0A13AD8-A6D9-8946-B596-52D280CAA60C}" destId="{85599FAB-A1EC-D44E-8228-2CF873784F57}" srcOrd="1" destOrd="0" presId="urn:microsoft.com/office/officeart/2008/layout/LinedList"/>
    <dgm:cxn modelId="{1462D831-B472-9545-A709-629FC00E1EB0}" type="presParOf" srcId="{B0A13AD8-A6D9-8946-B596-52D280CAA60C}" destId="{EED75BC4-965C-2B49-B640-B838B9A0547F}" srcOrd="2" destOrd="0" presId="urn:microsoft.com/office/officeart/2008/layout/LinedList"/>
    <dgm:cxn modelId="{CC52F10D-A49D-4843-8947-529B19398BB0}" type="presParOf" srcId="{E76331D3-DFE6-F44C-AE8E-7FF691D93210}" destId="{8E632F37-4F2A-344D-8CB1-945F3EB35F6D}" srcOrd="5" destOrd="0" presId="urn:microsoft.com/office/officeart/2008/layout/LinedList"/>
    <dgm:cxn modelId="{546C81CF-6AB0-E44A-889C-8FFDBA3D7457}" type="presParOf" srcId="{E76331D3-DFE6-F44C-AE8E-7FF691D93210}" destId="{F2FDAA8A-D653-224D-B423-8BBA52F1FA99}" srcOrd="6" destOrd="0" presId="urn:microsoft.com/office/officeart/2008/layout/LinedList"/>
    <dgm:cxn modelId="{CA7A1160-08D2-5441-85AD-7C8F5C540D5B}" type="presParOf" srcId="{E76331D3-DFE6-F44C-AE8E-7FF691D93210}" destId="{E6C3C4F2-C919-9240-8298-178745DDB711}" srcOrd="7" destOrd="0" presId="urn:microsoft.com/office/officeart/2008/layout/LinedList"/>
    <dgm:cxn modelId="{EF116A1D-5DAD-BD49-A9F2-9C5CE0F4DA32}" type="presParOf" srcId="{E6C3C4F2-C919-9240-8298-178745DDB711}" destId="{87BA8046-21BE-004B-9116-0331B58F5B65}" srcOrd="0" destOrd="0" presId="urn:microsoft.com/office/officeart/2008/layout/LinedList"/>
    <dgm:cxn modelId="{73FD40C3-5F2C-A54D-B05A-60406121128B}" type="presParOf" srcId="{E6C3C4F2-C919-9240-8298-178745DDB711}" destId="{CED43A73-DC4C-9A4A-970D-7EB78E17243F}" srcOrd="1" destOrd="0" presId="urn:microsoft.com/office/officeart/2008/layout/LinedList"/>
    <dgm:cxn modelId="{DAD1A6C8-2B81-5046-AACF-D3D44157809D}" type="presParOf" srcId="{E6C3C4F2-C919-9240-8298-178745DDB711}" destId="{CC863D68-607D-A14F-9891-D70E5F548548}" srcOrd="2" destOrd="0" presId="urn:microsoft.com/office/officeart/2008/layout/LinedList"/>
    <dgm:cxn modelId="{40E55185-1274-1148-8DF8-42415CE6D377}" type="presParOf" srcId="{E76331D3-DFE6-F44C-AE8E-7FF691D93210}" destId="{69DDAC66-62B5-A04A-8DA7-18CFA3CC421A}" srcOrd="8" destOrd="0" presId="urn:microsoft.com/office/officeart/2008/layout/LinedList"/>
    <dgm:cxn modelId="{297D11A6-410B-4948-B1E0-27B23950C7BD}" type="presParOf" srcId="{E76331D3-DFE6-F44C-AE8E-7FF691D93210}" destId="{DC7F3EB0-F39A-1D48-8A5C-9BADDB92282A}" srcOrd="9" destOrd="0" presId="urn:microsoft.com/office/officeart/2008/layout/LinedList"/>
    <dgm:cxn modelId="{AD81E47C-6641-F54A-B1B3-1BF819527FAA}" type="presParOf" srcId="{E76331D3-DFE6-F44C-AE8E-7FF691D93210}" destId="{A6C7BA7D-FB52-D64B-B85A-7D11EBDB544F}" srcOrd="10" destOrd="0" presId="urn:microsoft.com/office/officeart/2008/layout/LinedList"/>
    <dgm:cxn modelId="{CAA60BE7-C894-5847-BAE7-C15225DB110F}" type="presParOf" srcId="{A6C7BA7D-FB52-D64B-B85A-7D11EBDB544F}" destId="{971ED393-1BEC-AD40-B255-D73668829F52}" srcOrd="0" destOrd="0" presId="urn:microsoft.com/office/officeart/2008/layout/LinedList"/>
    <dgm:cxn modelId="{E6B66490-AFB9-0F4D-9660-155CD0861211}" type="presParOf" srcId="{A6C7BA7D-FB52-D64B-B85A-7D11EBDB544F}" destId="{54064C8A-4453-5148-87E3-279816EB12BC}" srcOrd="1" destOrd="0" presId="urn:microsoft.com/office/officeart/2008/layout/LinedList"/>
    <dgm:cxn modelId="{1292AB4D-18CC-6343-BDAB-D87157C3812E}" type="presParOf" srcId="{A6C7BA7D-FB52-D64B-B85A-7D11EBDB544F}" destId="{28D79801-924C-0744-A6C3-CF3FE91657BC}" srcOrd="2" destOrd="0" presId="urn:microsoft.com/office/officeart/2008/layout/LinedList"/>
    <dgm:cxn modelId="{0BE64581-A882-3646-AD23-AEBD8E908B1B}" type="presParOf" srcId="{E76331D3-DFE6-F44C-AE8E-7FF691D93210}" destId="{4FAD3383-FD3A-4E48-A5F1-B0C536DA248E}" srcOrd="11" destOrd="0" presId="urn:microsoft.com/office/officeart/2008/layout/LinedList"/>
    <dgm:cxn modelId="{55F93ACD-66C4-104E-A1FA-EA4CF563CEA4}" type="presParOf" srcId="{E76331D3-DFE6-F44C-AE8E-7FF691D93210}" destId="{8840266F-8512-734C-99FB-2926DFA36963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8B6902-820E-0945-A2A6-9B2AAA4E8CE7}">
      <dsp:nvSpPr>
        <dsp:cNvPr id="0" name=""/>
        <dsp:cNvSpPr/>
      </dsp:nvSpPr>
      <dsp:spPr>
        <a:xfrm>
          <a:off x="849449" y="372527"/>
          <a:ext cx="5519911" cy="23507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i="0" kern="1200" dirty="0">
              <a:latin typeface="Raleway Light" panose="020B0403030101060003" pitchFamily="34" charset="77"/>
            </a:rPr>
            <a:t>Clifford, 1989. </a:t>
          </a:r>
          <a:br>
            <a:rPr lang="en-GB" sz="1800" b="1" i="0" kern="1200" dirty="0">
              <a:latin typeface="Raleway Light" panose="020B0403030101060003" pitchFamily="34" charset="77"/>
            </a:rPr>
          </a:br>
          <a:r>
            <a:rPr lang="en-GB" sz="1500" b="0" i="0" kern="1200" dirty="0">
              <a:latin typeface="Symbol" pitchFamily="2" charset="2"/>
            </a:rPr>
            <a:t>b-n-a</a:t>
          </a:r>
          <a:r>
            <a:rPr lang="en-GB" sz="1500" b="0" i="0" kern="1200" dirty="0">
              <a:latin typeface="Raleway Light" panose="020B0403030101060003" pitchFamily="34" charset="77"/>
            </a:rPr>
            <a:t> correlation measurement (</a:t>
          </a:r>
          <a:r>
            <a:rPr lang="en-GB" sz="1500" b="0" i="0" kern="1200" baseline="30000" dirty="0">
              <a:latin typeface="Raleway Light" panose="020B0403030101060003" pitchFamily="34" charset="77"/>
            </a:rPr>
            <a:t>20</a:t>
          </a:r>
          <a:r>
            <a:rPr lang="en-GB" sz="1500" b="0" i="0" kern="1200" dirty="0">
              <a:latin typeface="Raleway Light" panose="020B0403030101060003" pitchFamily="34" charset="77"/>
            </a:rPr>
            <a:t>Na)</a:t>
          </a:r>
          <a:endParaRPr lang="en-GB" sz="1500" b="1" i="0" kern="1200" dirty="0">
            <a:latin typeface="Raleway ExtraBold" panose="020B0403030101060003" pitchFamily="34" charset="77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i="0" kern="1200" dirty="0">
              <a:latin typeface="Raleway Light" panose="020B0403030101060003" pitchFamily="34" charset="77"/>
            </a:rPr>
            <a:t>Egorov, 1997; </a:t>
          </a:r>
          <a:r>
            <a:rPr lang="en-GB" sz="1800" b="1" i="0" kern="1200" dirty="0" err="1">
              <a:latin typeface="Raleway Light" panose="020B0403030101060003" pitchFamily="34" charset="77"/>
            </a:rPr>
            <a:t>Vorobel</a:t>
          </a:r>
          <a:r>
            <a:rPr lang="en-GB" sz="1800" b="1" i="0" kern="1200" dirty="0">
              <a:latin typeface="Raleway Light" panose="020B0403030101060003" pitchFamily="34" charset="77"/>
            </a:rPr>
            <a:t>, 2003.</a:t>
          </a:r>
          <a:br>
            <a:rPr lang="en-GB" sz="1800" b="1" i="0" kern="1200" dirty="0">
              <a:latin typeface="Raleway Light" panose="020B0403030101060003" pitchFamily="34" charset="77"/>
            </a:rPr>
          </a:br>
          <a:r>
            <a:rPr lang="en-GB" sz="1500" b="0" i="0" kern="1200" dirty="0">
              <a:latin typeface="Symbol" pitchFamily="2" charset="2"/>
            </a:rPr>
            <a:t>b-n-g</a:t>
          </a:r>
          <a:r>
            <a:rPr lang="en-GB" sz="1500" b="0" i="0" kern="1200" dirty="0">
              <a:latin typeface="Raleway Light" panose="020B0403030101060003" pitchFamily="34" charset="77"/>
            </a:rPr>
            <a:t> correlation measurement (</a:t>
          </a:r>
          <a:r>
            <a:rPr lang="en-GB" sz="1500" b="0" i="0" kern="1200" baseline="30000" dirty="0">
              <a:latin typeface="Raleway Light" panose="020B0403030101060003" pitchFamily="34" charset="77"/>
            </a:rPr>
            <a:t>18</a:t>
          </a:r>
          <a:r>
            <a:rPr lang="en-GB" sz="1500" b="0" i="0" kern="1200" baseline="0" dirty="0">
              <a:latin typeface="Raleway Light" panose="020B0403030101060003" pitchFamily="34" charset="77"/>
            </a:rPr>
            <a:t>Ne</a:t>
          </a:r>
          <a:r>
            <a:rPr lang="en-GB" sz="1500" b="0" i="0" kern="1200" dirty="0">
              <a:latin typeface="Raleway Light" panose="020B0403030101060003" pitchFamily="34" charset="77"/>
            </a:rPr>
            <a:t>)</a:t>
          </a:r>
          <a:br>
            <a:rPr lang="en-GB" sz="1500" b="0" i="0" kern="1200" dirty="0">
              <a:latin typeface="Raleway Light" panose="020B0403030101060003" pitchFamily="34" charset="77"/>
            </a:rPr>
          </a:br>
          <a:r>
            <a:rPr lang="en-GB" sz="1500" b="0" i="0" kern="1200" dirty="0">
              <a:latin typeface="Symbol" pitchFamily="2" charset="2"/>
            </a:rPr>
            <a:t>b-n-g</a:t>
          </a:r>
          <a:r>
            <a:rPr lang="en-GB" sz="1500" b="0" i="0" kern="1200" dirty="0">
              <a:latin typeface="Raleway Light" panose="020B0403030101060003" pitchFamily="34" charset="77"/>
            </a:rPr>
            <a:t> correlation measurement (</a:t>
          </a:r>
          <a:r>
            <a:rPr lang="en-GB" sz="1500" b="0" i="0" kern="1200" baseline="30000" dirty="0">
              <a:latin typeface="Raleway Light" panose="020B0403030101060003" pitchFamily="34" charset="77"/>
            </a:rPr>
            <a:t>14</a:t>
          </a:r>
          <a:r>
            <a:rPr lang="en-GB" sz="1500" b="0" i="0" kern="1200" baseline="0" dirty="0">
              <a:latin typeface="Raleway Light" panose="020B0403030101060003" pitchFamily="34" charset="77"/>
            </a:rPr>
            <a:t>O</a:t>
          </a:r>
          <a:r>
            <a:rPr lang="en-GB" sz="1500" b="0" i="0" kern="1200" dirty="0">
              <a:latin typeface="Raleway Light" panose="020B0403030101060003" pitchFamily="34" charset="77"/>
            </a:rPr>
            <a:t>)</a:t>
          </a:r>
          <a:endParaRPr lang="en-GB" sz="1500" b="0" i="0" kern="1200" dirty="0">
            <a:solidFill>
              <a:srgbClr val="002060"/>
            </a:solidFill>
            <a:highlight>
              <a:srgbClr val="DCE7F0"/>
            </a:highlight>
            <a:latin typeface="Raleway Light" panose="020B0403030101060003" pitchFamily="34" charset="77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i="0" kern="1200" dirty="0">
              <a:solidFill>
                <a:schemeClr val="bg1"/>
              </a:solidFill>
              <a:highlight>
                <a:srgbClr val="005E77"/>
              </a:highlight>
              <a:latin typeface="Raleway Light" panose="020B0403030101060003" pitchFamily="34" charset="77"/>
            </a:rPr>
            <a:t>Adelberger, 1999 </a:t>
          </a:r>
          <a:r>
            <a:rPr lang="en-GB" sz="1200" b="1" i="0" kern="1200" dirty="0">
              <a:solidFill>
                <a:schemeClr val="bg1"/>
              </a:solidFill>
              <a:highlight>
                <a:srgbClr val="005E77"/>
              </a:highlight>
              <a:latin typeface="Raleway Light" panose="020B0403030101060003" pitchFamily="34" charset="77"/>
            </a:rPr>
            <a:t>[F]</a:t>
          </a:r>
          <a:br>
            <a:rPr lang="en-GB" sz="1200" b="1" i="0" kern="1200" dirty="0">
              <a:solidFill>
                <a:schemeClr val="bg1"/>
              </a:solidFill>
              <a:highlight>
                <a:srgbClr val="005E77"/>
              </a:highlight>
              <a:latin typeface="Raleway Light" panose="020B0403030101060003" pitchFamily="34" charset="77"/>
            </a:rPr>
          </a:br>
          <a:r>
            <a:rPr lang="en-GB" sz="1500" b="0" i="0" kern="1200" dirty="0">
              <a:solidFill>
                <a:schemeClr val="tx1"/>
              </a:solidFill>
              <a:latin typeface="Symbol" pitchFamily="2" charset="2"/>
            </a:rPr>
            <a:t>b-n-</a:t>
          </a:r>
          <a:r>
            <a:rPr lang="en-GB" sz="1500" b="0" i="0" kern="1200" dirty="0">
              <a:solidFill>
                <a:schemeClr val="tx1"/>
              </a:solidFill>
              <a:latin typeface="Raleway Light" panose="020B0403030101060003" pitchFamily="34" charset="77"/>
            </a:rPr>
            <a:t>p</a:t>
          </a:r>
          <a:r>
            <a:rPr lang="en-GB" sz="1500" b="1" i="0" kern="1200" dirty="0">
              <a:solidFill>
                <a:schemeClr val="tx1"/>
              </a:solidFill>
              <a:latin typeface="Raleway Light" panose="020B0403030101060003" pitchFamily="34" charset="77"/>
            </a:rPr>
            <a:t> </a:t>
          </a:r>
          <a:r>
            <a:rPr lang="en-GB" sz="1500" b="0" i="0" kern="1200" dirty="0">
              <a:latin typeface="Raleway Light" panose="020B0403030101060003" pitchFamily="34" charset="77"/>
            </a:rPr>
            <a:t>correlation</a:t>
          </a:r>
          <a:r>
            <a:rPr lang="en-GB" sz="1500" b="0" i="0" kern="1200" dirty="0">
              <a:solidFill>
                <a:schemeClr val="tx1"/>
              </a:solidFill>
              <a:latin typeface="Raleway Light" panose="020B0403030101060003" pitchFamily="34" charset="77"/>
            </a:rPr>
            <a:t> measurement (</a:t>
          </a:r>
          <a:r>
            <a:rPr lang="en-GB" sz="1500" b="0" i="0" kern="1200" baseline="30000" dirty="0">
              <a:solidFill>
                <a:schemeClr val="tx1"/>
              </a:solidFill>
              <a:latin typeface="Raleway Light" panose="020B0403030101060003" pitchFamily="34" charset="77"/>
            </a:rPr>
            <a:t>32</a:t>
          </a:r>
          <a:r>
            <a:rPr lang="en-GB" sz="1500" b="0" i="0" kern="1200" dirty="0">
              <a:solidFill>
                <a:schemeClr val="tx1"/>
              </a:solidFill>
              <a:latin typeface="Raleway Light" panose="020B0403030101060003" pitchFamily="34" charset="77"/>
            </a:rPr>
            <a:t>Ar)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i="0" kern="1200" dirty="0">
              <a:highlight>
                <a:srgbClr val="DCE7F0"/>
              </a:highlight>
              <a:latin typeface="Raleway Light" panose="020B0403030101060003" pitchFamily="34" charset="77"/>
            </a:rPr>
            <a:t>Sternberg, 2015 </a:t>
          </a:r>
          <a:r>
            <a:rPr lang="en-GB" sz="1200" b="1" i="0" kern="1200" dirty="0">
              <a:highlight>
                <a:srgbClr val="DCE7F0"/>
              </a:highlight>
              <a:latin typeface="Raleway Light" panose="020B0403030101060003" pitchFamily="34" charset="77"/>
            </a:rPr>
            <a:t>[GT]</a:t>
          </a:r>
          <a:br>
            <a:rPr lang="en-GB" sz="1200" b="1" i="0" kern="1200" dirty="0">
              <a:highlight>
                <a:srgbClr val="DCE7F0"/>
              </a:highlight>
              <a:latin typeface="Raleway Light" panose="020B0403030101060003" pitchFamily="34" charset="77"/>
            </a:rPr>
          </a:br>
          <a:r>
            <a:rPr lang="en-GB" sz="1500" b="0" i="0" kern="1200" dirty="0">
              <a:solidFill>
                <a:schemeClr val="tx1"/>
              </a:solidFill>
              <a:latin typeface="Symbol" pitchFamily="2" charset="2"/>
            </a:rPr>
            <a:t>b-</a:t>
          </a:r>
          <a14:m xmlns:a14="http://schemas.microsoft.com/office/drawing/2010/main">
            <m:oMath xmlns:m="http://schemas.openxmlformats.org/officeDocument/2006/math">
              <m:acc>
                <m:accPr>
                  <m:chr m:val="̅"/>
                  <m:ctrlPr>
                    <a:rPr lang="en-GB" sz="1500" b="0" i="1" kern="12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</m:ctrlPr>
                </m:accPr>
                <m:e>
                  <m:r>
                    <a:rPr lang="en-GB" sz="1500" b="0" i="1" kern="12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𝜈</m:t>
                  </m:r>
                </m:e>
              </m:acc>
            </m:oMath>
          </a14:m>
          <a:r>
            <a:rPr lang="en-GB" sz="1500" b="0" i="0" kern="1200" dirty="0">
              <a:solidFill>
                <a:schemeClr val="tx1"/>
              </a:solidFill>
              <a:latin typeface="Symbol" pitchFamily="2" charset="2"/>
            </a:rPr>
            <a:t>-a</a:t>
          </a:r>
          <a:r>
            <a:rPr lang="en-GB" sz="1500" b="0" i="0" kern="1200" dirty="0">
              <a:solidFill>
                <a:schemeClr val="tx1"/>
              </a:solidFill>
              <a:latin typeface="Raleway Light" panose="020B0403030101060003" pitchFamily="34" charset="77"/>
            </a:rPr>
            <a:t> </a:t>
          </a:r>
          <a:r>
            <a:rPr lang="en-GB" sz="1500" b="0" i="0" kern="1200" dirty="0">
              <a:latin typeface="Raleway Light" panose="020B0403030101060003" pitchFamily="34" charset="77"/>
            </a:rPr>
            <a:t>correlation</a:t>
          </a:r>
          <a:r>
            <a:rPr lang="en-GB" sz="1500" b="0" i="0" kern="1200" dirty="0">
              <a:solidFill>
                <a:schemeClr val="tx1"/>
              </a:solidFill>
              <a:latin typeface="Raleway Light" panose="020B0403030101060003" pitchFamily="34" charset="77"/>
            </a:rPr>
            <a:t> measurement (</a:t>
          </a:r>
          <a:r>
            <a:rPr lang="en-GB" sz="1500" b="0" i="0" kern="1200" baseline="30000" dirty="0">
              <a:solidFill>
                <a:schemeClr val="tx1"/>
              </a:solidFill>
              <a:latin typeface="Raleway Light" panose="020B0403030101060003" pitchFamily="34" charset="77"/>
            </a:rPr>
            <a:t>8</a:t>
          </a:r>
          <a:r>
            <a:rPr lang="en-GB" sz="1500" b="0" i="0" kern="1200" dirty="0">
              <a:solidFill>
                <a:schemeClr val="tx1"/>
              </a:solidFill>
              <a:latin typeface="Raleway Light" panose="020B0403030101060003" pitchFamily="34" charset="77"/>
            </a:rPr>
            <a:t>Li)</a:t>
          </a:r>
          <a:endParaRPr lang="en-GB" sz="1500" b="1" i="0" kern="1200" dirty="0">
            <a:solidFill>
              <a:schemeClr val="tx1"/>
            </a:solidFill>
            <a:latin typeface="Raleway Light" panose="020B0403030101060003" pitchFamily="34" charset="77"/>
          </a:endParaRPr>
        </a:p>
      </dsp:txBody>
      <dsp:txXfrm>
        <a:off x="903547" y="426625"/>
        <a:ext cx="5411715" cy="1738856"/>
      </dsp:txXfrm>
    </dsp:sp>
    <dsp:sp modelId="{BA7003A4-D457-D74C-8424-C7D042CA1F8A}">
      <dsp:nvSpPr>
        <dsp:cNvPr id="0" name=""/>
        <dsp:cNvSpPr/>
      </dsp:nvSpPr>
      <dsp:spPr>
        <a:xfrm rot="20912535" flipV="1">
          <a:off x="5554958" y="606732"/>
          <a:ext cx="1959505" cy="1680466"/>
        </a:xfrm>
        <a:prstGeom prst="striped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05F20E-3D70-4C49-92CF-4B618A4DC59C}">
      <dsp:nvSpPr>
        <dsp:cNvPr id="0" name=""/>
        <dsp:cNvSpPr/>
      </dsp:nvSpPr>
      <dsp:spPr>
        <a:xfrm>
          <a:off x="5020410" y="1955558"/>
          <a:ext cx="2143437" cy="8404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bg1"/>
              </a:solidFill>
              <a:latin typeface="Raleway Light" panose="020B0403030101060003" pitchFamily="34" charset="77"/>
              <a:ea typeface="+mn-ea"/>
              <a:cs typeface="+mn-cs"/>
            </a:rPr>
            <a:t>Secondary particles emitted after the decay</a:t>
          </a:r>
        </a:p>
      </dsp:txBody>
      <dsp:txXfrm>
        <a:off x="5045027" y="1980175"/>
        <a:ext cx="2094203" cy="791237"/>
      </dsp:txXfrm>
    </dsp:sp>
    <dsp:sp modelId="{48E7F935-2DE7-A742-B661-BD875F1508CB}">
      <dsp:nvSpPr>
        <dsp:cNvPr id="0" name=""/>
        <dsp:cNvSpPr/>
      </dsp:nvSpPr>
      <dsp:spPr>
        <a:xfrm>
          <a:off x="7540425" y="595819"/>
          <a:ext cx="3105313" cy="18067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1" i="0" kern="1200" dirty="0">
              <a:latin typeface="Raleway ExtraBold" panose="020B0403030101060003" pitchFamily="34" charset="77"/>
            </a:rPr>
            <a:t>Measure the centroid of the proton energy distribution instead the broadening of the proton spectra, WISArD.</a:t>
          </a:r>
        </a:p>
      </dsp:txBody>
      <dsp:txXfrm>
        <a:off x="7582004" y="1024565"/>
        <a:ext cx="3022155" cy="1336456"/>
      </dsp:txXfrm>
    </dsp:sp>
    <dsp:sp modelId="{5B927296-FCE4-1142-9D95-E6A2081824D2}">
      <dsp:nvSpPr>
        <dsp:cNvPr id="0" name=""/>
        <dsp:cNvSpPr/>
      </dsp:nvSpPr>
      <dsp:spPr>
        <a:xfrm>
          <a:off x="8556545" y="368703"/>
          <a:ext cx="2463687" cy="617349"/>
        </a:xfrm>
        <a:prstGeom prst="roundRect">
          <a:avLst>
            <a:gd name="adj" fmla="val 10000"/>
          </a:avLst>
        </a:prstGeom>
        <a:solidFill>
          <a:srgbClr val="1D8DB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rgbClr val="FFFFFF"/>
              </a:solidFill>
              <a:latin typeface="Raleway Light" panose="020B0403030101060003" pitchFamily="34" charset="77"/>
              <a:ea typeface="+mn-ea"/>
              <a:cs typeface="+mn-cs"/>
            </a:rPr>
            <a:t>Kinematic energy shift</a:t>
          </a:r>
        </a:p>
      </dsp:txBody>
      <dsp:txXfrm>
        <a:off x="8574627" y="386785"/>
        <a:ext cx="2427523" cy="5811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601840-B9C7-3346-A988-4E9121DA0A20}">
      <dsp:nvSpPr>
        <dsp:cNvPr id="0" name=""/>
        <dsp:cNvSpPr/>
      </dsp:nvSpPr>
      <dsp:spPr>
        <a:xfrm>
          <a:off x="0" y="0"/>
          <a:ext cx="46303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A17BED-FFF3-4E4F-B7CC-B6196303F751}">
      <dsp:nvSpPr>
        <dsp:cNvPr id="0" name=""/>
        <dsp:cNvSpPr/>
      </dsp:nvSpPr>
      <dsp:spPr>
        <a:xfrm>
          <a:off x="0" y="0"/>
          <a:ext cx="1270279" cy="3789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Fermi transition</a:t>
          </a:r>
        </a:p>
      </dsp:txBody>
      <dsp:txXfrm>
        <a:off x="0" y="0"/>
        <a:ext cx="1270279" cy="3789787"/>
      </dsp:txXfrm>
    </dsp:sp>
    <dsp:sp modelId="{C863D1B7-343E-4A4E-B661-914EE1604E9B}">
      <dsp:nvSpPr>
        <dsp:cNvPr id="0" name=""/>
        <dsp:cNvSpPr/>
      </dsp:nvSpPr>
      <dsp:spPr>
        <a:xfrm>
          <a:off x="1326779" y="44550"/>
          <a:ext cx="2956835" cy="891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>
              <a:latin typeface="HGMaruGothicMPRO" panose="020F0600000000000000" pitchFamily="34" charset="-128"/>
              <a:ea typeface="HGMaruGothicMPRO" panose="020F0600000000000000" pitchFamily="34" charset="-128"/>
            </a:rPr>
            <a:t>a</a:t>
          </a:r>
          <a:r>
            <a:rPr lang="en-US" sz="1900" b="1" kern="1200" baseline="-25000" dirty="0" err="1">
              <a:latin typeface="HGMaruGothicMPRO" panose="020F0600000000000000" pitchFamily="34" charset="-128"/>
              <a:ea typeface="HGMaruGothicMPRO" panose="020F0600000000000000" pitchFamily="34" charset="-128"/>
            </a:rPr>
            <a:t>F</a:t>
          </a:r>
          <a:r>
            <a:rPr lang="en-US" sz="1900" b="1" kern="12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 = 0.9989(52)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HGMaruGothicMPRO" panose="020F0600000000000000" pitchFamily="34" charset="-128"/>
              <a:ea typeface="HGMaruGothicMPRO" panose="020F0600000000000000" pitchFamily="34" charset="-128"/>
            </a:rPr>
            <a:t>Adelberger</a:t>
          </a:r>
          <a:r>
            <a:rPr lang="en-US" sz="1600" kern="12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 et al. (</a:t>
          </a:r>
          <a:r>
            <a:rPr lang="en-US" sz="1600" kern="1200" baseline="300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32</a:t>
          </a:r>
          <a:r>
            <a:rPr lang="en-US" sz="1600" kern="12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Ar)</a:t>
          </a:r>
        </a:p>
      </dsp:txBody>
      <dsp:txXfrm>
        <a:off x="1326779" y="44550"/>
        <a:ext cx="2956835" cy="891007"/>
      </dsp:txXfrm>
    </dsp:sp>
    <dsp:sp modelId="{F61BAAA0-E1F6-DC43-9369-B4B4CDDC20DA}">
      <dsp:nvSpPr>
        <dsp:cNvPr id="0" name=""/>
        <dsp:cNvSpPr/>
      </dsp:nvSpPr>
      <dsp:spPr>
        <a:xfrm>
          <a:off x="1270279" y="935557"/>
          <a:ext cx="301333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01CD4B-989E-7C46-9B9E-D600F058B792}">
      <dsp:nvSpPr>
        <dsp:cNvPr id="0" name=""/>
        <dsp:cNvSpPr/>
      </dsp:nvSpPr>
      <dsp:spPr>
        <a:xfrm>
          <a:off x="1326779" y="980107"/>
          <a:ext cx="2956835" cy="891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200" kern="1200"/>
        </a:p>
      </dsp:txBody>
      <dsp:txXfrm>
        <a:off x="1326779" y="980107"/>
        <a:ext cx="2956835" cy="891007"/>
      </dsp:txXfrm>
    </dsp:sp>
    <dsp:sp modelId="{EB1E0F9D-C188-C644-995E-8BE6F5790D90}">
      <dsp:nvSpPr>
        <dsp:cNvPr id="0" name=""/>
        <dsp:cNvSpPr/>
      </dsp:nvSpPr>
      <dsp:spPr>
        <a:xfrm>
          <a:off x="1270279" y="1871114"/>
          <a:ext cx="301333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D43A73-DC4C-9A4A-970D-7EB78E17243F}">
      <dsp:nvSpPr>
        <dsp:cNvPr id="0" name=""/>
        <dsp:cNvSpPr/>
      </dsp:nvSpPr>
      <dsp:spPr>
        <a:xfrm>
          <a:off x="1326779" y="1915665"/>
          <a:ext cx="2956835" cy="891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>
              <a:latin typeface="HGMaruGothicMPRO" panose="020F0600000000000000" pitchFamily="34" charset="-128"/>
              <a:ea typeface="HGMaruGothicMPRO" panose="020F0600000000000000" pitchFamily="34" charset="-128"/>
            </a:rPr>
            <a:t>a</a:t>
          </a:r>
          <a:r>
            <a:rPr lang="en-US" sz="1900" b="1" kern="1200" baseline="-25000" dirty="0" err="1">
              <a:latin typeface="HGMaruGothicMPRO" panose="020F0600000000000000" pitchFamily="34" charset="-128"/>
              <a:ea typeface="HGMaruGothicMPRO" panose="020F0600000000000000" pitchFamily="34" charset="-128"/>
            </a:rPr>
            <a:t>F</a:t>
          </a:r>
          <a:r>
            <a:rPr lang="en-US" sz="1900" b="1" kern="12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 = 0.9981(30)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HGMaruGothicMPRO" panose="020F0600000000000000" pitchFamily="34" charset="-128"/>
              <a:ea typeface="HGMaruGothicMPRO" panose="020F0600000000000000" pitchFamily="34" charset="-128"/>
            </a:rPr>
            <a:t>Gorelov</a:t>
          </a:r>
          <a:r>
            <a:rPr lang="en-US" sz="1600" kern="12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 et al. (</a:t>
          </a:r>
          <a:r>
            <a:rPr lang="en-US" sz="1600" kern="1200" baseline="300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38</a:t>
          </a:r>
          <a:r>
            <a:rPr lang="en-US" sz="1600" kern="12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K</a:t>
          </a:r>
          <a:r>
            <a:rPr lang="en-US" sz="1600" kern="1200" baseline="300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m</a:t>
          </a:r>
          <a:r>
            <a:rPr lang="en-US" sz="1600" kern="12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)</a:t>
          </a:r>
        </a:p>
      </dsp:txBody>
      <dsp:txXfrm>
        <a:off x="1326779" y="1915665"/>
        <a:ext cx="2956835" cy="891007"/>
      </dsp:txXfrm>
    </dsp:sp>
    <dsp:sp modelId="{69DDAC66-62B5-A04A-8DA7-18CFA3CC421A}">
      <dsp:nvSpPr>
        <dsp:cNvPr id="0" name=""/>
        <dsp:cNvSpPr/>
      </dsp:nvSpPr>
      <dsp:spPr>
        <a:xfrm>
          <a:off x="1270279" y="2806672"/>
          <a:ext cx="301333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4C987A-C301-FD4A-993F-84FEACE2A3B6}">
      <dsp:nvSpPr>
        <dsp:cNvPr id="0" name=""/>
        <dsp:cNvSpPr/>
      </dsp:nvSpPr>
      <dsp:spPr>
        <a:xfrm>
          <a:off x="1326779" y="2851222"/>
          <a:ext cx="3303110" cy="891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>
              <a:solidFill>
                <a:srgbClr val="FF0000"/>
              </a:solidFill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rPr>
            <a:t>a</a:t>
          </a:r>
          <a:r>
            <a:rPr lang="en-US" sz="1900" b="1" kern="1200" baseline="-25000" dirty="0" err="1">
              <a:solidFill>
                <a:srgbClr val="FF0000"/>
              </a:solidFill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rPr>
            <a:t>F</a:t>
          </a:r>
          <a:r>
            <a:rPr lang="en-US" sz="1900" b="1" kern="1200" dirty="0">
              <a:solidFill>
                <a:srgbClr val="FF0000"/>
              </a:solidFill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rPr>
            <a:t> = 1.000(37)</a:t>
          </a:r>
          <a:r>
            <a:rPr lang="en-US" sz="1900" b="1" kern="1200" baseline="-25000" dirty="0">
              <a:solidFill>
                <a:srgbClr val="FF0000"/>
              </a:solidFill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rPr>
            <a:t>stat</a:t>
          </a:r>
          <a:r>
            <a:rPr lang="en-US" sz="1900" b="1" kern="1200" dirty="0">
              <a:solidFill>
                <a:srgbClr val="FF0000"/>
              </a:solidFill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rPr>
            <a:t>(27)</a:t>
          </a:r>
          <a:r>
            <a:rPr lang="en-US" sz="1900" b="1" kern="1200" baseline="-25000" dirty="0">
              <a:solidFill>
                <a:srgbClr val="FF0000"/>
              </a:solidFill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rPr>
            <a:t>syst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rgbClr val="2F4D5D">
                  <a:hueOff val="0"/>
                  <a:satOff val="0"/>
                  <a:lumOff val="0"/>
                  <a:alphaOff val="0"/>
                </a:srgbClr>
              </a:solidFill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rPr>
            <a:t>Araujo et al. (</a:t>
          </a:r>
          <a:r>
            <a:rPr lang="en-US" sz="1600" b="0" kern="1200" baseline="30000" dirty="0">
              <a:solidFill>
                <a:srgbClr val="2F4D5D">
                  <a:hueOff val="0"/>
                  <a:satOff val="0"/>
                  <a:lumOff val="0"/>
                  <a:alphaOff val="0"/>
                </a:srgbClr>
              </a:solidFill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rPr>
            <a:t>32</a:t>
          </a:r>
          <a:r>
            <a:rPr lang="en-US" sz="1600" b="0" kern="1200" dirty="0">
              <a:solidFill>
                <a:srgbClr val="2F4D5D">
                  <a:hueOff val="0"/>
                  <a:satOff val="0"/>
                  <a:lumOff val="0"/>
                  <a:alphaOff val="0"/>
                </a:srgbClr>
              </a:solidFill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rPr>
            <a:t>Ar)</a:t>
          </a:r>
        </a:p>
      </dsp:txBody>
      <dsp:txXfrm>
        <a:off x="1326779" y="2851222"/>
        <a:ext cx="3303110" cy="891007"/>
      </dsp:txXfrm>
    </dsp:sp>
    <dsp:sp modelId="{D8B6EC20-88BB-3244-A60F-718E68DAADDE}">
      <dsp:nvSpPr>
        <dsp:cNvPr id="0" name=""/>
        <dsp:cNvSpPr/>
      </dsp:nvSpPr>
      <dsp:spPr>
        <a:xfrm>
          <a:off x="1270279" y="3742229"/>
          <a:ext cx="301333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601840-B9C7-3346-A988-4E9121DA0A20}">
      <dsp:nvSpPr>
        <dsp:cNvPr id="0" name=""/>
        <dsp:cNvSpPr/>
      </dsp:nvSpPr>
      <dsp:spPr>
        <a:xfrm>
          <a:off x="0" y="0"/>
          <a:ext cx="47156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A17BED-FFF3-4E4F-B7CC-B6196303F751}">
      <dsp:nvSpPr>
        <dsp:cNvPr id="0" name=""/>
        <dsp:cNvSpPr/>
      </dsp:nvSpPr>
      <dsp:spPr>
        <a:xfrm>
          <a:off x="0" y="0"/>
          <a:ext cx="1201983" cy="3789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Gamow-Teller transition</a:t>
          </a:r>
        </a:p>
      </dsp:txBody>
      <dsp:txXfrm>
        <a:off x="0" y="0"/>
        <a:ext cx="1201983" cy="3789787"/>
      </dsp:txXfrm>
    </dsp:sp>
    <dsp:sp modelId="{C863D1B7-343E-4A4E-B661-914EE1604E9B}">
      <dsp:nvSpPr>
        <dsp:cNvPr id="0" name=""/>
        <dsp:cNvSpPr/>
      </dsp:nvSpPr>
      <dsp:spPr>
        <a:xfrm>
          <a:off x="1267814" y="44550"/>
          <a:ext cx="3445146" cy="891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>
              <a:latin typeface="HGMaruGothicMPRO" panose="020F0600000000000000" pitchFamily="34" charset="-128"/>
              <a:ea typeface="HGMaruGothicMPRO" panose="020F0600000000000000" pitchFamily="34" charset="-128"/>
            </a:rPr>
            <a:t>a</a:t>
          </a:r>
          <a:r>
            <a:rPr lang="en-US" sz="1900" b="1" kern="1200" baseline="-25000" dirty="0" err="1">
              <a:latin typeface="HGMaruGothicMPRO" panose="020F0600000000000000" pitchFamily="34" charset="-128"/>
              <a:ea typeface="HGMaruGothicMPRO" panose="020F0600000000000000" pitchFamily="34" charset="-128"/>
            </a:rPr>
            <a:t>GT</a:t>
          </a:r>
          <a:r>
            <a:rPr lang="en-US" sz="1900" b="1" kern="12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 = -0.33(3)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Carlson et al. (</a:t>
          </a:r>
          <a:r>
            <a:rPr lang="en-US" sz="1600" kern="1200" baseline="300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23</a:t>
          </a:r>
          <a:r>
            <a:rPr lang="en-US" sz="1600" kern="1200" baseline="0" dirty="0">
              <a:latin typeface="HGMaruGothicMPRO" panose="020F0600000000000000" pitchFamily="34" charset="-128"/>
              <a:ea typeface="HGMaruGothicMPRO" panose="020F0600000000000000" pitchFamily="34" charset="-128"/>
            </a:rPr>
            <a:t>Na</a:t>
          </a:r>
          <a:r>
            <a:rPr lang="en-US" sz="1600" kern="12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)</a:t>
          </a:r>
        </a:p>
      </dsp:txBody>
      <dsp:txXfrm>
        <a:off x="1267814" y="44550"/>
        <a:ext cx="3445146" cy="891007"/>
      </dsp:txXfrm>
    </dsp:sp>
    <dsp:sp modelId="{F61BAAA0-E1F6-DC43-9369-B4B4CDDC20DA}">
      <dsp:nvSpPr>
        <dsp:cNvPr id="0" name=""/>
        <dsp:cNvSpPr/>
      </dsp:nvSpPr>
      <dsp:spPr>
        <a:xfrm>
          <a:off x="1201983" y="935557"/>
          <a:ext cx="351097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99FAB-A1EC-D44E-8228-2CF873784F57}">
      <dsp:nvSpPr>
        <dsp:cNvPr id="0" name=""/>
        <dsp:cNvSpPr/>
      </dsp:nvSpPr>
      <dsp:spPr>
        <a:xfrm>
          <a:off x="1267814" y="980107"/>
          <a:ext cx="3445146" cy="891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>
              <a:latin typeface="HGMaruGothicMPRO" panose="020F0600000000000000" pitchFamily="34" charset="-128"/>
              <a:ea typeface="HGMaruGothicMPRO" panose="020F0600000000000000" pitchFamily="34" charset="-128"/>
            </a:rPr>
            <a:t>a</a:t>
          </a:r>
          <a:r>
            <a:rPr lang="en-US" sz="1900" b="1" kern="1200" baseline="-25000" dirty="0" err="1">
              <a:latin typeface="HGMaruGothicMPRO" panose="020F0600000000000000" pitchFamily="34" charset="-128"/>
              <a:ea typeface="HGMaruGothicMPRO" panose="020F0600000000000000" pitchFamily="34" charset="-128"/>
            </a:rPr>
            <a:t>GT</a:t>
          </a:r>
          <a:r>
            <a:rPr lang="en-US" sz="1900" b="1" kern="12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 = -0.3343(30)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Johnson et al. (</a:t>
          </a:r>
          <a:r>
            <a:rPr lang="en-US" sz="1600" kern="1200" baseline="300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6</a:t>
          </a:r>
          <a:r>
            <a:rPr lang="en-US" sz="1600" kern="12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He)</a:t>
          </a:r>
        </a:p>
      </dsp:txBody>
      <dsp:txXfrm>
        <a:off x="1267814" y="980107"/>
        <a:ext cx="3445146" cy="891007"/>
      </dsp:txXfrm>
    </dsp:sp>
    <dsp:sp modelId="{8E632F37-4F2A-344D-8CB1-945F3EB35F6D}">
      <dsp:nvSpPr>
        <dsp:cNvPr id="0" name=""/>
        <dsp:cNvSpPr/>
      </dsp:nvSpPr>
      <dsp:spPr>
        <a:xfrm>
          <a:off x="1201983" y="1871114"/>
          <a:ext cx="351097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D43A73-DC4C-9A4A-970D-7EB78E17243F}">
      <dsp:nvSpPr>
        <dsp:cNvPr id="0" name=""/>
        <dsp:cNvSpPr/>
      </dsp:nvSpPr>
      <dsp:spPr>
        <a:xfrm>
          <a:off x="1267814" y="1915665"/>
          <a:ext cx="3445146" cy="891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>
              <a:latin typeface="HGMaruGothicMPRO" panose="020F0600000000000000" pitchFamily="34" charset="-128"/>
              <a:ea typeface="HGMaruGothicMPRO" panose="020F0600000000000000" pitchFamily="34" charset="-128"/>
            </a:rPr>
            <a:t>a</a:t>
          </a:r>
          <a:r>
            <a:rPr lang="en-US" sz="1900" b="1" kern="1200" baseline="-25000" dirty="0" err="1">
              <a:latin typeface="HGMaruGothicMPRO" panose="020F0600000000000000" pitchFamily="34" charset="-128"/>
              <a:ea typeface="HGMaruGothicMPRO" panose="020F0600000000000000" pitchFamily="34" charset="-128"/>
            </a:rPr>
            <a:t>GT</a:t>
          </a:r>
          <a:r>
            <a:rPr lang="en-US" sz="1900" b="1" kern="12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 = -0.3342(38)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Sternberg et al. (</a:t>
          </a:r>
          <a:r>
            <a:rPr lang="en-US" sz="1600" kern="1200" baseline="300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8</a:t>
          </a:r>
          <a:r>
            <a:rPr lang="en-US" sz="1600" kern="1200" baseline="0" dirty="0">
              <a:latin typeface="HGMaruGothicMPRO" panose="020F0600000000000000" pitchFamily="34" charset="-128"/>
              <a:ea typeface="HGMaruGothicMPRO" panose="020F0600000000000000" pitchFamily="34" charset="-128"/>
            </a:rPr>
            <a:t>Li</a:t>
          </a:r>
          <a:r>
            <a:rPr lang="en-US" sz="1600" kern="1200" dirty="0">
              <a:latin typeface="HGMaruGothicMPRO" panose="020F0600000000000000" pitchFamily="34" charset="-128"/>
              <a:ea typeface="HGMaruGothicMPRO" panose="020F0600000000000000" pitchFamily="34" charset="-128"/>
            </a:rPr>
            <a:t>)</a:t>
          </a:r>
        </a:p>
      </dsp:txBody>
      <dsp:txXfrm>
        <a:off x="1267814" y="1915665"/>
        <a:ext cx="3445146" cy="891007"/>
      </dsp:txXfrm>
    </dsp:sp>
    <dsp:sp modelId="{69DDAC66-62B5-A04A-8DA7-18CFA3CC421A}">
      <dsp:nvSpPr>
        <dsp:cNvPr id="0" name=""/>
        <dsp:cNvSpPr/>
      </dsp:nvSpPr>
      <dsp:spPr>
        <a:xfrm>
          <a:off x="1201983" y="2806672"/>
          <a:ext cx="351097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064C8A-4453-5148-87E3-279816EB12BC}">
      <dsp:nvSpPr>
        <dsp:cNvPr id="0" name=""/>
        <dsp:cNvSpPr/>
      </dsp:nvSpPr>
      <dsp:spPr>
        <a:xfrm>
          <a:off x="1267814" y="2851222"/>
          <a:ext cx="3445146" cy="891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rgbClr val="FF0000"/>
              </a:solidFill>
              <a:latin typeface="HGMaruGothicMPRO" panose="020F0600000000000000" pitchFamily="34" charset="-128"/>
              <a:ea typeface="HGMaruGothicMPRO" panose="020F0600000000000000" pitchFamily="34" charset="-128"/>
            </a:rPr>
            <a:t>a</a:t>
          </a:r>
          <a:r>
            <a:rPr lang="en-US" sz="1600" b="1" kern="1200" baseline="-25000" dirty="0" err="1">
              <a:solidFill>
                <a:srgbClr val="FF0000"/>
              </a:solidFill>
              <a:latin typeface="HGMaruGothicMPRO" panose="020F0600000000000000" pitchFamily="34" charset="-128"/>
              <a:ea typeface="HGMaruGothicMPRO" panose="020F0600000000000000" pitchFamily="34" charset="-128"/>
            </a:rPr>
            <a:t>GT</a:t>
          </a:r>
          <a:r>
            <a:rPr lang="en-US" sz="1600" b="1" kern="1200" dirty="0">
              <a:solidFill>
                <a:srgbClr val="FF0000"/>
              </a:solidFill>
              <a:latin typeface="HGMaruGothicMPRO" panose="020F0600000000000000" pitchFamily="34" charset="-128"/>
              <a:ea typeface="HGMaruGothicMPRO" panose="020F0600000000000000" pitchFamily="34" charset="-128"/>
            </a:rPr>
            <a:t> = -0.338</a:t>
          </a:r>
          <a:r>
            <a:rPr lang="en-US" sz="1600" b="1" kern="1200" dirty="0">
              <a:solidFill>
                <a:srgbClr val="FF0000"/>
              </a:solidFill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rPr>
            <a:t>(66)</a:t>
          </a:r>
          <a:r>
            <a:rPr lang="en-US" sz="1600" b="1" kern="1200" baseline="-25000" dirty="0">
              <a:solidFill>
                <a:srgbClr val="FF0000"/>
              </a:solidFill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rPr>
            <a:t>stat</a:t>
          </a:r>
          <a:r>
            <a:rPr lang="en-US" sz="1600" b="1" kern="1200" dirty="0">
              <a:solidFill>
                <a:srgbClr val="FF0000"/>
              </a:solidFill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rPr>
            <a:t>(34)</a:t>
          </a:r>
          <a:r>
            <a:rPr lang="en-US" sz="1600" b="1" kern="1200" baseline="-25000" dirty="0">
              <a:solidFill>
                <a:srgbClr val="FF0000"/>
              </a:solidFill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rPr>
            <a:t>syst</a:t>
          </a:r>
          <a:endParaRPr lang="en-US" sz="1600" b="1" kern="1200" dirty="0">
            <a:solidFill>
              <a:srgbClr val="FF0000"/>
            </a:solidFill>
            <a:latin typeface="HGMaruGothicMPRO" panose="020F0600000000000000" pitchFamily="34" charset="-128"/>
            <a:ea typeface="HGMaruGothicMPRO" panose="020F0600000000000000" pitchFamily="34" charset="-128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rgbClr val="2F4D5D">
                  <a:hueOff val="0"/>
                  <a:satOff val="0"/>
                  <a:lumOff val="0"/>
                  <a:alphaOff val="0"/>
                </a:srgbClr>
              </a:solidFill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rPr>
            <a:t>Araujo et al. (</a:t>
          </a:r>
          <a:r>
            <a:rPr lang="en-US" sz="1600" b="0" kern="1200" baseline="30000" dirty="0">
              <a:solidFill>
                <a:srgbClr val="2F4D5D">
                  <a:hueOff val="0"/>
                  <a:satOff val="0"/>
                  <a:lumOff val="0"/>
                  <a:alphaOff val="0"/>
                </a:srgbClr>
              </a:solidFill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rPr>
            <a:t>32</a:t>
          </a:r>
          <a:r>
            <a:rPr lang="en-US" sz="1600" b="0" kern="1200" dirty="0">
              <a:solidFill>
                <a:srgbClr val="2F4D5D">
                  <a:hueOff val="0"/>
                  <a:satOff val="0"/>
                  <a:lumOff val="0"/>
                  <a:alphaOff val="0"/>
                </a:srgbClr>
              </a:solidFill>
              <a:latin typeface="HGMaruGothicMPRO" panose="020F0600000000000000" pitchFamily="34" charset="-128"/>
              <a:ea typeface="HGMaruGothicMPRO" panose="020F0600000000000000" pitchFamily="34" charset="-128"/>
              <a:cs typeface="+mn-cs"/>
            </a:rPr>
            <a:t>Ar)</a:t>
          </a:r>
          <a:endParaRPr lang="en-US" sz="1600" b="1" kern="1200" dirty="0">
            <a:solidFill>
              <a:srgbClr val="002060"/>
            </a:solidFill>
          </a:endParaRPr>
        </a:p>
      </dsp:txBody>
      <dsp:txXfrm>
        <a:off x="1267814" y="2851222"/>
        <a:ext cx="3445146" cy="891007"/>
      </dsp:txXfrm>
    </dsp:sp>
    <dsp:sp modelId="{4FAD3383-FD3A-4E48-A5F1-B0C536DA248E}">
      <dsp:nvSpPr>
        <dsp:cNvPr id="0" name=""/>
        <dsp:cNvSpPr/>
      </dsp:nvSpPr>
      <dsp:spPr>
        <a:xfrm>
          <a:off x="1201983" y="3742229"/>
          <a:ext cx="351097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17-03-2021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17-03-2021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3530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3425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288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0403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343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922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9407A"/>
              </a:solidFill>
              <a:latin typeface="Raleway Light" panose="020B0403030101060003" pitchFamily="34" charset="77"/>
              <a:ea typeface="Fira Code" panose="020B0809050000020004" pitchFamily="49" charset="0"/>
              <a:cs typeface="Fira Code" panose="020B0809050000020004" pitchFamily="49" charset="0"/>
              <a:sym typeface="Montserra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3769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9350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12217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2954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5212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1901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8926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4475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4766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608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5634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0573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2038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65273-2EAE-0E40-86E9-31EF231B69F6}" type="datetime1">
              <a:rPr lang="en-US" smtClean="0"/>
              <a:t>3/17/21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Science, Physics and Astronomy, Instituut voor Kern- en Stralingsfysica.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rgbClr val="1D8DB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005E77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22770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4858-A7E1-5646-BBCB-7D595909DC32}" type="datetime1">
              <a:rPr lang="en-US" smtClean="0"/>
              <a:t>3/17/21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Science, Physics and Astronomy, Instituut voor Kern- en Stralingsfysica.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F4D5D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270691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49AC-20F8-424B-BCDE-11A3C1CD4B98}" type="datetime1">
              <a:rPr lang="en-US" smtClean="0"/>
              <a:t>3/17/21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Science, Physics and Astronomy, Instituut voor Kern- en Stralingsfysica.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98CF-DCE7-6441-BFFB-04ED1E75DB5E}" type="datetime1">
              <a:rPr lang="en-US" smtClean="0"/>
              <a:t>3/17/21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Science, Physics and Astronomy, Instituut voor Kern- en Stralingsfysica.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10DA-32B0-2F4A-BE7C-FEF087676F68}" type="datetime1">
              <a:rPr lang="en-US" smtClean="0"/>
              <a:t>3/17/21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Science, Physics and Astronomy, Instituut voor Kern- en Stralingsfysica.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 userDrawn="1">
          <p15:clr>
            <a:srgbClr val="FBAE40"/>
          </p15:clr>
        </p15:guide>
        <p15:guide id="2" pos="4203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3DC3-0FDB-2447-9F5D-FAA031FF5948}" type="datetime1">
              <a:rPr lang="en-US" smtClean="0"/>
              <a:t>3/17/21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Science, Physics and Astronomy, Instituut voor Kern- en Stralingsfysica.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958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437E0-ED51-8040-916B-98F4417639FC}" type="datetime1">
              <a:rPr lang="en-US" smtClean="0"/>
              <a:t>3/17/21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Science, Physics and Astronomy, Instituut voor Kern- en Stralingsfysica.</a:t>
            </a:r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4001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AB67C-BAE7-7646-9D67-79094190773B}" type="datetime1">
              <a:rPr lang="en-US" smtClean="0"/>
              <a:t>3/17/21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Science, Physics and Astronomy, Instituut voor Kern- en Stralingsfysica.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63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F302-816C-9542-B942-4F27F7545449}" type="datetime1">
              <a:rPr lang="en-US" smtClean="0"/>
              <a:t>3/17/21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Science, Physics and Astronomy, Instituut voor Kern- en Stralingsfysica.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772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078B5-1067-094D-992C-CBCA414128F4}" type="datetime1">
              <a:rPr lang="en-US" smtClean="0"/>
              <a:t>3/17/21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Science, Physics and Astronomy, Instituut voor Kern- en Stralingsfysica.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73DCB4D9-7F58-2C49-AA45-A1BDA47AF826}" type="datetime1">
              <a:rPr lang="en-US" smtClean="0"/>
              <a:t>3/17/21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Faculty of Science, Physics and Astronomy, Instituut voor Kern- en Stralingsfysica.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61" r:id="rId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ECAA2340-EDCB-D849-B028-14B3076C1004}" type="datetime1">
              <a:rPr lang="en-US" smtClean="0"/>
              <a:t>3/17/21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Faculty of Science, Physics and Astronomy, Instituut voor Kern- en Stralingsfysica.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252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9.png"/><Relationship Id="rId4" Type="http://schemas.openxmlformats.org/officeDocument/2006/relationships/image" Target="../media/image6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6.png"/><Relationship Id="rId3" Type="http://schemas.openxmlformats.org/officeDocument/2006/relationships/diagramData" Target="../diagrams/data3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72.png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00.png"/><Relationship Id="rId9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85.emf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91.png"/><Relationship Id="rId4" Type="http://schemas.openxmlformats.org/officeDocument/2006/relationships/image" Target="../media/image90.tif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25.png"/><Relationship Id="rId3" Type="http://schemas.openxmlformats.org/officeDocument/2006/relationships/image" Target="../media/image12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5" Type="http://schemas.openxmlformats.org/officeDocument/2006/relationships/image" Target="../media/image6.png"/><Relationship Id="rId10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8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29656" y="1621867"/>
            <a:ext cx="7448175" cy="1545383"/>
          </a:xfrm>
        </p:spPr>
        <p:txBody>
          <a:bodyPr anchor="b">
            <a:normAutofit/>
          </a:bodyPr>
          <a:lstStyle/>
          <a:p>
            <a:r>
              <a:rPr lang="en-US" sz="3200" b="1" baseline="30000" dirty="0">
                <a:latin typeface="Raleway ExtraBold" panose="020B0403030101060003" pitchFamily="34" charset="77"/>
                <a:cs typeface="Gill Sans SemiBold" panose="020B0502020104020203" pitchFamily="34" charset="-79"/>
              </a:rPr>
              <a:t>32</a:t>
            </a:r>
            <a:r>
              <a:rPr lang="en-US" sz="3200" b="1" dirty="0">
                <a:latin typeface="Raleway ExtraBold" panose="020B0403030101060003" pitchFamily="34" charset="77"/>
                <a:cs typeface="Gill Sans SemiBold" panose="020B0502020104020203" pitchFamily="34" charset="-79"/>
              </a:rPr>
              <a:t>Ar data analysis 2018</a:t>
            </a:r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429656" y="5159503"/>
            <a:ext cx="7448176" cy="1545383"/>
          </a:xfrm>
        </p:spPr>
        <p:txBody>
          <a:bodyPr anchor="ctr">
            <a:normAutofit/>
          </a:bodyPr>
          <a:lstStyle/>
          <a:p>
            <a:r>
              <a:rPr lang="en-GB" b="1" dirty="0">
                <a:solidFill>
                  <a:srgbClr val="005E77"/>
                </a:solidFill>
                <a:latin typeface="Raleway ExtraBold" panose="020B0403030101060003" pitchFamily="34" charset="77"/>
                <a:cs typeface="Gill Sans SemiBold" panose="020B0502020104020203" pitchFamily="34" charset="-79"/>
              </a:rPr>
              <a:t>WISArD Collaboration Meeting (March 21</a:t>
            </a:r>
            <a:r>
              <a:rPr lang="en-GB" b="1" baseline="30000" dirty="0">
                <a:solidFill>
                  <a:srgbClr val="005E77"/>
                </a:solidFill>
                <a:latin typeface="Raleway ExtraBold" panose="020B0403030101060003" pitchFamily="34" charset="77"/>
                <a:cs typeface="Gill Sans SemiBold" panose="020B0502020104020203" pitchFamily="34" charset="-79"/>
              </a:rPr>
              <a:t>st</a:t>
            </a:r>
            <a:r>
              <a:rPr lang="en-GB" b="1" dirty="0">
                <a:solidFill>
                  <a:srgbClr val="005E77"/>
                </a:solidFill>
                <a:latin typeface="Raleway ExtraBold" panose="020B0403030101060003" pitchFamily="34" charset="77"/>
                <a:cs typeface="Gill Sans SemiBold" panose="020B0502020104020203" pitchFamily="34" charset="-79"/>
              </a:rPr>
              <a:t>, 2021)</a:t>
            </a:r>
          </a:p>
          <a:p>
            <a:r>
              <a:rPr lang="en-US" dirty="0">
                <a:solidFill>
                  <a:srgbClr val="005E77"/>
                </a:solidFill>
                <a:latin typeface="Modern Love" pitchFamily="82" charset="0"/>
                <a:cs typeface="Gill Sans SemiBold" panose="020B0502020104020203" pitchFamily="34" charset="-79"/>
              </a:rPr>
              <a:t>Victoria Araujo-Escalona</a:t>
            </a:r>
          </a:p>
          <a:p>
            <a:r>
              <a:rPr lang="en-US" sz="1700" dirty="0">
                <a:latin typeface="Raleway Light" panose="020B0403030101060003" pitchFamily="34" charset="77"/>
                <a:cs typeface="Gill Sans SemiBold" panose="020B0502020104020203" pitchFamily="34" charset="-79"/>
              </a:rPr>
              <a:t>PhD student KU Leuven (currently based at CENBG)</a:t>
            </a:r>
            <a:endParaRPr lang="en-GB" sz="1700" dirty="0">
              <a:latin typeface="Raleway Light" panose="020B0403030101060003" pitchFamily="34" charset="77"/>
              <a:cs typeface="Gill Sans SemiBold" panose="020B0502020104020203" pitchFamily="34" charset="-79"/>
            </a:endParaRPr>
          </a:p>
        </p:txBody>
      </p:sp>
      <p:pic>
        <p:nvPicPr>
          <p:cNvPr id="14" name="Picture Placeholder 13" descr="A close up of a logo&#10;&#10;Description automatically generated">
            <a:extLst>
              <a:ext uri="{FF2B5EF4-FFF2-40B4-BE49-F238E27FC236}">
                <a16:creationId xmlns:a16="http://schemas.microsoft.com/office/drawing/2014/main" id="{AE9DF34F-B52D-114A-9A38-2D9ECB0386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11" r="111" b="9246"/>
          <a:stretch/>
        </p:blipFill>
        <p:spPr>
          <a:xfrm>
            <a:off x="7526667" y="643688"/>
            <a:ext cx="4652313" cy="4434825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C0E0F9-B3C7-B840-874C-0D023FDE9FFF}"/>
              </a:ext>
            </a:extLst>
          </p:cNvPr>
          <p:cNvSpPr/>
          <p:nvPr/>
        </p:nvSpPr>
        <p:spPr>
          <a:xfrm>
            <a:off x="429657" y="1095730"/>
            <a:ext cx="1951233" cy="144000"/>
          </a:xfrm>
          <a:prstGeom prst="rect">
            <a:avLst/>
          </a:prstGeom>
          <a:solidFill>
            <a:srgbClr val="A0C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" b="1" dirty="0">
                <a:latin typeface="Arial" panose="020B0604020202020204" pitchFamily="34" charset="0"/>
                <a:cs typeface="Arial" panose="020B0604020202020204" pitchFamily="34" charset="0"/>
              </a:rPr>
              <a:t>NUCLEAR AND RADIATION PHYSICS</a:t>
            </a:r>
          </a:p>
        </p:txBody>
      </p:sp>
      <p:sp>
        <p:nvSpPr>
          <p:cNvPr id="6" name="Titel 7">
            <a:extLst>
              <a:ext uri="{FF2B5EF4-FFF2-40B4-BE49-F238E27FC236}">
                <a16:creationId xmlns:a16="http://schemas.microsoft.com/office/drawing/2014/main" id="{16A70F61-F726-CE48-B5F2-56AD91ACA220}"/>
              </a:ext>
            </a:extLst>
          </p:cNvPr>
          <p:cNvSpPr txBox="1">
            <a:spLocks/>
          </p:cNvSpPr>
          <p:nvPr/>
        </p:nvSpPr>
        <p:spPr>
          <a:xfrm>
            <a:off x="429656" y="3275463"/>
            <a:ext cx="7448176" cy="180305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>
                <a:latin typeface="Raleway Light" panose="020B0403030101060003" pitchFamily="34" charset="77"/>
                <a:cs typeface="Gill Sans SemiBold" panose="020B0502020104020203" pitchFamily="34" charset="-79"/>
              </a:rPr>
              <a:t>Experimental technique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>
                <a:latin typeface="Raleway Light" panose="020B0403030101060003" pitchFamily="34" charset="77"/>
                <a:cs typeface="Gill Sans SemiBold" panose="020B0502020104020203" pitchFamily="34" charset="-79"/>
              </a:rPr>
              <a:t>WISArD setup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>
                <a:latin typeface="Raleway Light" panose="020B0403030101060003" pitchFamily="34" charset="77"/>
                <a:cs typeface="Gill Sans SemiBold" panose="020B0502020104020203" pitchFamily="34" charset="-79"/>
              </a:rPr>
              <a:t>Data analysis &amp; results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>
                <a:latin typeface="Raleway Light" panose="020B0403030101060003" pitchFamily="34" charset="77"/>
                <a:cs typeface="Gill Sans SemiBold" panose="020B0502020104020203" pitchFamily="34" charset="-79"/>
              </a:rPr>
              <a:t>Conclusion &amp; perspectives</a:t>
            </a:r>
          </a:p>
        </p:txBody>
      </p:sp>
    </p:spTree>
    <p:extLst>
      <p:ext uri="{BB962C8B-B14F-4D97-AF65-F5344CB8AC3E}">
        <p14:creationId xmlns:p14="http://schemas.microsoft.com/office/powerpoint/2010/main" val="362829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1FF91B-E493-EC4D-890E-611BF3DFC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Science, Physics and Astronomy, Instituut voor Kern- en Stralingsfysica.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3E8343-53CD-3E41-AD60-A662690F9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10</a:t>
            </a:fld>
            <a:endParaRPr lang="nl-NL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8C30F054-6BDC-F048-ACFF-46B96EA2254E}"/>
              </a:ext>
            </a:extLst>
          </p:cNvPr>
          <p:cNvSpPr txBox="1">
            <a:spLocks/>
          </p:cNvSpPr>
          <p:nvPr/>
        </p:nvSpPr>
        <p:spPr>
          <a:xfrm>
            <a:off x="22859" y="-308"/>
            <a:ext cx="12162504" cy="12382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  <a:latin typeface="Raleway ExtraBold" panose="020B0403030101060003" pitchFamily="34" charset="77"/>
              </a:rPr>
              <a:t>Data Analysis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45D27F-5B83-434B-829C-6CC63B49F5BB}"/>
              </a:ext>
            </a:extLst>
          </p:cNvPr>
          <p:cNvSpPr/>
          <p:nvPr/>
        </p:nvSpPr>
        <p:spPr>
          <a:xfrm>
            <a:off x="6637" y="-615"/>
            <a:ext cx="45719" cy="1238865"/>
          </a:xfrm>
          <a:prstGeom prst="rect">
            <a:avLst/>
          </a:prstGeom>
          <a:solidFill>
            <a:srgbClr val="3A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4B11BD-2A9E-C041-9DEB-04D698AA8874}"/>
              </a:ext>
            </a:extLst>
          </p:cNvPr>
          <p:cNvSpPr txBox="1"/>
          <p:nvPr/>
        </p:nvSpPr>
        <p:spPr>
          <a:xfrm>
            <a:off x="142440" y="1213206"/>
            <a:ext cx="37882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>
                <a:latin typeface="Raleway Light" panose="020B0403030101060003" pitchFamily="34" charset="77"/>
              </a:rPr>
              <a:t>Energy calibration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Raleway Light" panose="020B0403030101060003" pitchFamily="34" charset="77"/>
              </a:rPr>
              <a:t>SIDW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Raleway Light" panose="020B0403030101060003" pitchFamily="34" charset="77"/>
                <a:sym typeface="Wingdings" pitchFamily="2" charset="2"/>
              </a:rPr>
              <a:t>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Raleway Light" panose="020B0403030101060003" pitchFamily="34" charset="77"/>
              </a:rPr>
              <a:t>Dead layer thickness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b="1" dirty="0" err="1">
                <a:latin typeface="Raleway Light" panose="020B0403030101060003" pitchFamily="34" charset="77"/>
              </a:rPr>
              <a:t>SiUP</a:t>
            </a:r>
            <a:r>
              <a:rPr lang="en-US" sz="1600" b="1" dirty="0">
                <a:latin typeface="Raleway Light" panose="020B0403030101060003" pitchFamily="34" charset="77"/>
              </a:rPr>
              <a:t> </a:t>
            </a:r>
            <a:r>
              <a:rPr lang="en-US" sz="1600" b="1" dirty="0">
                <a:latin typeface="Raleway Light" panose="020B0403030101060003" pitchFamily="34" charset="77"/>
                <a:sym typeface="Wingdings" pitchFamily="2" charset="2"/>
              </a:rPr>
              <a:t> Mylar thickness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96D825-3B07-A74E-9AF8-429C4D8AE2E1}"/>
              </a:ext>
            </a:extLst>
          </p:cNvPr>
          <p:cNvSpPr txBox="1"/>
          <p:nvPr/>
        </p:nvSpPr>
        <p:spPr>
          <a:xfrm>
            <a:off x="171937" y="891642"/>
            <a:ext cx="444650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highlight>
                  <a:srgbClr val="DCE7F0"/>
                </a:highlight>
                <a:latin typeface="Raleway Light" panose="020B0403030101060003" pitchFamily="34" charset="77"/>
              </a:rPr>
              <a:t>Experimental data</a:t>
            </a:r>
            <a:endParaRPr lang="en-GB" dirty="0">
              <a:highlight>
                <a:srgbClr val="DCE7F0"/>
              </a:highlight>
              <a:latin typeface="Raleway Light" panose="020B0403030101060003" pitchFamily="34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281EE3-6715-114A-A7F4-57D6121C7F7C}"/>
              </a:ext>
            </a:extLst>
          </p:cNvPr>
          <p:cNvSpPr txBox="1"/>
          <p:nvPr/>
        </p:nvSpPr>
        <p:spPr>
          <a:xfrm>
            <a:off x="510168" y="2024257"/>
            <a:ext cx="34384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9407A"/>
                </a:solidFill>
                <a:latin typeface="Raleway Light" panose="020B0403030101060003" pitchFamily="34" charset="77"/>
              </a:rPr>
              <a:t>Fitting procedure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latin typeface="Raleway Light" panose="020B0403030101060003" pitchFamily="34" charset="77"/>
              </a:rPr>
              <a:t>Blank et al (proton energy literature, </a:t>
            </a:r>
            <a:r>
              <a:rPr lang="en-US" sz="1600" dirty="0" err="1">
                <a:latin typeface="Raleway Light" panose="020B0403030101060003" pitchFamily="34" charset="77"/>
              </a:rPr>
              <a:t>E</a:t>
            </a:r>
            <a:r>
              <a:rPr lang="en-US" sz="1600" baseline="-25000" dirty="0" err="1">
                <a:latin typeface="Raleway Light" panose="020B0403030101060003" pitchFamily="34" charset="77"/>
              </a:rPr>
              <a:t>lit</a:t>
            </a:r>
            <a:r>
              <a:rPr lang="en-US" sz="1600" dirty="0">
                <a:latin typeface="Raleway Light" panose="020B0403030101060003" pitchFamily="34" charset="77"/>
              </a:rPr>
              <a:t>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b="1" dirty="0" err="1">
                <a:latin typeface="Raleway Light" panose="020B0403030101060003" pitchFamily="34" charset="77"/>
              </a:rPr>
              <a:t>SiUP</a:t>
            </a:r>
            <a:r>
              <a:rPr lang="en-US" sz="1600" dirty="0">
                <a:latin typeface="Raleway Light" panose="020B0403030101060003" pitchFamily="34" charset="77"/>
              </a:rPr>
              <a:t>: determine calibration parameters</a:t>
            </a:r>
            <a:br>
              <a:rPr lang="en-US" sz="1600" dirty="0">
                <a:latin typeface="Raleway Light" panose="020B0403030101060003" pitchFamily="34" charset="77"/>
              </a:rPr>
            </a:br>
            <a:r>
              <a:rPr lang="en-US" sz="1600" dirty="0">
                <a:latin typeface="Raleway Light" panose="020B0403030101060003" pitchFamily="34" charset="77"/>
              </a:rPr>
              <a:t>&amp; mylar thickness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latin typeface="Raleway Light" panose="020B0403030101060003" pitchFamily="34" charset="77"/>
              </a:rPr>
              <a:t>Gaussian function plus a linear background fit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Raleway Light" panose="020B0403030101060003" pitchFamily="34" charset="77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Raleway Light" panose="020B0403030101060003" pitchFamily="34" charset="77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latin typeface="Raleway Light" panose="020B0403030101060003" pitchFamily="34" charset="77"/>
              </a:rPr>
              <a:t>Chi2 minimization function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Raleway Light" panose="020B0403030101060003" pitchFamily="34" charset="77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6FA61CA-168F-BB41-90D2-56BE0E39E47D}"/>
                  </a:ext>
                </a:extLst>
              </p:cNvPr>
              <p:cNvSpPr/>
              <p:nvPr/>
            </p:nvSpPr>
            <p:spPr>
              <a:xfrm>
                <a:off x="795243" y="4733063"/>
                <a:ext cx="1864357" cy="5865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𝑙𝑖𝑡</m:t>
                                      </m:r>
                                    </m:sub>
                                  </m:sSub>
                                  <m:r>
                                    <a:rPr lang="en-US" sz="14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𝑐𝑎𝑙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𝑙𝑖𝑡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𝑐𝑎𝑙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6FA61CA-168F-BB41-90D2-56BE0E39E4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243" y="4733063"/>
                <a:ext cx="1864357" cy="5865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D9A51AC6-94CF-614D-AD21-6FCA53AA8085}"/>
              </a:ext>
            </a:extLst>
          </p:cNvPr>
          <p:cNvSpPr/>
          <p:nvPr/>
        </p:nvSpPr>
        <p:spPr>
          <a:xfrm>
            <a:off x="8713125" y="5671864"/>
            <a:ext cx="34788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DCE7F0"/>
                </a:highlight>
                <a:latin typeface="Raleway Light" panose="020B0403030101060003" pitchFamily="34" charset="77"/>
              </a:rPr>
              <a:t>Mylar thickness	6937(700) nm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0B94137-FFFC-284F-BCDA-B57F0B89495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7"/>
          <a:stretch/>
        </p:blipFill>
        <p:spPr>
          <a:xfrm rot="5400000">
            <a:off x="4576214" y="-705348"/>
            <a:ext cx="2768259" cy="43260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F2923E-3EDE-5E44-82C2-368C8F2DF660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8" b="1703"/>
          <a:stretch/>
        </p:blipFill>
        <p:spPr>
          <a:xfrm rot="5400000">
            <a:off x="9138139" y="-521809"/>
            <a:ext cx="2111233" cy="39090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EA5296-BA43-E641-A538-748768F7C335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b="1647"/>
          <a:stretch/>
        </p:blipFill>
        <p:spPr>
          <a:xfrm rot="5400000">
            <a:off x="8925708" y="1837114"/>
            <a:ext cx="2480831" cy="402491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F59199A-EC31-2843-9FD9-AB1B387BA1CD}"/>
                  </a:ext>
                </a:extLst>
              </p:cNvPr>
              <p:cNvSpPr/>
              <p:nvPr/>
            </p:nvSpPr>
            <p:spPr>
              <a:xfrm>
                <a:off x="795243" y="4016175"/>
                <a:ext cx="3169586" cy="5290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𝑐𝑎𝑙</m:t>
                          </m:r>
                        </m:sub>
                      </m:sSub>
                      <m:r>
                        <a:rPr lang="en-US" sz="1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𝐶𝑥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begChr m:val=""/>
                                          <m:endChr m:val="|"/>
                                          <m:ctrlPr>
                                            <a:rPr lang="en-US" sz="14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40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  <m:t>𝑙𝑜𝑠𝑠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𝐷𝐿</m:t>
                                      </m:r>
                                    </m:sub>
                                  </m:sSub>
                                  <m:r>
                                    <a:rPr lang="en-US" sz="14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𝑙𝑜𝑠𝑠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𝑚𝑦𝑙𝑎𝑟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F59199A-EC31-2843-9FD9-AB1B387BA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243" y="4016175"/>
                <a:ext cx="3169586" cy="529056"/>
              </a:xfrm>
              <a:prstGeom prst="rect">
                <a:avLst/>
              </a:prstGeom>
              <a:blipFill>
                <a:blip r:embed="rId7"/>
                <a:stretch>
                  <a:fillRect t="-151163" r="-4000" b="-20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5DF965F9-364A-D64C-B260-282EC2FDC39E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6292" y="2751246"/>
            <a:ext cx="2128102" cy="301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82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EB6EFA-5A93-6C4F-8D94-FBDED8E14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Science, Physics and Astronomy, Instituut voor Kern- en Stralingsfysica.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C07DAD-8580-2A47-935B-007252A3F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11</a:t>
            </a:fld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D51A17-13FE-4242-BA1E-BA0AFB74277B}"/>
              </a:ext>
            </a:extLst>
          </p:cNvPr>
          <p:cNvSpPr/>
          <p:nvPr/>
        </p:nvSpPr>
        <p:spPr>
          <a:xfrm>
            <a:off x="6637" y="-615"/>
            <a:ext cx="45719" cy="1238865"/>
          </a:xfrm>
          <a:prstGeom prst="rect">
            <a:avLst/>
          </a:prstGeom>
          <a:solidFill>
            <a:srgbClr val="3A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25B355-52AE-934C-9C7D-DE7BABC8940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5053" y="1127854"/>
            <a:ext cx="3679693" cy="5697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5BD541-7A20-4043-B3F1-9FADDAE8B7C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6183" y="1207487"/>
            <a:ext cx="3679695" cy="5538537"/>
          </a:xfrm>
          <a:prstGeom prst="rect">
            <a:avLst/>
          </a:prstGeom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A507B945-FF70-3B47-B8B4-D47365877399}"/>
              </a:ext>
            </a:extLst>
          </p:cNvPr>
          <p:cNvSpPr txBox="1">
            <a:spLocks/>
          </p:cNvSpPr>
          <p:nvPr/>
        </p:nvSpPr>
        <p:spPr>
          <a:xfrm>
            <a:off x="22859" y="-308"/>
            <a:ext cx="12162504" cy="12382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  <a:latin typeface="Raleway ExtraBold" panose="020B0403030101060003" pitchFamily="34" charset="77"/>
              </a:rPr>
              <a:t>Data Analysis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4803C7-4325-9540-952F-EB33E6EEABDD}"/>
              </a:ext>
            </a:extLst>
          </p:cNvPr>
          <p:cNvSpPr txBox="1"/>
          <p:nvPr/>
        </p:nvSpPr>
        <p:spPr>
          <a:xfrm>
            <a:off x="357736" y="1133670"/>
            <a:ext cx="378821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latin typeface="Raleway Light" panose="020B0403030101060003" pitchFamily="34" charset="77"/>
              </a:rPr>
              <a:t>Energy calibration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>
                <a:latin typeface="Raleway Light" panose="020B0403030101060003" pitchFamily="34" charset="77"/>
              </a:rPr>
              <a:t>SIDW </a:t>
            </a:r>
            <a:r>
              <a:rPr lang="en-US" sz="1600" dirty="0">
                <a:latin typeface="Raleway Light" panose="020B0403030101060003" pitchFamily="34" charset="77"/>
                <a:sym typeface="Wingdings" pitchFamily="2" charset="2"/>
              </a:rPr>
              <a:t> </a:t>
            </a:r>
            <a:r>
              <a:rPr lang="en-US" sz="1600" dirty="0">
                <a:latin typeface="Raleway Light" panose="020B0403030101060003" pitchFamily="34" charset="77"/>
              </a:rPr>
              <a:t>Dead layer thickness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err="1">
                <a:latin typeface="Raleway Light" panose="020B0403030101060003" pitchFamily="34" charset="77"/>
              </a:rPr>
              <a:t>SiUP</a:t>
            </a:r>
            <a:r>
              <a:rPr lang="en-US" sz="1600" dirty="0">
                <a:latin typeface="Raleway Light" panose="020B0403030101060003" pitchFamily="34" charset="77"/>
              </a:rPr>
              <a:t> </a:t>
            </a:r>
            <a:r>
              <a:rPr lang="en-US" sz="1600" dirty="0">
                <a:latin typeface="Raleway Light" panose="020B0403030101060003" pitchFamily="34" charset="77"/>
                <a:sym typeface="Wingdings" pitchFamily="2" charset="2"/>
              </a:rPr>
              <a:t> Mylar thickness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38F709-8509-CB4A-85CA-7885E38428D7}"/>
              </a:ext>
            </a:extLst>
          </p:cNvPr>
          <p:cNvSpPr txBox="1"/>
          <p:nvPr/>
        </p:nvSpPr>
        <p:spPr>
          <a:xfrm>
            <a:off x="357736" y="837832"/>
            <a:ext cx="444650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highlight>
                  <a:srgbClr val="DCE7F0"/>
                </a:highlight>
                <a:latin typeface="Raleway Light" panose="020B0403030101060003" pitchFamily="34" charset="77"/>
              </a:rPr>
              <a:t>Experimental data</a:t>
            </a:r>
            <a:endParaRPr lang="en-GB" dirty="0">
              <a:highlight>
                <a:srgbClr val="DCE7F0"/>
              </a:highlight>
              <a:latin typeface="Raleway Light" panose="020B04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39357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B33E0A-4A4D-F344-9F1D-0033A0B51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Science, Physics and Astronomy, Instituut voor Kern- en Stralingsfysica.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EB0E7C-27F5-D247-806F-B74EC18DF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12</a:t>
            </a:fld>
            <a:endParaRPr lang="nl-NL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8525E859-CC07-AD4C-BC90-D1587AE1F7BD}"/>
              </a:ext>
            </a:extLst>
          </p:cNvPr>
          <p:cNvSpPr txBox="1">
            <a:spLocks/>
          </p:cNvSpPr>
          <p:nvPr/>
        </p:nvSpPr>
        <p:spPr>
          <a:xfrm>
            <a:off x="22859" y="-308"/>
            <a:ext cx="12162504" cy="12382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  <a:latin typeface="Raleway ExtraBold" panose="020B0403030101060003" pitchFamily="34" charset="77"/>
              </a:rPr>
              <a:t>Data Analysis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EA1D07E-EB89-454C-9BB7-8211BDBCF54F}"/>
              </a:ext>
            </a:extLst>
          </p:cNvPr>
          <p:cNvGrpSpPr/>
          <p:nvPr/>
        </p:nvGrpSpPr>
        <p:grpSpPr>
          <a:xfrm>
            <a:off x="416036" y="916847"/>
            <a:ext cx="4323620" cy="4223830"/>
            <a:chOff x="416036" y="916847"/>
            <a:chExt cx="4323620" cy="422383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D11C305-A366-9C4E-997E-03A163D80EB8}"/>
                    </a:ext>
                  </a:extLst>
                </p:cNvPr>
                <p:cNvSpPr txBox="1"/>
                <p:nvPr/>
              </p:nvSpPr>
              <p:spPr>
                <a:xfrm>
                  <a:off x="416036" y="1237942"/>
                  <a:ext cx="4323620" cy="39027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AutoNum type="arabicPeriod"/>
                  </a:pPr>
                  <a:r>
                    <a:rPr lang="en-US" dirty="0">
                      <a:solidFill>
                        <a:schemeClr val="bg1">
                          <a:lumMod val="50000"/>
                        </a:schemeClr>
                      </a:solidFill>
                      <a:latin typeface="Raleway Light" panose="020B0403030101060003" pitchFamily="34" charset="77"/>
                    </a:rPr>
                    <a:t>Energy calibration</a:t>
                  </a:r>
                </a:p>
                <a:p>
                  <a:pPr marL="800100" lvl="1" indent="-342900">
                    <a:buFont typeface="Wingdings" pitchFamily="2" charset="2"/>
                    <a:buChar char="§"/>
                  </a:pPr>
                  <a:r>
                    <a:rPr lang="en-US" dirty="0">
                      <a:solidFill>
                        <a:schemeClr val="bg1">
                          <a:lumMod val="50000"/>
                        </a:schemeClr>
                      </a:solidFill>
                      <a:latin typeface="Raleway Light" panose="020B0403030101060003" pitchFamily="34" charset="77"/>
                    </a:rPr>
                    <a:t>SIDW </a:t>
                  </a:r>
                  <a:r>
                    <a:rPr lang="en-US" dirty="0">
                      <a:solidFill>
                        <a:schemeClr val="bg1">
                          <a:lumMod val="50000"/>
                        </a:schemeClr>
                      </a:solidFill>
                      <a:latin typeface="Raleway Light" panose="020B0403030101060003" pitchFamily="34" charset="77"/>
                      <a:sym typeface="Wingdings" pitchFamily="2" charset="2"/>
                    </a:rPr>
                    <a:t> </a:t>
                  </a:r>
                  <a:r>
                    <a:rPr lang="en-US" dirty="0">
                      <a:solidFill>
                        <a:schemeClr val="bg1">
                          <a:lumMod val="50000"/>
                        </a:schemeClr>
                      </a:solidFill>
                      <a:latin typeface="Raleway Light" panose="020B0403030101060003" pitchFamily="34" charset="77"/>
                    </a:rPr>
                    <a:t>Dead layer thickness</a:t>
                  </a:r>
                </a:p>
                <a:p>
                  <a:pPr marL="800100" lvl="1" indent="-342900">
                    <a:buFont typeface="Wingdings" pitchFamily="2" charset="2"/>
                    <a:buChar char="§"/>
                  </a:pPr>
                  <a:r>
                    <a:rPr lang="en-US" dirty="0" err="1">
                      <a:solidFill>
                        <a:schemeClr val="bg1">
                          <a:lumMod val="50000"/>
                        </a:schemeClr>
                      </a:solidFill>
                      <a:latin typeface="Raleway Light" panose="020B0403030101060003" pitchFamily="34" charset="77"/>
                    </a:rPr>
                    <a:t>SiUP</a:t>
                  </a:r>
                  <a:r>
                    <a:rPr lang="en-US" dirty="0">
                      <a:solidFill>
                        <a:schemeClr val="bg1">
                          <a:lumMod val="50000"/>
                        </a:schemeClr>
                      </a:solidFill>
                      <a:latin typeface="Raleway Light" panose="020B0403030101060003" pitchFamily="34" charset="77"/>
                    </a:rPr>
                    <a:t> </a:t>
                  </a:r>
                  <a:r>
                    <a:rPr lang="en-US" dirty="0">
                      <a:solidFill>
                        <a:schemeClr val="bg1">
                          <a:lumMod val="50000"/>
                        </a:schemeClr>
                      </a:solidFill>
                      <a:latin typeface="Raleway Light" panose="020B0403030101060003" pitchFamily="34" charset="77"/>
                      <a:sym typeface="Wingdings" pitchFamily="2" charset="2"/>
                    </a:rPr>
                    <a:t> Mylar thickness</a:t>
                  </a:r>
                  <a:endParaRPr lang="en-US" dirty="0">
                    <a:solidFill>
                      <a:schemeClr val="bg1">
                        <a:lumMod val="50000"/>
                      </a:schemeClr>
                    </a:solidFill>
                    <a:latin typeface="Raleway Light" panose="020B0403030101060003" pitchFamily="34" charset="77"/>
                  </a:endParaRPr>
                </a:p>
                <a:p>
                  <a:pPr marL="342900" indent="-342900">
                    <a:buFontTx/>
                    <a:buAutoNum type="arabicPeriod"/>
                  </a:pPr>
                  <a:r>
                    <a:rPr lang="en-US" b="1" dirty="0">
                      <a:latin typeface="Raleway Light" panose="020B0403030101060003" pitchFamily="34" charset="77"/>
                    </a:rPr>
                    <a:t>Coincidence measurement</a:t>
                  </a:r>
                  <a:br>
                    <a:rPr lang="en-US" b="1" dirty="0">
                      <a:latin typeface="Raleway Light" panose="020B0403030101060003" pitchFamily="34" charset="77"/>
                    </a:rPr>
                  </a:br>
                  <a:r>
                    <a:rPr lang="en-US" dirty="0">
                      <a:solidFill>
                        <a:schemeClr val="bg1">
                          <a:lumMod val="50000"/>
                        </a:schemeClr>
                      </a:solidFill>
                      <a:latin typeface="Raleway Light" panose="020B0403030101060003" pitchFamily="34" charset="77"/>
                    </a:rPr>
                    <a:t>short time window between p and </a:t>
                  </a:r>
                  <a:r>
                    <a:rPr lang="en-US" dirty="0">
                      <a:solidFill>
                        <a:schemeClr val="bg1">
                          <a:lumMod val="50000"/>
                        </a:schemeClr>
                      </a:solidFill>
                      <a:latin typeface="Symbol" pitchFamily="2" charset="2"/>
                    </a:rPr>
                    <a:t>b</a:t>
                  </a:r>
                </a:p>
                <a:p>
                  <a:pPr marL="342900" indent="-342900">
                    <a:buAutoNum type="arabicPeriod"/>
                  </a:pPr>
                  <a:endParaRPr lang="en-US" baseline="-25000" dirty="0">
                    <a:latin typeface="Raleway Light" panose="020B0403030101060003" pitchFamily="34" charset="77"/>
                  </a:endParaRPr>
                </a:p>
                <a:p>
                  <a:pPr marL="342900" indent="-342900">
                    <a:buAutoNum type="arabicPeriod"/>
                  </a:pPr>
                  <a:r>
                    <a:rPr lang="en-US" dirty="0">
                      <a:solidFill>
                        <a:schemeClr val="bg1">
                          <a:lumMod val="50000"/>
                        </a:schemeClr>
                      </a:solidFill>
                      <a:latin typeface="Raleway Light" panose="020B0403030101060003" pitchFamily="34" charset="77"/>
                    </a:rPr>
                    <a:t>Kinematic energy shift, </a:t>
                  </a:r>
                  <a:r>
                    <a:rPr lang="en-US" dirty="0" err="1">
                      <a:solidFill>
                        <a:schemeClr val="bg1">
                          <a:lumMod val="50000"/>
                        </a:schemeClr>
                      </a:solidFill>
                      <a:latin typeface="Symbol" pitchFamily="2" charset="2"/>
                    </a:rPr>
                    <a:t>D</a:t>
                  </a:r>
                  <a:r>
                    <a:rPr lang="en-US" dirty="0" err="1">
                      <a:solidFill>
                        <a:schemeClr val="bg1">
                          <a:lumMod val="50000"/>
                        </a:schemeClr>
                      </a:solidFill>
                      <a:latin typeface="Raleway Light" panose="020B0403030101060003" pitchFamily="34" charset="77"/>
                    </a:rPr>
                    <a:t>E</a:t>
                  </a:r>
                  <a:r>
                    <a:rPr lang="en-US" baseline="-25000" dirty="0" err="1">
                      <a:solidFill>
                        <a:schemeClr val="bg1">
                          <a:lumMod val="50000"/>
                        </a:schemeClr>
                      </a:solidFill>
                      <a:latin typeface="Raleway Light" panose="020B0403030101060003" pitchFamily="34" charset="77"/>
                    </a:rPr>
                    <a:t>p</a:t>
                  </a:r>
                  <a:endParaRPr lang="en-US" baseline="-25000" dirty="0">
                    <a:solidFill>
                      <a:schemeClr val="bg1">
                        <a:lumMod val="50000"/>
                      </a:schemeClr>
                    </a:solidFill>
                    <a:latin typeface="Raleway Light" panose="020B0403030101060003" pitchFamily="34" charset="77"/>
                  </a:endParaRPr>
                </a:p>
                <a:p>
                  <a:endParaRPr lang="en-US" dirty="0">
                    <a:solidFill>
                      <a:schemeClr val="bg1">
                        <a:lumMod val="50000"/>
                      </a:schemeClr>
                    </a:solidFill>
                    <a:latin typeface="Chalkduster" panose="03050602040202020205" pitchFamily="66" charset="77"/>
                  </a:endParaRPr>
                </a:p>
                <a:p>
                  <a:r>
                    <a:rPr lang="en-GB" b="1" dirty="0">
                      <a:solidFill>
                        <a:srgbClr val="00B050"/>
                      </a:solidFill>
                      <a:highlight>
                        <a:srgbClr val="DCE7F0"/>
                      </a:highlight>
                      <a:latin typeface="Raleway Light" panose="020B0403030101060003" pitchFamily="34" charset="77"/>
                    </a:rPr>
                    <a:t>Monte Carlo simulations</a:t>
                  </a:r>
                  <a:endParaRPr lang="en-US" dirty="0">
                    <a:solidFill>
                      <a:schemeClr val="bg1">
                        <a:lumMod val="50000"/>
                      </a:schemeClr>
                    </a:solidFill>
                    <a:latin typeface="Chalkduster" panose="03050602040202020205" pitchFamily="66" charset="77"/>
                  </a:endParaRPr>
                </a:p>
                <a:p>
                  <a:pPr marL="342900" indent="-342900">
                    <a:buAutoNum type="arabicPeriod"/>
                  </a:pPr>
                  <a:r>
                    <a:rPr lang="en-US" dirty="0">
                      <a:solidFill>
                        <a:schemeClr val="bg1">
                          <a:lumMod val="50000"/>
                        </a:schemeClr>
                      </a:solidFill>
                      <a:latin typeface="Raleway Light" panose="020B0403030101060003" pitchFamily="34" charset="77"/>
                    </a:rPr>
                    <a:t>Event generator (CRADLE++)</a:t>
                  </a:r>
                </a:p>
                <a:p>
                  <a:pPr marL="342900" indent="-342900">
                    <a:buAutoNum type="arabicPeriod"/>
                  </a:pPr>
                  <a:r>
                    <a:rPr lang="en-US" dirty="0">
                      <a:solidFill>
                        <a:schemeClr val="bg1">
                          <a:lumMod val="50000"/>
                        </a:schemeClr>
                      </a:solidFill>
                      <a:latin typeface="Raleway Light" panose="020B0403030101060003" pitchFamily="34" charset="77"/>
                    </a:rPr>
                    <a:t>GEANT4 simulations</a:t>
                  </a:r>
                </a:p>
                <a:p>
                  <a:pPr marL="800100" lvl="1" indent="-342900">
                    <a:buFont typeface="Wingdings" pitchFamily="2" charset="2"/>
                    <a:buChar char="§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𝛽𝜈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chemeClr val="bg1">
                          <a:lumMod val="50000"/>
                        </a:schemeClr>
                      </a:solidFill>
                      <a:latin typeface="Raleway Light" panose="020B0403030101060003" pitchFamily="34" charset="77"/>
                    </a:rPr>
                    <a:t> vs </a:t>
                  </a:r>
                  <a:r>
                    <a:rPr lang="en-US" dirty="0" err="1">
                      <a:solidFill>
                        <a:schemeClr val="bg1">
                          <a:lumMod val="50000"/>
                        </a:schemeClr>
                      </a:solidFill>
                      <a:latin typeface="Symbol" pitchFamily="2" charset="2"/>
                    </a:rPr>
                    <a:t>D</a:t>
                  </a:r>
                  <a:r>
                    <a:rPr lang="en-US" dirty="0" err="1">
                      <a:solidFill>
                        <a:schemeClr val="bg1">
                          <a:lumMod val="50000"/>
                        </a:schemeClr>
                      </a:solidFill>
                      <a:latin typeface="Raleway Light" panose="020B0403030101060003" pitchFamily="34" charset="77"/>
                    </a:rPr>
                    <a:t>E</a:t>
                  </a:r>
                  <a:r>
                    <a:rPr lang="en-US" baseline="-25000" dirty="0" err="1">
                      <a:solidFill>
                        <a:schemeClr val="bg1">
                          <a:lumMod val="50000"/>
                        </a:schemeClr>
                      </a:solidFill>
                      <a:latin typeface="Raleway Light" panose="020B0403030101060003" pitchFamily="34" charset="77"/>
                    </a:rPr>
                    <a:t>p</a:t>
                  </a:r>
                  <a:endParaRPr lang="en-US" dirty="0">
                    <a:solidFill>
                      <a:schemeClr val="bg1">
                        <a:lumMod val="50000"/>
                      </a:schemeClr>
                    </a:solidFill>
                    <a:latin typeface="Raleway Light" panose="020B0403030101060003" pitchFamily="34" charset="77"/>
                  </a:endParaRPr>
                </a:p>
                <a:p>
                  <a:pPr marL="342900" indent="-342900">
                    <a:buAutoNum type="arabicPeriod"/>
                  </a:pPr>
                  <a:r>
                    <a:rPr lang="en-US" dirty="0">
                      <a:solidFill>
                        <a:schemeClr val="bg1">
                          <a:lumMod val="50000"/>
                        </a:schemeClr>
                      </a:solidFill>
                      <a:latin typeface="Raleway Light" panose="020B0403030101060003" pitchFamily="34" charset="77"/>
                    </a:rPr>
                    <a:t>Systematic uncertainties</a:t>
                  </a:r>
                </a:p>
                <a:p>
                  <a:pPr marL="342900" indent="-342900">
                    <a:buAutoNum type="arabicPeriod"/>
                  </a:pPr>
                  <a:endParaRPr lang="en-US" dirty="0">
                    <a:latin typeface="Raleway Light" panose="020B0403030101060003" pitchFamily="34" charset="77"/>
                  </a:endParaRPr>
                </a:p>
              </p:txBody>
            </p:sp>
          </mc:Choice>
          <mc:Fallback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D11C305-A366-9C4E-997E-03A163D80E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036" y="1237942"/>
                  <a:ext cx="4323620" cy="3902735"/>
                </a:xfrm>
                <a:prstGeom prst="rect">
                  <a:avLst/>
                </a:prstGeom>
                <a:blipFill>
                  <a:blip r:embed="rId2"/>
                  <a:stretch>
                    <a:fillRect l="-1170" t="-6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870EC0-D974-0748-906D-5A1F58BDF395}"/>
                </a:ext>
              </a:extLst>
            </p:cNvPr>
            <p:cNvSpPr txBox="1"/>
            <p:nvPr/>
          </p:nvSpPr>
          <p:spPr>
            <a:xfrm>
              <a:off x="416036" y="916847"/>
              <a:ext cx="413125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highlight>
                    <a:srgbClr val="DCE7F0"/>
                  </a:highlight>
                  <a:latin typeface="Raleway Light" panose="020B0403030101060003" pitchFamily="34" charset="77"/>
                </a:rPr>
                <a:t>Experimental data</a:t>
              </a:r>
              <a:endParaRPr lang="en-GB" dirty="0">
                <a:highlight>
                  <a:srgbClr val="DCE7F0"/>
                </a:highlight>
                <a:latin typeface="Raleway Light" panose="020B0403030101060003" pitchFamily="34" charset="77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1BABD37-96FF-D34D-9EAA-675D4BA9957E}"/>
              </a:ext>
            </a:extLst>
          </p:cNvPr>
          <p:cNvSpPr/>
          <p:nvPr/>
        </p:nvSpPr>
        <p:spPr>
          <a:xfrm>
            <a:off x="6637" y="-615"/>
            <a:ext cx="45719" cy="1238865"/>
          </a:xfrm>
          <a:prstGeom prst="rect">
            <a:avLst/>
          </a:prstGeom>
          <a:solidFill>
            <a:srgbClr val="3A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DB935E-9B0A-B343-A3D5-48BF53334A8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8"/>
          <a:stretch/>
        </p:blipFill>
        <p:spPr bwMode="auto">
          <a:xfrm rot="5400000">
            <a:off x="5750204" y="-557999"/>
            <a:ext cx="2847945" cy="41862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8344A2-0581-8948-88D5-61126158516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0934" y="2421475"/>
            <a:ext cx="2979538" cy="4134734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BAD0AF34-5786-7744-9DBA-B37E91A5E3CD}"/>
              </a:ext>
            </a:extLst>
          </p:cNvPr>
          <p:cNvSpPr txBox="1"/>
          <p:nvPr/>
        </p:nvSpPr>
        <p:spPr>
          <a:xfrm>
            <a:off x="9297873" y="2032760"/>
            <a:ext cx="2608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Raleway Light" panose="020B0403030101060003" pitchFamily="34" charset="77"/>
              </a:rPr>
              <a:t>beta threshold =25(12)keV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BBCDA1D-E1D3-2F45-810F-97D8B8027D2A}"/>
              </a:ext>
            </a:extLst>
          </p:cNvPr>
          <p:cNvSpPr txBox="1"/>
          <p:nvPr/>
        </p:nvSpPr>
        <p:spPr>
          <a:xfrm>
            <a:off x="9267303" y="4901393"/>
            <a:ext cx="20601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Raleway Light" panose="020B0403030101060003" pitchFamily="34" charset="77"/>
              </a:rPr>
              <a:t>Tdiff = narrow range</a:t>
            </a:r>
            <a:br>
              <a:rPr lang="en-US" sz="1600" dirty="0">
                <a:latin typeface="Raleway Light" panose="020B0403030101060003" pitchFamily="34" charset="77"/>
              </a:rPr>
            </a:br>
            <a:r>
              <a:rPr lang="en-US" sz="1600" dirty="0">
                <a:latin typeface="Raleway Light" panose="020B0403030101060003" pitchFamily="34" charset="77"/>
              </a:rPr>
              <a:t>(individually)</a:t>
            </a:r>
          </a:p>
          <a:p>
            <a:r>
              <a:rPr lang="en-US" sz="1600" b="1" dirty="0">
                <a:latin typeface="Raleway Light" panose="020B0403030101060003" pitchFamily="34" charset="77"/>
              </a:rPr>
              <a:t>Fermi</a:t>
            </a:r>
          </a:p>
          <a:p>
            <a:endParaRPr lang="en-US" sz="1600" b="1" dirty="0">
              <a:latin typeface="Raleway Light" panose="020B04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405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0DC534-830A-EA44-996C-8B83E3DF5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Raleway Light" panose="020B0403030101060003" pitchFamily="34" charset="77"/>
              </a:rPr>
              <a:t>Faculty of Science, Physics and Astronomy, </a:t>
            </a:r>
            <a:r>
              <a:rPr lang="en-US" dirty="0" err="1">
                <a:latin typeface="Raleway Light" panose="020B0403030101060003" pitchFamily="34" charset="77"/>
              </a:rPr>
              <a:t>Instituut</a:t>
            </a:r>
            <a:r>
              <a:rPr lang="en-US" dirty="0">
                <a:latin typeface="Raleway Light" panose="020B0403030101060003" pitchFamily="34" charset="77"/>
              </a:rPr>
              <a:t> </a:t>
            </a:r>
            <a:r>
              <a:rPr lang="en-US" dirty="0" err="1">
                <a:latin typeface="Raleway Light" panose="020B0403030101060003" pitchFamily="34" charset="77"/>
              </a:rPr>
              <a:t>voor</a:t>
            </a:r>
            <a:r>
              <a:rPr lang="en-US" dirty="0">
                <a:latin typeface="Raleway Light" panose="020B0403030101060003" pitchFamily="34" charset="77"/>
              </a:rPr>
              <a:t> Kern- </a:t>
            </a:r>
            <a:r>
              <a:rPr lang="en-US" dirty="0" err="1">
                <a:latin typeface="Raleway Light" panose="020B0403030101060003" pitchFamily="34" charset="77"/>
              </a:rPr>
              <a:t>en</a:t>
            </a:r>
            <a:r>
              <a:rPr lang="en-US" dirty="0">
                <a:latin typeface="Raleway Light" panose="020B0403030101060003" pitchFamily="34" charset="77"/>
              </a:rPr>
              <a:t> </a:t>
            </a:r>
            <a:r>
              <a:rPr lang="en-US" dirty="0" err="1">
                <a:latin typeface="Raleway Light" panose="020B0403030101060003" pitchFamily="34" charset="77"/>
              </a:rPr>
              <a:t>Stralingsfysica</a:t>
            </a:r>
            <a:r>
              <a:rPr lang="en-US" dirty="0">
                <a:latin typeface="Raleway Light" panose="020B0403030101060003" pitchFamily="34" charset="77"/>
              </a:rPr>
              <a:t>.</a:t>
            </a:r>
            <a:endParaRPr lang="nl-NL" dirty="0">
              <a:latin typeface="Raleway Light" panose="020B0403030101060003" pitchFamily="34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F7A032-51DD-5544-83F6-056E3F5FA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13</a:t>
            </a:fld>
            <a:endParaRPr lang="nl-NL"/>
          </a:p>
        </p:txBody>
      </p:sp>
      <p:sp>
        <p:nvSpPr>
          <p:cNvPr id="95" name="Title 5">
            <a:extLst>
              <a:ext uri="{FF2B5EF4-FFF2-40B4-BE49-F238E27FC236}">
                <a16:creationId xmlns:a16="http://schemas.microsoft.com/office/drawing/2014/main" id="{F760E7E4-8346-0643-8FA4-54BE2578DFBD}"/>
              </a:ext>
            </a:extLst>
          </p:cNvPr>
          <p:cNvSpPr txBox="1">
            <a:spLocks/>
          </p:cNvSpPr>
          <p:nvPr/>
        </p:nvSpPr>
        <p:spPr>
          <a:xfrm>
            <a:off x="22859" y="68967"/>
            <a:ext cx="12162504" cy="12382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  <a:latin typeface="Raleway ExtraBold" panose="020B0403030101060003" pitchFamily="34" charset="77"/>
              </a:rPr>
              <a:t>Kinematic proton energy shift</a:t>
            </a:r>
            <a:br>
              <a:rPr lang="en-US" sz="2800" b="1" dirty="0">
                <a:solidFill>
                  <a:schemeClr val="tx1"/>
                </a:solidFill>
                <a:latin typeface="Raleway ExtraBold" panose="020B0403030101060003" pitchFamily="34" charset="77"/>
              </a:rPr>
            </a:br>
            <a:r>
              <a:rPr lang="en-US" sz="2000" b="1" dirty="0">
                <a:solidFill>
                  <a:srgbClr val="1D8DB0"/>
                </a:solidFill>
                <a:latin typeface="Symbol" pitchFamily="2" charset="2"/>
              </a:rPr>
              <a:t>b</a:t>
            </a:r>
            <a:r>
              <a:rPr lang="en-US" sz="2000" b="1" dirty="0">
                <a:solidFill>
                  <a:srgbClr val="1D8DB0"/>
                </a:solidFill>
                <a:latin typeface="Raleway ExtraBold" panose="020B0403030101060003" pitchFamily="34" charset="77"/>
              </a:rPr>
              <a:t>-p </a:t>
            </a:r>
            <a:r>
              <a:rPr lang="en-US" sz="2000" dirty="0">
                <a:solidFill>
                  <a:srgbClr val="1D8DB0"/>
                </a:solidFill>
                <a:latin typeface="Raleway ExtraBold" panose="020B0403030101060003" pitchFamily="34" charset="77"/>
              </a:rPr>
              <a:t>coincidence measurements</a:t>
            </a:r>
            <a:endParaRPr lang="en-US" sz="2800" dirty="0">
              <a:solidFill>
                <a:srgbClr val="1D8DB0"/>
              </a:solidFill>
              <a:latin typeface="Raleway ExtraBold" panose="020B0403030101060003" pitchFamily="34" charset="77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FEDA7B70-EE58-9F47-A2EF-568411560104}"/>
              </a:ext>
            </a:extLst>
          </p:cNvPr>
          <p:cNvSpPr/>
          <p:nvPr/>
        </p:nvSpPr>
        <p:spPr>
          <a:xfrm flipH="1">
            <a:off x="3122" y="-614"/>
            <a:ext cx="45719" cy="760270"/>
          </a:xfrm>
          <a:prstGeom prst="rect">
            <a:avLst/>
          </a:prstGeom>
          <a:solidFill>
            <a:srgbClr val="3A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2" name="Picture 151">
            <a:extLst>
              <a:ext uri="{FF2B5EF4-FFF2-40B4-BE49-F238E27FC236}">
                <a16:creationId xmlns:a16="http://schemas.microsoft.com/office/drawing/2014/main" id="{782969C4-404D-4140-B81E-DD26BEF369C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6"/>
          <a:stretch/>
        </p:blipFill>
        <p:spPr>
          <a:xfrm rot="5400000">
            <a:off x="6907703" y="251191"/>
            <a:ext cx="4364742" cy="6100125"/>
          </a:xfrm>
          <a:prstGeom prst="rect">
            <a:avLst/>
          </a:prstGeom>
        </p:spPr>
      </p:pic>
      <p:grpSp>
        <p:nvGrpSpPr>
          <p:cNvPr id="114" name="Google Shape;527;p38">
            <a:extLst>
              <a:ext uri="{FF2B5EF4-FFF2-40B4-BE49-F238E27FC236}">
                <a16:creationId xmlns:a16="http://schemas.microsoft.com/office/drawing/2014/main" id="{2993CD86-91FF-B74C-B52E-01E4ADC95114}"/>
              </a:ext>
            </a:extLst>
          </p:cNvPr>
          <p:cNvGrpSpPr>
            <a:grpSpLocks noChangeAspect="1"/>
          </p:cNvGrpSpPr>
          <p:nvPr/>
        </p:nvGrpSpPr>
        <p:grpSpPr>
          <a:xfrm>
            <a:off x="7764300" y="5627489"/>
            <a:ext cx="425444" cy="396000"/>
            <a:chOff x="5975075" y="2327501"/>
            <a:chExt cx="420099" cy="388350"/>
          </a:xfrm>
          <a:solidFill>
            <a:schemeClr val="tx1"/>
          </a:solidFill>
        </p:grpSpPr>
        <p:sp>
          <p:nvSpPr>
            <p:cNvPr id="115" name="Google Shape;528;p38">
              <a:extLst>
                <a:ext uri="{FF2B5EF4-FFF2-40B4-BE49-F238E27FC236}">
                  <a16:creationId xmlns:a16="http://schemas.microsoft.com/office/drawing/2014/main" id="{3984A9BB-D635-6344-BB57-B574DFA6E6D8}"/>
                </a:ext>
              </a:extLst>
            </p:cNvPr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29;p38">
              <a:extLst>
                <a:ext uri="{FF2B5EF4-FFF2-40B4-BE49-F238E27FC236}">
                  <a16:creationId xmlns:a16="http://schemas.microsoft.com/office/drawing/2014/main" id="{642ECAD7-53A2-0143-A8DF-1C57A406CCAE}"/>
                </a:ext>
              </a:extLst>
            </p:cNvPr>
            <p:cNvSpPr/>
            <p:nvPr/>
          </p:nvSpPr>
          <p:spPr>
            <a:xfrm>
              <a:off x="6088024" y="2327501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6A753B54-4C1D-3E4B-9054-CE74B94506A9}"/>
              </a:ext>
            </a:extLst>
          </p:cNvPr>
          <p:cNvSpPr txBox="1"/>
          <p:nvPr/>
        </p:nvSpPr>
        <p:spPr>
          <a:xfrm>
            <a:off x="8274235" y="5551474"/>
            <a:ext cx="3925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DCE7F0"/>
                </a:highlight>
                <a:latin typeface="Raleway Light" panose="020B0403030101060003" pitchFamily="34" charset="77"/>
              </a:rPr>
              <a:t>Clear energy shifts observed in the dominant vector contribution</a:t>
            </a:r>
          </a:p>
        </p:txBody>
      </p:sp>
      <p:pic>
        <p:nvPicPr>
          <p:cNvPr id="153" name="Picture 152">
            <a:extLst>
              <a:ext uri="{FF2B5EF4-FFF2-40B4-BE49-F238E27FC236}">
                <a16:creationId xmlns:a16="http://schemas.microsoft.com/office/drawing/2014/main" id="{34DE698E-2698-7949-9017-AB7396F326DC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/>
          <a:stretch/>
        </p:blipFill>
        <p:spPr>
          <a:xfrm rot="5400000">
            <a:off x="825759" y="293879"/>
            <a:ext cx="4424929" cy="60764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B1CB11-8FE7-FC43-9F51-E1BA1B94E14C}"/>
              </a:ext>
            </a:extLst>
          </p:cNvPr>
          <p:cNvSpPr txBox="1"/>
          <p:nvPr/>
        </p:nvSpPr>
        <p:spPr>
          <a:xfrm>
            <a:off x="2551370" y="4305396"/>
            <a:ext cx="1241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keV (</a:t>
            </a:r>
            <a:r>
              <a:rPr lang="en-US" dirty="0">
                <a:sym typeface="Wingdings" pitchFamily="2" charset="2"/>
              </a:rPr>
              <a:t>)</a:t>
            </a:r>
            <a:endParaRPr lang="en-US" dirty="0"/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C88F6154-2C63-E642-89D9-AF437699F535}"/>
              </a:ext>
            </a:extLst>
          </p:cNvPr>
          <p:cNvSpPr txBox="1"/>
          <p:nvPr/>
        </p:nvSpPr>
        <p:spPr>
          <a:xfrm>
            <a:off x="9016990" y="4305465"/>
            <a:ext cx="1246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keV (</a:t>
            </a:r>
            <a:r>
              <a:rPr lang="en-US" dirty="0">
                <a:sym typeface="Wingdings" pitchFamily="2" charset="2"/>
              </a:rPr>
              <a:t>)</a:t>
            </a:r>
            <a:endParaRPr lang="en-US" dirty="0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BC13193-F02C-E84D-AB34-5E4A337D1195}"/>
              </a:ext>
            </a:extLst>
          </p:cNvPr>
          <p:cNvGrpSpPr/>
          <p:nvPr/>
        </p:nvGrpSpPr>
        <p:grpSpPr>
          <a:xfrm>
            <a:off x="6831515" y="1738783"/>
            <a:ext cx="1612825" cy="2445202"/>
            <a:chOff x="6394133" y="1297958"/>
            <a:chExt cx="2416234" cy="3173190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C6FCC6EA-7B5B-CF4D-9B30-D5706E585234}"/>
                </a:ext>
              </a:extLst>
            </p:cNvPr>
            <p:cNvGrpSpPr/>
            <p:nvPr/>
          </p:nvGrpSpPr>
          <p:grpSpPr>
            <a:xfrm>
              <a:off x="6394133" y="1776743"/>
              <a:ext cx="2273936" cy="2694405"/>
              <a:chOff x="6235510" y="2175008"/>
              <a:chExt cx="1726085" cy="2202222"/>
            </a:xfrm>
          </p:grpSpPr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703B8E84-905B-574F-A271-4D37D2C8650B}"/>
                  </a:ext>
                </a:extLst>
              </p:cNvPr>
              <p:cNvGrpSpPr/>
              <p:nvPr/>
            </p:nvGrpSpPr>
            <p:grpSpPr>
              <a:xfrm>
                <a:off x="6345374" y="2175008"/>
                <a:ext cx="1616221" cy="2202222"/>
                <a:chOff x="734444" y="5534718"/>
                <a:chExt cx="1616221" cy="2202222"/>
              </a:xfrm>
            </p:grpSpPr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53962318-43D8-1941-831B-E37CCF6FAE01}"/>
                    </a:ext>
                  </a:extLst>
                </p:cNvPr>
                <p:cNvSpPr txBox="1"/>
                <p:nvPr/>
              </p:nvSpPr>
              <p:spPr>
                <a:xfrm>
                  <a:off x="1823380" y="5873303"/>
                  <a:ext cx="522900" cy="261610"/>
                </a:xfrm>
                <a:prstGeom prst="rect">
                  <a:avLst/>
                </a:prstGeom>
                <a:solidFill>
                  <a:schemeClr val="bg1">
                    <a:alpha val="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marL="6350"/>
                  <a:r>
                    <a:rPr lang="en-US" sz="1100" dirty="0">
                      <a:latin typeface="Roboto Condensed" pitchFamily="2" charset="0"/>
                      <a:ea typeface="Roboto Condensed" pitchFamily="2" charset="0"/>
                    </a:rPr>
                    <a:t>Si2UP</a:t>
                  </a:r>
                </a:p>
              </p:txBody>
            </p:sp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33711A18-0908-BE4D-B4BF-1D306B33B017}"/>
                    </a:ext>
                  </a:extLst>
                </p:cNvPr>
                <p:cNvGrpSpPr/>
                <p:nvPr/>
              </p:nvGrpSpPr>
              <p:grpSpPr>
                <a:xfrm>
                  <a:off x="1181692" y="6175983"/>
                  <a:ext cx="877066" cy="590830"/>
                  <a:chOff x="5438085" y="1936302"/>
                  <a:chExt cx="1378448" cy="927363"/>
                </a:xfrm>
              </p:grpSpPr>
              <p:cxnSp>
                <p:nvCxnSpPr>
                  <p:cNvPr id="170" name="Straight Arrow Connector 169">
                    <a:extLst>
                      <a:ext uri="{FF2B5EF4-FFF2-40B4-BE49-F238E27FC236}">
                        <a16:creationId xmlns:a16="http://schemas.microsoft.com/office/drawing/2014/main" id="{018BE81E-9225-7448-8E6F-5CDDFAE529F2}"/>
                      </a:ext>
                    </a:extLst>
                  </p:cNvPr>
                  <p:cNvCxnSpPr>
                    <a:cxnSpLocks/>
                    <a:stCxn id="158" idx="0"/>
                  </p:cNvCxnSpPr>
                  <p:nvPr/>
                </p:nvCxnSpPr>
                <p:spPr>
                  <a:xfrm flipH="1" flipV="1">
                    <a:off x="5606489" y="1955756"/>
                    <a:ext cx="515880" cy="907909"/>
                  </a:xfrm>
                  <a:prstGeom prst="straightConnector1">
                    <a:avLst/>
                  </a:prstGeom>
                  <a:ln w="12700" cap="flat" cmpd="sng" algn="ctr">
                    <a:solidFill>
                      <a:schemeClr val="accent2"/>
                    </a:solidFill>
                    <a:prstDash val="sysDot"/>
                    <a:round/>
                    <a:headEnd type="none" w="med" len="sm"/>
                    <a:tailEnd type="triangle" w="sm" len="lg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Straight Arrow Connector 170">
                    <a:extLst>
                      <a:ext uri="{FF2B5EF4-FFF2-40B4-BE49-F238E27FC236}">
                        <a16:creationId xmlns:a16="http://schemas.microsoft.com/office/drawing/2014/main" id="{00238A32-5E37-6E40-B745-4D7DBB67E950}"/>
                      </a:ext>
                    </a:extLst>
                  </p:cNvPr>
                  <p:cNvCxnSpPr>
                    <a:cxnSpLocks/>
                    <a:stCxn id="158" idx="0"/>
                    <a:endCxn id="163" idx="2"/>
                  </p:cNvCxnSpPr>
                  <p:nvPr/>
                </p:nvCxnSpPr>
                <p:spPr>
                  <a:xfrm flipH="1" flipV="1">
                    <a:off x="5438085" y="1936302"/>
                    <a:ext cx="684284" cy="927363"/>
                  </a:xfrm>
                  <a:prstGeom prst="straightConnector1">
                    <a:avLst/>
                  </a:prstGeom>
                  <a:ln w="12700" cap="flat" cmpd="sng" algn="ctr">
                    <a:solidFill>
                      <a:schemeClr val="accent2"/>
                    </a:solidFill>
                    <a:prstDash val="sysDot"/>
                    <a:round/>
                    <a:headEnd type="none" w="med" len="sm"/>
                    <a:tailEnd type="triangle" w="sm" len="lg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Arrow Connector 171">
                    <a:extLst>
                      <a:ext uri="{FF2B5EF4-FFF2-40B4-BE49-F238E27FC236}">
                        <a16:creationId xmlns:a16="http://schemas.microsoft.com/office/drawing/2014/main" id="{757E06B9-B0D5-7E48-B65D-FF09658AFEDD}"/>
                      </a:ext>
                    </a:extLst>
                  </p:cNvPr>
                  <p:cNvCxnSpPr>
                    <a:cxnSpLocks/>
                    <a:stCxn id="158" idx="0"/>
                  </p:cNvCxnSpPr>
                  <p:nvPr/>
                </p:nvCxnSpPr>
                <p:spPr>
                  <a:xfrm flipV="1">
                    <a:off x="6122369" y="1953488"/>
                    <a:ext cx="535888" cy="910177"/>
                  </a:xfrm>
                  <a:prstGeom prst="straightConnector1">
                    <a:avLst/>
                  </a:prstGeom>
                  <a:ln w="12700" cap="flat" cmpd="sng" algn="ctr">
                    <a:solidFill>
                      <a:schemeClr val="accent2"/>
                    </a:solidFill>
                    <a:prstDash val="sysDot"/>
                    <a:round/>
                    <a:headEnd type="none" w="med" len="sm"/>
                    <a:tailEnd type="triangle" w="sm" len="lg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Straight Arrow Connector 172">
                    <a:extLst>
                      <a:ext uri="{FF2B5EF4-FFF2-40B4-BE49-F238E27FC236}">
                        <a16:creationId xmlns:a16="http://schemas.microsoft.com/office/drawing/2014/main" id="{0AD58159-1CC3-3946-A7D8-D5AC0D08E377}"/>
                      </a:ext>
                    </a:extLst>
                  </p:cNvPr>
                  <p:cNvCxnSpPr>
                    <a:cxnSpLocks/>
                    <a:stCxn id="158" idx="0"/>
                    <a:endCxn id="164" idx="2"/>
                  </p:cNvCxnSpPr>
                  <p:nvPr/>
                </p:nvCxnSpPr>
                <p:spPr>
                  <a:xfrm flipV="1">
                    <a:off x="6122369" y="1936302"/>
                    <a:ext cx="694164" cy="927363"/>
                  </a:xfrm>
                  <a:prstGeom prst="straightConnector1">
                    <a:avLst/>
                  </a:prstGeom>
                  <a:ln w="12700" cap="flat" cmpd="sng" algn="ctr">
                    <a:solidFill>
                      <a:schemeClr val="accent2"/>
                    </a:solidFill>
                    <a:prstDash val="sysDot"/>
                    <a:round/>
                    <a:headEnd type="none" w="med" len="sm"/>
                    <a:tailEnd type="triangle" w="sm" len="lg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2089CF11-32FB-1046-BCED-04EDF9094898}"/>
                    </a:ext>
                  </a:extLst>
                </p:cNvPr>
                <p:cNvSpPr txBox="1"/>
                <p:nvPr/>
              </p:nvSpPr>
              <p:spPr>
                <a:xfrm>
                  <a:off x="1815966" y="6423976"/>
                  <a:ext cx="2600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latin typeface="Roboto Condensed" pitchFamily="2" charset="0"/>
                      <a:ea typeface="Roboto Condensed" pitchFamily="2" charset="0"/>
                    </a:rPr>
                    <a:t>p</a:t>
                  </a:r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F94DF08F-53F6-CF43-ACE4-2CA55FEEDA99}"/>
                    </a:ext>
                  </a:extLst>
                </p:cNvPr>
                <p:cNvSpPr/>
                <p:nvPr/>
              </p:nvSpPr>
              <p:spPr>
                <a:xfrm>
                  <a:off x="1497424" y="6193689"/>
                  <a:ext cx="208273" cy="17647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>
                      <a:latin typeface="Symbol" pitchFamily="2" charset="2"/>
                    </a:rPr>
                    <a:t>b</a:t>
                  </a:r>
                  <a:r>
                    <a:rPr lang="en-US" sz="1200" baseline="30000" dirty="0">
                      <a:latin typeface="Times" pitchFamily="2" charset="0"/>
                    </a:rPr>
                    <a:t>+</a:t>
                  </a:r>
                  <a:endParaRPr lang="en-US" sz="1200" dirty="0"/>
                </a:p>
              </p:txBody>
            </p:sp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1ED56049-5B28-B047-8540-379DD296EEC3}"/>
                    </a:ext>
                  </a:extLst>
                </p:cNvPr>
                <p:cNvGrpSpPr/>
                <p:nvPr/>
              </p:nvGrpSpPr>
              <p:grpSpPr>
                <a:xfrm>
                  <a:off x="929910" y="5534718"/>
                  <a:ext cx="1374344" cy="1962457"/>
                  <a:chOff x="5038257" y="929778"/>
                  <a:chExt cx="2160000" cy="3080257"/>
                </a:xfrm>
              </p:grpSpPr>
              <p:sp>
                <p:nvSpPr>
                  <p:cNvPr id="158" name="Rounded Rectangle 157">
                    <a:extLst>
                      <a:ext uri="{FF2B5EF4-FFF2-40B4-BE49-F238E27FC236}">
                        <a16:creationId xmlns:a16="http://schemas.microsoft.com/office/drawing/2014/main" id="{0AE2843C-084D-B643-AA6B-4AF4B8D1AF9C}"/>
                      </a:ext>
                    </a:extLst>
                  </p:cNvPr>
                  <p:cNvSpPr/>
                  <p:nvPr/>
                </p:nvSpPr>
                <p:spPr>
                  <a:xfrm>
                    <a:off x="5578257" y="2863665"/>
                    <a:ext cx="1080000" cy="36000"/>
                  </a:xfrm>
                  <a:prstGeom prst="roundRect">
                    <a:avLst/>
                  </a:prstGeom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59" name="Group 158">
                    <a:extLst>
                      <a:ext uri="{FF2B5EF4-FFF2-40B4-BE49-F238E27FC236}">
                        <a16:creationId xmlns:a16="http://schemas.microsoft.com/office/drawing/2014/main" id="{250D0FCB-5045-3A47-926E-3C10A7F23F03}"/>
                      </a:ext>
                    </a:extLst>
                  </p:cNvPr>
                  <p:cNvGrpSpPr/>
                  <p:nvPr/>
                </p:nvGrpSpPr>
                <p:grpSpPr>
                  <a:xfrm>
                    <a:off x="5038257" y="3827027"/>
                    <a:ext cx="2160000" cy="183008"/>
                    <a:chOff x="5038257" y="3807712"/>
                    <a:chExt cx="2160000" cy="183008"/>
                  </a:xfrm>
                </p:grpSpPr>
                <p:sp>
                  <p:nvSpPr>
                    <p:cNvPr id="166" name="Rounded Rectangle 165">
                      <a:extLst>
                        <a:ext uri="{FF2B5EF4-FFF2-40B4-BE49-F238E27FC236}">
                          <a16:creationId xmlns:a16="http://schemas.microsoft.com/office/drawing/2014/main" id="{53E06D07-D066-234B-B149-5334B5C713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63973" y="3828920"/>
                      <a:ext cx="540000" cy="36000"/>
                    </a:xfrm>
                    <a:prstGeom prst="roundRect">
                      <a:avLst/>
                    </a:prstGeom>
                  </p:spPr>
                  <p:style>
                    <a:lnRef idx="2">
                      <a:schemeClr val="accent3">
                        <a:shade val="50000"/>
                      </a:schemeClr>
                    </a:lnRef>
                    <a:fillRef idx="1">
                      <a:schemeClr val="accent3"/>
                    </a:fillRef>
                    <a:effectRef idx="0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7" name="Rounded Rectangle 166">
                      <a:extLst>
                        <a:ext uri="{FF2B5EF4-FFF2-40B4-BE49-F238E27FC236}">
                          <a16:creationId xmlns:a16="http://schemas.microsoft.com/office/drawing/2014/main" id="{91335982-518C-C744-B9E6-A2C97C902E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42421" y="3828466"/>
                      <a:ext cx="540000" cy="36000"/>
                    </a:xfrm>
                    <a:prstGeom prst="roundRect">
                      <a:avLst/>
                    </a:prstGeom>
                  </p:spPr>
                  <p:style>
                    <a:lnRef idx="2">
                      <a:schemeClr val="accent3">
                        <a:shade val="50000"/>
                      </a:schemeClr>
                    </a:lnRef>
                    <a:fillRef idx="1">
                      <a:schemeClr val="accent3"/>
                    </a:fillRef>
                    <a:effectRef idx="0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8" name="Rounded Rectangle 167">
                      <a:extLst>
                        <a:ext uri="{FF2B5EF4-FFF2-40B4-BE49-F238E27FC236}">
                          <a16:creationId xmlns:a16="http://schemas.microsoft.com/office/drawing/2014/main" id="{0C07DBE8-1040-9149-BF09-8532597F7F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38257" y="3859115"/>
                      <a:ext cx="2160000" cy="87682"/>
                    </a:xfrm>
                    <a:prstGeom prst="roundRect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69" name="Rounded Rectangle 168">
                      <a:extLst>
                        <a:ext uri="{FF2B5EF4-FFF2-40B4-BE49-F238E27FC236}">
                          <a16:creationId xmlns:a16="http://schemas.microsoft.com/office/drawing/2014/main" id="{782B4371-D86D-924D-BB9E-9C0D6C14E7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70911" y="3807712"/>
                      <a:ext cx="694693" cy="183008"/>
                    </a:xfrm>
                    <a:prstGeom prst="roundRect">
                      <a:avLst>
                        <a:gd name="adj" fmla="val 22542"/>
                      </a:avLst>
                    </a:prstGeom>
                    <a:solidFill>
                      <a:schemeClr val="bg1"/>
                    </a:solidFill>
                    <a:ln w="38100">
                      <a:solidFill>
                        <a:schemeClr val="bg1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accent5"/>
                    </a:fillRef>
                    <a:effectRef idx="1">
                      <a:schemeClr val="accent5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0" name="Group 159">
                    <a:extLst>
                      <a:ext uri="{FF2B5EF4-FFF2-40B4-BE49-F238E27FC236}">
                        <a16:creationId xmlns:a16="http://schemas.microsoft.com/office/drawing/2014/main" id="{FA33CAE8-AF9E-4A42-8F54-AC6497178D9F}"/>
                      </a:ext>
                    </a:extLst>
                  </p:cNvPr>
                  <p:cNvGrpSpPr/>
                  <p:nvPr/>
                </p:nvGrpSpPr>
                <p:grpSpPr>
                  <a:xfrm>
                    <a:off x="5038257" y="929778"/>
                    <a:ext cx="2160000" cy="1006524"/>
                    <a:chOff x="5038257" y="929778"/>
                    <a:chExt cx="2160000" cy="1006524"/>
                  </a:xfrm>
                </p:grpSpPr>
                <p:grpSp>
                  <p:nvGrpSpPr>
                    <p:cNvPr id="161" name="Group 160">
                      <a:extLst>
                        <a:ext uri="{FF2B5EF4-FFF2-40B4-BE49-F238E27FC236}">
                          <a16:creationId xmlns:a16="http://schemas.microsoft.com/office/drawing/2014/main" id="{59D2B3ED-5196-9A4A-AA04-1C3468316A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38257" y="1818362"/>
                      <a:ext cx="2160000" cy="117940"/>
                      <a:chOff x="5038257" y="1818362"/>
                      <a:chExt cx="2160000" cy="117940"/>
                    </a:xfrm>
                  </p:grpSpPr>
                  <p:sp>
                    <p:nvSpPr>
                      <p:cNvPr id="163" name="Rounded Rectangle 162">
                        <a:extLst>
                          <a:ext uri="{FF2B5EF4-FFF2-40B4-BE49-F238E27FC236}">
                            <a16:creationId xmlns:a16="http://schemas.microsoft.com/office/drawing/2014/main" id="{728F6F2F-8C92-6B40-A3F0-8076667885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63973" y="1900302"/>
                        <a:ext cx="540000" cy="36000"/>
                      </a:xfrm>
                      <a:prstGeom prst="roundRect">
                        <a:avLst/>
                      </a:prstGeom>
                    </p:spPr>
                    <p:style>
                      <a:lnRef idx="2">
                        <a:schemeClr val="accent3">
                          <a:shade val="50000"/>
                        </a:schemeClr>
                      </a:lnRef>
                      <a:fillRef idx="1">
                        <a:schemeClr val="accent3"/>
                      </a:fillRef>
                      <a:effectRef idx="0">
                        <a:schemeClr val="accent3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64" name="Rounded Rectangle 163">
                        <a:extLst>
                          <a:ext uri="{FF2B5EF4-FFF2-40B4-BE49-F238E27FC236}">
                            <a16:creationId xmlns:a16="http://schemas.microsoft.com/office/drawing/2014/main" id="{8D3A6465-63D0-C945-8A57-9449CB1C66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42421" y="1900302"/>
                        <a:ext cx="540000" cy="36000"/>
                      </a:xfrm>
                      <a:prstGeom prst="roundRect">
                        <a:avLst/>
                      </a:prstGeom>
                    </p:spPr>
                    <p:style>
                      <a:lnRef idx="2">
                        <a:schemeClr val="accent3">
                          <a:shade val="50000"/>
                        </a:schemeClr>
                      </a:lnRef>
                      <a:fillRef idx="1">
                        <a:schemeClr val="accent3"/>
                      </a:fillRef>
                      <a:effectRef idx="0">
                        <a:schemeClr val="accent3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65" name="Rounded Rectangle 164">
                        <a:extLst>
                          <a:ext uri="{FF2B5EF4-FFF2-40B4-BE49-F238E27FC236}">
                            <a16:creationId xmlns:a16="http://schemas.microsoft.com/office/drawing/2014/main" id="{290F11E1-D34F-BD49-BF54-CE19FFF0D5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38257" y="1818362"/>
                        <a:ext cx="2160000" cy="87682"/>
                      </a:xfrm>
                      <a:prstGeom prst="roundRect">
                        <a:avLst/>
                      </a:prstGeom>
                    </p:spPr>
                    <p:style>
                      <a:lnRef idx="2">
                        <a:schemeClr val="dk1">
                          <a:shade val="50000"/>
                        </a:schemeClr>
                      </a:lnRef>
                      <a:fillRef idx="1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162" name="Rounded Rectangle 161">
                      <a:extLst>
                        <a:ext uri="{FF2B5EF4-FFF2-40B4-BE49-F238E27FC236}">
                          <a16:creationId xmlns:a16="http://schemas.microsoft.com/office/drawing/2014/main" id="{8577706F-20EE-614E-A713-2C1C4E7A42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58258" y="929778"/>
                      <a:ext cx="720001" cy="988792"/>
                    </a:xfrm>
                    <a:prstGeom prst="roundRect">
                      <a:avLst>
                        <a:gd name="adj" fmla="val 22542"/>
                      </a:avLst>
                    </a:prstGeom>
                    <a:ln w="38100">
                      <a:solidFill>
                        <a:schemeClr val="bg1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accent5"/>
                    </a:fillRef>
                    <a:effectRef idx="1">
                      <a:schemeClr val="accent5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13EF13B1-22A2-A045-BE94-8A36ACF1302B}"/>
                    </a:ext>
                  </a:extLst>
                </p:cNvPr>
                <p:cNvGrpSpPr/>
                <p:nvPr/>
              </p:nvGrpSpPr>
              <p:grpSpPr>
                <a:xfrm>
                  <a:off x="1523610" y="6148725"/>
                  <a:ext cx="185203" cy="618089"/>
                  <a:chOff x="5971351" y="1893518"/>
                  <a:chExt cx="291076" cy="970148"/>
                </a:xfrm>
              </p:grpSpPr>
              <p:cxnSp>
                <p:nvCxnSpPr>
                  <p:cNvPr id="155" name="Straight Arrow Connector 154">
                    <a:extLst>
                      <a:ext uri="{FF2B5EF4-FFF2-40B4-BE49-F238E27FC236}">
                        <a16:creationId xmlns:a16="http://schemas.microsoft.com/office/drawing/2014/main" id="{270CE27D-79C1-7249-A750-127D616C59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971351" y="1900123"/>
                    <a:ext cx="138894" cy="959734"/>
                  </a:xfrm>
                  <a:prstGeom prst="straightConnector1">
                    <a:avLst/>
                  </a:prstGeom>
                  <a:ln>
                    <a:prstDash val="sysDash"/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Arrow Connector 155">
                    <a:extLst>
                      <a:ext uri="{FF2B5EF4-FFF2-40B4-BE49-F238E27FC236}">
                        <a16:creationId xmlns:a16="http://schemas.microsoft.com/office/drawing/2014/main" id="{D98EC5B1-1562-A643-B091-2E935135798C}"/>
                      </a:ext>
                    </a:extLst>
                  </p:cNvPr>
                  <p:cNvCxnSpPr>
                    <a:cxnSpLocks/>
                    <a:stCxn id="158" idx="0"/>
                    <a:endCxn id="162" idx="2"/>
                  </p:cNvCxnSpPr>
                  <p:nvPr/>
                </p:nvCxnSpPr>
                <p:spPr>
                  <a:xfrm flipH="1" flipV="1">
                    <a:off x="6118256" y="1918570"/>
                    <a:ext cx="2" cy="945096"/>
                  </a:xfrm>
                  <a:prstGeom prst="straightConnector1">
                    <a:avLst/>
                  </a:prstGeom>
                  <a:ln>
                    <a:prstDash val="sysDash"/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Arrow Connector 156">
                    <a:extLst>
                      <a:ext uri="{FF2B5EF4-FFF2-40B4-BE49-F238E27FC236}">
                        <a16:creationId xmlns:a16="http://schemas.microsoft.com/office/drawing/2014/main" id="{07170A1C-B9F1-B948-B82B-8425DF529D3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123119" y="1893518"/>
                    <a:ext cx="139308" cy="953812"/>
                  </a:xfrm>
                  <a:prstGeom prst="straightConnector1">
                    <a:avLst/>
                  </a:prstGeom>
                  <a:ln>
                    <a:prstDash val="sysDash"/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445AEA6A-9EF0-9E4A-847B-8D6FC2843CB0}"/>
                    </a:ext>
                  </a:extLst>
                </p:cNvPr>
                <p:cNvSpPr txBox="1"/>
                <p:nvPr/>
              </p:nvSpPr>
              <p:spPr>
                <a:xfrm>
                  <a:off x="734444" y="5877674"/>
                  <a:ext cx="522900" cy="261610"/>
                </a:xfrm>
                <a:prstGeom prst="rect">
                  <a:avLst/>
                </a:prstGeom>
                <a:solidFill>
                  <a:schemeClr val="bg1">
                    <a:alpha val="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marL="6350"/>
                  <a:r>
                    <a:rPr lang="en-US" sz="1100" dirty="0">
                      <a:latin typeface="Roboto Condensed" pitchFamily="2" charset="0"/>
                      <a:ea typeface="Roboto Condensed" pitchFamily="2" charset="0"/>
                    </a:rPr>
                    <a:t>Si1UP</a:t>
                  </a:r>
                </a:p>
              </p:txBody>
            </p:sp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7C053EF3-FC72-6149-9373-FC5290892666}"/>
                    </a:ext>
                  </a:extLst>
                </p:cNvPr>
                <p:cNvSpPr txBox="1"/>
                <p:nvPr/>
              </p:nvSpPr>
              <p:spPr>
                <a:xfrm>
                  <a:off x="1797308" y="7475330"/>
                  <a:ext cx="553357" cy="261610"/>
                </a:xfrm>
                <a:prstGeom prst="rect">
                  <a:avLst/>
                </a:prstGeom>
                <a:solidFill>
                  <a:schemeClr val="bg1">
                    <a:alpha val="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marL="6350"/>
                  <a:r>
                    <a:rPr lang="en-US" sz="1100" dirty="0">
                      <a:latin typeface="Roboto Condensed" pitchFamily="2" charset="0"/>
                      <a:ea typeface="Roboto Condensed" pitchFamily="2" charset="0"/>
                    </a:rPr>
                    <a:t>Si2DW</a:t>
                  </a:r>
                </a:p>
              </p:txBody>
            </p:sp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E07D3007-1160-1C48-83FF-3C525AC475AB}"/>
                    </a:ext>
                  </a:extLst>
                </p:cNvPr>
                <p:cNvSpPr txBox="1"/>
                <p:nvPr/>
              </p:nvSpPr>
              <p:spPr>
                <a:xfrm>
                  <a:off x="803875" y="7464310"/>
                  <a:ext cx="553357" cy="261610"/>
                </a:xfrm>
                <a:prstGeom prst="rect">
                  <a:avLst/>
                </a:prstGeom>
                <a:solidFill>
                  <a:schemeClr val="bg1">
                    <a:alpha val="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marL="6350"/>
                  <a:r>
                    <a:rPr lang="en-US" sz="1100" dirty="0">
                      <a:latin typeface="Roboto Condensed" pitchFamily="2" charset="0"/>
                      <a:ea typeface="Roboto Condensed" pitchFamily="2" charset="0"/>
                    </a:rPr>
                    <a:t>Si1DW</a:t>
                  </a:r>
                </a:p>
              </p:txBody>
            </p:sp>
          </p:grp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6D8D001D-0A10-C640-B7F4-73C31D713B1D}"/>
                  </a:ext>
                </a:extLst>
              </p:cNvPr>
              <p:cNvCxnSpPr/>
              <p:nvPr/>
            </p:nvCxnSpPr>
            <p:spPr>
              <a:xfrm flipV="1">
                <a:off x="6523657" y="3017886"/>
                <a:ext cx="0" cy="88222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0E2A1698-6444-BF46-A09A-8083903A4DC0}"/>
                  </a:ext>
                </a:extLst>
              </p:cNvPr>
              <p:cNvSpPr txBox="1"/>
              <p:nvPr/>
            </p:nvSpPr>
            <p:spPr>
              <a:xfrm rot="16200000">
                <a:off x="6130032" y="3340847"/>
                <a:ext cx="61106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aseline="30000" dirty="0">
                    <a:latin typeface="Roboto Condensed" pitchFamily="2" charset="0"/>
                    <a:ea typeface="Roboto Condensed" pitchFamily="2" charset="0"/>
                  </a:rPr>
                  <a:t>B = 4T</a:t>
                </a:r>
                <a:endParaRPr lang="en-US" sz="2000" dirty="0">
                  <a:latin typeface="Roboto Condensed" pitchFamily="2" charset="0"/>
                  <a:ea typeface="Roboto Condensed" pitchFamily="2" charset="0"/>
                </a:endParaRPr>
              </a:p>
            </p:txBody>
          </p:sp>
        </p:grp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D8FA6680-2B0A-BD44-BB1F-02AE739F2406}"/>
                </a:ext>
              </a:extLst>
            </p:cNvPr>
            <p:cNvSpPr/>
            <p:nvPr/>
          </p:nvSpPr>
          <p:spPr>
            <a:xfrm>
              <a:off x="7544013" y="1297958"/>
              <a:ext cx="1266354" cy="419511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highlight>
                    <a:srgbClr val="C0C0C0"/>
                  </a:highlight>
                  <a:uLnTx/>
                  <a:uFillTx/>
                  <a:latin typeface="Roboto Condensed" pitchFamily="2" charset="0"/>
                  <a:ea typeface="Roboto Condensed" pitchFamily="2" charset="0"/>
                  <a:cs typeface="Arial" panose="020B0604020202020204" pitchFamily="34" charset="0"/>
                </a:rPr>
                <a:t>parallel</a:t>
              </a:r>
              <a:endPara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C0C0C0"/>
                </a:highlight>
                <a:uLnTx/>
                <a:uFillTx/>
                <a:latin typeface="Roboto Condensed" pitchFamily="2" charset="0"/>
                <a:ea typeface="Roboto Condensed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9BC644F0-BCB7-0941-ACA7-FD53DDB145E3}"/>
              </a:ext>
            </a:extLst>
          </p:cNvPr>
          <p:cNvGrpSpPr/>
          <p:nvPr/>
        </p:nvGrpSpPr>
        <p:grpSpPr>
          <a:xfrm>
            <a:off x="4107705" y="2501399"/>
            <a:ext cx="1810085" cy="2212487"/>
            <a:chOff x="9142056" y="1546325"/>
            <a:chExt cx="2797566" cy="2939219"/>
          </a:xfrm>
        </p:grpSpPr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7340BB1C-1347-DA43-BFDE-23B8CDBCC8E3}"/>
                </a:ext>
              </a:extLst>
            </p:cNvPr>
            <p:cNvGrpSpPr/>
            <p:nvPr/>
          </p:nvGrpSpPr>
          <p:grpSpPr>
            <a:xfrm>
              <a:off x="9142056" y="1776743"/>
              <a:ext cx="2343749" cy="2708801"/>
              <a:chOff x="8897569" y="2121553"/>
              <a:chExt cx="1889703" cy="2187572"/>
            </a:xfrm>
          </p:grpSpPr>
          <p:grpSp>
            <p:nvGrpSpPr>
              <p:cNvPr id="177" name="Group 176">
                <a:extLst>
                  <a:ext uri="{FF2B5EF4-FFF2-40B4-BE49-F238E27FC236}">
                    <a16:creationId xmlns:a16="http://schemas.microsoft.com/office/drawing/2014/main" id="{D881DDD4-8DFE-3349-8673-BAF45BF1B87D}"/>
                  </a:ext>
                </a:extLst>
              </p:cNvPr>
              <p:cNvGrpSpPr/>
              <p:nvPr/>
            </p:nvGrpSpPr>
            <p:grpSpPr>
              <a:xfrm>
                <a:off x="8991818" y="2121553"/>
                <a:ext cx="1795454" cy="2187572"/>
                <a:chOff x="8981986" y="2239539"/>
                <a:chExt cx="1795454" cy="2187572"/>
              </a:xfrm>
            </p:grpSpPr>
            <p:grpSp>
              <p:nvGrpSpPr>
                <p:cNvPr id="180" name="Group 179">
                  <a:extLst>
                    <a:ext uri="{FF2B5EF4-FFF2-40B4-BE49-F238E27FC236}">
                      <a16:creationId xmlns:a16="http://schemas.microsoft.com/office/drawing/2014/main" id="{9058EA65-E8E9-CE49-B1A2-2E6772203116}"/>
                    </a:ext>
                  </a:extLst>
                </p:cNvPr>
                <p:cNvGrpSpPr/>
                <p:nvPr/>
              </p:nvGrpSpPr>
              <p:grpSpPr>
                <a:xfrm>
                  <a:off x="9208247" y="2239539"/>
                  <a:ext cx="1569193" cy="2187572"/>
                  <a:chOff x="5038257" y="929778"/>
                  <a:chExt cx="2466236" cy="3433596"/>
                </a:xfrm>
              </p:grpSpPr>
              <p:sp>
                <p:nvSpPr>
                  <p:cNvPr id="184" name="TextBox 183">
                    <a:extLst>
                      <a:ext uri="{FF2B5EF4-FFF2-40B4-BE49-F238E27FC236}">
                        <a16:creationId xmlns:a16="http://schemas.microsoft.com/office/drawing/2014/main" id="{AD1BE830-7BDD-6843-B2AA-CB7F1FBF7EDA}"/>
                      </a:ext>
                    </a:extLst>
                  </p:cNvPr>
                  <p:cNvSpPr txBox="1"/>
                  <p:nvPr/>
                </p:nvSpPr>
                <p:spPr>
                  <a:xfrm>
                    <a:off x="6644883" y="3952753"/>
                    <a:ext cx="859610" cy="4106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100" dirty="0">
                        <a:latin typeface="Roboto Condensed" pitchFamily="2" charset="0"/>
                        <a:ea typeface="Roboto Condensed" pitchFamily="2" charset="0"/>
                      </a:rPr>
                      <a:t>Si2DW</a:t>
                    </a:r>
                  </a:p>
                </p:txBody>
              </p:sp>
              <p:grpSp>
                <p:nvGrpSpPr>
                  <p:cNvPr id="185" name="Group 184">
                    <a:extLst>
                      <a:ext uri="{FF2B5EF4-FFF2-40B4-BE49-F238E27FC236}">
                        <a16:creationId xmlns:a16="http://schemas.microsoft.com/office/drawing/2014/main" id="{267E00C7-1EC6-3E40-A771-1DCFD0604AC5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5430602" y="2905380"/>
                    <a:ext cx="1375312" cy="927971"/>
                    <a:chOff x="5434713" y="1931885"/>
                    <a:chExt cx="1375312" cy="927971"/>
                  </a:xfrm>
                </p:grpSpPr>
                <p:cxnSp>
                  <p:nvCxnSpPr>
                    <p:cNvPr id="205" name="Straight Arrow Connector 204">
                      <a:extLst>
                        <a:ext uri="{FF2B5EF4-FFF2-40B4-BE49-F238E27FC236}">
                          <a16:creationId xmlns:a16="http://schemas.microsoft.com/office/drawing/2014/main" id="{EB810013-2957-DB41-B8AE-7C0CF7E325E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5606489" y="1955756"/>
                      <a:ext cx="511768" cy="904100"/>
                    </a:xfrm>
                    <a:prstGeom prst="straightConnector1">
                      <a:avLst/>
                    </a:prstGeom>
                    <a:ln w="12700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sm"/>
                      <a:tailEnd type="triangle" w="sm" len="lg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6" name="Straight Arrow Connector 205">
                      <a:extLst>
                        <a:ext uri="{FF2B5EF4-FFF2-40B4-BE49-F238E27FC236}">
                          <a16:creationId xmlns:a16="http://schemas.microsoft.com/office/drawing/2014/main" id="{0345302F-5887-E74C-91C1-B85F59D49FB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5434713" y="1931885"/>
                      <a:ext cx="683544" cy="927971"/>
                    </a:xfrm>
                    <a:prstGeom prst="straightConnector1">
                      <a:avLst/>
                    </a:prstGeom>
                    <a:ln w="12700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sm"/>
                      <a:tailEnd type="triangle" w="sm" len="lg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7" name="Straight Arrow Connector 206">
                      <a:extLst>
                        <a:ext uri="{FF2B5EF4-FFF2-40B4-BE49-F238E27FC236}">
                          <a16:creationId xmlns:a16="http://schemas.microsoft.com/office/drawing/2014/main" id="{29145ABA-F938-414E-A84E-1E4EE6B09B5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118257" y="1953488"/>
                      <a:ext cx="540000" cy="906368"/>
                    </a:xfrm>
                    <a:prstGeom prst="straightConnector1">
                      <a:avLst/>
                    </a:prstGeom>
                    <a:ln w="12700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sm"/>
                      <a:tailEnd type="triangle" w="sm" len="lg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8" name="Straight Arrow Connector 207">
                      <a:extLst>
                        <a:ext uri="{FF2B5EF4-FFF2-40B4-BE49-F238E27FC236}">
                          <a16:creationId xmlns:a16="http://schemas.microsoft.com/office/drawing/2014/main" id="{18D1C377-2A3D-0147-BE6C-627A21E8308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118257" y="1931885"/>
                      <a:ext cx="691768" cy="927971"/>
                    </a:xfrm>
                    <a:prstGeom prst="straightConnector1">
                      <a:avLst/>
                    </a:prstGeom>
                    <a:ln w="12700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sm"/>
                      <a:tailEnd type="triangle" w="sm" len="lg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86" name="TextBox 185">
                    <a:extLst>
                      <a:ext uri="{FF2B5EF4-FFF2-40B4-BE49-F238E27FC236}">
                        <a16:creationId xmlns:a16="http://schemas.microsoft.com/office/drawing/2014/main" id="{3117746E-AA44-B945-BB7B-7B6CDCA9CDD9}"/>
                      </a:ext>
                    </a:extLst>
                  </p:cNvPr>
                  <p:cNvSpPr txBox="1"/>
                  <p:nvPr/>
                </p:nvSpPr>
                <p:spPr>
                  <a:xfrm>
                    <a:off x="6571376" y="3095926"/>
                    <a:ext cx="408644" cy="434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>
                        <a:latin typeface="Roboto Condensed" pitchFamily="2" charset="0"/>
                        <a:ea typeface="Roboto Condensed" pitchFamily="2" charset="0"/>
                      </a:rPr>
                      <a:t>p</a:t>
                    </a:r>
                  </a:p>
                </p:txBody>
              </p:sp>
              <p:sp>
                <p:nvSpPr>
                  <p:cNvPr id="187" name="Rectangle 186">
                    <a:extLst>
                      <a:ext uri="{FF2B5EF4-FFF2-40B4-BE49-F238E27FC236}">
                        <a16:creationId xmlns:a16="http://schemas.microsoft.com/office/drawing/2014/main" id="{1363AE53-C9E0-3848-ABF3-88D2BA141953}"/>
                      </a:ext>
                    </a:extLst>
                  </p:cNvPr>
                  <p:cNvSpPr/>
                  <p:nvPr/>
                </p:nvSpPr>
                <p:spPr>
                  <a:xfrm>
                    <a:off x="5930196" y="1964094"/>
                    <a:ext cx="327334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200" dirty="0">
                        <a:latin typeface="Symbol" pitchFamily="2" charset="2"/>
                      </a:rPr>
                      <a:t>b</a:t>
                    </a:r>
                    <a:r>
                      <a:rPr lang="en-US" sz="1200" baseline="30000" dirty="0">
                        <a:latin typeface="Times" pitchFamily="2" charset="0"/>
                      </a:rPr>
                      <a:t>+</a:t>
                    </a:r>
                    <a:endParaRPr lang="en-US" sz="1200" dirty="0"/>
                  </a:p>
                </p:txBody>
              </p:sp>
              <p:grpSp>
                <p:nvGrpSpPr>
                  <p:cNvPr id="188" name="Group 187">
                    <a:extLst>
                      <a:ext uri="{FF2B5EF4-FFF2-40B4-BE49-F238E27FC236}">
                        <a16:creationId xmlns:a16="http://schemas.microsoft.com/office/drawing/2014/main" id="{B3FC3F57-66F8-7B4D-856A-4E08E9F722F5}"/>
                      </a:ext>
                    </a:extLst>
                  </p:cNvPr>
                  <p:cNvGrpSpPr/>
                  <p:nvPr/>
                </p:nvGrpSpPr>
                <p:grpSpPr>
                  <a:xfrm>
                    <a:off x="5038257" y="929778"/>
                    <a:ext cx="2160000" cy="3080257"/>
                    <a:chOff x="5038257" y="929778"/>
                    <a:chExt cx="2160000" cy="3080257"/>
                  </a:xfrm>
                </p:grpSpPr>
                <p:sp>
                  <p:nvSpPr>
                    <p:cNvPr id="193" name="Rounded Rectangle 192">
                      <a:extLst>
                        <a:ext uri="{FF2B5EF4-FFF2-40B4-BE49-F238E27FC236}">
                          <a16:creationId xmlns:a16="http://schemas.microsoft.com/office/drawing/2014/main" id="{7F46EF9C-3493-C646-B98C-98A32A1510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78257" y="2863665"/>
                      <a:ext cx="1080000" cy="36000"/>
                    </a:xfrm>
                    <a:prstGeom prst="roundRect">
                      <a:avLst/>
                    </a:prstGeom>
                  </p:spPr>
                  <p:style>
                    <a:lnRef idx="2">
                      <a:schemeClr val="accent3">
                        <a:shade val="50000"/>
                      </a:schemeClr>
                    </a:lnRef>
                    <a:fillRef idx="1">
                      <a:schemeClr val="accent3"/>
                    </a:fillRef>
                    <a:effectRef idx="0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94" name="Group 193">
                      <a:extLst>
                        <a:ext uri="{FF2B5EF4-FFF2-40B4-BE49-F238E27FC236}">
                          <a16:creationId xmlns:a16="http://schemas.microsoft.com/office/drawing/2014/main" id="{51AC9929-11B9-FA42-AF74-36A35F1A0E1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38257" y="3827027"/>
                      <a:ext cx="2160000" cy="183008"/>
                      <a:chOff x="5038257" y="3807712"/>
                      <a:chExt cx="2160000" cy="183008"/>
                    </a:xfrm>
                  </p:grpSpPr>
                  <p:sp>
                    <p:nvSpPr>
                      <p:cNvPr id="201" name="Rounded Rectangle 200">
                        <a:extLst>
                          <a:ext uri="{FF2B5EF4-FFF2-40B4-BE49-F238E27FC236}">
                            <a16:creationId xmlns:a16="http://schemas.microsoft.com/office/drawing/2014/main" id="{19307F8A-FC74-BA41-AF51-B6F13DE151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63973" y="3828920"/>
                        <a:ext cx="540000" cy="36000"/>
                      </a:xfrm>
                      <a:prstGeom prst="roundRect">
                        <a:avLst/>
                      </a:prstGeom>
                    </p:spPr>
                    <p:style>
                      <a:lnRef idx="2">
                        <a:schemeClr val="accent3">
                          <a:shade val="50000"/>
                        </a:schemeClr>
                      </a:lnRef>
                      <a:fillRef idx="1">
                        <a:schemeClr val="accent3"/>
                      </a:fillRef>
                      <a:effectRef idx="0">
                        <a:schemeClr val="accent3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02" name="Rounded Rectangle 201">
                        <a:extLst>
                          <a:ext uri="{FF2B5EF4-FFF2-40B4-BE49-F238E27FC236}">
                            <a16:creationId xmlns:a16="http://schemas.microsoft.com/office/drawing/2014/main" id="{25761DAB-99AA-ED45-A204-00B99FFDC5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42421" y="3828466"/>
                        <a:ext cx="540000" cy="36000"/>
                      </a:xfrm>
                      <a:prstGeom prst="roundRect">
                        <a:avLst/>
                      </a:prstGeom>
                    </p:spPr>
                    <p:style>
                      <a:lnRef idx="2">
                        <a:schemeClr val="accent3">
                          <a:shade val="50000"/>
                        </a:schemeClr>
                      </a:lnRef>
                      <a:fillRef idx="1">
                        <a:schemeClr val="accent3"/>
                      </a:fillRef>
                      <a:effectRef idx="0">
                        <a:schemeClr val="accent3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03" name="Rounded Rectangle 202">
                        <a:extLst>
                          <a:ext uri="{FF2B5EF4-FFF2-40B4-BE49-F238E27FC236}">
                            <a16:creationId xmlns:a16="http://schemas.microsoft.com/office/drawing/2014/main" id="{C68DFC96-3DC9-2046-8833-FE01A1F8A8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38257" y="3859115"/>
                        <a:ext cx="2160000" cy="87682"/>
                      </a:xfrm>
                      <a:prstGeom prst="roundRect">
                        <a:avLst/>
                      </a:prstGeom>
                    </p:spPr>
                    <p:style>
                      <a:lnRef idx="2">
                        <a:schemeClr val="dk1">
                          <a:shade val="50000"/>
                        </a:schemeClr>
                      </a:lnRef>
                      <a:fillRef idx="1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4" name="Rounded Rectangle 203">
                        <a:extLst>
                          <a:ext uri="{FF2B5EF4-FFF2-40B4-BE49-F238E27FC236}">
                            <a16:creationId xmlns:a16="http://schemas.microsoft.com/office/drawing/2014/main" id="{A20E9B2C-3691-F445-8F26-02D3F7D43A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70911" y="3807712"/>
                        <a:ext cx="694693" cy="183008"/>
                      </a:xfrm>
                      <a:prstGeom prst="roundRect">
                        <a:avLst>
                          <a:gd name="adj" fmla="val 22542"/>
                        </a:avLst>
                      </a:prstGeom>
                      <a:solidFill>
                        <a:schemeClr val="bg1"/>
                      </a:solidFill>
                      <a:ln w="38100">
                        <a:solidFill>
                          <a:schemeClr val="bg1"/>
                        </a:solidFill>
                      </a:ln>
                    </p:spPr>
                    <p:style>
                      <a:lnRef idx="3">
                        <a:schemeClr val="lt1"/>
                      </a:lnRef>
                      <a:fillRef idx="1">
                        <a:schemeClr val="accent5"/>
                      </a:fillRef>
                      <a:effectRef idx="1">
                        <a:schemeClr val="accent5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195" name="Group 194">
                      <a:extLst>
                        <a:ext uri="{FF2B5EF4-FFF2-40B4-BE49-F238E27FC236}">
                          <a16:creationId xmlns:a16="http://schemas.microsoft.com/office/drawing/2014/main" id="{667C1914-321E-BA4E-AFA9-5CAA699614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38257" y="929778"/>
                      <a:ext cx="2160000" cy="1006524"/>
                      <a:chOff x="5038257" y="929778"/>
                      <a:chExt cx="2160000" cy="1006524"/>
                    </a:xfrm>
                  </p:grpSpPr>
                  <p:grpSp>
                    <p:nvGrpSpPr>
                      <p:cNvPr id="196" name="Group 195">
                        <a:extLst>
                          <a:ext uri="{FF2B5EF4-FFF2-40B4-BE49-F238E27FC236}">
                            <a16:creationId xmlns:a16="http://schemas.microsoft.com/office/drawing/2014/main" id="{0A766330-5D17-714C-95FA-28717C936B6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038257" y="1818362"/>
                        <a:ext cx="2160000" cy="117940"/>
                        <a:chOff x="5038257" y="1818362"/>
                        <a:chExt cx="2160000" cy="117940"/>
                      </a:xfrm>
                    </p:grpSpPr>
                    <p:sp>
                      <p:nvSpPr>
                        <p:cNvPr id="198" name="Rounded Rectangle 197">
                          <a:extLst>
                            <a:ext uri="{FF2B5EF4-FFF2-40B4-BE49-F238E27FC236}">
                              <a16:creationId xmlns:a16="http://schemas.microsoft.com/office/drawing/2014/main" id="{73DBCF3D-6817-FC4D-8101-0FDF6835E35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63973" y="1900302"/>
                          <a:ext cx="540000" cy="36000"/>
                        </a:xfrm>
                        <a:prstGeom prst="roundRect">
                          <a:avLst/>
                        </a:prstGeom>
                      </p:spPr>
                      <p:style>
                        <a:lnRef idx="2">
                          <a:schemeClr val="accent3">
                            <a:shade val="50000"/>
                          </a:schemeClr>
                        </a:lnRef>
                        <a:fillRef idx="1">
                          <a:schemeClr val="accent3"/>
                        </a:fillRef>
                        <a:effectRef idx="0">
                          <a:schemeClr val="accent3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9" name="Rounded Rectangle 198">
                          <a:extLst>
                            <a:ext uri="{FF2B5EF4-FFF2-40B4-BE49-F238E27FC236}">
                              <a16:creationId xmlns:a16="http://schemas.microsoft.com/office/drawing/2014/main" id="{DFA42F8C-DABC-3B4E-8481-F18BCA7FF3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542421" y="1900302"/>
                          <a:ext cx="540000" cy="36000"/>
                        </a:xfrm>
                        <a:prstGeom prst="roundRect">
                          <a:avLst/>
                        </a:prstGeom>
                      </p:spPr>
                      <p:style>
                        <a:lnRef idx="2">
                          <a:schemeClr val="accent3">
                            <a:shade val="50000"/>
                          </a:schemeClr>
                        </a:lnRef>
                        <a:fillRef idx="1">
                          <a:schemeClr val="accent3"/>
                        </a:fillRef>
                        <a:effectRef idx="0">
                          <a:schemeClr val="accent3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0" name="Rounded Rectangle 199">
                          <a:extLst>
                            <a:ext uri="{FF2B5EF4-FFF2-40B4-BE49-F238E27FC236}">
                              <a16:creationId xmlns:a16="http://schemas.microsoft.com/office/drawing/2014/main" id="{4EEE7F30-E868-FD44-A62E-38B2EAE7092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38257" y="1818362"/>
                          <a:ext cx="2160000" cy="87682"/>
                        </a:xfrm>
                        <a:prstGeom prst="roundRect">
                          <a:avLst/>
                        </a:prstGeom>
                      </p:spPr>
                      <p:style>
                        <a:lnRef idx="2">
                          <a:schemeClr val="dk1">
                            <a:shade val="50000"/>
                          </a:schemeClr>
                        </a:lnRef>
                        <a:fillRef idx="1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sp>
                    <p:nvSpPr>
                      <p:cNvPr id="197" name="Rounded Rectangle 196">
                        <a:extLst>
                          <a:ext uri="{FF2B5EF4-FFF2-40B4-BE49-F238E27FC236}">
                            <a16:creationId xmlns:a16="http://schemas.microsoft.com/office/drawing/2014/main" id="{78673496-89AF-C34A-A2C3-45BD9ED085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58258" y="929778"/>
                        <a:ext cx="720001" cy="988792"/>
                      </a:xfrm>
                      <a:prstGeom prst="roundRect">
                        <a:avLst>
                          <a:gd name="adj" fmla="val 22542"/>
                        </a:avLst>
                      </a:prstGeom>
                      <a:ln w="38100">
                        <a:solidFill>
                          <a:schemeClr val="bg1"/>
                        </a:solidFill>
                      </a:ln>
                    </p:spPr>
                    <p:style>
                      <a:lnRef idx="3">
                        <a:schemeClr val="lt1"/>
                      </a:lnRef>
                      <a:fillRef idx="1">
                        <a:schemeClr val="accent5"/>
                      </a:fillRef>
                      <a:effectRef idx="1">
                        <a:schemeClr val="accent5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89" name="Group 188">
                    <a:extLst>
                      <a:ext uri="{FF2B5EF4-FFF2-40B4-BE49-F238E27FC236}">
                        <a16:creationId xmlns:a16="http://schemas.microsoft.com/office/drawing/2014/main" id="{2A5D419E-C43D-7347-96DC-034CDED44213}"/>
                      </a:ext>
                    </a:extLst>
                  </p:cNvPr>
                  <p:cNvGrpSpPr/>
                  <p:nvPr/>
                </p:nvGrpSpPr>
                <p:grpSpPr>
                  <a:xfrm>
                    <a:off x="5971351" y="1893518"/>
                    <a:ext cx="291076" cy="970148"/>
                    <a:chOff x="5971351" y="1893518"/>
                    <a:chExt cx="291076" cy="970148"/>
                  </a:xfrm>
                </p:grpSpPr>
                <p:cxnSp>
                  <p:nvCxnSpPr>
                    <p:cNvPr id="190" name="Straight Arrow Connector 189">
                      <a:extLst>
                        <a:ext uri="{FF2B5EF4-FFF2-40B4-BE49-F238E27FC236}">
                          <a16:creationId xmlns:a16="http://schemas.microsoft.com/office/drawing/2014/main" id="{1E1AD1F5-536E-1D46-AFFF-CFF470CA17B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5971351" y="1900123"/>
                      <a:ext cx="138894" cy="959734"/>
                    </a:xfrm>
                    <a:prstGeom prst="straightConnector1">
                      <a:avLst/>
                    </a:prstGeom>
                    <a:ln>
                      <a:prstDash val="sysDash"/>
                      <a:headEnd type="none" w="med" len="med"/>
                      <a:tailEnd type="arrow" w="med" len="med"/>
                    </a:ln>
                  </p:spPr>
                  <p:style>
                    <a:lnRef idx="1">
                      <a:schemeClr val="accent6"/>
                    </a:lnRef>
                    <a:fillRef idx="0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1" name="Straight Arrow Connector 190">
                      <a:extLst>
                        <a:ext uri="{FF2B5EF4-FFF2-40B4-BE49-F238E27FC236}">
                          <a16:creationId xmlns:a16="http://schemas.microsoft.com/office/drawing/2014/main" id="{64EF0573-975A-2142-B11A-5FB4FFB705BF}"/>
                        </a:ext>
                      </a:extLst>
                    </p:cNvPr>
                    <p:cNvCxnSpPr>
                      <a:cxnSpLocks/>
                      <a:stCxn id="193" idx="0"/>
                      <a:endCxn id="197" idx="2"/>
                    </p:cNvCxnSpPr>
                    <p:nvPr/>
                  </p:nvCxnSpPr>
                  <p:spPr>
                    <a:xfrm flipH="1" flipV="1">
                      <a:off x="6118256" y="1918570"/>
                      <a:ext cx="2" cy="945096"/>
                    </a:xfrm>
                    <a:prstGeom prst="straightConnector1">
                      <a:avLst/>
                    </a:prstGeom>
                    <a:ln>
                      <a:prstDash val="sysDash"/>
                      <a:headEnd type="none" w="med" len="med"/>
                      <a:tailEnd type="arrow" w="med" len="med"/>
                    </a:ln>
                  </p:spPr>
                  <p:style>
                    <a:lnRef idx="1">
                      <a:schemeClr val="accent6"/>
                    </a:lnRef>
                    <a:fillRef idx="0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2" name="Straight Arrow Connector 191">
                      <a:extLst>
                        <a:ext uri="{FF2B5EF4-FFF2-40B4-BE49-F238E27FC236}">
                          <a16:creationId xmlns:a16="http://schemas.microsoft.com/office/drawing/2014/main" id="{245FE90D-E85C-1D40-878F-1764F1E336E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123119" y="1893518"/>
                      <a:ext cx="139308" cy="953812"/>
                    </a:xfrm>
                    <a:prstGeom prst="straightConnector1">
                      <a:avLst/>
                    </a:prstGeom>
                    <a:ln>
                      <a:prstDash val="sysDash"/>
                      <a:headEnd type="none" w="med" len="med"/>
                      <a:tailEnd type="arrow" w="med" len="med"/>
                    </a:ln>
                  </p:spPr>
                  <p:style>
                    <a:lnRef idx="1">
                      <a:schemeClr val="accent6"/>
                    </a:lnRef>
                    <a:fillRef idx="0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81" name="TextBox 180">
                  <a:extLst>
                    <a:ext uri="{FF2B5EF4-FFF2-40B4-BE49-F238E27FC236}">
                      <a16:creationId xmlns:a16="http://schemas.microsoft.com/office/drawing/2014/main" id="{F6BCEA31-B265-974A-B37B-D125F308422F}"/>
                    </a:ext>
                  </a:extLst>
                </p:cNvPr>
                <p:cNvSpPr txBox="1"/>
                <p:nvPr/>
              </p:nvSpPr>
              <p:spPr>
                <a:xfrm>
                  <a:off x="10094530" y="2514960"/>
                  <a:ext cx="522900" cy="261610"/>
                </a:xfrm>
                <a:prstGeom prst="rect">
                  <a:avLst/>
                </a:prstGeom>
                <a:solidFill>
                  <a:schemeClr val="bg1">
                    <a:alpha val="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marL="6350"/>
                  <a:r>
                    <a:rPr lang="en-US" sz="1100" dirty="0">
                      <a:latin typeface="Roboto Condensed" pitchFamily="2" charset="0"/>
                      <a:ea typeface="Roboto Condensed" pitchFamily="2" charset="0"/>
                    </a:rPr>
                    <a:t>Si2UP</a:t>
                  </a:r>
                </a:p>
              </p:txBody>
            </p:sp>
            <p:sp>
              <p:nvSpPr>
                <p:cNvPr id="182" name="TextBox 181">
                  <a:extLst>
                    <a:ext uri="{FF2B5EF4-FFF2-40B4-BE49-F238E27FC236}">
                      <a16:creationId xmlns:a16="http://schemas.microsoft.com/office/drawing/2014/main" id="{2BB7F156-3504-2B46-85B2-D1F741311CAD}"/>
                    </a:ext>
                  </a:extLst>
                </p:cNvPr>
                <p:cNvSpPr txBox="1"/>
                <p:nvPr/>
              </p:nvSpPr>
              <p:spPr>
                <a:xfrm>
                  <a:off x="8981986" y="2514960"/>
                  <a:ext cx="522901" cy="261610"/>
                </a:xfrm>
                <a:prstGeom prst="rect">
                  <a:avLst/>
                </a:prstGeom>
                <a:solidFill>
                  <a:schemeClr val="bg1">
                    <a:alpha val="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marL="6350"/>
                  <a:r>
                    <a:rPr lang="en-US" sz="1100" dirty="0">
                      <a:latin typeface="Roboto Condensed" pitchFamily="2" charset="0"/>
                      <a:ea typeface="Roboto Condensed" pitchFamily="2" charset="0"/>
                    </a:rPr>
                    <a:t>Si1UP</a:t>
                  </a:r>
                </a:p>
              </p:txBody>
            </p:sp>
            <p:sp>
              <p:nvSpPr>
                <p:cNvPr id="183" name="TextBox 182">
                  <a:extLst>
                    <a:ext uri="{FF2B5EF4-FFF2-40B4-BE49-F238E27FC236}">
                      <a16:creationId xmlns:a16="http://schemas.microsoft.com/office/drawing/2014/main" id="{DB3EA212-05BA-9443-9427-0DCF32AE06B3}"/>
                    </a:ext>
                  </a:extLst>
                </p:cNvPr>
                <p:cNvSpPr txBox="1"/>
                <p:nvPr/>
              </p:nvSpPr>
              <p:spPr>
                <a:xfrm>
                  <a:off x="9050434" y="4155486"/>
                  <a:ext cx="553356" cy="261610"/>
                </a:xfrm>
                <a:prstGeom prst="rect">
                  <a:avLst/>
                </a:prstGeom>
                <a:solidFill>
                  <a:schemeClr val="bg1">
                    <a:alpha val="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marL="6350"/>
                  <a:r>
                    <a:rPr lang="en-US" sz="1100" dirty="0">
                      <a:latin typeface="Roboto Condensed" pitchFamily="2" charset="0"/>
                      <a:ea typeface="Roboto Condensed" pitchFamily="2" charset="0"/>
                    </a:rPr>
                    <a:t>Si1DW</a:t>
                  </a:r>
                </a:p>
              </p:txBody>
            </p:sp>
          </p:grpSp>
          <p:cxnSp>
            <p:nvCxnSpPr>
              <p:cNvPr id="178" name="Straight Arrow Connector 177">
                <a:extLst>
                  <a:ext uri="{FF2B5EF4-FFF2-40B4-BE49-F238E27FC236}">
                    <a16:creationId xmlns:a16="http://schemas.microsoft.com/office/drawing/2014/main" id="{789E16CD-3888-1843-9740-BA87B43FC916}"/>
                  </a:ext>
                </a:extLst>
              </p:cNvPr>
              <p:cNvCxnSpPr/>
              <p:nvPr/>
            </p:nvCxnSpPr>
            <p:spPr>
              <a:xfrm flipV="1">
                <a:off x="9222561" y="2969668"/>
                <a:ext cx="0" cy="88222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D8A6261F-3086-2743-9403-7B2F418E843A}"/>
                  </a:ext>
                </a:extLst>
              </p:cNvPr>
              <p:cNvSpPr txBox="1"/>
              <p:nvPr/>
            </p:nvSpPr>
            <p:spPr>
              <a:xfrm rot="16200000">
                <a:off x="8792091" y="3277938"/>
                <a:ext cx="61106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aseline="30000" dirty="0">
                    <a:latin typeface="Roboto Condensed" pitchFamily="2" charset="0"/>
                    <a:ea typeface="Roboto Condensed" pitchFamily="2" charset="0"/>
                  </a:rPr>
                  <a:t>B = 4T</a:t>
                </a:r>
                <a:endParaRPr lang="en-US" sz="2000" dirty="0">
                  <a:latin typeface="Roboto Condensed" pitchFamily="2" charset="0"/>
                  <a:ea typeface="Roboto Condensed" pitchFamily="2" charset="0"/>
                </a:endParaRPr>
              </a:p>
            </p:txBody>
          </p:sp>
        </p:grp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170166E7-0556-3140-8293-1DFAC64327BA}"/>
                </a:ext>
              </a:extLst>
            </p:cNvPr>
            <p:cNvSpPr/>
            <p:nvPr/>
          </p:nvSpPr>
          <p:spPr>
            <a:xfrm>
              <a:off x="9836007" y="1546325"/>
              <a:ext cx="2103615" cy="10815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9051"/>
                  </a:solidFill>
                  <a:effectLst/>
                  <a:highlight>
                    <a:srgbClr val="C0C0C0"/>
                  </a:highlight>
                  <a:uLnTx/>
                  <a:uFillTx/>
                  <a:latin typeface="Roboto Condensed" pitchFamily="2" charset="0"/>
                  <a:ea typeface="Roboto Condensed" pitchFamily="2" charset="0"/>
                  <a:cs typeface="Arial" panose="020B0604020202020204" pitchFamily="34" charset="0"/>
                </a:rPr>
                <a:t>antiparallel</a:t>
              </a:r>
              <a:endPara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highlight>
                  <a:srgbClr val="C0C0C0"/>
                </a:highlight>
                <a:uLnTx/>
                <a:uFillTx/>
                <a:latin typeface="Roboto Condensed" pitchFamily="2" charset="0"/>
                <a:ea typeface="Roboto Condensed" pitchFamily="2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7518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C742A7-469F-6246-8DD7-15ADF3CCC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Science, Physics and Astronomy, Instituut voor Kern- en Stralingsfysica.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D23B37-57BB-134E-941F-B5D049951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14</a:t>
            </a:fld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C950C3-7625-5B47-AC68-188693B9326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1910" y="242567"/>
            <a:ext cx="2479533" cy="3891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DC82FB-5D29-2542-93F1-A74D4E8AFC2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8638" y="2717355"/>
            <a:ext cx="2479530" cy="390480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926A0D5-5EFC-6942-B1E9-39887314E4BC}"/>
                  </a:ext>
                </a:extLst>
              </p:cNvPr>
              <p:cNvSpPr/>
              <p:nvPr/>
            </p:nvSpPr>
            <p:spPr>
              <a:xfrm>
                <a:off x="7997601" y="4843584"/>
                <a:ext cx="3910617" cy="1169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𝑠h𝑖𝑓𝑡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𝑠h𝑖𝑓𝑡</m:t>
                                      </m:r>
                                    </m:sub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type m:val="skw"/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𝑠h𝑖𝑓𝑡</m:t>
                                      </m:r>
                                    </m:sub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den>
                                  </m:f>
                                </m:den>
                              </m:f>
                            </m:e>
                          </m:d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926A0D5-5EFC-6942-B1E9-39887314E4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7601" y="4843584"/>
                <a:ext cx="3910617" cy="1169936"/>
              </a:xfrm>
              <a:prstGeom prst="rect">
                <a:avLst/>
              </a:prstGeom>
              <a:blipFill>
                <a:blip r:embed="rId4"/>
                <a:stretch>
                  <a:fillRect t="-116129" r="-14887" b="-176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879EEACC-5823-D446-A958-CBEB2283CF6B}"/>
              </a:ext>
            </a:extLst>
          </p:cNvPr>
          <p:cNvGrpSpPr/>
          <p:nvPr/>
        </p:nvGrpSpPr>
        <p:grpSpPr>
          <a:xfrm>
            <a:off x="5502507" y="127490"/>
            <a:ext cx="6592739" cy="3788540"/>
            <a:chOff x="0" y="0"/>
            <a:chExt cx="4393341" cy="278488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2BCCFD-58E4-1348-9229-7AD4DF962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4" y="1344706"/>
              <a:ext cx="2286000" cy="144018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767ED6A-FC0B-B246-B918-5E0807702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6706" y="1344706"/>
              <a:ext cx="2286000" cy="143954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88985B2-90CA-6A40-8DD1-1FF4B92CD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284095" cy="143954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AA49965-5767-8B4D-9FE2-7C76B4B29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6706" y="0"/>
              <a:ext cx="2286635" cy="1439545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532C120-6C64-364A-B096-E14BB1D02AD9}"/>
              </a:ext>
            </a:extLst>
          </p:cNvPr>
          <p:cNvSpPr txBox="1"/>
          <p:nvPr/>
        </p:nvSpPr>
        <p:spPr>
          <a:xfrm>
            <a:off x="5951918" y="4010475"/>
            <a:ext cx="5956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aleway Light" panose="020B0403030101060003" pitchFamily="34" charset="77"/>
              </a:rPr>
              <a:t>Extended study of the proton energy shift for proton groups followed by a pure GT transition. (a) 2421 keV, (b) 3988 keV, (c) 5555 keV and (d) 5832 keV 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A0F97B61-8200-454D-AC77-5460ECD9F66C}"/>
              </a:ext>
            </a:extLst>
          </p:cNvPr>
          <p:cNvSpPr txBox="1">
            <a:spLocks/>
          </p:cNvSpPr>
          <p:nvPr/>
        </p:nvSpPr>
        <p:spPr>
          <a:xfrm>
            <a:off x="22859" y="-308"/>
            <a:ext cx="12162504" cy="12382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  <a:latin typeface="Raleway ExtraBold" panose="020B0403030101060003" pitchFamily="34" charset="77"/>
              </a:rPr>
              <a:t>Data Analysis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  <a:latin typeface="Raleway ExtraBold" panose="020B0403030101060003" pitchFamily="34" charset="77"/>
              </a:rPr>
              <a:t>weighted average energy shift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E827B8-E2D0-FE4E-A337-0EAAC3A5CE07}"/>
              </a:ext>
            </a:extLst>
          </p:cNvPr>
          <p:cNvSpPr/>
          <p:nvPr/>
        </p:nvSpPr>
        <p:spPr>
          <a:xfrm>
            <a:off x="6637" y="-615"/>
            <a:ext cx="45719" cy="1238865"/>
          </a:xfrm>
          <a:prstGeom prst="rect">
            <a:avLst/>
          </a:prstGeom>
          <a:solidFill>
            <a:srgbClr val="3A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5EE44C7-4310-4748-80ED-C4B9BCB49BDD}"/>
                  </a:ext>
                </a:extLst>
              </p:cNvPr>
              <p:cNvSpPr/>
              <p:nvPr/>
            </p:nvSpPr>
            <p:spPr>
              <a:xfrm>
                <a:off x="5322606" y="5169173"/>
                <a:ext cx="2499467" cy="4154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1" smtClean="0">
                          <a:latin typeface="Cambria Math" panose="02040503050406030204" pitchFamily="18" charset="0"/>
                        </a:rPr>
                        <m:t>𝚫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𝐄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𝐄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𝐜𝐨𝐢𝐧𝐜</m:t>
                              </m:r>
                            </m:sub>
                          </m:sSub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𝐄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𝐬𝐢𝐧𝐠𝐥𝐞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5EE44C7-4310-4748-80ED-C4B9BCB49B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2606" y="5169173"/>
                <a:ext cx="2499467" cy="415435"/>
              </a:xfrm>
              <a:prstGeom prst="rect">
                <a:avLst/>
              </a:prstGeom>
              <a:blipFill>
                <a:blip r:embed="rId9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0676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9FD414B-DA85-2940-B8B1-CDCDD1A75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Science, Physics and Astronomy, Instituut voor Kern- en Stralingsfysica.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41E719-8821-C14A-A4C8-4B13DCBEA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15</a:t>
            </a:fld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81039A-2068-8E47-B95C-55259EA6B54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8" r="23068"/>
          <a:stretch>
            <a:fillRect/>
          </a:stretch>
        </p:blipFill>
        <p:spPr bwMode="auto">
          <a:xfrm>
            <a:off x="4639457" y="3564456"/>
            <a:ext cx="2535989" cy="225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C37802-C767-6F42-BD26-204338FC4A0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9353" y="522374"/>
            <a:ext cx="2379980" cy="3505200"/>
          </a:xfrm>
          <a:prstGeom prst="rect">
            <a:avLst/>
          </a:prstGeom>
        </p:spPr>
      </p:pic>
      <p:pic>
        <p:nvPicPr>
          <p:cNvPr id="7" name="Image 5">
            <a:extLst>
              <a:ext uri="{FF2B5EF4-FFF2-40B4-BE49-F238E27FC236}">
                <a16:creationId xmlns:a16="http://schemas.microsoft.com/office/drawing/2014/main" id="{A69D0902-33B0-A548-A115-2EE2F18A7672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" t="5573" r="1142"/>
          <a:stretch/>
        </p:blipFill>
        <p:spPr bwMode="auto">
          <a:xfrm rot="5400000">
            <a:off x="1020615" y="2980354"/>
            <a:ext cx="2196465" cy="34182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C4DD0B-5432-0549-AD34-BE4C34D6EA4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52571" y="300051"/>
            <a:ext cx="2509763" cy="3983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0AD468-BC95-BE41-8814-58724FD7613E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6066" r="2091" b="2375"/>
          <a:stretch/>
        </p:blipFill>
        <p:spPr bwMode="auto">
          <a:xfrm rot="5400000">
            <a:off x="7912034" y="864052"/>
            <a:ext cx="4041885" cy="44837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E2C41E-92D7-CA45-BAF9-501F82C0348A}"/>
              </a:ext>
            </a:extLst>
          </p:cNvPr>
          <p:cNvSpPr txBox="1"/>
          <p:nvPr/>
        </p:nvSpPr>
        <p:spPr>
          <a:xfrm>
            <a:off x="7076732" y="5380015"/>
            <a:ext cx="499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Raleway Light" panose="020B0403030101060003" pitchFamily="34" charset="77"/>
              </a:rPr>
              <a:t>G4: no distinction between active volume and dead layer in silicon detectors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D59AD2A9-1DD8-924E-9CF4-BEE4429213AC}"/>
              </a:ext>
            </a:extLst>
          </p:cNvPr>
          <p:cNvSpPr txBox="1">
            <a:spLocks/>
          </p:cNvSpPr>
          <p:nvPr/>
        </p:nvSpPr>
        <p:spPr>
          <a:xfrm>
            <a:off x="13147" y="13210"/>
            <a:ext cx="12162504" cy="12382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  <a:latin typeface="Raleway ExtraBold" panose="020B0403030101060003" pitchFamily="34" charset="77"/>
              </a:rPr>
              <a:t>Monte Carlo simulations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  <a:latin typeface="Raleway ExtraBold" panose="020B0403030101060003" pitchFamily="34" charset="77"/>
              </a:rPr>
              <a:t>CRADLE ++ and GEANT4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92F776-3E70-934B-A10A-244A088D25B9}"/>
              </a:ext>
            </a:extLst>
          </p:cNvPr>
          <p:cNvSpPr/>
          <p:nvPr/>
        </p:nvSpPr>
        <p:spPr>
          <a:xfrm>
            <a:off x="6637" y="-615"/>
            <a:ext cx="45719" cy="1238865"/>
          </a:xfrm>
          <a:prstGeom prst="rect">
            <a:avLst/>
          </a:prstGeom>
          <a:solidFill>
            <a:srgbClr val="3A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641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0DC534-830A-EA44-996C-8B83E3DF5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Raleway Light" panose="020B0403030101060003" pitchFamily="34" charset="77"/>
              </a:rPr>
              <a:t>Faculty of Science, Physics and Astronomy, </a:t>
            </a:r>
            <a:r>
              <a:rPr lang="en-US" dirty="0" err="1">
                <a:latin typeface="Raleway Light" panose="020B0403030101060003" pitchFamily="34" charset="77"/>
              </a:rPr>
              <a:t>Instituut</a:t>
            </a:r>
            <a:r>
              <a:rPr lang="en-US" dirty="0">
                <a:latin typeface="Raleway Light" panose="020B0403030101060003" pitchFamily="34" charset="77"/>
              </a:rPr>
              <a:t> </a:t>
            </a:r>
            <a:r>
              <a:rPr lang="en-US" dirty="0" err="1">
                <a:latin typeface="Raleway Light" panose="020B0403030101060003" pitchFamily="34" charset="77"/>
              </a:rPr>
              <a:t>voor</a:t>
            </a:r>
            <a:r>
              <a:rPr lang="en-US" dirty="0">
                <a:latin typeface="Raleway Light" panose="020B0403030101060003" pitchFamily="34" charset="77"/>
              </a:rPr>
              <a:t> Kern- </a:t>
            </a:r>
            <a:r>
              <a:rPr lang="en-US" dirty="0" err="1">
                <a:latin typeface="Raleway Light" panose="020B0403030101060003" pitchFamily="34" charset="77"/>
              </a:rPr>
              <a:t>en</a:t>
            </a:r>
            <a:r>
              <a:rPr lang="en-US" dirty="0">
                <a:latin typeface="Raleway Light" panose="020B0403030101060003" pitchFamily="34" charset="77"/>
              </a:rPr>
              <a:t> </a:t>
            </a:r>
            <a:r>
              <a:rPr lang="en-US" dirty="0" err="1">
                <a:latin typeface="Raleway Light" panose="020B0403030101060003" pitchFamily="34" charset="77"/>
              </a:rPr>
              <a:t>Stralingsfysica</a:t>
            </a:r>
            <a:r>
              <a:rPr lang="en-US" dirty="0">
                <a:latin typeface="Raleway Light" panose="020B0403030101060003" pitchFamily="34" charset="77"/>
              </a:rPr>
              <a:t>.</a:t>
            </a:r>
            <a:endParaRPr lang="nl-NL" dirty="0">
              <a:latin typeface="Raleway Light" panose="020B0403030101060003" pitchFamily="34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F7A032-51DD-5544-83F6-056E3F5FA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16</a:t>
            </a:fld>
            <a:endParaRPr lang="nl-NL"/>
          </a:p>
        </p:txBody>
      </p:sp>
      <p:sp>
        <p:nvSpPr>
          <p:cNvPr id="95" name="Title 5">
            <a:extLst>
              <a:ext uri="{FF2B5EF4-FFF2-40B4-BE49-F238E27FC236}">
                <a16:creationId xmlns:a16="http://schemas.microsoft.com/office/drawing/2014/main" id="{F760E7E4-8346-0643-8FA4-54BE2578DFBD}"/>
              </a:ext>
            </a:extLst>
          </p:cNvPr>
          <p:cNvSpPr txBox="1">
            <a:spLocks/>
          </p:cNvSpPr>
          <p:nvPr/>
        </p:nvSpPr>
        <p:spPr>
          <a:xfrm>
            <a:off x="22859" y="68967"/>
            <a:ext cx="12162504" cy="12382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  <a:latin typeface="Raleway ExtraBold" panose="020B0403030101060003" pitchFamily="34" charset="77"/>
              </a:rPr>
              <a:t>Angular correlation coefficient</a:t>
            </a:r>
            <a:br>
              <a:rPr lang="en-US" sz="2800" b="1" dirty="0">
                <a:solidFill>
                  <a:schemeClr val="tx1"/>
                </a:solidFill>
                <a:latin typeface="Raleway ExtraBold" panose="020B0403030101060003" pitchFamily="34" charset="77"/>
              </a:rPr>
            </a:br>
            <a:r>
              <a:rPr lang="en-US" sz="1800" b="1" dirty="0">
                <a:solidFill>
                  <a:srgbClr val="1D8DB0"/>
                </a:solidFill>
                <a:latin typeface="Raleway ExtraBold" panose="020B0403030101060003" pitchFamily="34" charset="77"/>
              </a:rPr>
              <a:t>Energy shift from G4 with a given a-parameter</a:t>
            </a:r>
            <a:endParaRPr lang="en-US" sz="2000" b="1" dirty="0">
              <a:solidFill>
                <a:srgbClr val="1D8DB0"/>
              </a:solidFill>
              <a:latin typeface="Raleway ExtraBold" panose="020B0403030101060003" pitchFamily="34" charset="77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FEDA7B70-EE58-9F47-A2EF-568411560104}"/>
              </a:ext>
            </a:extLst>
          </p:cNvPr>
          <p:cNvSpPr/>
          <p:nvPr/>
        </p:nvSpPr>
        <p:spPr>
          <a:xfrm flipH="1">
            <a:off x="3122" y="-614"/>
            <a:ext cx="45719" cy="760270"/>
          </a:xfrm>
          <a:prstGeom prst="rect">
            <a:avLst/>
          </a:prstGeom>
          <a:solidFill>
            <a:srgbClr val="3A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99C1F2F5-0227-7949-B278-1B6910097BF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7"/>
          <a:stretch/>
        </p:blipFill>
        <p:spPr>
          <a:xfrm rot="5400000">
            <a:off x="1923616" y="-166723"/>
            <a:ext cx="2636404" cy="44891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8CEDC9-DE56-FE41-B1A4-85FA71EC223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7"/>
          <a:stretch/>
        </p:blipFill>
        <p:spPr>
          <a:xfrm rot="5400000">
            <a:off x="1839940" y="2595561"/>
            <a:ext cx="2744359" cy="434535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405C609-85C5-7F4E-AF57-FDA1BA4AF3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50444736"/>
                  </p:ext>
                </p:extLst>
              </p:nvPr>
            </p:nvGraphicFramePr>
            <p:xfrm>
              <a:off x="6511767" y="1682844"/>
              <a:ext cx="3495834" cy="319395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900381">
                      <a:extLst>
                        <a:ext uri="{9D8B030D-6E8A-4147-A177-3AD203B41FA5}">
                          <a16:colId xmlns:a16="http://schemas.microsoft.com/office/drawing/2014/main" val="1771830498"/>
                        </a:ext>
                      </a:extLst>
                    </a:gridCol>
                    <a:gridCol w="1371651">
                      <a:extLst>
                        <a:ext uri="{9D8B030D-6E8A-4147-A177-3AD203B41FA5}">
                          <a16:colId xmlns:a16="http://schemas.microsoft.com/office/drawing/2014/main" val="3350566221"/>
                        </a:ext>
                      </a:extLst>
                    </a:gridCol>
                    <a:gridCol w="1223802">
                      <a:extLst>
                        <a:ext uri="{9D8B030D-6E8A-4147-A177-3AD203B41FA5}">
                          <a16:colId xmlns:a16="http://schemas.microsoft.com/office/drawing/2014/main" val="1287544078"/>
                        </a:ext>
                      </a:extLst>
                    </a:gridCol>
                  </a:tblGrid>
                  <a:tr h="10646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E</a:t>
                          </a:r>
                          <a:r>
                            <a:rPr lang="en-US" sz="1100" baseline="-25000">
                              <a:effectLst/>
                            </a:rPr>
                            <a:t>p </a:t>
                          </a:r>
                          <a:r>
                            <a:rPr lang="en-US" sz="1100">
                              <a:effectLst/>
                            </a:rPr>
                            <a:t>[keV]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Experimental</a:t>
                          </a:r>
                          <a:br>
                            <a:rPr lang="en-US" sz="1100">
                              <a:effectLst/>
                            </a:rPr>
                          </a:br>
                          <a:r>
                            <a:rPr lang="en-US" sz="1100">
                              <a:effectLst/>
                            </a:rPr>
                            <a:t>kinematic energy shift [keV]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X" sz="1100">
                                        <a:effectLst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MX" sz="1100">
                                            <a:effectLst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100">
                                            <a:effectLst/>
                                          </a:rPr>
                                          <m:t>a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100">
                                        <a:effectLst/>
                                      </a:rPr>
                                      <m:t>βν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754181337"/>
                      </a:ext>
                    </a:extLst>
                  </a:tr>
                  <a:tr h="35488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2121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2.96 ± 0.07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-0.338 ± 0.066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1806405459"/>
                      </a:ext>
                    </a:extLst>
                  </a:tr>
                  <a:tr h="35488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2421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3.26 ± 0.09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-0.120 ± 0.086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3018576993"/>
                      </a:ext>
                    </a:extLst>
                  </a:tr>
                  <a:tr h="35488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3356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4.51 ± 0.04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1.000 ± 0.037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3427772428"/>
                      </a:ext>
                    </a:extLst>
                  </a:tr>
                  <a:tr h="35488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3988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3.52 ± 0.99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0.204 ± 0.966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2157010158"/>
                      </a:ext>
                    </a:extLst>
                  </a:tr>
                  <a:tr h="35488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5555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2.94 ± 1.05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0.327 ± 1.401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3598648204"/>
                      </a:ext>
                    </a:extLst>
                  </a:tr>
                  <a:tr h="35488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5832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3.75 ± 1.91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>
                              <a:effectLst/>
                            </a:rPr>
                            <a:t>1.704 ± 2.713</a:t>
                          </a:r>
                          <a:endParaRPr lang="en-MX" sz="1100" i="1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164910354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405C609-85C5-7F4E-AF57-FDA1BA4AF3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50444736"/>
                  </p:ext>
                </p:extLst>
              </p:nvPr>
            </p:nvGraphicFramePr>
            <p:xfrm>
              <a:off x="6511767" y="1682844"/>
              <a:ext cx="3495834" cy="319395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900381">
                      <a:extLst>
                        <a:ext uri="{9D8B030D-6E8A-4147-A177-3AD203B41FA5}">
                          <a16:colId xmlns:a16="http://schemas.microsoft.com/office/drawing/2014/main" val="1771830498"/>
                        </a:ext>
                      </a:extLst>
                    </a:gridCol>
                    <a:gridCol w="1371651">
                      <a:extLst>
                        <a:ext uri="{9D8B030D-6E8A-4147-A177-3AD203B41FA5}">
                          <a16:colId xmlns:a16="http://schemas.microsoft.com/office/drawing/2014/main" val="3350566221"/>
                        </a:ext>
                      </a:extLst>
                    </a:gridCol>
                    <a:gridCol w="1223802">
                      <a:extLst>
                        <a:ext uri="{9D8B030D-6E8A-4147-A177-3AD203B41FA5}">
                          <a16:colId xmlns:a16="http://schemas.microsoft.com/office/drawing/2014/main" val="1287544078"/>
                        </a:ext>
                      </a:extLst>
                    </a:gridCol>
                  </a:tblGrid>
                  <a:tr h="10646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E</a:t>
                          </a:r>
                          <a:r>
                            <a:rPr lang="en-US" sz="1100" baseline="-25000">
                              <a:effectLst/>
                            </a:rPr>
                            <a:t>p </a:t>
                          </a:r>
                          <a:r>
                            <a:rPr lang="en-US" sz="1100">
                              <a:effectLst/>
                            </a:rPr>
                            <a:t>[keV]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Experimental</a:t>
                          </a:r>
                          <a:br>
                            <a:rPr lang="en-US" sz="1100">
                              <a:effectLst/>
                            </a:rPr>
                          </a:br>
                          <a:r>
                            <a:rPr lang="en-US" sz="1100">
                              <a:effectLst/>
                            </a:rPr>
                            <a:t>kinematic energy shift [keV]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MX"/>
                        </a:p>
                      </a:txBody>
                      <a:tcPr marL="0" marR="0" marT="0" marB="0" anchor="ctr">
                        <a:blipFill>
                          <a:blip r:embed="rId5"/>
                          <a:stretch>
                            <a:fillRect l="-185567" r="-2062" b="-2023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54181337"/>
                      </a:ext>
                    </a:extLst>
                  </a:tr>
                  <a:tr h="35488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2121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2.96 ± 0.07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-0.338 ± 0.066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1806405459"/>
                      </a:ext>
                    </a:extLst>
                  </a:tr>
                  <a:tr h="35488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2421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3.26 ± 0.09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-0.120 ± 0.086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3018576993"/>
                      </a:ext>
                    </a:extLst>
                  </a:tr>
                  <a:tr h="35488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3356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4.51 ± 0.04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1.000 ± 0.037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3427772428"/>
                      </a:ext>
                    </a:extLst>
                  </a:tr>
                  <a:tr h="35488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3988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3.52 ± 0.99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0.204 ± 0.966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2157010158"/>
                      </a:ext>
                    </a:extLst>
                  </a:tr>
                  <a:tr h="35488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5555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2.94 ± 1.05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0.327 ± 1.401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3598648204"/>
                      </a:ext>
                    </a:extLst>
                  </a:tr>
                  <a:tr h="35488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5832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effectLst/>
                            </a:rPr>
                            <a:t>3.75 ± 1.91</a:t>
                          </a:r>
                          <a:endParaRPr lang="en-MX" sz="11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>
                              <a:effectLst/>
                            </a:rPr>
                            <a:t>1.704 ± 2.713</a:t>
                          </a:r>
                          <a:endParaRPr lang="en-MX" sz="1100" i="1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164910354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309221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0DC534-830A-EA44-996C-8B83E3DF5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Raleway Light" panose="020B0403030101060003" pitchFamily="34" charset="77"/>
              </a:rPr>
              <a:t>Faculty of Science, Physics and Astronomy, </a:t>
            </a:r>
            <a:r>
              <a:rPr lang="en-US" dirty="0" err="1">
                <a:latin typeface="Raleway Light" panose="020B0403030101060003" pitchFamily="34" charset="77"/>
              </a:rPr>
              <a:t>Instituut</a:t>
            </a:r>
            <a:r>
              <a:rPr lang="en-US" dirty="0">
                <a:latin typeface="Raleway Light" panose="020B0403030101060003" pitchFamily="34" charset="77"/>
              </a:rPr>
              <a:t> </a:t>
            </a:r>
            <a:r>
              <a:rPr lang="en-US" dirty="0" err="1">
                <a:latin typeface="Raleway Light" panose="020B0403030101060003" pitchFamily="34" charset="77"/>
              </a:rPr>
              <a:t>voor</a:t>
            </a:r>
            <a:r>
              <a:rPr lang="en-US" dirty="0">
                <a:latin typeface="Raleway Light" panose="020B0403030101060003" pitchFamily="34" charset="77"/>
              </a:rPr>
              <a:t> Kern- </a:t>
            </a:r>
            <a:r>
              <a:rPr lang="en-US" dirty="0" err="1">
                <a:latin typeface="Raleway Light" panose="020B0403030101060003" pitchFamily="34" charset="77"/>
              </a:rPr>
              <a:t>en</a:t>
            </a:r>
            <a:r>
              <a:rPr lang="en-US" dirty="0">
                <a:latin typeface="Raleway Light" panose="020B0403030101060003" pitchFamily="34" charset="77"/>
              </a:rPr>
              <a:t> </a:t>
            </a:r>
            <a:r>
              <a:rPr lang="en-US" dirty="0" err="1">
                <a:latin typeface="Raleway Light" panose="020B0403030101060003" pitchFamily="34" charset="77"/>
              </a:rPr>
              <a:t>Stralingsfysica</a:t>
            </a:r>
            <a:r>
              <a:rPr lang="en-US" dirty="0">
                <a:latin typeface="Raleway Light" panose="020B0403030101060003" pitchFamily="34" charset="77"/>
              </a:rPr>
              <a:t>.</a:t>
            </a:r>
            <a:endParaRPr lang="nl-NL" dirty="0">
              <a:latin typeface="Raleway Light" panose="020B0403030101060003" pitchFamily="34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F7A032-51DD-5544-83F6-056E3F5FA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17</a:t>
            </a:fld>
            <a:endParaRPr lang="nl-NL"/>
          </a:p>
        </p:txBody>
      </p:sp>
      <p:sp>
        <p:nvSpPr>
          <p:cNvPr id="95" name="Title 5">
            <a:extLst>
              <a:ext uri="{FF2B5EF4-FFF2-40B4-BE49-F238E27FC236}">
                <a16:creationId xmlns:a16="http://schemas.microsoft.com/office/drawing/2014/main" id="{F760E7E4-8346-0643-8FA4-54BE2578DFBD}"/>
              </a:ext>
            </a:extLst>
          </p:cNvPr>
          <p:cNvSpPr txBox="1">
            <a:spLocks/>
          </p:cNvSpPr>
          <p:nvPr/>
        </p:nvSpPr>
        <p:spPr>
          <a:xfrm>
            <a:off x="22859" y="68967"/>
            <a:ext cx="12162504" cy="12382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  <a:latin typeface="Raleway ExtraBold" panose="020B0403030101060003" pitchFamily="34" charset="77"/>
              </a:rPr>
              <a:t>Systematic uncertainties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1D8DB0"/>
                </a:solidFill>
                <a:latin typeface="Raleway ExtraBold" panose="020B0403030101060003" pitchFamily="34" charset="77"/>
              </a:rPr>
              <a:t>Monte Carlo simulations</a:t>
            </a:r>
            <a:endParaRPr lang="en-US" sz="2800" b="1" dirty="0">
              <a:solidFill>
                <a:srgbClr val="1D8DB0"/>
              </a:solidFill>
              <a:latin typeface="Raleway ExtraBold" panose="020B0403030101060003" pitchFamily="34" charset="77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FEDA7B70-EE58-9F47-A2EF-568411560104}"/>
              </a:ext>
            </a:extLst>
          </p:cNvPr>
          <p:cNvSpPr/>
          <p:nvPr/>
        </p:nvSpPr>
        <p:spPr>
          <a:xfrm flipH="1">
            <a:off x="3122" y="-614"/>
            <a:ext cx="45719" cy="760270"/>
          </a:xfrm>
          <a:prstGeom prst="rect">
            <a:avLst/>
          </a:prstGeom>
          <a:solidFill>
            <a:srgbClr val="3A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B85FB7-08D0-4340-975D-E2542CE7ED38}"/>
              </a:ext>
            </a:extLst>
          </p:cNvPr>
          <p:cNvSpPr txBox="1"/>
          <p:nvPr/>
        </p:nvSpPr>
        <p:spPr>
          <a:xfrm>
            <a:off x="9382477" y="4288967"/>
            <a:ext cx="26693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Raleway Light" panose="020B0403030101060003" pitchFamily="34" charset="77"/>
              </a:rPr>
              <a:t>Non-dominant sources of uncertainty: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latin typeface="Raleway Light" panose="020B0403030101060003" pitchFamily="34" charset="77"/>
              </a:rPr>
              <a:t>Detector position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latin typeface="Raleway Light" panose="020B0403030101060003" pitchFamily="34" charset="77"/>
              </a:rPr>
              <a:t>Magnetic Field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latin typeface="Raleway Light" panose="020B0403030101060003" pitchFamily="34" charset="77"/>
              </a:rPr>
              <a:t>Source radius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latin typeface="Raleway Light" panose="020B0403030101060003" pitchFamily="34" charset="77"/>
              </a:rPr>
              <a:t>Source position</a:t>
            </a:r>
          </a:p>
          <a:p>
            <a:endParaRPr lang="en-US" sz="1600" dirty="0">
              <a:latin typeface="Raleway Light" panose="020B0403030101060003" pitchFamily="34" charset="77"/>
            </a:endParaRPr>
          </a:p>
        </p:txBody>
      </p:sp>
      <p:graphicFrame>
        <p:nvGraphicFramePr>
          <p:cNvPr id="118" name="Chart 117">
            <a:extLst>
              <a:ext uri="{FF2B5EF4-FFF2-40B4-BE49-F238E27FC236}">
                <a16:creationId xmlns:a16="http://schemas.microsoft.com/office/drawing/2014/main" id="{CEA49CAE-8588-2B4C-BECC-6820B61827FF}"/>
              </a:ext>
            </a:extLst>
          </p:cNvPr>
          <p:cNvGraphicFramePr>
            <a:graphicFrameLocks/>
          </p:cNvGraphicFramePr>
          <p:nvPr/>
        </p:nvGraphicFramePr>
        <p:xfrm>
          <a:off x="6033600" y="464457"/>
          <a:ext cx="5994780" cy="3563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AA06ACB0-0DF6-614D-8118-D26BC9D25131}"/>
              </a:ext>
            </a:extLst>
          </p:cNvPr>
          <p:cNvSpPr/>
          <p:nvPr/>
        </p:nvSpPr>
        <p:spPr>
          <a:xfrm>
            <a:off x="9344329" y="279791"/>
            <a:ext cx="2824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ighlight>
                  <a:srgbClr val="DCE7F0"/>
                </a:highlight>
                <a:latin typeface="Raleway Light" panose="020B0403030101060003" pitchFamily="34" charset="77"/>
              </a:rPr>
              <a:t>Systematic uncertainties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EC182BA-7A17-F341-88E2-EFD653C5870B}"/>
                  </a:ext>
                </a:extLst>
              </p:cNvPr>
              <p:cNvSpPr/>
              <p:nvPr/>
            </p:nvSpPr>
            <p:spPr>
              <a:xfrm>
                <a:off x="7162402" y="4288967"/>
                <a:ext cx="1868588" cy="7091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d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βν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dκ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d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βν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d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d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dκ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EC182BA-7A17-F341-88E2-EFD653C587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402" y="4288967"/>
                <a:ext cx="1868588" cy="709168"/>
              </a:xfrm>
              <a:prstGeom prst="rect">
                <a:avLst/>
              </a:prstGeom>
              <a:blipFill>
                <a:blip r:embed="rId4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CCA5B1E1-70FE-174C-9D4E-8BD7240AF9D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83866184"/>
                  </p:ext>
                </p:extLst>
              </p:nvPr>
            </p:nvGraphicFramePr>
            <p:xfrm>
              <a:off x="293435" y="951399"/>
              <a:ext cx="5802565" cy="5076250"/>
            </p:xfrm>
            <a:graphic>
              <a:graphicData uri="http://schemas.openxmlformats.org/drawingml/2006/table">
                <a:tbl>
                  <a:tblPr firstRow="1" firstCol="1" lastRow="1" bandRow="1"/>
                  <a:tblGrid>
                    <a:gridCol w="1154359">
                      <a:extLst>
                        <a:ext uri="{9D8B030D-6E8A-4147-A177-3AD203B41FA5}">
                          <a16:colId xmlns:a16="http://schemas.microsoft.com/office/drawing/2014/main" val="2482715361"/>
                        </a:ext>
                      </a:extLst>
                    </a:gridCol>
                    <a:gridCol w="1464810">
                      <a:extLst>
                        <a:ext uri="{9D8B030D-6E8A-4147-A177-3AD203B41FA5}">
                          <a16:colId xmlns:a16="http://schemas.microsoft.com/office/drawing/2014/main" val="4216725859"/>
                        </a:ext>
                      </a:extLst>
                    </a:gridCol>
                    <a:gridCol w="1225685">
                      <a:extLst>
                        <a:ext uri="{9D8B030D-6E8A-4147-A177-3AD203B41FA5}">
                          <a16:colId xmlns:a16="http://schemas.microsoft.com/office/drawing/2014/main" val="1878067936"/>
                        </a:ext>
                      </a:extLst>
                    </a:gridCol>
                    <a:gridCol w="1269934">
                      <a:extLst>
                        <a:ext uri="{9D8B030D-6E8A-4147-A177-3AD203B41FA5}">
                          <a16:colId xmlns:a16="http://schemas.microsoft.com/office/drawing/2014/main" val="3780106510"/>
                        </a:ext>
                      </a:extLst>
                    </a:gridCol>
                    <a:gridCol w="500159">
                      <a:extLst>
                        <a:ext uri="{9D8B030D-6E8A-4147-A177-3AD203B41FA5}">
                          <a16:colId xmlns:a16="http://schemas.microsoft.com/office/drawing/2014/main" val="1191220179"/>
                        </a:ext>
                      </a:extLst>
                    </a:gridCol>
                    <a:gridCol w="187618">
                      <a:extLst>
                        <a:ext uri="{9D8B030D-6E8A-4147-A177-3AD203B41FA5}">
                          <a16:colId xmlns:a16="http://schemas.microsoft.com/office/drawing/2014/main" val="294850612"/>
                        </a:ext>
                      </a:extLst>
                    </a:gridCol>
                  </a:tblGrid>
                  <a:tr h="36132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 </a:t>
                          </a:r>
                          <a:endParaRPr lang="en-MX" sz="120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 w="12700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Source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 w="12700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uncertainty</a:t>
                          </a:r>
                          <a:endParaRPr lang="en-MX" sz="1200" i="1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 w="12700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X" sz="12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ordia New" panose="020B0304020202020204" pitchFamily="34" charset="-34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ordia New" panose="020B0304020202020204" pitchFamily="34" charset="-34"/>
                                      </a:rPr>
                                      <m:t>𝛿</m:t>
                                    </m:r>
                                    <m:acc>
                                      <m:accPr>
                                        <m:chr m:val="̃"/>
                                        <m:ctrlPr>
                                          <a:rPr lang="en-MX" sz="1200" i="1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Cordia New" panose="020B0304020202020204" pitchFamily="34" charset="-34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Cordia New" panose="020B0304020202020204" pitchFamily="34" charset="-34"/>
                                          </a:rPr>
                                          <m:t>𝑎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2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ordia New" panose="020B0304020202020204" pitchFamily="34" charset="-34"/>
                                      </a:rPr>
                                      <m:t>𝐹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MX" sz="1200" i="1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 w="12700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MX" sz="1200" i="1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ordia New" panose="020B0304020202020204" pitchFamily="34" charset="-34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ordia New" panose="020B0304020202020204" pitchFamily="34" charset="-34"/>
                                      </a:rPr>
                                      <m:t>𝛿</m:t>
                                    </m:r>
                                    <m:acc>
                                      <m:accPr>
                                        <m:chr m:val="̃"/>
                                        <m:ctrlPr>
                                          <a:rPr lang="en-MX" sz="1200" i="1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Cordia New" panose="020B0304020202020204" pitchFamily="34" charset="-34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Cordia New" panose="020B0304020202020204" pitchFamily="34" charset="-34"/>
                                          </a:rPr>
                                          <m:t>𝑎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2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ordia New" panose="020B0304020202020204" pitchFamily="34" charset="-34"/>
                                      </a:rPr>
                                      <m:t>𝐺𝑇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/>
                        </a:p>
                      </a:txBody>
                      <a:tcPr marL="18969" marR="18969" marT="0" marB="0" anchor="ctr">
                        <a:lnL w="12700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3020590675"/>
                      </a:ext>
                    </a:extLst>
                  </a:tr>
                  <a:tr h="36132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background</a:t>
                          </a:r>
                          <a:endParaRPr lang="en-MX" sz="120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False coincidence</a:t>
                          </a:r>
                          <a:endParaRPr lang="en-MX" sz="120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0.3%</a:t>
                          </a:r>
                          <a:endParaRPr lang="en-MX" sz="1200" i="1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1E-03</a:t>
                          </a:r>
                          <a:endParaRPr lang="en-MX" sz="1200" i="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2E-03</a:t>
                          </a:r>
                          <a:endParaRPr lang="en-US" i="0" dirty="0"/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3663282815"/>
                      </a:ext>
                    </a:extLst>
                  </a:tr>
                  <a:tr h="36569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proton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Linear slope uncertainty</a:t>
                          </a:r>
                          <a:endParaRPr lang="en-MX" sz="120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0.3%</a:t>
                          </a:r>
                          <a:endParaRPr lang="en-MX" sz="1200" i="1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9E-03</a:t>
                          </a:r>
                          <a:endParaRPr lang="en-MX" sz="1200" i="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sz="1200" i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6E-03</a:t>
                          </a:r>
                          <a:endParaRPr lang="en-US" i="0"/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1514076499"/>
                      </a:ext>
                    </a:extLst>
                  </a:tr>
                  <a:tr h="36569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 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Proton energy from literature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1 keV</a:t>
                          </a:r>
                          <a:endParaRPr lang="en-MX" sz="1200" i="1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1.23E-02</a:t>
                          </a:r>
                          <a:endParaRPr lang="en-MX" sz="1200" i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sz="1200" i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2.59E-03</a:t>
                          </a:r>
                          <a:endParaRPr lang="en-US" i="0"/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3864044562"/>
                      </a:ext>
                    </a:extLst>
                  </a:tr>
                  <a:tr h="36569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 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dead layer thickness</a:t>
                          </a:r>
                          <a:endParaRPr lang="en-MX" sz="120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120 nm</a:t>
                          </a:r>
                          <a:endParaRPr lang="en-MX" sz="1200" i="1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1.15E-02</a:t>
                          </a:r>
                          <a:endParaRPr lang="en-MX" sz="1200" i="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1.50E-02</a:t>
                          </a:r>
                          <a:endParaRPr lang="en-US" i="0" dirty="0"/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4176293534"/>
                      </a:ext>
                    </a:extLst>
                  </a:tr>
                  <a:tr h="36132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 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Mylar thickness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700 nm</a:t>
                          </a:r>
                          <a:endParaRPr lang="en-MX" sz="1200" i="1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4.87E-03</a:t>
                          </a:r>
                          <a:endParaRPr lang="en-MX" sz="1200" i="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6.60E-03</a:t>
                          </a:r>
                          <a:endParaRPr lang="en-US" i="0" dirty="0"/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312379617"/>
                      </a:ext>
                    </a:extLst>
                  </a:tr>
                  <a:tr h="36132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positron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b</a:t>
                          </a:r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 backscattering</a:t>
                          </a:r>
                          <a:endParaRPr lang="en-MX" sz="120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15%</a:t>
                          </a:r>
                          <a:endParaRPr lang="en-MX" sz="1200" i="1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1.74E-02</a:t>
                          </a:r>
                          <a:endParaRPr lang="en-MX" sz="1200" i="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sz="1200" i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2.78E-02</a:t>
                          </a:r>
                          <a:endParaRPr lang="en-US" i="0"/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3583146246"/>
                      </a:ext>
                    </a:extLst>
                  </a:tr>
                  <a:tr h="36132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 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b</a:t>
                          </a:r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 energy threshold</a:t>
                          </a:r>
                          <a:endParaRPr lang="en-MX" sz="120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12 keV</a:t>
                          </a:r>
                          <a:endParaRPr lang="en-MX" sz="1200" i="1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6.53E-03</a:t>
                          </a:r>
                          <a:endParaRPr lang="en-MX" sz="1200" i="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8.27E-04</a:t>
                          </a:r>
                          <a:endParaRPr lang="en-US" i="0" dirty="0"/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3780144420"/>
                      </a:ext>
                    </a:extLst>
                  </a:tr>
                  <a:tr h="36132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Nondominant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Detector position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1 mm</a:t>
                          </a:r>
                          <a:endParaRPr lang="en-MX" sz="1200" i="1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3.21E-04</a:t>
                          </a:r>
                          <a:endParaRPr lang="en-MX" sz="1200" i="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sz="1200" i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1.86E-04</a:t>
                          </a:r>
                          <a:endParaRPr lang="en-US" i="0"/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4211804220"/>
                      </a:ext>
                    </a:extLst>
                  </a:tr>
                  <a:tr h="36132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 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Source position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1 mm</a:t>
                          </a:r>
                          <a:endParaRPr lang="en-MX" sz="1200" i="1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7.86E-04</a:t>
                          </a:r>
                          <a:endParaRPr lang="en-MX" sz="1200" i="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2.78E-04</a:t>
                          </a:r>
                          <a:endParaRPr lang="en-US" i="0" dirty="0"/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197838954"/>
                      </a:ext>
                    </a:extLst>
                  </a:tr>
                  <a:tr h="36132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 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Source radius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1 mm</a:t>
                          </a:r>
                          <a:endParaRPr lang="en-MX" sz="1200" i="1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1.67E-04</a:t>
                          </a:r>
                          <a:endParaRPr lang="en-MX" sz="1200" i="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1.77E-04</a:t>
                          </a:r>
                          <a:endParaRPr lang="en-US" i="0" dirty="0"/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4239929908"/>
                      </a:ext>
                    </a:extLst>
                  </a:tr>
                  <a:tr h="36132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 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Magnetic field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1%</a:t>
                          </a:r>
                          <a:endParaRPr lang="en-MX" sz="1200" i="1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2.41E-05</a:t>
                          </a:r>
                          <a:endParaRPr lang="en-MX" sz="1200" i="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4.64E-04</a:t>
                          </a:r>
                          <a:endParaRPr lang="en-US" i="0" dirty="0"/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3043422135"/>
                      </a:ext>
                    </a:extLst>
                  </a:tr>
                  <a:tr h="36569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 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Fierz interference term, b</a:t>
                          </a:r>
                          <a:r>
                            <a:rPr lang="en-US" sz="1200" baseline="-250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F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0.1%</a:t>
                          </a:r>
                          <a:endParaRPr lang="en-MX" sz="1200" i="1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2.12E-04</a:t>
                          </a:r>
                          <a:endParaRPr lang="en-MX" sz="1200" i="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2.83E-05</a:t>
                          </a:r>
                          <a:endParaRPr lang="en-US" i="0" dirty="0"/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3138196397"/>
                      </a:ext>
                    </a:extLst>
                  </a:tr>
                  <a:tr h="36132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1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Total</a:t>
                          </a:r>
                          <a:endParaRPr lang="en-MX" sz="1200" i="1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1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 </a:t>
                          </a:r>
                          <a:endParaRPr lang="en-MX" sz="1200" i="1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1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 </a:t>
                          </a:r>
                          <a:endParaRPr lang="en-MX" sz="1200" i="1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0.027</a:t>
                          </a:r>
                          <a:endParaRPr lang="en-MX" sz="1200" i="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0.033</a:t>
                          </a:r>
                          <a:endParaRPr lang="en-MX" sz="1200" i="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MX" sz="1200" i="1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 </a:t>
                          </a: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>
                          <a:noFill/>
                        </a:lnR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3637190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CCA5B1E1-70FE-174C-9D4E-8BD7240AF9D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83866184"/>
                  </p:ext>
                </p:extLst>
              </p:nvPr>
            </p:nvGraphicFramePr>
            <p:xfrm>
              <a:off x="293435" y="951399"/>
              <a:ext cx="5802565" cy="5076250"/>
            </p:xfrm>
            <a:graphic>
              <a:graphicData uri="http://schemas.openxmlformats.org/drawingml/2006/table">
                <a:tbl>
                  <a:tblPr firstRow="1" firstCol="1" lastRow="1" bandRow="1"/>
                  <a:tblGrid>
                    <a:gridCol w="1154359">
                      <a:extLst>
                        <a:ext uri="{9D8B030D-6E8A-4147-A177-3AD203B41FA5}">
                          <a16:colId xmlns:a16="http://schemas.microsoft.com/office/drawing/2014/main" val="2482715361"/>
                        </a:ext>
                      </a:extLst>
                    </a:gridCol>
                    <a:gridCol w="1464810">
                      <a:extLst>
                        <a:ext uri="{9D8B030D-6E8A-4147-A177-3AD203B41FA5}">
                          <a16:colId xmlns:a16="http://schemas.microsoft.com/office/drawing/2014/main" val="4216725859"/>
                        </a:ext>
                      </a:extLst>
                    </a:gridCol>
                    <a:gridCol w="1225685">
                      <a:extLst>
                        <a:ext uri="{9D8B030D-6E8A-4147-A177-3AD203B41FA5}">
                          <a16:colId xmlns:a16="http://schemas.microsoft.com/office/drawing/2014/main" val="1878067936"/>
                        </a:ext>
                      </a:extLst>
                    </a:gridCol>
                    <a:gridCol w="1269934">
                      <a:extLst>
                        <a:ext uri="{9D8B030D-6E8A-4147-A177-3AD203B41FA5}">
                          <a16:colId xmlns:a16="http://schemas.microsoft.com/office/drawing/2014/main" val="3780106510"/>
                        </a:ext>
                      </a:extLst>
                    </a:gridCol>
                    <a:gridCol w="500159">
                      <a:extLst>
                        <a:ext uri="{9D8B030D-6E8A-4147-A177-3AD203B41FA5}">
                          <a16:colId xmlns:a16="http://schemas.microsoft.com/office/drawing/2014/main" val="1191220179"/>
                        </a:ext>
                      </a:extLst>
                    </a:gridCol>
                    <a:gridCol w="187618">
                      <a:extLst>
                        <a:ext uri="{9D8B030D-6E8A-4147-A177-3AD203B41FA5}">
                          <a16:colId xmlns:a16="http://schemas.microsoft.com/office/drawing/2014/main" val="294850612"/>
                        </a:ext>
                      </a:extLst>
                    </a:gridCol>
                  </a:tblGrid>
                  <a:tr h="36132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 </a:t>
                          </a:r>
                          <a:endParaRPr lang="en-MX" sz="120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 w="12700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Source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 w="12700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uncertainty</a:t>
                          </a:r>
                          <a:endParaRPr lang="en-MX" sz="1200" i="1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 w="12700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MX"/>
                        </a:p>
                      </a:txBody>
                      <a:tcPr marL="18969" marR="18969" marT="0" marB="0" anchor="ctr">
                        <a:lnL w="12700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4000" t="-3448" r="-56000" b="-1286207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MX"/>
                        </a:p>
                      </a:txBody>
                      <a:tcPr marL="18969" marR="18969" marT="0" marB="0" anchor="ctr">
                        <a:lnL w="12700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748148" t="-3448" r="-3704" b="-128620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3020590675"/>
                      </a:ext>
                    </a:extLst>
                  </a:tr>
                  <a:tr h="36132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background</a:t>
                          </a:r>
                          <a:endParaRPr lang="en-MX" sz="120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False coincidence</a:t>
                          </a:r>
                          <a:endParaRPr lang="en-MX" sz="120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0.3%</a:t>
                          </a:r>
                          <a:endParaRPr lang="en-MX" sz="1200" i="1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1E-03</a:t>
                          </a:r>
                          <a:endParaRPr lang="en-MX" sz="1200" i="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2E-03</a:t>
                          </a:r>
                          <a:endParaRPr lang="en-US" i="0" dirty="0"/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366328281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proton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Linear slope uncertainty</a:t>
                          </a:r>
                          <a:endParaRPr lang="en-MX" sz="120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0.3%</a:t>
                          </a:r>
                          <a:endParaRPr lang="en-MX" sz="1200" i="1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9E-03</a:t>
                          </a:r>
                          <a:endParaRPr lang="en-MX" sz="1200" i="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sz="1200" i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6E-03</a:t>
                          </a:r>
                          <a:endParaRPr lang="en-US" i="0"/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151407649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 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Proton energy from literature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1 keV</a:t>
                          </a:r>
                          <a:endParaRPr lang="en-MX" sz="1200" i="1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1.23E-02</a:t>
                          </a:r>
                          <a:endParaRPr lang="en-MX" sz="1200" i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sz="1200" i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2.59E-03</a:t>
                          </a:r>
                          <a:endParaRPr lang="en-US" i="0"/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386404456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 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dead layer thickness</a:t>
                          </a:r>
                          <a:endParaRPr lang="en-MX" sz="120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120 nm</a:t>
                          </a:r>
                          <a:endParaRPr lang="en-MX" sz="1200" i="1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1.15E-02</a:t>
                          </a:r>
                          <a:endParaRPr lang="en-MX" sz="1200" i="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1.50E-02</a:t>
                          </a:r>
                          <a:endParaRPr lang="en-US" i="0" dirty="0"/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4176293534"/>
                      </a:ext>
                    </a:extLst>
                  </a:tr>
                  <a:tr h="36132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 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Mylar thickness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700 nm</a:t>
                          </a:r>
                          <a:endParaRPr lang="en-MX" sz="1200" i="1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4.87E-03</a:t>
                          </a:r>
                          <a:endParaRPr lang="en-MX" sz="1200" i="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6.60E-03</a:t>
                          </a:r>
                          <a:endParaRPr lang="en-US" i="0" dirty="0"/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312379617"/>
                      </a:ext>
                    </a:extLst>
                  </a:tr>
                  <a:tr h="36132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positron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b</a:t>
                          </a:r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 backscattering</a:t>
                          </a:r>
                          <a:endParaRPr lang="en-MX" sz="120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15%</a:t>
                          </a:r>
                          <a:endParaRPr lang="en-MX" sz="1200" i="1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1.74E-02</a:t>
                          </a:r>
                          <a:endParaRPr lang="en-MX" sz="1200" i="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sz="1200" i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2.78E-02</a:t>
                          </a:r>
                          <a:endParaRPr lang="en-US" i="0"/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3583146246"/>
                      </a:ext>
                    </a:extLst>
                  </a:tr>
                  <a:tr h="36132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 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  <a:latin typeface="Symbol" pitchFamily="2" charset="2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b</a:t>
                          </a:r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 energy threshold</a:t>
                          </a:r>
                          <a:endParaRPr lang="en-MX" sz="120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12 keV</a:t>
                          </a:r>
                          <a:endParaRPr lang="en-MX" sz="1200" i="1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6.53E-03</a:t>
                          </a:r>
                          <a:endParaRPr lang="en-MX" sz="1200" i="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8.27E-04</a:t>
                          </a:r>
                          <a:endParaRPr lang="en-US" i="0" dirty="0"/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3780144420"/>
                      </a:ext>
                    </a:extLst>
                  </a:tr>
                  <a:tr h="36132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Nondominant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Detector position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1 mm</a:t>
                          </a:r>
                          <a:endParaRPr lang="en-MX" sz="1200" i="1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3.21E-04</a:t>
                          </a:r>
                          <a:endParaRPr lang="en-MX" sz="1200" i="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sz="1200" i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1.86E-04</a:t>
                          </a:r>
                          <a:endParaRPr lang="en-US" i="0"/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4211804220"/>
                      </a:ext>
                    </a:extLst>
                  </a:tr>
                  <a:tr h="36132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 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Source position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1 mm</a:t>
                          </a:r>
                          <a:endParaRPr lang="en-MX" sz="1200" i="1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7.86E-04</a:t>
                          </a:r>
                          <a:endParaRPr lang="en-MX" sz="1200" i="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2.78E-04</a:t>
                          </a:r>
                          <a:endParaRPr lang="en-US" i="0" dirty="0"/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197838954"/>
                      </a:ext>
                    </a:extLst>
                  </a:tr>
                  <a:tr h="36132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 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Source radius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1 mm</a:t>
                          </a:r>
                          <a:endParaRPr lang="en-MX" sz="1200" i="1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1.67E-04</a:t>
                          </a:r>
                          <a:endParaRPr lang="en-MX" sz="1200" i="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1.77E-04</a:t>
                          </a:r>
                          <a:endParaRPr lang="en-US" i="0" dirty="0"/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4239929908"/>
                      </a:ext>
                    </a:extLst>
                  </a:tr>
                  <a:tr h="36132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 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Magnetic field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1%</a:t>
                          </a:r>
                          <a:endParaRPr lang="en-MX" sz="1200" i="1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2.41E-05</a:t>
                          </a:r>
                          <a:endParaRPr lang="en-MX" sz="1200" i="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4.64E-04</a:t>
                          </a:r>
                          <a:endParaRPr lang="en-US" i="0" dirty="0"/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304342213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 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Fierz interference term, b</a:t>
                          </a:r>
                          <a:r>
                            <a:rPr lang="en-US" sz="1200" baseline="-2500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F</a:t>
                          </a:r>
                          <a:endParaRPr lang="en-MX" sz="120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0.1%</a:t>
                          </a:r>
                          <a:endParaRPr lang="en-MX" sz="1200" i="1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2.12E-04</a:t>
                          </a:r>
                          <a:endParaRPr lang="en-MX" sz="1200" i="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2.83E-05</a:t>
                          </a:r>
                          <a:endParaRPr lang="en-US" i="0" dirty="0"/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  <a:prstDash val="soli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3138196397"/>
                      </a:ext>
                    </a:extLst>
                  </a:tr>
                  <a:tr h="36132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1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Total</a:t>
                          </a:r>
                          <a:endParaRPr lang="en-MX" sz="1200" i="1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1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 </a:t>
                          </a:r>
                          <a:endParaRPr lang="en-MX" sz="1200" i="1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1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 </a:t>
                          </a:r>
                          <a:endParaRPr lang="en-MX" sz="1200" i="1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0.027</a:t>
                          </a:r>
                          <a:endParaRPr lang="en-MX" sz="1200" i="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i="0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0.033</a:t>
                          </a:r>
                          <a:endParaRPr lang="en-MX" sz="1200" i="0" dirty="0">
                            <a:solidFill>
                              <a:srgbClr val="000000"/>
                            </a:solidFill>
                            <a:effectLst/>
                            <a:latin typeface="Raleway Light" panose="020B0403030101060003" pitchFamily="34" charset="77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L="18969" marR="18969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MX" sz="1200" i="1" dirty="0">
                              <a:solidFill>
                                <a:srgbClr val="000000"/>
                              </a:solidFill>
                              <a:effectLst/>
                              <a:latin typeface="Raleway Light" panose="020B0403030101060003" pitchFamily="34" charset="77"/>
                              <a:ea typeface="Calibri" panose="020F0502020204030204" pitchFamily="34" charset="0"/>
                              <a:cs typeface="Cordia New" panose="020B0304020202020204" pitchFamily="34" charset="-34"/>
                            </a:rPr>
                            <a:t> </a:t>
                          </a:r>
                        </a:p>
                      </a:txBody>
                      <a:tcPr marL="0" marR="0" marT="0" marB="0" anchor="ctr">
                        <a:lnL>
                          <a:noFill/>
                        </a:lnL>
                        <a:lnR>
                          <a:noFill/>
                        </a:lnR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3637190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670823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0DC534-830A-EA44-996C-8B83E3DF5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Raleway Light" panose="020B0403030101060003" pitchFamily="34" charset="77"/>
              </a:rPr>
              <a:t>Faculty of Science, Physics and Astronomy, </a:t>
            </a:r>
            <a:r>
              <a:rPr lang="en-US" dirty="0" err="1">
                <a:latin typeface="Raleway Light" panose="020B0403030101060003" pitchFamily="34" charset="77"/>
              </a:rPr>
              <a:t>Instituut</a:t>
            </a:r>
            <a:r>
              <a:rPr lang="en-US" dirty="0">
                <a:latin typeface="Raleway Light" panose="020B0403030101060003" pitchFamily="34" charset="77"/>
              </a:rPr>
              <a:t> </a:t>
            </a:r>
            <a:r>
              <a:rPr lang="en-US" dirty="0" err="1">
                <a:latin typeface="Raleway Light" panose="020B0403030101060003" pitchFamily="34" charset="77"/>
              </a:rPr>
              <a:t>voor</a:t>
            </a:r>
            <a:r>
              <a:rPr lang="en-US" dirty="0">
                <a:latin typeface="Raleway Light" panose="020B0403030101060003" pitchFamily="34" charset="77"/>
              </a:rPr>
              <a:t> Kern- </a:t>
            </a:r>
            <a:r>
              <a:rPr lang="en-US" dirty="0" err="1">
                <a:latin typeface="Raleway Light" panose="020B0403030101060003" pitchFamily="34" charset="77"/>
              </a:rPr>
              <a:t>en</a:t>
            </a:r>
            <a:r>
              <a:rPr lang="en-US" dirty="0">
                <a:latin typeface="Raleway Light" panose="020B0403030101060003" pitchFamily="34" charset="77"/>
              </a:rPr>
              <a:t> </a:t>
            </a:r>
            <a:r>
              <a:rPr lang="en-US" dirty="0" err="1">
                <a:latin typeface="Raleway Light" panose="020B0403030101060003" pitchFamily="34" charset="77"/>
              </a:rPr>
              <a:t>Stralingsfysica</a:t>
            </a:r>
            <a:r>
              <a:rPr lang="en-US" dirty="0">
                <a:latin typeface="Raleway Light" panose="020B0403030101060003" pitchFamily="34" charset="77"/>
              </a:rPr>
              <a:t>.</a:t>
            </a:r>
            <a:endParaRPr lang="nl-NL" dirty="0">
              <a:latin typeface="Raleway Light" panose="020B0403030101060003" pitchFamily="34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F7A032-51DD-5544-83F6-056E3F5FA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18</a:t>
            </a:fld>
            <a:endParaRPr lang="nl-NL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4C69C5D-000B-A84C-83A1-C67466A869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226077"/>
              </p:ext>
            </p:extLst>
          </p:nvPr>
        </p:nvGraphicFramePr>
        <p:xfrm>
          <a:off x="1098315" y="1511487"/>
          <a:ext cx="4630336" cy="3789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3DFC2469-A435-4845-8E76-64C71A7F80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7050572"/>
              </p:ext>
            </p:extLst>
          </p:nvPr>
        </p:nvGraphicFramePr>
        <p:xfrm>
          <a:off x="6377996" y="1511487"/>
          <a:ext cx="4715689" cy="3789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33937E44-ABE5-6844-ACD3-0ED388B5C928}"/>
              </a:ext>
            </a:extLst>
          </p:cNvPr>
          <p:cNvGrpSpPr/>
          <p:nvPr/>
        </p:nvGrpSpPr>
        <p:grpSpPr>
          <a:xfrm>
            <a:off x="1587026" y="3788473"/>
            <a:ext cx="9458187" cy="1471269"/>
            <a:chOff x="1538039" y="3461903"/>
            <a:chExt cx="9458187" cy="1471269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4F2C8F7F-6697-1748-BEDB-E59A72ED8A3A}"/>
                </a:ext>
              </a:extLst>
            </p:cNvPr>
            <p:cNvSpPr/>
            <p:nvPr/>
          </p:nvSpPr>
          <p:spPr>
            <a:xfrm>
              <a:off x="1996226" y="3997172"/>
              <a:ext cx="9000000" cy="936000"/>
            </a:xfrm>
            <a:prstGeom prst="round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Placeholder 13" descr="A close up of a logo&#10;&#10;Description automatically generated">
              <a:extLst>
                <a:ext uri="{FF2B5EF4-FFF2-40B4-BE49-F238E27FC236}">
                  <a16:creationId xmlns:a16="http://schemas.microsoft.com/office/drawing/2014/main" id="{71760995-7609-EE45-B656-08374DE4A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111" r="111"/>
            <a:stretch>
              <a:fillRect/>
            </a:stretch>
          </p:blipFill>
          <p:spPr>
            <a:xfrm>
              <a:off x="1538039" y="3461903"/>
              <a:ext cx="916373" cy="93737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le 5">
                <a:extLst>
                  <a:ext uri="{FF2B5EF4-FFF2-40B4-BE49-F238E27FC236}">
                    <a16:creationId xmlns:a16="http://schemas.microsoft.com/office/drawing/2014/main" id="{74A687C5-F690-0D48-B29D-FAEC9D68C8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859" y="-308"/>
                <a:ext cx="12162504" cy="1238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 anchorCtr="0">
                <a:normAutofit/>
              </a:bodyPr>
              <a:lstStyle>
                <a:lvl1pPr algn="l" defTabSz="9144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4000" kern="1200" baseline="0">
                    <a:solidFill>
                      <a:schemeClr val="tx2"/>
                    </a:solidFill>
                    <a:latin typeface="Arial" charset="0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90000"/>
                  </a:lnSpc>
                </a:pPr>
                <a:r>
                  <a:rPr lang="en-US" sz="2800" b="1" dirty="0">
                    <a:solidFill>
                      <a:schemeClr val="tx1"/>
                    </a:solidFill>
                    <a:latin typeface="Raleway ExtraBold" panose="020B0403030101060003" pitchFamily="34" charset="77"/>
                  </a:rPr>
                  <a:t>Angular correlation coefficient,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𝛽𝜈</m:t>
                        </m:r>
                      </m:sub>
                    </m:sSub>
                  </m:oMath>
                </a14:m>
                <a:br>
                  <a:rPr lang="es-ES" sz="2800" b="1" dirty="0">
                    <a:solidFill>
                      <a:schemeClr val="tx1"/>
                    </a:solidFill>
                    <a:latin typeface="Raleway ExtraBold" panose="020B0403030101060003" pitchFamily="34" charset="77"/>
                  </a:rPr>
                </a:br>
                <a:r>
                  <a:rPr lang="es-ES" sz="2400" b="1" dirty="0" err="1">
                    <a:solidFill>
                      <a:srgbClr val="1D8DB0"/>
                    </a:solidFill>
                    <a:latin typeface="Raleway ExtraBold" panose="020B0403030101060003" pitchFamily="34" charset="77"/>
                  </a:rPr>
                  <a:t>The</a:t>
                </a:r>
                <a:r>
                  <a:rPr lang="es-ES" sz="2400" b="1" dirty="0">
                    <a:solidFill>
                      <a:srgbClr val="1D8DB0"/>
                    </a:solidFill>
                    <a:latin typeface="Raleway ExtraBold" panose="020B0403030101060003" pitchFamily="34" charset="77"/>
                  </a:rPr>
                  <a:t> </a:t>
                </a:r>
                <a:r>
                  <a:rPr lang="en-US" sz="2400" b="1" dirty="0">
                    <a:solidFill>
                      <a:srgbClr val="1D8DB0"/>
                    </a:solidFill>
                    <a:latin typeface="Raleway ExtraBold" panose="020B0403030101060003" pitchFamily="34" charset="77"/>
                  </a:rPr>
                  <a:t>3</a:t>
                </a:r>
                <a:r>
                  <a:rPr lang="en-US" sz="2400" b="1" baseline="30000" dirty="0">
                    <a:solidFill>
                      <a:srgbClr val="1D8DB0"/>
                    </a:solidFill>
                    <a:latin typeface="Raleway ExtraBold" panose="020B0403030101060003" pitchFamily="34" charset="77"/>
                  </a:rPr>
                  <a:t>rd</a:t>
                </a:r>
                <a:r>
                  <a:rPr lang="en-US" sz="2400" b="1" dirty="0">
                    <a:solidFill>
                      <a:srgbClr val="1D8DB0"/>
                    </a:solidFill>
                    <a:latin typeface="Raleway ExtraBold" panose="020B0403030101060003" pitchFamily="34" charset="77"/>
                  </a:rPr>
                  <a:t> best measurement!</a:t>
                </a:r>
              </a:p>
            </p:txBody>
          </p:sp>
        </mc:Choice>
        <mc:Fallback xmlns="">
          <p:sp>
            <p:nvSpPr>
              <p:cNvPr id="11" name="Title 5">
                <a:extLst>
                  <a:ext uri="{FF2B5EF4-FFF2-40B4-BE49-F238E27FC236}">
                    <a16:creationId xmlns:a16="http://schemas.microsoft.com/office/drawing/2014/main" id="{74A687C5-F690-0D48-B29D-FAEC9D68C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" y="-308"/>
                <a:ext cx="12162504" cy="1238250"/>
              </a:xfrm>
              <a:prstGeom prst="rect">
                <a:avLst/>
              </a:prstGeom>
              <a:blipFill>
                <a:blip r:embed="rId14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93FEA0D4-EC28-574C-8873-6E16CFB36C0E}"/>
              </a:ext>
            </a:extLst>
          </p:cNvPr>
          <p:cNvSpPr/>
          <p:nvPr/>
        </p:nvSpPr>
        <p:spPr>
          <a:xfrm>
            <a:off x="6637" y="-615"/>
            <a:ext cx="45719" cy="1238865"/>
          </a:xfrm>
          <a:prstGeom prst="rect">
            <a:avLst/>
          </a:prstGeom>
          <a:solidFill>
            <a:srgbClr val="3A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10BD4804-BBC6-7A42-97D3-9CA0AC6E7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3078" y="5374402"/>
            <a:ext cx="44006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Modern Love" pitchFamily="82" charset="0"/>
                <a:cs typeface="Arial" charset="0"/>
              </a:rPr>
              <a:t>V. Araujo-Escalona et al., </a:t>
            </a:r>
            <a:r>
              <a:rPr lang="en-US" altLang="en-US" sz="1400" b="1" dirty="0">
                <a:latin typeface="Raleway ExtraBold" panose="020B0403030101060003" pitchFamily="34" charset="77"/>
                <a:cs typeface="Arial" charset="0"/>
              </a:rPr>
              <a:t>PRC 101, 05501(2020)</a:t>
            </a:r>
          </a:p>
        </p:txBody>
      </p:sp>
      <p:pic>
        <p:nvPicPr>
          <p:cNvPr id="14" name="Graphic 13" descr="Right pointing backhand index with solid fill">
            <a:extLst>
              <a:ext uri="{FF2B5EF4-FFF2-40B4-BE49-F238E27FC236}">
                <a16:creationId xmlns:a16="http://schemas.microsoft.com/office/drawing/2014/main" id="{628DE461-FAEC-3749-9578-5B2302864A9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6271044" y="5303352"/>
            <a:ext cx="422034" cy="42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40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0DC534-830A-EA44-996C-8B83E3DF5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Raleway Light" panose="020B0403030101060003" pitchFamily="34" charset="77"/>
              </a:rPr>
              <a:t>Faculty of Science, Physics and Astronomy, </a:t>
            </a:r>
            <a:r>
              <a:rPr lang="en-US" dirty="0" err="1">
                <a:latin typeface="Raleway Light" panose="020B0403030101060003" pitchFamily="34" charset="77"/>
              </a:rPr>
              <a:t>Instituut</a:t>
            </a:r>
            <a:r>
              <a:rPr lang="en-US" dirty="0">
                <a:latin typeface="Raleway Light" panose="020B0403030101060003" pitchFamily="34" charset="77"/>
              </a:rPr>
              <a:t> </a:t>
            </a:r>
            <a:r>
              <a:rPr lang="en-US" dirty="0" err="1">
                <a:latin typeface="Raleway Light" panose="020B0403030101060003" pitchFamily="34" charset="77"/>
              </a:rPr>
              <a:t>voor</a:t>
            </a:r>
            <a:r>
              <a:rPr lang="en-US" dirty="0">
                <a:latin typeface="Raleway Light" panose="020B0403030101060003" pitchFamily="34" charset="77"/>
              </a:rPr>
              <a:t> Kern- </a:t>
            </a:r>
            <a:r>
              <a:rPr lang="en-US" dirty="0" err="1">
                <a:latin typeface="Raleway Light" panose="020B0403030101060003" pitchFamily="34" charset="77"/>
              </a:rPr>
              <a:t>en</a:t>
            </a:r>
            <a:r>
              <a:rPr lang="en-US" dirty="0">
                <a:latin typeface="Raleway Light" panose="020B0403030101060003" pitchFamily="34" charset="77"/>
              </a:rPr>
              <a:t> </a:t>
            </a:r>
            <a:r>
              <a:rPr lang="en-US" dirty="0" err="1">
                <a:latin typeface="Raleway Light" panose="020B0403030101060003" pitchFamily="34" charset="77"/>
              </a:rPr>
              <a:t>Stralingsfysica</a:t>
            </a:r>
            <a:r>
              <a:rPr lang="en-US" dirty="0">
                <a:latin typeface="Raleway Light" panose="020B0403030101060003" pitchFamily="34" charset="77"/>
              </a:rPr>
              <a:t>.</a:t>
            </a:r>
            <a:endParaRPr lang="nl-NL" dirty="0">
              <a:latin typeface="Raleway Light" panose="020B0403030101060003" pitchFamily="34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F7A032-51DD-5544-83F6-056E3F5FA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19</a:t>
            </a:fld>
            <a:endParaRPr lang="nl-NL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0138170-F25A-9C48-BB27-22198582A60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6000" y="990044"/>
                <a:ext cx="5040000" cy="48147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 algn="just">
                  <a:buClr>
                    <a:srgbClr val="398CAE"/>
                  </a:buClr>
                  <a:buFont typeface="Wingdings" pitchFamily="2" charset="2"/>
                  <a:buChar char="ü"/>
                </a:pPr>
                <a:r>
                  <a:rPr lang="en-US" sz="1600" dirty="0">
                    <a:solidFill>
                      <a:srgbClr val="09407A"/>
                    </a:solidFill>
                    <a:latin typeface="Raleway Light" panose="020B0403030101060003" pitchFamily="34" charset="77"/>
                    <a:ea typeface="Fira Code" panose="020B0809050000020004" pitchFamily="49" charset="0"/>
                    <a:cs typeface="Fira Code" panose="020B0809050000020004" pitchFamily="49" charset="0"/>
                    <a:sym typeface="Montserrat"/>
                  </a:rPr>
                  <a:t>Successful proof-of-principle experiment, expected kinematic energy shifts of proton peaks is observed, providing the </a:t>
                </a:r>
                <a:r>
                  <a:rPr lang="en-US" sz="1600" dirty="0">
                    <a:solidFill>
                      <a:srgbClr val="09407A"/>
                    </a:solidFill>
                    <a:highlight>
                      <a:srgbClr val="DCE7F0"/>
                    </a:highlight>
                    <a:latin typeface="Raleway Light" panose="020B0403030101060003" pitchFamily="34" charset="77"/>
                    <a:ea typeface="Fira Code" panose="020B0809050000020004" pitchFamily="49" charset="0"/>
                    <a:cs typeface="Fira Code" panose="020B0809050000020004" pitchFamily="49" charset="0"/>
                    <a:sym typeface="Montserrat"/>
                  </a:rPr>
                  <a:t>third most precise measurement of</a:t>
                </a:r>
                <a:r>
                  <a:rPr lang="en-US" sz="1600" dirty="0">
                    <a:solidFill>
                      <a:srgbClr val="09407A"/>
                    </a:solidFill>
                    <a:latin typeface="Raleway Light" panose="020B0403030101060003" pitchFamily="34" charset="77"/>
                    <a:ea typeface="Fira Code" panose="020B0809050000020004" pitchFamily="49" charset="0"/>
                    <a:cs typeface="Fira Code" panose="020B0809050000020004" pitchFamily="49" charset="0"/>
                    <a:sym typeface="Montserra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dirty="0" smtClean="0">
                            <a:solidFill>
                              <a:srgbClr val="09407A"/>
                            </a:solidFill>
                            <a:latin typeface="Cambria Math" panose="02040503050406030204" pitchFamily="18" charset="0"/>
                            <a:ea typeface="Fira Code" panose="020B0809050000020004" pitchFamily="49" charset="0"/>
                            <a:cs typeface="Fira Code" panose="020B0809050000020004" pitchFamily="49" charset="0"/>
                            <a:sym typeface="Montserrat"/>
                          </a:rPr>
                        </m:ctrlPr>
                      </m:sSubPr>
                      <m:e>
                        <m:r>
                          <a:rPr lang="es-ES" sz="1600" b="1" i="1" dirty="0" smtClean="0">
                            <a:solidFill>
                              <a:srgbClr val="09407A"/>
                            </a:solidFill>
                            <a:latin typeface="Cambria Math" panose="02040503050406030204" pitchFamily="18" charset="0"/>
                            <a:ea typeface="Fira Code" panose="020B0809050000020004" pitchFamily="49" charset="0"/>
                            <a:cs typeface="Fira Code" panose="020B0809050000020004" pitchFamily="49" charset="0"/>
                            <a:sym typeface="Montserrat"/>
                          </a:rPr>
                          <m:t>𝒂</m:t>
                        </m:r>
                      </m:e>
                      <m:sub>
                        <m:r>
                          <a:rPr lang="en-US" sz="1600" b="1" i="1" dirty="0" smtClean="0">
                            <a:solidFill>
                              <a:srgbClr val="09407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Fira Code" panose="020B0809050000020004" pitchFamily="49" charset="0"/>
                            <a:sym typeface="Montserrat"/>
                          </a:rPr>
                          <m:t>𝜷𝝂</m:t>
                        </m:r>
                      </m:sub>
                    </m:sSub>
                    <m:r>
                      <a:rPr lang="es-ES" sz="1600" b="0" i="0" dirty="0" smtClean="0">
                        <a:solidFill>
                          <a:srgbClr val="09407A"/>
                        </a:solidFill>
                        <a:latin typeface="Cambria Math" panose="02040503050406030204" pitchFamily="18" charset="0"/>
                        <a:ea typeface="Fira Code" panose="020B0809050000020004" pitchFamily="49" charset="0"/>
                        <a:cs typeface="Fira Code" panose="020B0809050000020004" pitchFamily="49" charset="0"/>
                        <a:sym typeface="Montserrat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09407A"/>
                    </a:solidFill>
                    <a:latin typeface="Raleway Light" panose="020B0403030101060003" pitchFamily="34" charset="77"/>
                    <a:ea typeface="Fira Code" panose="020B0809050000020004" pitchFamily="49" charset="0"/>
                    <a:cs typeface="Fira Code" panose="020B0809050000020004" pitchFamily="49" charset="0"/>
                    <a:sym typeface="Montserrat"/>
                  </a:rPr>
                  <a:t>in a pure Fermi transition.</a:t>
                </a:r>
              </a:p>
              <a:p>
                <a:pPr marL="342900" indent="-342900" algn="just">
                  <a:buClr>
                    <a:srgbClr val="398CAE"/>
                  </a:buClr>
                  <a:buFont typeface="Wingdings" pitchFamily="2" charset="2"/>
                  <a:buChar char="ü"/>
                </a:pPr>
                <a:endParaRPr lang="en-US" sz="1600" dirty="0">
                  <a:solidFill>
                    <a:srgbClr val="09407A"/>
                  </a:solidFill>
                  <a:latin typeface="Raleway Light" panose="020B0403030101060003" pitchFamily="34" charset="77"/>
                  <a:ea typeface="Fira Code" panose="020B0809050000020004" pitchFamily="49" charset="0"/>
                  <a:cs typeface="Fira Code" panose="020B0809050000020004" pitchFamily="49" charset="0"/>
                  <a:sym typeface="Montserrat"/>
                </a:endParaRPr>
              </a:p>
              <a:p>
                <a:pPr marL="342900" indent="-342900" algn="just">
                  <a:buClr>
                    <a:srgbClr val="398CAE"/>
                  </a:buClr>
                  <a:buFont typeface="Wingdings" pitchFamily="2" charset="2"/>
                  <a:buChar char="ü"/>
                </a:pPr>
                <a:r>
                  <a:rPr lang="en-US" sz="1600" dirty="0">
                    <a:solidFill>
                      <a:srgbClr val="09407A"/>
                    </a:solidFill>
                    <a:latin typeface="Raleway Light" panose="020B0403030101060003" pitchFamily="34" charset="77"/>
                    <a:ea typeface="Fira Code" panose="020B0809050000020004" pitchFamily="49" charset="0"/>
                    <a:cs typeface="Fira Code" panose="020B0809050000020004" pitchFamily="49" charset="0"/>
                    <a:sym typeface="Montserrat"/>
                  </a:rPr>
                  <a:t>Simultaneous measurements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solidFill>
                              <a:srgbClr val="09407A"/>
                            </a:solidFill>
                            <a:latin typeface="Cambria Math" panose="02040503050406030204" pitchFamily="18" charset="0"/>
                            <a:ea typeface="Fira Code" panose="020B0809050000020004" pitchFamily="49" charset="0"/>
                            <a:cs typeface="Fira Code" panose="020B0809050000020004" pitchFamily="49" charset="0"/>
                            <a:sym typeface="Montserrat"/>
                          </a:rPr>
                        </m:ctrlPr>
                      </m:sSubPr>
                      <m:e>
                        <m:r>
                          <a:rPr lang="es-ES" sz="1600" i="1" dirty="0">
                            <a:solidFill>
                              <a:srgbClr val="09407A"/>
                            </a:solidFill>
                            <a:latin typeface="Cambria Math" panose="02040503050406030204" pitchFamily="18" charset="0"/>
                            <a:ea typeface="Fira Code" panose="020B0809050000020004" pitchFamily="49" charset="0"/>
                            <a:cs typeface="Fira Code" panose="020B0809050000020004" pitchFamily="49" charset="0"/>
                            <a:sym typeface="Montserrat"/>
                          </a:rPr>
                          <m:t>𝑎</m:t>
                        </m:r>
                      </m:e>
                      <m:sub>
                        <m:r>
                          <a:rPr lang="en-US" sz="1600" i="1" dirty="0">
                            <a:solidFill>
                              <a:srgbClr val="09407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Fira Code" panose="020B0809050000020004" pitchFamily="49" charset="0"/>
                            <a:sym typeface="Montserrat"/>
                          </a:rPr>
                          <m:t>𝛽𝜈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9407A"/>
                    </a:solidFill>
                    <a:latin typeface="Raleway Light" panose="020B0403030101060003" pitchFamily="34" charset="77"/>
                    <a:ea typeface="Fira Code" panose="020B0809050000020004" pitchFamily="49" charset="0"/>
                    <a:cs typeface="Fira Code" panose="020B0809050000020004" pitchFamily="49" charset="0"/>
                    <a:sym typeface="Montserrat"/>
                  </a:rPr>
                  <a:t>for different transitions (Fermi and Gamow-Teller) in a single experiment can be performed with same isotope.</a:t>
                </a:r>
              </a:p>
              <a:p>
                <a:pPr marL="342900" indent="-342900" algn="just">
                  <a:buClr>
                    <a:srgbClr val="398CAE"/>
                  </a:buClr>
                  <a:buFont typeface="Wingdings" pitchFamily="2" charset="2"/>
                  <a:buChar char="ü"/>
                </a:pPr>
                <a:endParaRPr lang="en-US" sz="1600" dirty="0">
                  <a:solidFill>
                    <a:srgbClr val="09407A"/>
                  </a:solidFill>
                  <a:latin typeface="Raleway Light" panose="020B0403030101060003" pitchFamily="34" charset="77"/>
                  <a:ea typeface="Fira Code" panose="020B0809050000020004" pitchFamily="49" charset="0"/>
                  <a:cs typeface="Fira Code" panose="020B0809050000020004" pitchFamily="49" charset="0"/>
                  <a:sym typeface="Montserrat"/>
                </a:endParaRPr>
              </a:p>
              <a:p>
                <a:pPr marL="342900" indent="-342900" algn="just">
                  <a:buClr>
                    <a:srgbClr val="398CAE"/>
                  </a:buClr>
                  <a:buFont typeface="Wingdings" pitchFamily="2" charset="2"/>
                  <a:buChar char="ü"/>
                </a:pPr>
                <a:r>
                  <a:rPr lang="en-US" sz="1600" dirty="0">
                    <a:solidFill>
                      <a:srgbClr val="09407A"/>
                    </a:solidFill>
                    <a:latin typeface="Raleway Light" panose="020B0403030101060003" pitchFamily="34" charset="77"/>
                    <a:ea typeface="Fira Code" panose="020B0809050000020004" pitchFamily="49" charset="0"/>
                    <a:cs typeface="Fira Code" panose="020B0809050000020004" pitchFamily="49" charset="0"/>
                    <a:sym typeface="Montserrat"/>
                  </a:rPr>
                  <a:t>Setup that allows to get a better control of systematic errors.</a:t>
                </a:r>
              </a:p>
              <a:p>
                <a:pPr marL="342900" indent="-342900" algn="just">
                  <a:buClr>
                    <a:srgbClr val="398CAE"/>
                  </a:buClr>
                  <a:buFont typeface="Wingdings" pitchFamily="2" charset="2"/>
                  <a:buChar char="ü"/>
                </a:pPr>
                <a:endParaRPr lang="en-US" sz="1600" dirty="0">
                  <a:solidFill>
                    <a:srgbClr val="09407A"/>
                  </a:solidFill>
                  <a:latin typeface="Raleway Light" panose="020B0403030101060003" pitchFamily="34" charset="77"/>
                  <a:ea typeface="Fira Code" panose="020B0809050000020004" pitchFamily="49" charset="0"/>
                  <a:cs typeface="Fira Code" panose="020B0809050000020004" pitchFamily="49" charset="0"/>
                  <a:sym typeface="Montserrat"/>
                </a:endParaRPr>
              </a:p>
              <a:p>
                <a:pPr marL="342900" indent="-342900" algn="just">
                  <a:buClr>
                    <a:srgbClr val="398CAE"/>
                  </a:buClr>
                  <a:buFont typeface="Wingdings" pitchFamily="2" charset="2"/>
                  <a:buChar char="ü"/>
                </a:pPr>
                <a:r>
                  <a:rPr lang="en-US" sz="1600" dirty="0">
                    <a:solidFill>
                      <a:srgbClr val="09407A"/>
                    </a:solidFill>
                    <a:latin typeface="Raleway Light" panose="020B0403030101060003" pitchFamily="34" charset="77"/>
                    <a:ea typeface="Fira Code" panose="020B0809050000020004" pitchFamily="49" charset="0"/>
                    <a:cs typeface="Fira Code" panose="020B0809050000020004" pitchFamily="49" charset="0"/>
                    <a:sym typeface="Montserrat"/>
                  </a:rPr>
                  <a:t>Agreement with the SM with deviation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9407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Fira Code" panose="020B0809050000020004" pitchFamily="49" charset="0"/>
                        <a:sym typeface="Montserrat"/>
                      </a:rPr>
                      <m:t>𝜎</m:t>
                    </m:r>
                  </m:oMath>
                </a14:m>
                <a:r>
                  <a:rPr lang="en-US" sz="1600" dirty="0">
                    <a:solidFill>
                      <a:srgbClr val="09407A"/>
                    </a:solidFill>
                    <a:latin typeface="Raleway Light" panose="020B0403030101060003" pitchFamily="34" charset="77"/>
                    <a:ea typeface="Fira Code" panose="020B0809050000020004" pitchFamily="49" charset="0"/>
                    <a:cs typeface="Fira Code" panose="020B0809050000020004" pitchFamily="49" charset="0"/>
                    <a:sym typeface="Montserrat"/>
                  </a:rPr>
                  <a:t> and 1.5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09407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Fira Code" panose="020B0809050000020004" pitchFamily="49" charset="0"/>
                        <a:sym typeface="Montserrat"/>
                      </a:rPr>
                      <m:t>𝜎</m:t>
                    </m:r>
                  </m:oMath>
                </a14:m>
                <a:r>
                  <a:rPr lang="en-US" sz="1600" dirty="0">
                    <a:solidFill>
                      <a:srgbClr val="09407A"/>
                    </a:solidFill>
                    <a:latin typeface="Raleway Light" panose="020B0403030101060003" pitchFamily="34" charset="77"/>
                    <a:ea typeface="Fira Code" panose="020B0809050000020004" pitchFamily="49" charset="0"/>
                    <a:cs typeface="Fira Code" panose="020B0809050000020004" pitchFamily="49" charset="0"/>
                    <a:sym typeface="Montserrat"/>
                  </a:rPr>
                  <a:t> for F and GT, respectively.</a:t>
                </a:r>
              </a:p>
              <a:p>
                <a:pPr marL="342900" indent="-342900" algn="just">
                  <a:buClr>
                    <a:srgbClr val="398CAE"/>
                  </a:buClr>
                  <a:buFont typeface="Wingdings" pitchFamily="2" charset="2"/>
                  <a:buChar char="ü"/>
                </a:pPr>
                <a:endParaRPr lang="en-US" sz="1600" dirty="0">
                  <a:solidFill>
                    <a:srgbClr val="09407A"/>
                  </a:solidFill>
                  <a:latin typeface="Raleway Light" panose="020B0403030101060003" pitchFamily="34" charset="77"/>
                  <a:ea typeface="Fira Code" panose="020B0809050000020004" pitchFamily="49" charset="0"/>
                  <a:cs typeface="Fira Code" panose="020B0809050000020004" pitchFamily="49" charset="0"/>
                  <a:sym typeface="Montserrat"/>
                </a:endParaRPr>
              </a:p>
              <a:p>
                <a:pPr marL="342900" indent="-342900" algn="just">
                  <a:buClr>
                    <a:srgbClr val="398CAE"/>
                  </a:buClr>
                  <a:buFont typeface="Wingdings" pitchFamily="2" charset="2"/>
                  <a:buChar char="ü"/>
                </a:pPr>
                <a:r>
                  <a:rPr lang="en-US" sz="1600" dirty="0">
                    <a:solidFill>
                      <a:srgbClr val="09407A"/>
                    </a:solidFill>
                    <a:latin typeface="Raleway Light" panose="020B0403030101060003" pitchFamily="34" charset="77"/>
                    <a:ea typeface="Fira Code" panose="020B0809050000020004" pitchFamily="49" charset="0"/>
                    <a:cs typeface="Fira Code" panose="020B0809050000020004" pitchFamily="49" charset="0"/>
                    <a:sym typeface="Montserrat"/>
                  </a:rPr>
                  <a:t>statistical uncertainty is reduced by a factor 2.5 using this technique instead broadening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0138170-F25A-9C48-BB27-22198582A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00" y="990044"/>
                <a:ext cx="5040000" cy="4814716"/>
              </a:xfrm>
              <a:prstGeom prst="rect">
                <a:avLst/>
              </a:prstGeom>
              <a:blipFill>
                <a:blip r:embed="rId3"/>
                <a:stretch>
                  <a:fillRect l="-503" r="-1508"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5">
            <a:extLst>
              <a:ext uri="{FF2B5EF4-FFF2-40B4-BE49-F238E27FC236}">
                <a16:creationId xmlns:a16="http://schemas.microsoft.com/office/drawing/2014/main" id="{2C06AA10-D2C6-EE4C-8306-1C326542B02B}"/>
              </a:ext>
            </a:extLst>
          </p:cNvPr>
          <p:cNvSpPr txBox="1">
            <a:spLocks/>
          </p:cNvSpPr>
          <p:nvPr/>
        </p:nvSpPr>
        <p:spPr>
          <a:xfrm>
            <a:off x="22859" y="-308"/>
            <a:ext cx="12162504" cy="12382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  <a:latin typeface="Raleway ExtraBold" panose="020B0403030101060003" pitchFamily="34" charset="77"/>
              </a:rPr>
              <a:t>Conclusions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C59DC2-6EAE-A842-A8CB-000B5B6AFA04}"/>
              </a:ext>
            </a:extLst>
          </p:cNvPr>
          <p:cNvSpPr/>
          <p:nvPr/>
        </p:nvSpPr>
        <p:spPr>
          <a:xfrm>
            <a:off x="6637" y="-615"/>
            <a:ext cx="45719" cy="1238865"/>
          </a:xfrm>
          <a:prstGeom prst="rect">
            <a:avLst/>
          </a:prstGeom>
          <a:solidFill>
            <a:srgbClr val="3A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3FCB05-83C9-CD48-83B8-2C1BF10FD68C}"/>
              </a:ext>
            </a:extLst>
          </p:cNvPr>
          <p:cNvCxnSpPr>
            <a:cxnSpLocks/>
          </p:cNvCxnSpPr>
          <p:nvPr/>
        </p:nvCxnSpPr>
        <p:spPr>
          <a:xfrm>
            <a:off x="6104111" y="1278947"/>
            <a:ext cx="0" cy="432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27F289F-D342-3247-A749-24BBFFEA6D14}"/>
              </a:ext>
            </a:extLst>
          </p:cNvPr>
          <p:cNvSpPr/>
          <p:nvPr/>
        </p:nvSpPr>
        <p:spPr>
          <a:xfrm>
            <a:off x="477672" y="1021566"/>
            <a:ext cx="5445456" cy="1285859"/>
          </a:xfrm>
          <a:prstGeom prst="roundRect">
            <a:avLst/>
          </a:prstGeom>
          <a:noFill/>
          <a:ln w="28575">
            <a:solidFill>
              <a:srgbClr val="52BDE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45456"/>
                      <a:gd name="connsiteY0" fmla="*/ 260103 h 1560586"/>
                      <a:gd name="connsiteX1" fmla="*/ 260103 w 5445456"/>
                      <a:gd name="connsiteY1" fmla="*/ 0 h 1560586"/>
                      <a:gd name="connsiteX2" fmla="*/ 5185353 w 5445456"/>
                      <a:gd name="connsiteY2" fmla="*/ 0 h 1560586"/>
                      <a:gd name="connsiteX3" fmla="*/ 5445456 w 5445456"/>
                      <a:gd name="connsiteY3" fmla="*/ 260103 h 1560586"/>
                      <a:gd name="connsiteX4" fmla="*/ 5445456 w 5445456"/>
                      <a:gd name="connsiteY4" fmla="*/ 1300483 h 1560586"/>
                      <a:gd name="connsiteX5" fmla="*/ 5185353 w 5445456"/>
                      <a:gd name="connsiteY5" fmla="*/ 1560586 h 1560586"/>
                      <a:gd name="connsiteX6" fmla="*/ 260103 w 5445456"/>
                      <a:gd name="connsiteY6" fmla="*/ 1560586 h 1560586"/>
                      <a:gd name="connsiteX7" fmla="*/ 0 w 5445456"/>
                      <a:gd name="connsiteY7" fmla="*/ 1300483 h 1560586"/>
                      <a:gd name="connsiteX8" fmla="*/ 0 w 5445456"/>
                      <a:gd name="connsiteY8" fmla="*/ 260103 h 1560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445456" h="1560586" extrusionOk="0">
                        <a:moveTo>
                          <a:pt x="0" y="260103"/>
                        </a:moveTo>
                        <a:cubicBezTo>
                          <a:pt x="-7017" y="112124"/>
                          <a:pt x="113040" y="1281"/>
                          <a:pt x="260103" y="0"/>
                        </a:cubicBezTo>
                        <a:cubicBezTo>
                          <a:pt x="2079482" y="132882"/>
                          <a:pt x="4142247" y="-84951"/>
                          <a:pt x="5185353" y="0"/>
                        </a:cubicBezTo>
                        <a:cubicBezTo>
                          <a:pt x="5317440" y="11293"/>
                          <a:pt x="5444392" y="122335"/>
                          <a:pt x="5445456" y="260103"/>
                        </a:cubicBezTo>
                        <a:cubicBezTo>
                          <a:pt x="5523576" y="735445"/>
                          <a:pt x="5523424" y="897258"/>
                          <a:pt x="5445456" y="1300483"/>
                        </a:cubicBezTo>
                        <a:cubicBezTo>
                          <a:pt x="5461968" y="1446093"/>
                          <a:pt x="5334892" y="1548468"/>
                          <a:pt x="5185353" y="1560586"/>
                        </a:cubicBezTo>
                        <a:cubicBezTo>
                          <a:pt x="3188041" y="1648225"/>
                          <a:pt x="1170804" y="1487907"/>
                          <a:pt x="260103" y="1560586"/>
                        </a:cubicBezTo>
                        <a:cubicBezTo>
                          <a:pt x="115176" y="1548419"/>
                          <a:pt x="-5131" y="1451265"/>
                          <a:pt x="0" y="1300483"/>
                        </a:cubicBezTo>
                        <a:cubicBezTo>
                          <a:pt x="91328" y="1028866"/>
                          <a:pt x="-18190" y="601512"/>
                          <a:pt x="0" y="26010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 descr="Chevron arrows with solid fill">
            <a:extLst>
              <a:ext uri="{FF2B5EF4-FFF2-40B4-BE49-F238E27FC236}">
                <a16:creationId xmlns:a16="http://schemas.microsoft.com/office/drawing/2014/main" id="{16D9ECA8-F03E-3E4E-93BA-BB71D9454E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11239" y="394626"/>
            <a:ext cx="479662" cy="47966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AF91DC4-61D5-8649-A09D-4AA67F53887B}"/>
              </a:ext>
            </a:extLst>
          </p:cNvPr>
          <p:cNvGrpSpPr/>
          <p:nvPr/>
        </p:nvGrpSpPr>
        <p:grpSpPr>
          <a:xfrm>
            <a:off x="5555528" y="1962655"/>
            <a:ext cx="584116" cy="594321"/>
            <a:chOff x="6878474" y="1278947"/>
            <a:chExt cx="726887" cy="73200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A4D4035-00B6-8E41-A37F-E2283E8DB569}"/>
                </a:ext>
              </a:extLst>
            </p:cNvPr>
            <p:cNvSpPr/>
            <p:nvPr/>
          </p:nvSpPr>
          <p:spPr>
            <a:xfrm>
              <a:off x="6878474" y="1278947"/>
              <a:ext cx="696035" cy="70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2" descr="Ribbon with solid fill">
              <a:extLst>
                <a:ext uri="{FF2B5EF4-FFF2-40B4-BE49-F238E27FC236}">
                  <a16:creationId xmlns:a16="http://schemas.microsoft.com/office/drawing/2014/main" id="{AE7D2FEA-A8A8-7141-A863-923314E8A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87006" y="1292594"/>
              <a:ext cx="718355" cy="718355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B3BF4EE-F703-D24F-BA8B-925D9600E324}"/>
              </a:ext>
            </a:extLst>
          </p:cNvPr>
          <p:cNvSpPr txBox="1">
            <a:spLocks/>
          </p:cNvSpPr>
          <p:nvPr/>
        </p:nvSpPr>
        <p:spPr>
          <a:xfrm>
            <a:off x="6186014" y="1315288"/>
            <a:ext cx="5040000" cy="42473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buClr>
                <a:srgbClr val="398CAE"/>
              </a:buClr>
              <a:buFont typeface="Wingdings" pitchFamily="2" charset="2"/>
              <a:buChar char="q"/>
            </a:pPr>
            <a:r>
              <a:rPr lang="en-US" baseline="30000" dirty="0">
                <a:solidFill>
                  <a:srgbClr val="09407A"/>
                </a:solidFill>
                <a:latin typeface="Raleway Light" panose="020B0403030101060003" pitchFamily="34" charset="77"/>
                <a:ea typeface="Fira Code" panose="020B0809050000020004" pitchFamily="49" charset="0"/>
                <a:cs typeface="Fira Code" panose="020B0809050000020004" pitchFamily="49" charset="0"/>
                <a:sym typeface="Montserrat"/>
              </a:rPr>
              <a:t>32</a:t>
            </a:r>
            <a:r>
              <a:rPr lang="en-US" dirty="0">
                <a:solidFill>
                  <a:srgbClr val="09407A"/>
                </a:solidFill>
                <a:latin typeface="Raleway Light" panose="020B0403030101060003" pitchFamily="34" charset="77"/>
                <a:ea typeface="Fira Code" panose="020B0809050000020004" pitchFamily="49" charset="0"/>
                <a:cs typeface="Fira Code" panose="020B0809050000020004" pitchFamily="49" charset="0"/>
                <a:sym typeface="Montserrat"/>
              </a:rPr>
              <a:t>Ar production, transmission and longer beamtime</a:t>
            </a:r>
          </a:p>
          <a:p>
            <a:pPr>
              <a:buClr>
                <a:srgbClr val="398CAE"/>
              </a:buClr>
            </a:pPr>
            <a:endParaRPr lang="en-US" dirty="0">
              <a:solidFill>
                <a:srgbClr val="09407A"/>
              </a:solidFill>
              <a:latin typeface="Raleway Light" panose="020B0403030101060003" pitchFamily="34" charset="77"/>
              <a:ea typeface="Fira Code" panose="020B0809050000020004" pitchFamily="49" charset="0"/>
              <a:cs typeface="Fira Code" panose="020B0809050000020004" pitchFamily="49" charset="0"/>
              <a:sym typeface="Montserrat"/>
            </a:endParaRPr>
          </a:p>
          <a:p>
            <a:pPr marL="342900" indent="-342900">
              <a:buClr>
                <a:srgbClr val="398CAE"/>
              </a:buClr>
              <a:buFont typeface="Wingdings" pitchFamily="2" charset="2"/>
              <a:buChar char="q"/>
            </a:pPr>
            <a:r>
              <a:rPr lang="en-US" dirty="0">
                <a:solidFill>
                  <a:srgbClr val="09407A"/>
                </a:solidFill>
                <a:latin typeface="Raleway Light" panose="020B0403030101060003" pitchFamily="34" charset="77"/>
                <a:ea typeface="Fira Code" panose="020B0809050000020004" pitchFamily="49" charset="0"/>
                <a:cs typeface="Fira Code" panose="020B0809050000020004" pitchFamily="49" charset="0"/>
                <a:sym typeface="Montserrat"/>
              </a:rPr>
              <a:t>New setup geometry and improve proton energy resolution. Segmented silicon detectors with well known and thinner dead layer.</a:t>
            </a:r>
          </a:p>
          <a:p>
            <a:pPr marL="342900" indent="-342900" algn="just">
              <a:buClr>
                <a:srgbClr val="398CAE"/>
              </a:buClr>
              <a:buFont typeface="Wingdings" pitchFamily="2" charset="2"/>
              <a:buChar char="q"/>
            </a:pPr>
            <a:endParaRPr lang="en-US" dirty="0">
              <a:solidFill>
                <a:srgbClr val="09407A"/>
              </a:solidFill>
              <a:latin typeface="Raleway Light" panose="020B0403030101060003" pitchFamily="34" charset="77"/>
              <a:ea typeface="Fira Code" panose="020B0809050000020004" pitchFamily="49" charset="0"/>
              <a:cs typeface="Fira Code" panose="020B0809050000020004" pitchFamily="49" charset="0"/>
              <a:sym typeface="Montserrat"/>
            </a:endParaRPr>
          </a:p>
          <a:p>
            <a:pPr marL="342900" indent="-342900" algn="just">
              <a:buClr>
                <a:srgbClr val="398CAE"/>
              </a:buClr>
              <a:buFont typeface="Wingdings" pitchFamily="2" charset="2"/>
              <a:buChar char="q"/>
            </a:pPr>
            <a:r>
              <a:rPr lang="en-US" dirty="0">
                <a:solidFill>
                  <a:srgbClr val="09407A"/>
                </a:solidFill>
                <a:latin typeface="Raleway Light" panose="020B0403030101060003" pitchFamily="34" charset="77"/>
                <a:ea typeface="Fira Code" panose="020B0809050000020004" pitchFamily="49" charset="0"/>
                <a:cs typeface="Fira Code" panose="020B0809050000020004" pitchFamily="49" charset="0"/>
                <a:sym typeface="Montserrat"/>
              </a:rPr>
              <a:t>Reduce thickness of the mylar foil</a:t>
            </a:r>
          </a:p>
          <a:p>
            <a:pPr marL="342900" indent="-342900" algn="just">
              <a:buClr>
                <a:srgbClr val="398CAE"/>
              </a:buClr>
              <a:buFont typeface="Wingdings" pitchFamily="2" charset="2"/>
              <a:buChar char="q"/>
            </a:pPr>
            <a:endParaRPr lang="en-US" dirty="0">
              <a:solidFill>
                <a:srgbClr val="09407A"/>
              </a:solidFill>
              <a:latin typeface="Raleway Light" panose="020B0403030101060003" pitchFamily="34" charset="77"/>
              <a:ea typeface="Fira Code" panose="020B0809050000020004" pitchFamily="49" charset="0"/>
              <a:cs typeface="Fira Code" panose="020B0809050000020004" pitchFamily="49" charset="0"/>
              <a:sym typeface="Montserrat"/>
            </a:endParaRPr>
          </a:p>
          <a:p>
            <a:pPr marL="342900" indent="-342900" algn="just">
              <a:buClr>
                <a:srgbClr val="398CAE"/>
              </a:buClr>
              <a:buFont typeface="Wingdings" pitchFamily="2" charset="2"/>
              <a:buChar char="q"/>
            </a:pPr>
            <a:r>
              <a:rPr lang="en-US" dirty="0">
                <a:solidFill>
                  <a:srgbClr val="09407A"/>
                </a:solidFill>
                <a:latin typeface="Raleway Light" panose="020B0403030101060003" pitchFamily="34" charset="77"/>
                <a:ea typeface="Fira Code" panose="020B0809050000020004" pitchFamily="49" charset="0"/>
                <a:cs typeface="Fira Code" panose="020B0809050000020004" pitchFamily="49" charset="0"/>
                <a:sym typeface="Montserrat"/>
              </a:rPr>
              <a:t>Full characterization of the plastic scintillator. Lower the positron energy threshold below 10keV to reduce the uncertainty.</a:t>
            </a:r>
          </a:p>
          <a:p>
            <a:pPr algn="just">
              <a:buClr>
                <a:srgbClr val="398CAE"/>
              </a:buClr>
            </a:pPr>
            <a:endParaRPr lang="en-US" dirty="0">
              <a:solidFill>
                <a:srgbClr val="09407A"/>
              </a:solidFill>
              <a:latin typeface="Raleway Light" panose="020B0403030101060003" pitchFamily="34" charset="77"/>
              <a:ea typeface="Fira Code" panose="020B0809050000020004" pitchFamily="49" charset="0"/>
              <a:cs typeface="Fira Code" panose="020B0809050000020004" pitchFamily="49" charset="0"/>
              <a:sym typeface="Montserra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738630-8F29-C44E-B54E-A5172A06BE98}"/>
              </a:ext>
            </a:extLst>
          </p:cNvPr>
          <p:cNvSpPr/>
          <p:nvPr/>
        </p:nvSpPr>
        <p:spPr>
          <a:xfrm>
            <a:off x="6907123" y="372847"/>
            <a:ext cx="1588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Raleway ExtraBold" panose="020B0403030101060003" pitchFamily="34" charset="77"/>
              </a:rPr>
              <a:t>Outlook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53234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961271-0E37-3A4D-B505-5815FF755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Science, Physics and Astronomy, Instituut voor Kern- en Stralingsfysica.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8FBE6C-AD65-0345-ACF0-1AD9A082B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</a:t>
            </a:fld>
            <a:endParaRPr lang="nl-NL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1E76F076-DF83-D346-8834-EF1493CF1E10}"/>
              </a:ext>
            </a:extLst>
          </p:cNvPr>
          <p:cNvSpPr txBox="1">
            <a:spLocks/>
          </p:cNvSpPr>
          <p:nvPr/>
        </p:nvSpPr>
        <p:spPr>
          <a:xfrm>
            <a:off x="22859" y="-308"/>
            <a:ext cx="12162504" cy="12382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  <a:latin typeface="Raleway Black" panose="020B0403030101060003" pitchFamily="34" charset="77"/>
              </a:rPr>
              <a:t>How do we measure?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1D8DB0"/>
                </a:solidFill>
                <a:latin typeface="Quire Sans Pro Light" panose="020B0302040400020003" pitchFamily="34" charset="0"/>
              </a:rPr>
              <a:t>Kinematic proton energy shift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8BE050-DF5C-3B46-A06A-F08E813B0AFE}"/>
              </a:ext>
            </a:extLst>
          </p:cNvPr>
          <p:cNvSpPr/>
          <p:nvPr/>
        </p:nvSpPr>
        <p:spPr>
          <a:xfrm>
            <a:off x="6637" y="-615"/>
            <a:ext cx="45719" cy="1238865"/>
          </a:xfrm>
          <a:prstGeom prst="rect">
            <a:avLst/>
          </a:prstGeom>
          <a:solidFill>
            <a:srgbClr val="3A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1D1DBE0-FAEA-2747-9DA7-D293CA20DF71}"/>
              </a:ext>
            </a:extLst>
          </p:cNvPr>
          <p:cNvSpPr txBox="1"/>
          <p:nvPr/>
        </p:nvSpPr>
        <p:spPr>
          <a:xfrm>
            <a:off x="538295" y="4597590"/>
            <a:ext cx="4956837" cy="1477328"/>
          </a:xfrm>
          <a:prstGeom prst="rect">
            <a:avLst/>
          </a:prstGeom>
          <a:noFill/>
          <a:ln>
            <a:solidFill>
              <a:srgbClr val="3A8EB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.Hiragino Kaku Gothic Interface W3"/>
              <a:buChar char="☞"/>
            </a:pPr>
            <a:r>
              <a:rPr lang="en-GB" dirty="0">
                <a:latin typeface="Raleway Light" panose="020B0403030101060003" pitchFamily="34" charset="77"/>
                <a:ea typeface="HGMaruGothicMPRO" panose="020F0600000000000000" pitchFamily="34" charset="-128"/>
              </a:rPr>
              <a:t>Measuring proton energy from </a:t>
            </a:r>
            <a:r>
              <a:rPr lang="en-GB" baseline="30000" dirty="0">
                <a:latin typeface="Raleway Light" panose="020B0403030101060003" pitchFamily="34" charset="77"/>
                <a:ea typeface="HGMaruGothicMPRO" panose="020F0600000000000000" pitchFamily="34" charset="-128"/>
              </a:rPr>
              <a:t>32</a:t>
            </a:r>
            <a:r>
              <a:rPr lang="en-GB" dirty="0">
                <a:latin typeface="Raleway Light" panose="020B0403030101060003" pitchFamily="34" charset="77"/>
                <a:ea typeface="HGMaruGothicMPRO" panose="020F0600000000000000" pitchFamily="34" charset="-128"/>
              </a:rPr>
              <a:t>Cl with high resolution and positron emitted in the </a:t>
            </a:r>
            <a:r>
              <a:rPr lang="en-GB" dirty="0">
                <a:latin typeface="Symbol" pitchFamily="2" charset="2"/>
                <a:ea typeface="HGMaruGothicMPRO" panose="020F0600000000000000" pitchFamily="34" charset="-128"/>
              </a:rPr>
              <a:t>b</a:t>
            </a:r>
            <a:r>
              <a:rPr lang="en-GB" dirty="0">
                <a:latin typeface="Raleway Light" panose="020B0403030101060003" pitchFamily="34" charset="77"/>
                <a:ea typeface="HGMaruGothicMPRO" panose="020F0600000000000000" pitchFamily="34" charset="-128"/>
              </a:rPr>
              <a:t> decay</a:t>
            </a:r>
          </a:p>
          <a:p>
            <a:pPr marL="285750" indent="-285750">
              <a:buFont typeface=".Hiragino Kaku Gothic Interface W3"/>
              <a:buChar char="☞"/>
            </a:pPr>
            <a:r>
              <a:rPr lang="en-GB" dirty="0">
                <a:latin typeface="Raleway Light" panose="020B0403030101060003" pitchFamily="34" charset="77"/>
                <a:ea typeface="HGMaruGothicMPRO" panose="020F0600000000000000" pitchFamily="34" charset="-128"/>
              </a:rPr>
              <a:t>Extract </a:t>
            </a:r>
            <a:r>
              <a:rPr lang="en-GB" dirty="0" err="1">
                <a:latin typeface="Raleway Light" panose="020B0403030101060003" pitchFamily="34" charset="77"/>
                <a:ea typeface="HGMaruGothicMPRO" panose="020F0600000000000000" pitchFamily="34" charset="-128"/>
              </a:rPr>
              <a:t>a</a:t>
            </a:r>
            <a:r>
              <a:rPr lang="en-GB" baseline="-25000" dirty="0" err="1">
                <a:latin typeface="Symbol" pitchFamily="2" charset="2"/>
                <a:ea typeface="HGMaruGothicMPRO" panose="020F0600000000000000" pitchFamily="34" charset="-128"/>
              </a:rPr>
              <a:t>bn</a:t>
            </a:r>
            <a:r>
              <a:rPr lang="en-GB" baseline="-25000" dirty="0">
                <a:latin typeface="Symbol" pitchFamily="2" charset="2"/>
                <a:ea typeface="HGMaruGothicMPRO" panose="020F0600000000000000" pitchFamily="34" charset="-128"/>
              </a:rPr>
              <a:t> </a:t>
            </a:r>
            <a:r>
              <a:rPr lang="en-GB" dirty="0">
                <a:latin typeface="Raleway Light" panose="020B0403030101060003" pitchFamily="34" charset="77"/>
                <a:ea typeface="HGMaruGothicMPRO" panose="020F0600000000000000" pitchFamily="34" charset="-128"/>
              </a:rPr>
              <a:t>from beta decay of the </a:t>
            </a:r>
            <a:br>
              <a:rPr lang="en-GB" dirty="0">
                <a:latin typeface="Raleway Light" panose="020B0403030101060003" pitchFamily="34" charset="77"/>
                <a:ea typeface="HGMaruGothicMPRO" panose="020F0600000000000000" pitchFamily="34" charset="-128"/>
              </a:rPr>
            </a:br>
            <a:r>
              <a:rPr lang="en-GB" baseline="30000" dirty="0">
                <a:latin typeface="Raleway Light" panose="020B0403030101060003" pitchFamily="34" charset="77"/>
                <a:ea typeface="HGMaruGothicMPRO" panose="020F0600000000000000" pitchFamily="34" charset="-128"/>
              </a:rPr>
              <a:t>32</a:t>
            </a:r>
            <a:r>
              <a:rPr lang="en-GB" dirty="0">
                <a:latin typeface="Raleway Light" panose="020B0403030101060003" pitchFamily="34" charset="77"/>
                <a:ea typeface="HGMaruGothicMPRO" panose="020F0600000000000000" pitchFamily="34" charset="-128"/>
              </a:rPr>
              <a:t>Ar </a:t>
            </a:r>
            <a:r>
              <a:rPr lang="en-GB" dirty="0">
                <a:latin typeface="Raleway Light" panose="020B0403030101060003" pitchFamily="34" charset="77"/>
                <a:ea typeface="HGMaruGothicMPRO" panose="020F0600000000000000" pitchFamily="34" charset="-128"/>
                <a:sym typeface="Wingdings" pitchFamily="2" charset="2"/>
              </a:rPr>
              <a:t></a:t>
            </a:r>
            <a:r>
              <a:rPr lang="en-GB" dirty="0">
                <a:latin typeface="Raleway Light" panose="020B0403030101060003" pitchFamily="34" charset="77"/>
                <a:ea typeface="HGMaruGothicMPRO" panose="020F0600000000000000" pitchFamily="34" charset="-128"/>
              </a:rPr>
              <a:t> </a:t>
            </a:r>
            <a:r>
              <a:rPr lang="en-GB" baseline="30000" dirty="0">
                <a:latin typeface="Raleway Light" panose="020B0403030101060003" pitchFamily="34" charset="77"/>
                <a:ea typeface="HGMaruGothicMPRO" panose="020F0600000000000000" pitchFamily="34" charset="-128"/>
              </a:rPr>
              <a:t>32</a:t>
            </a:r>
            <a:r>
              <a:rPr lang="en-GB" dirty="0">
                <a:latin typeface="Raleway Light" panose="020B0403030101060003" pitchFamily="34" charset="77"/>
                <a:ea typeface="HGMaruGothicMPRO" panose="020F0600000000000000" pitchFamily="34" charset="-128"/>
              </a:rPr>
              <a:t>Cl</a:t>
            </a:r>
            <a:endParaRPr lang="en-GB" baseline="30000" dirty="0">
              <a:latin typeface="Raleway Light" panose="020B0403030101060003" pitchFamily="34" charset="77"/>
              <a:ea typeface="HGMaruGothicMPRO" panose="020F0600000000000000" pitchFamily="34" charset="-128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B92678-431D-BE4F-AA27-98AF4DFA8760}"/>
              </a:ext>
            </a:extLst>
          </p:cNvPr>
          <p:cNvSpPr txBox="1"/>
          <p:nvPr/>
        </p:nvSpPr>
        <p:spPr>
          <a:xfrm>
            <a:off x="3156953" y="4277842"/>
            <a:ext cx="279591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DCE7F0"/>
                </a:highlight>
                <a:latin typeface="Raleway Light" panose="020B0403030101060003" pitchFamily="34" charset="77"/>
              </a:rPr>
              <a:t>Experimental objective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7F76172-E37A-644A-A754-5D79D55C7F2B}"/>
              </a:ext>
            </a:extLst>
          </p:cNvPr>
          <p:cNvGrpSpPr/>
          <p:nvPr/>
        </p:nvGrpSpPr>
        <p:grpSpPr>
          <a:xfrm>
            <a:off x="538295" y="618817"/>
            <a:ext cx="5183483" cy="3487505"/>
            <a:chOff x="535969" y="812513"/>
            <a:chExt cx="5183483" cy="3487505"/>
          </a:xfrm>
        </p:grpSpPr>
        <p:pic>
          <p:nvPicPr>
            <p:cNvPr id="37" name="Picture 3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60272ADF-6DDC-344C-BB79-939BF5B27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5969" y="812513"/>
              <a:ext cx="5183483" cy="3487505"/>
            </a:xfrm>
            <a:prstGeom prst="rect">
              <a:avLst/>
            </a:prstGeom>
          </p:spPr>
        </p:pic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1191AE53-13E4-834E-852D-965D526C3C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8109" y="1476683"/>
              <a:ext cx="513110" cy="116075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FD9253E-2251-9341-B618-22C4B5C0DF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94086" y="2637434"/>
              <a:ext cx="242532" cy="514577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06690056-499B-FA45-AE5C-2303165D389F}"/>
                </a:ext>
              </a:extLst>
            </p:cNvPr>
            <p:cNvCxnSpPr>
              <a:cxnSpLocks/>
            </p:cNvCxnSpPr>
            <p:nvPr/>
          </p:nvCxnSpPr>
          <p:spPr>
            <a:xfrm>
              <a:off x="2036618" y="2637434"/>
              <a:ext cx="1191491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B29BD1F-B5E0-3E40-B2D4-E932811B5C9E}"/>
              </a:ext>
            </a:extLst>
          </p:cNvPr>
          <p:cNvSpPr txBox="1"/>
          <p:nvPr/>
        </p:nvSpPr>
        <p:spPr>
          <a:xfrm>
            <a:off x="7416457" y="5490143"/>
            <a:ext cx="34932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highlight>
                  <a:srgbClr val="DCE7F0"/>
                </a:highlight>
                <a:latin typeface="Raleway Light" panose="020B0403030101060003" pitchFamily="34" charset="77"/>
              </a:rPr>
              <a:t>Proton energy distribution</a:t>
            </a:r>
          </a:p>
          <a:p>
            <a:r>
              <a:rPr lang="en-US" sz="1400" dirty="0">
                <a:solidFill>
                  <a:srgbClr val="C00000"/>
                </a:solidFill>
                <a:latin typeface="Raleway Light" panose="020B0403030101060003" pitchFamily="34" charset="77"/>
                <a:ea typeface="HGMaruGothicMPRO" panose="020F0600000000000000" pitchFamily="34" charset="-128"/>
              </a:rPr>
              <a:t>Red</a:t>
            </a:r>
            <a:r>
              <a:rPr lang="en-US" sz="1400" dirty="0">
                <a:latin typeface="Raleway Light" panose="020B0403030101060003" pitchFamily="34" charset="77"/>
                <a:ea typeface="HGMaruGothicMPRO" panose="020F0600000000000000" pitchFamily="34" charset="-128"/>
              </a:rPr>
              <a:t>: parallel direction </a:t>
            </a:r>
            <a:r>
              <a:rPr lang="en-US" sz="1400" dirty="0">
                <a:solidFill>
                  <a:srgbClr val="009051"/>
                </a:solidFill>
                <a:latin typeface="Raleway Light" panose="020B0403030101060003" pitchFamily="34" charset="77"/>
                <a:ea typeface="HGMaruGothicMPRO" panose="020F0600000000000000" pitchFamily="34" charset="-128"/>
              </a:rPr>
              <a:t>Green</a:t>
            </a:r>
            <a:r>
              <a:rPr lang="en-US" sz="1400" dirty="0">
                <a:latin typeface="Raleway Light" panose="020B0403030101060003" pitchFamily="34" charset="77"/>
                <a:ea typeface="HGMaruGothicMPRO" panose="020F0600000000000000" pitchFamily="34" charset="-128"/>
              </a:rPr>
              <a:t>: antiparallel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6F3A3-D563-BF4A-B753-B4521587048D}"/>
              </a:ext>
            </a:extLst>
          </p:cNvPr>
          <p:cNvGrpSpPr/>
          <p:nvPr/>
        </p:nvGrpSpPr>
        <p:grpSpPr>
          <a:xfrm>
            <a:off x="6470224" y="252783"/>
            <a:ext cx="5385730" cy="5146531"/>
            <a:chOff x="6470224" y="252783"/>
            <a:chExt cx="5385730" cy="51465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71835DB-1FA1-6A44-B90C-F48644C01702}"/>
                </a:ext>
              </a:extLst>
            </p:cNvPr>
            <p:cNvGrpSpPr/>
            <p:nvPr/>
          </p:nvGrpSpPr>
          <p:grpSpPr>
            <a:xfrm>
              <a:off x="6470224" y="252783"/>
              <a:ext cx="5385730" cy="5146531"/>
              <a:chOff x="6511636" y="377836"/>
              <a:chExt cx="4993200" cy="5697082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0DBAA472-8323-044A-9A18-1DF042C3499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11636" y="377836"/>
                <a:ext cx="4993200" cy="278099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AAD8153-9573-A043-AE79-55B656F0247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24270" y="3293918"/>
                <a:ext cx="4980566" cy="2781000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6DC62A9-E4FB-154C-8E3A-F06C0AC3B931}"/>
                  </a:ext>
                </a:extLst>
              </p:cNvPr>
              <p:cNvSpPr/>
              <p:nvPr/>
            </p:nvSpPr>
            <p:spPr>
              <a:xfrm>
                <a:off x="10169236" y="1648691"/>
                <a:ext cx="857564" cy="5403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9572FA7-DAD0-C744-9455-5B0525687DDF}"/>
                  </a:ext>
                </a:extLst>
              </p:cNvPr>
              <p:cNvSpPr/>
              <p:nvPr/>
            </p:nvSpPr>
            <p:spPr>
              <a:xfrm>
                <a:off x="10169236" y="4214338"/>
                <a:ext cx="857564" cy="5403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Picture 28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A7B8E94F-DA31-8241-AA85-79844775F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29191" y="533980"/>
                <a:ext cx="2024404" cy="947197"/>
              </a:xfrm>
              <a:prstGeom prst="rect">
                <a:avLst/>
              </a:prstGeom>
            </p:spPr>
          </p:pic>
          <p:pic>
            <p:nvPicPr>
              <p:cNvPr id="30" name="Picture 29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31D1F397-FCAC-D046-943A-C658C93F92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441416" y="3462151"/>
                <a:ext cx="1931810" cy="617106"/>
              </a:xfrm>
              <a:prstGeom prst="rect">
                <a:avLst/>
              </a:prstGeom>
            </p:spPr>
          </p:pic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F0DD9CB-EA3F-2E46-BA00-B32E90663092}"/>
                </a:ext>
              </a:extLst>
            </p:cNvPr>
            <p:cNvSpPr/>
            <p:nvPr/>
          </p:nvSpPr>
          <p:spPr>
            <a:xfrm>
              <a:off x="7198822" y="393838"/>
              <a:ext cx="1280160" cy="2249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chemeClr val="tx1"/>
                  </a:solidFill>
                </a:rPr>
                <a:t>a</a:t>
              </a:r>
              <a:r>
                <a:rPr lang="en-US" sz="2000" baseline="-25000" dirty="0" err="1">
                  <a:solidFill>
                    <a:schemeClr val="tx1"/>
                  </a:solidFill>
                  <a:latin typeface="Symbol" pitchFamily="2" charset="2"/>
                </a:rPr>
                <a:t>bn</a:t>
              </a:r>
              <a:r>
                <a:rPr lang="en-US" sz="2000" baseline="-25000" dirty="0">
                  <a:solidFill>
                    <a:schemeClr val="tx1"/>
                  </a:solidFill>
                  <a:latin typeface="Symbol" pitchFamily="2" charset="2"/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</a:rPr>
                <a:t>= -1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9E87AC4-33E6-DC46-9322-36B5B784001B}"/>
                </a:ext>
              </a:extLst>
            </p:cNvPr>
            <p:cNvSpPr/>
            <p:nvPr/>
          </p:nvSpPr>
          <p:spPr>
            <a:xfrm>
              <a:off x="7198822" y="3107225"/>
              <a:ext cx="1280160" cy="2249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chemeClr val="tx1"/>
                  </a:solidFill>
                </a:rPr>
                <a:t>a</a:t>
              </a:r>
              <a:r>
                <a:rPr lang="en-US" sz="2000" baseline="-25000" dirty="0" err="1">
                  <a:solidFill>
                    <a:schemeClr val="tx1"/>
                  </a:solidFill>
                  <a:latin typeface="Symbol" pitchFamily="2" charset="2"/>
                </a:rPr>
                <a:t>bn</a:t>
              </a:r>
              <a:r>
                <a:rPr lang="en-US" sz="2000" baseline="-25000" dirty="0">
                  <a:solidFill>
                    <a:schemeClr val="tx1"/>
                  </a:solidFill>
                  <a:latin typeface="Symbol" pitchFamily="2" charset="2"/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</a:rPr>
                <a:t>=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2150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9903E5-7E5A-2A47-A368-CF228672E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Raleway Light" panose="020B0403030101060003" pitchFamily="34" charset="77"/>
              </a:rPr>
              <a:t>Faculty of Science, Physics and Astronomy, </a:t>
            </a:r>
            <a:r>
              <a:rPr lang="en-US" dirty="0" err="1">
                <a:latin typeface="Raleway Light" panose="020B0403030101060003" pitchFamily="34" charset="77"/>
              </a:rPr>
              <a:t>Instituut</a:t>
            </a:r>
            <a:r>
              <a:rPr lang="en-US" dirty="0">
                <a:latin typeface="Raleway Light" panose="020B0403030101060003" pitchFamily="34" charset="77"/>
              </a:rPr>
              <a:t> </a:t>
            </a:r>
            <a:r>
              <a:rPr lang="en-US" dirty="0" err="1">
                <a:latin typeface="Raleway Light" panose="020B0403030101060003" pitchFamily="34" charset="77"/>
              </a:rPr>
              <a:t>voor</a:t>
            </a:r>
            <a:r>
              <a:rPr lang="en-US" dirty="0">
                <a:latin typeface="Raleway Light" panose="020B0403030101060003" pitchFamily="34" charset="77"/>
              </a:rPr>
              <a:t> Kern- </a:t>
            </a:r>
            <a:r>
              <a:rPr lang="en-US" dirty="0" err="1">
                <a:latin typeface="Raleway Light" panose="020B0403030101060003" pitchFamily="34" charset="77"/>
              </a:rPr>
              <a:t>en</a:t>
            </a:r>
            <a:r>
              <a:rPr lang="en-US" dirty="0">
                <a:latin typeface="Raleway Light" panose="020B0403030101060003" pitchFamily="34" charset="77"/>
              </a:rPr>
              <a:t> </a:t>
            </a:r>
            <a:r>
              <a:rPr lang="en-US" dirty="0" err="1">
                <a:latin typeface="Raleway Light" panose="020B0403030101060003" pitchFamily="34" charset="77"/>
              </a:rPr>
              <a:t>Stralingsfysica</a:t>
            </a:r>
            <a:r>
              <a:rPr lang="en-US" dirty="0">
                <a:latin typeface="Raleway Light" panose="020B0403030101060003" pitchFamily="34" charset="77"/>
              </a:rPr>
              <a:t>.</a:t>
            </a:r>
            <a:endParaRPr lang="nl-NL" dirty="0">
              <a:latin typeface="Raleway Light" panose="020B04030301010600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8D16C2-A565-6747-85CE-D0C84EF7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20</a:t>
            </a:fld>
            <a:endParaRPr lang="nl-NL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52BD9A5A-FB22-BD48-94DC-BCD2CBC75466}"/>
              </a:ext>
            </a:extLst>
          </p:cNvPr>
          <p:cNvSpPr txBox="1">
            <a:spLocks/>
          </p:cNvSpPr>
          <p:nvPr/>
        </p:nvSpPr>
        <p:spPr>
          <a:xfrm>
            <a:off x="75354" y="-48375"/>
            <a:ext cx="12162504" cy="12382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  <a:latin typeface="Raleway ExtraBold" panose="020B0403030101060003" pitchFamily="34" charset="77"/>
              </a:rPr>
              <a:t>Looking ahead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4ED9A5-592C-8E43-A498-C3548D7686B6}"/>
              </a:ext>
            </a:extLst>
          </p:cNvPr>
          <p:cNvSpPr/>
          <p:nvPr/>
        </p:nvSpPr>
        <p:spPr>
          <a:xfrm>
            <a:off x="6637" y="-615"/>
            <a:ext cx="45719" cy="1238865"/>
          </a:xfrm>
          <a:prstGeom prst="rect">
            <a:avLst/>
          </a:prstGeom>
          <a:solidFill>
            <a:srgbClr val="3A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9A27C3D3-A42A-C143-BAD2-A9750F848DBE}"/>
                  </a:ext>
                </a:extLst>
              </p:cNvPr>
              <p:cNvSpPr txBox="1"/>
              <p:nvPr/>
            </p:nvSpPr>
            <p:spPr>
              <a:xfrm>
                <a:off x="9104602" y="1861140"/>
                <a:ext cx="272002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latin typeface="Raleway Light" panose="020B0403030101060003" pitchFamily="34" charset="77"/>
                  </a:rPr>
                  <a:t>Thick       300</a:t>
                </a:r>
                <a14:m>
                  <m:oMath xmlns:m="http://schemas.openxmlformats.org/officeDocument/2006/math">
                    <m:r>
                      <a:rPr lang="es-E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GB" sz="1400" dirty="0">
                    <a:latin typeface="Raleway Light" panose="020B0403030101060003" pitchFamily="34" charset="77"/>
                  </a:rPr>
                  <a:t>m</a:t>
                </a:r>
              </a:p>
              <a:p>
                <a:r>
                  <a:rPr lang="en-GB" sz="1400" dirty="0">
                    <a:latin typeface="Raleway Light" panose="020B0403030101060003" pitchFamily="34" charset="77"/>
                  </a:rPr>
                  <a:t>Diameter 30   mm</a:t>
                </a:r>
              </a:p>
              <a:p>
                <a:r>
                  <a:rPr lang="en-US" sz="1600" dirty="0">
                    <a:highlight>
                      <a:srgbClr val="DCE7F0"/>
                    </a:highlight>
                    <a:latin typeface="Raleway Light" panose="020B0403030101060003" pitchFamily="34" charset="77"/>
                  </a:rPr>
                  <a:t>* </a:t>
                </a:r>
                <a:r>
                  <a:rPr lang="en-US" sz="1400" b="1" dirty="0">
                    <a:highlight>
                      <a:srgbClr val="DCE7F0"/>
                    </a:highlight>
                    <a:latin typeface="Raleway Light" panose="020B0403030101060003" pitchFamily="34" charset="77"/>
                  </a:rPr>
                  <a:t>DL thickness 1290(120) nm</a:t>
                </a:r>
              </a:p>
            </p:txBody>
          </p:sp>
        </mc:Choice>
        <mc:Fallback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9A27C3D3-A42A-C143-BAD2-A9750F848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4602" y="1861140"/>
                <a:ext cx="2720024" cy="769441"/>
              </a:xfrm>
              <a:prstGeom prst="rect">
                <a:avLst/>
              </a:prstGeom>
              <a:blipFill>
                <a:blip r:embed="rId3"/>
                <a:stretch>
                  <a:fillRect l="-1395" t="-1613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2B1AE839-16AF-054F-827E-CF72810BEF20}"/>
              </a:ext>
            </a:extLst>
          </p:cNvPr>
          <p:cNvSpPr/>
          <p:nvPr/>
        </p:nvSpPr>
        <p:spPr>
          <a:xfrm>
            <a:off x="4327655" y="760743"/>
            <a:ext cx="4296840" cy="3962400"/>
          </a:xfrm>
          <a:custGeom>
            <a:avLst/>
            <a:gdLst>
              <a:gd name="connsiteX0" fmla="*/ 0 w 4296840"/>
              <a:gd name="connsiteY0" fmla="*/ 660413 h 3962400"/>
              <a:gd name="connsiteX1" fmla="*/ 660413 w 4296840"/>
              <a:gd name="connsiteY1" fmla="*/ 0 h 3962400"/>
              <a:gd name="connsiteX2" fmla="*/ 1285376 w 4296840"/>
              <a:gd name="connsiteY2" fmla="*/ 0 h 3962400"/>
              <a:gd name="connsiteX3" fmla="*/ 1821058 w 4296840"/>
              <a:gd name="connsiteY3" fmla="*/ 0 h 3962400"/>
              <a:gd name="connsiteX4" fmla="*/ 2446021 w 4296840"/>
              <a:gd name="connsiteY4" fmla="*/ 0 h 3962400"/>
              <a:gd name="connsiteX5" fmla="*/ 2951944 w 4296840"/>
              <a:gd name="connsiteY5" fmla="*/ 0 h 3962400"/>
              <a:gd name="connsiteX6" fmla="*/ 3636427 w 4296840"/>
              <a:gd name="connsiteY6" fmla="*/ 0 h 3962400"/>
              <a:gd name="connsiteX7" fmla="*/ 4296840 w 4296840"/>
              <a:gd name="connsiteY7" fmla="*/ 660413 h 3962400"/>
              <a:gd name="connsiteX8" fmla="*/ 4296840 w 4296840"/>
              <a:gd name="connsiteY8" fmla="*/ 1188728 h 3962400"/>
              <a:gd name="connsiteX9" fmla="*/ 4296840 w 4296840"/>
              <a:gd name="connsiteY9" fmla="*/ 1743458 h 3962400"/>
              <a:gd name="connsiteX10" fmla="*/ 4296840 w 4296840"/>
              <a:gd name="connsiteY10" fmla="*/ 2218942 h 3962400"/>
              <a:gd name="connsiteX11" fmla="*/ 4296840 w 4296840"/>
              <a:gd name="connsiteY11" fmla="*/ 2668009 h 3962400"/>
              <a:gd name="connsiteX12" fmla="*/ 4296840 w 4296840"/>
              <a:gd name="connsiteY12" fmla="*/ 3301987 h 3962400"/>
              <a:gd name="connsiteX13" fmla="*/ 3636427 w 4296840"/>
              <a:gd name="connsiteY13" fmla="*/ 3962400 h 3962400"/>
              <a:gd name="connsiteX14" fmla="*/ 3130505 w 4296840"/>
              <a:gd name="connsiteY14" fmla="*/ 3962400 h 3962400"/>
              <a:gd name="connsiteX15" fmla="*/ 2475782 w 4296840"/>
              <a:gd name="connsiteY15" fmla="*/ 3962400 h 3962400"/>
              <a:gd name="connsiteX16" fmla="*/ 1880579 w 4296840"/>
              <a:gd name="connsiteY16" fmla="*/ 3962400 h 3962400"/>
              <a:gd name="connsiteX17" fmla="*/ 1225856 w 4296840"/>
              <a:gd name="connsiteY17" fmla="*/ 3962400 h 3962400"/>
              <a:gd name="connsiteX18" fmla="*/ 660413 w 4296840"/>
              <a:gd name="connsiteY18" fmla="*/ 3962400 h 3962400"/>
              <a:gd name="connsiteX19" fmla="*/ 0 w 4296840"/>
              <a:gd name="connsiteY19" fmla="*/ 3301987 h 3962400"/>
              <a:gd name="connsiteX20" fmla="*/ 0 w 4296840"/>
              <a:gd name="connsiteY20" fmla="*/ 2800088 h 3962400"/>
              <a:gd name="connsiteX21" fmla="*/ 0 w 4296840"/>
              <a:gd name="connsiteY21" fmla="*/ 2271773 h 3962400"/>
              <a:gd name="connsiteX22" fmla="*/ 0 w 4296840"/>
              <a:gd name="connsiteY22" fmla="*/ 1822706 h 3962400"/>
              <a:gd name="connsiteX23" fmla="*/ 0 w 4296840"/>
              <a:gd name="connsiteY23" fmla="*/ 1241559 h 3962400"/>
              <a:gd name="connsiteX24" fmla="*/ 0 w 4296840"/>
              <a:gd name="connsiteY24" fmla="*/ 660413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296840" h="3962400" fill="none" extrusionOk="0">
                <a:moveTo>
                  <a:pt x="0" y="660413"/>
                </a:moveTo>
                <a:cubicBezTo>
                  <a:pt x="-18762" y="333341"/>
                  <a:pt x="270078" y="-33965"/>
                  <a:pt x="660413" y="0"/>
                </a:cubicBezTo>
                <a:cubicBezTo>
                  <a:pt x="890677" y="-16681"/>
                  <a:pt x="1061901" y="56098"/>
                  <a:pt x="1285376" y="0"/>
                </a:cubicBezTo>
                <a:cubicBezTo>
                  <a:pt x="1508851" y="-56098"/>
                  <a:pt x="1675217" y="35121"/>
                  <a:pt x="1821058" y="0"/>
                </a:cubicBezTo>
                <a:cubicBezTo>
                  <a:pt x="1966899" y="-35121"/>
                  <a:pt x="2272501" y="35279"/>
                  <a:pt x="2446021" y="0"/>
                </a:cubicBezTo>
                <a:cubicBezTo>
                  <a:pt x="2619541" y="-35279"/>
                  <a:pt x="2828449" y="30014"/>
                  <a:pt x="2951944" y="0"/>
                </a:cubicBezTo>
                <a:cubicBezTo>
                  <a:pt x="3075439" y="-30014"/>
                  <a:pt x="3392833" y="51763"/>
                  <a:pt x="3636427" y="0"/>
                </a:cubicBezTo>
                <a:cubicBezTo>
                  <a:pt x="4025320" y="22400"/>
                  <a:pt x="4321669" y="280831"/>
                  <a:pt x="4296840" y="660413"/>
                </a:cubicBezTo>
                <a:cubicBezTo>
                  <a:pt x="4322038" y="807014"/>
                  <a:pt x="4261692" y="1009269"/>
                  <a:pt x="4296840" y="1188728"/>
                </a:cubicBezTo>
                <a:cubicBezTo>
                  <a:pt x="4331988" y="1368187"/>
                  <a:pt x="4234321" y="1545544"/>
                  <a:pt x="4296840" y="1743458"/>
                </a:cubicBezTo>
                <a:cubicBezTo>
                  <a:pt x="4359359" y="1941372"/>
                  <a:pt x="4289911" y="2017355"/>
                  <a:pt x="4296840" y="2218942"/>
                </a:cubicBezTo>
                <a:cubicBezTo>
                  <a:pt x="4303769" y="2420529"/>
                  <a:pt x="4268859" y="2564390"/>
                  <a:pt x="4296840" y="2668009"/>
                </a:cubicBezTo>
                <a:cubicBezTo>
                  <a:pt x="4324821" y="2771628"/>
                  <a:pt x="4236973" y="3087970"/>
                  <a:pt x="4296840" y="3301987"/>
                </a:cubicBezTo>
                <a:cubicBezTo>
                  <a:pt x="4308984" y="3696406"/>
                  <a:pt x="4014002" y="3975101"/>
                  <a:pt x="3636427" y="3962400"/>
                </a:cubicBezTo>
                <a:cubicBezTo>
                  <a:pt x="3390988" y="4004750"/>
                  <a:pt x="3232944" y="3951411"/>
                  <a:pt x="3130505" y="3962400"/>
                </a:cubicBezTo>
                <a:cubicBezTo>
                  <a:pt x="3028066" y="3973389"/>
                  <a:pt x="2630770" y="3957738"/>
                  <a:pt x="2475782" y="3962400"/>
                </a:cubicBezTo>
                <a:cubicBezTo>
                  <a:pt x="2320794" y="3967062"/>
                  <a:pt x="2121526" y="3913816"/>
                  <a:pt x="1880579" y="3962400"/>
                </a:cubicBezTo>
                <a:cubicBezTo>
                  <a:pt x="1639632" y="4010984"/>
                  <a:pt x="1458120" y="3884212"/>
                  <a:pt x="1225856" y="3962400"/>
                </a:cubicBezTo>
                <a:cubicBezTo>
                  <a:pt x="993592" y="4040588"/>
                  <a:pt x="894778" y="3920592"/>
                  <a:pt x="660413" y="3962400"/>
                </a:cubicBezTo>
                <a:cubicBezTo>
                  <a:pt x="276016" y="4034409"/>
                  <a:pt x="38616" y="3601690"/>
                  <a:pt x="0" y="3301987"/>
                </a:cubicBezTo>
                <a:cubicBezTo>
                  <a:pt x="-13676" y="3057312"/>
                  <a:pt x="22116" y="3039195"/>
                  <a:pt x="0" y="2800088"/>
                </a:cubicBezTo>
                <a:cubicBezTo>
                  <a:pt x="-22116" y="2560981"/>
                  <a:pt x="30929" y="2481554"/>
                  <a:pt x="0" y="2271773"/>
                </a:cubicBezTo>
                <a:cubicBezTo>
                  <a:pt x="-30929" y="2061992"/>
                  <a:pt x="50211" y="1971624"/>
                  <a:pt x="0" y="1822706"/>
                </a:cubicBezTo>
                <a:cubicBezTo>
                  <a:pt x="-50211" y="1673788"/>
                  <a:pt x="68623" y="1416159"/>
                  <a:pt x="0" y="1241559"/>
                </a:cubicBezTo>
                <a:cubicBezTo>
                  <a:pt x="-68623" y="1066959"/>
                  <a:pt x="27392" y="934408"/>
                  <a:pt x="0" y="660413"/>
                </a:cubicBezTo>
                <a:close/>
              </a:path>
              <a:path w="4296840" h="3962400" stroke="0" extrusionOk="0">
                <a:moveTo>
                  <a:pt x="0" y="660413"/>
                </a:moveTo>
                <a:cubicBezTo>
                  <a:pt x="-22046" y="282078"/>
                  <a:pt x="232499" y="23712"/>
                  <a:pt x="660413" y="0"/>
                </a:cubicBezTo>
                <a:cubicBezTo>
                  <a:pt x="944526" y="-24826"/>
                  <a:pt x="1049993" y="44235"/>
                  <a:pt x="1315136" y="0"/>
                </a:cubicBezTo>
                <a:cubicBezTo>
                  <a:pt x="1580279" y="-44235"/>
                  <a:pt x="1675038" y="23941"/>
                  <a:pt x="1880579" y="0"/>
                </a:cubicBezTo>
                <a:cubicBezTo>
                  <a:pt x="2086120" y="-23941"/>
                  <a:pt x="2231663" y="49305"/>
                  <a:pt x="2416261" y="0"/>
                </a:cubicBezTo>
                <a:cubicBezTo>
                  <a:pt x="2600859" y="-49305"/>
                  <a:pt x="2775999" y="35389"/>
                  <a:pt x="3041224" y="0"/>
                </a:cubicBezTo>
                <a:cubicBezTo>
                  <a:pt x="3306449" y="-35389"/>
                  <a:pt x="3371666" y="24948"/>
                  <a:pt x="3636427" y="0"/>
                </a:cubicBezTo>
                <a:cubicBezTo>
                  <a:pt x="4016130" y="-24356"/>
                  <a:pt x="4237819" y="347545"/>
                  <a:pt x="4296840" y="660413"/>
                </a:cubicBezTo>
                <a:cubicBezTo>
                  <a:pt x="4319043" y="837786"/>
                  <a:pt x="4244964" y="1017157"/>
                  <a:pt x="4296840" y="1188728"/>
                </a:cubicBezTo>
                <a:cubicBezTo>
                  <a:pt x="4348716" y="1360300"/>
                  <a:pt x="4263446" y="1446556"/>
                  <a:pt x="4296840" y="1637795"/>
                </a:cubicBezTo>
                <a:cubicBezTo>
                  <a:pt x="4330234" y="1829034"/>
                  <a:pt x="4271317" y="2044996"/>
                  <a:pt x="4296840" y="2166110"/>
                </a:cubicBezTo>
                <a:cubicBezTo>
                  <a:pt x="4322363" y="2287225"/>
                  <a:pt x="4265277" y="2501224"/>
                  <a:pt x="4296840" y="2694425"/>
                </a:cubicBezTo>
                <a:cubicBezTo>
                  <a:pt x="4328403" y="2887627"/>
                  <a:pt x="4243523" y="3082130"/>
                  <a:pt x="4296840" y="3301987"/>
                </a:cubicBezTo>
                <a:cubicBezTo>
                  <a:pt x="4307733" y="3680066"/>
                  <a:pt x="4043083" y="3925697"/>
                  <a:pt x="3636427" y="3962400"/>
                </a:cubicBezTo>
                <a:cubicBezTo>
                  <a:pt x="3345193" y="4000397"/>
                  <a:pt x="3168853" y="3900972"/>
                  <a:pt x="3041224" y="3962400"/>
                </a:cubicBezTo>
                <a:cubicBezTo>
                  <a:pt x="2913595" y="4023828"/>
                  <a:pt x="2724326" y="3892221"/>
                  <a:pt x="2446021" y="3962400"/>
                </a:cubicBezTo>
                <a:cubicBezTo>
                  <a:pt x="2167716" y="4032579"/>
                  <a:pt x="2073408" y="3914867"/>
                  <a:pt x="1791298" y="3962400"/>
                </a:cubicBezTo>
                <a:cubicBezTo>
                  <a:pt x="1509188" y="4009933"/>
                  <a:pt x="1449134" y="3894914"/>
                  <a:pt x="1196096" y="3962400"/>
                </a:cubicBezTo>
                <a:cubicBezTo>
                  <a:pt x="943058" y="4029886"/>
                  <a:pt x="893959" y="3907310"/>
                  <a:pt x="660413" y="3962400"/>
                </a:cubicBezTo>
                <a:cubicBezTo>
                  <a:pt x="238199" y="3964766"/>
                  <a:pt x="11907" y="3645259"/>
                  <a:pt x="0" y="3301987"/>
                </a:cubicBezTo>
                <a:cubicBezTo>
                  <a:pt x="-812" y="3097260"/>
                  <a:pt x="61075" y="2930474"/>
                  <a:pt x="0" y="2747256"/>
                </a:cubicBezTo>
                <a:cubicBezTo>
                  <a:pt x="-61075" y="2564038"/>
                  <a:pt x="14359" y="2390162"/>
                  <a:pt x="0" y="2271773"/>
                </a:cubicBezTo>
                <a:cubicBezTo>
                  <a:pt x="-14359" y="2153384"/>
                  <a:pt x="62109" y="1888024"/>
                  <a:pt x="0" y="1743458"/>
                </a:cubicBezTo>
                <a:cubicBezTo>
                  <a:pt x="-62109" y="1598892"/>
                  <a:pt x="2365" y="1395332"/>
                  <a:pt x="0" y="1294391"/>
                </a:cubicBezTo>
                <a:cubicBezTo>
                  <a:pt x="-2365" y="1193450"/>
                  <a:pt x="64863" y="820949"/>
                  <a:pt x="0" y="66041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A8EB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745ACE-4841-F346-B181-C4A7E9ACCBE3}"/>
              </a:ext>
            </a:extLst>
          </p:cNvPr>
          <p:cNvGrpSpPr/>
          <p:nvPr/>
        </p:nvGrpSpPr>
        <p:grpSpPr>
          <a:xfrm>
            <a:off x="4814403" y="1004668"/>
            <a:ext cx="3386817" cy="3326938"/>
            <a:chOff x="6671111" y="1207005"/>
            <a:chExt cx="3018816" cy="300479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312AF7-CAC9-404B-834A-16F611637CAB}"/>
                </a:ext>
              </a:extLst>
            </p:cNvPr>
            <p:cNvSpPr txBox="1"/>
            <p:nvPr/>
          </p:nvSpPr>
          <p:spPr>
            <a:xfrm>
              <a:off x="8430096" y="3765437"/>
              <a:ext cx="10198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Roboto Condensed" pitchFamily="2" charset="0"/>
                  <a:ea typeface="Roboto Condensed" pitchFamily="2" charset="0"/>
                </a:rPr>
                <a:t>Lower Plate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4BAF0E2-2B4B-114D-9A41-65B086BAB4F5}"/>
                </a:ext>
              </a:extLst>
            </p:cNvPr>
            <p:cNvSpPr txBox="1"/>
            <p:nvPr/>
          </p:nvSpPr>
          <p:spPr>
            <a:xfrm>
              <a:off x="8409673" y="1680290"/>
              <a:ext cx="1011815" cy="307777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none" rtlCol="0">
              <a:spAutoFit/>
            </a:bodyPr>
            <a:lstStyle/>
            <a:p>
              <a:pPr marL="6350"/>
              <a:r>
                <a:rPr lang="en-US" sz="1400" dirty="0">
                  <a:latin typeface="Roboto Condensed" pitchFamily="2" charset="0"/>
                  <a:ea typeface="Roboto Condensed" pitchFamily="2" charset="0"/>
                </a:rPr>
                <a:t>Upper Plate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5538652-E568-D444-8617-B80802807BD5}"/>
                </a:ext>
              </a:extLst>
            </p:cNvPr>
            <p:cNvGrpSpPr/>
            <p:nvPr/>
          </p:nvGrpSpPr>
          <p:grpSpPr>
            <a:xfrm>
              <a:off x="7523032" y="2052931"/>
              <a:ext cx="1211872" cy="779398"/>
              <a:chOff x="5438066" y="1936301"/>
              <a:chExt cx="1378467" cy="927364"/>
            </a:xfrm>
          </p:grpSpPr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B4088EB8-1F71-E247-87EB-F1025496AE06}"/>
                  </a:ext>
                </a:extLst>
              </p:cNvPr>
              <p:cNvCxnSpPr>
                <a:cxnSpLocks/>
                <a:stCxn id="31" idx="0"/>
              </p:cNvCxnSpPr>
              <p:nvPr/>
            </p:nvCxnSpPr>
            <p:spPr>
              <a:xfrm flipH="1" flipV="1">
                <a:off x="5606483" y="1955746"/>
                <a:ext cx="515880" cy="907905"/>
              </a:xfrm>
              <a:prstGeom prst="straightConnector1">
                <a:avLst/>
              </a:prstGeom>
              <a:ln w="12700" cap="flat" cmpd="sng" algn="ctr">
                <a:solidFill>
                  <a:schemeClr val="accent2"/>
                </a:solidFill>
                <a:prstDash val="sysDot"/>
                <a:round/>
                <a:headEnd type="none" w="med" len="sm"/>
                <a:tailEnd type="triangle" w="sm" len="lg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EEF91F30-6248-B843-8E8E-C995DAC5EB95}"/>
                  </a:ext>
                </a:extLst>
              </p:cNvPr>
              <p:cNvCxnSpPr>
                <a:cxnSpLocks/>
                <a:stCxn id="31" idx="0"/>
                <a:endCxn id="38" idx="2"/>
              </p:cNvCxnSpPr>
              <p:nvPr/>
            </p:nvCxnSpPr>
            <p:spPr>
              <a:xfrm flipH="1" flipV="1">
                <a:off x="5438085" y="1936302"/>
                <a:ext cx="684284" cy="927363"/>
              </a:xfrm>
              <a:prstGeom prst="straightConnector1">
                <a:avLst/>
              </a:prstGeom>
              <a:ln w="12700" cap="flat" cmpd="sng" algn="ctr">
                <a:solidFill>
                  <a:schemeClr val="accent2"/>
                </a:solidFill>
                <a:prstDash val="sysDot"/>
                <a:round/>
                <a:headEnd type="none" w="med" len="sm"/>
                <a:tailEnd type="triangle" w="sm" len="lg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FC823ED8-A287-6C4D-B0A8-C0DBD6F709AC}"/>
                  </a:ext>
                </a:extLst>
              </p:cNvPr>
              <p:cNvCxnSpPr>
                <a:cxnSpLocks/>
                <a:stCxn id="31" idx="0"/>
              </p:cNvCxnSpPr>
              <p:nvPr/>
            </p:nvCxnSpPr>
            <p:spPr>
              <a:xfrm flipV="1">
                <a:off x="6122368" y="1953478"/>
                <a:ext cx="535888" cy="910181"/>
              </a:xfrm>
              <a:prstGeom prst="straightConnector1">
                <a:avLst/>
              </a:prstGeom>
              <a:ln w="12700" cap="flat" cmpd="sng" algn="ctr">
                <a:solidFill>
                  <a:schemeClr val="accent2"/>
                </a:solidFill>
                <a:prstDash val="sysDot"/>
                <a:round/>
                <a:headEnd type="none" w="med" len="sm"/>
                <a:tailEnd type="triangle" w="sm" len="lg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6A8FCECF-A8B4-B84A-B2AF-D78A90323DB8}"/>
                  </a:ext>
                </a:extLst>
              </p:cNvPr>
              <p:cNvCxnSpPr>
                <a:cxnSpLocks/>
                <a:stCxn id="31" idx="0"/>
                <a:endCxn id="39" idx="2"/>
              </p:cNvCxnSpPr>
              <p:nvPr/>
            </p:nvCxnSpPr>
            <p:spPr>
              <a:xfrm flipV="1">
                <a:off x="6122369" y="1936302"/>
                <a:ext cx="694164" cy="927363"/>
              </a:xfrm>
              <a:prstGeom prst="straightConnector1">
                <a:avLst/>
              </a:prstGeom>
              <a:ln w="12700" cap="flat" cmpd="sng" algn="ctr">
                <a:solidFill>
                  <a:schemeClr val="accent2"/>
                </a:solidFill>
                <a:prstDash val="sysDot"/>
                <a:round/>
                <a:headEnd type="none" w="med" len="sm"/>
                <a:tailEnd type="triangle" w="sm" len="lg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879C4A0-D437-0342-B323-CF026E42B4F0}"/>
                </a:ext>
              </a:extLst>
            </p:cNvPr>
            <p:cNvGrpSpPr/>
            <p:nvPr/>
          </p:nvGrpSpPr>
          <p:grpSpPr>
            <a:xfrm rot="10800000">
              <a:off x="7520080" y="2867386"/>
              <a:ext cx="1209098" cy="779907"/>
              <a:chOff x="5434713" y="1931885"/>
              <a:chExt cx="1375312" cy="927971"/>
            </a:xfrm>
          </p:grpSpPr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FA71BAAB-BF0D-FF42-AA30-0257B154A4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606489" y="1955756"/>
                <a:ext cx="511768" cy="904100"/>
              </a:xfrm>
              <a:prstGeom prst="straightConnector1">
                <a:avLst/>
              </a:prstGeom>
              <a:ln w="12700" cap="flat" cmpd="sng" algn="ctr">
                <a:solidFill>
                  <a:schemeClr val="accent2"/>
                </a:solidFill>
                <a:prstDash val="sysDot"/>
                <a:round/>
                <a:headEnd type="none" w="med" len="sm"/>
                <a:tailEnd type="triangle" w="sm" len="lg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B2DB3C2A-235F-EB49-9484-167428A1A8E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34713" y="1931885"/>
                <a:ext cx="683544" cy="927971"/>
              </a:xfrm>
              <a:prstGeom prst="straightConnector1">
                <a:avLst/>
              </a:prstGeom>
              <a:ln w="12700" cap="flat" cmpd="sng" algn="ctr">
                <a:solidFill>
                  <a:schemeClr val="accent2"/>
                </a:solidFill>
                <a:prstDash val="sysDot"/>
                <a:round/>
                <a:headEnd type="none" w="med" len="sm"/>
                <a:tailEnd type="triangle" w="sm" len="lg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220F15FE-9B2E-F242-ADE7-2438FA7D57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18257" y="1953488"/>
                <a:ext cx="540000" cy="906368"/>
              </a:xfrm>
              <a:prstGeom prst="straightConnector1">
                <a:avLst/>
              </a:prstGeom>
              <a:ln w="12700" cap="flat" cmpd="sng" algn="ctr">
                <a:solidFill>
                  <a:schemeClr val="accent2"/>
                </a:solidFill>
                <a:prstDash val="sysDot"/>
                <a:round/>
                <a:headEnd type="none" w="med" len="sm"/>
                <a:tailEnd type="triangle" w="sm" len="lg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BE608C05-043E-FB43-84C3-60787D466D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18257" y="1931885"/>
                <a:ext cx="691768" cy="927971"/>
              </a:xfrm>
              <a:prstGeom prst="straightConnector1">
                <a:avLst/>
              </a:prstGeom>
              <a:ln w="12700" cap="flat" cmpd="sng" algn="ctr">
                <a:solidFill>
                  <a:schemeClr val="accent2"/>
                </a:solidFill>
                <a:prstDash val="sysDot"/>
                <a:round/>
                <a:headEnd type="none" w="med" len="sm"/>
                <a:tailEnd type="triangle" w="sm" len="lg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86FCF73-D9CC-EE47-A726-BBEF4A2261F4}"/>
                </a:ext>
              </a:extLst>
            </p:cNvPr>
            <p:cNvSpPr txBox="1"/>
            <p:nvPr/>
          </p:nvSpPr>
          <p:spPr>
            <a:xfrm>
              <a:off x="8497529" y="3116195"/>
              <a:ext cx="2728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Roboto Condensed" pitchFamily="2" charset="0"/>
                  <a:ea typeface="Roboto Condensed" pitchFamily="2" charset="0"/>
                </a:rPr>
                <a:t>p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BC39128-F555-C04E-9C96-C5A7D92BC65A}"/>
                </a:ext>
              </a:extLst>
            </p:cNvPr>
            <p:cNvSpPr txBox="1"/>
            <p:nvPr/>
          </p:nvSpPr>
          <p:spPr>
            <a:xfrm rot="16200000">
              <a:off x="7789235" y="3825865"/>
              <a:ext cx="468116" cy="303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30000" dirty="0">
                  <a:latin typeface="Roboto Condensed" pitchFamily="2" charset="0"/>
                  <a:ea typeface="Roboto Condensed" pitchFamily="2" charset="0"/>
                </a:rPr>
                <a:t>32</a:t>
              </a:r>
              <a:r>
                <a:rPr lang="en-US" sz="1400" dirty="0">
                  <a:latin typeface="Roboto Condensed" pitchFamily="2" charset="0"/>
                  <a:ea typeface="Roboto Condensed" pitchFamily="2" charset="0"/>
                </a:rPr>
                <a:t>Ar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EB87CD3-44E8-334D-B566-04F69B117490}"/>
                </a:ext>
              </a:extLst>
            </p:cNvPr>
            <p:cNvCxnSpPr>
              <a:cxnSpLocks/>
              <a:stCxn id="21" idx="1"/>
              <a:endCxn id="39" idx="3"/>
            </p:cNvCxnSpPr>
            <p:nvPr/>
          </p:nvCxnSpPr>
          <p:spPr>
            <a:xfrm flipH="1" flipV="1">
              <a:off x="8972267" y="2037803"/>
              <a:ext cx="501546" cy="705745"/>
            </a:xfrm>
            <a:prstGeom prst="straightConnector1">
              <a:avLst/>
            </a:prstGeom>
            <a:ln w="2222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D5E32BA-EDDC-5A48-88DB-E2300AE8FA69}"/>
                </a:ext>
              </a:extLst>
            </p:cNvPr>
            <p:cNvCxnSpPr>
              <a:cxnSpLocks/>
              <a:stCxn id="21" idx="3"/>
              <a:endCxn id="42" idx="3"/>
            </p:cNvCxnSpPr>
            <p:nvPr/>
          </p:nvCxnSpPr>
          <p:spPr>
            <a:xfrm flipH="1">
              <a:off x="8972267" y="2914702"/>
              <a:ext cx="501546" cy="759846"/>
            </a:xfrm>
            <a:prstGeom prst="straightConnector1">
              <a:avLst/>
            </a:prstGeom>
            <a:ln w="2222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8CCD7A7-C682-1C43-AA9E-97A392630152}"/>
                </a:ext>
              </a:extLst>
            </p:cNvPr>
            <p:cNvGrpSpPr/>
            <p:nvPr/>
          </p:nvGrpSpPr>
          <p:grpSpPr>
            <a:xfrm>
              <a:off x="7175152" y="1207005"/>
              <a:ext cx="1898952" cy="2588780"/>
              <a:chOff x="5038257" y="929778"/>
              <a:chExt cx="2160000" cy="3080257"/>
            </a:xfrm>
          </p:grpSpPr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21FC5126-6F5C-CE46-89FE-DA95F414C74E}"/>
                  </a:ext>
                </a:extLst>
              </p:cNvPr>
              <p:cNvSpPr/>
              <p:nvPr/>
            </p:nvSpPr>
            <p:spPr>
              <a:xfrm>
                <a:off x="5578257" y="2863665"/>
                <a:ext cx="1080000" cy="3600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51D8810-4237-F94A-85F7-2C4B6986783B}"/>
                  </a:ext>
                </a:extLst>
              </p:cNvPr>
              <p:cNvGrpSpPr/>
              <p:nvPr/>
            </p:nvGrpSpPr>
            <p:grpSpPr>
              <a:xfrm>
                <a:off x="5038257" y="3827027"/>
                <a:ext cx="2160000" cy="183008"/>
                <a:chOff x="5038257" y="3807712"/>
                <a:chExt cx="2160000" cy="183008"/>
              </a:xfrm>
            </p:grpSpPr>
            <p:sp>
              <p:nvSpPr>
                <p:cNvPr id="41" name="Rounded Rectangle 40">
                  <a:extLst>
                    <a:ext uri="{FF2B5EF4-FFF2-40B4-BE49-F238E27FC236}">
                      <a16:creationId xmlns:a16="http://schemas.microsoft.com/office/drawing/2014/main" id="{21E5066A-2B86-6047-AEF0-C2F2312A54C1}"/>
                    </a:ext>
                  </a:extLst>
                </p:cNvPr>
                <p:cNvSpPr/>
                <p:nvPr/>
              </p:nvSpPr>
              <p:spPr>
                <a:xfrm>
                  <a:off x="5163973" y="3828920"/>
                  <a:ext cx="540000" cy="36000"/>
                </a:xfrm>
                <a:prstGeom prst="round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ounded Rectangle 41">
                  <a:extLst>
                    <a:ext uri="{FF2B5EF4-FFF2-40B4-BE49-F238E27FC236}">
                      <a16:creationId xmlns:a16="http://schemas.microsoft.com/office/drawing/2014/main" id="{AA67691A-61D5-E14B-BCA4-326CA36A54AA}"/>
                    </a:ext>
                  </a:extLst>
                </p:cNvPr>
                <p:cNvSpPr/>
                <p:nvPr/>
              </p:nvSpPr>
              <p:spPr>
                <a:xfrm>
                  <a:off x="6542421" y="3828466"/>
                  <a:ext cx="540000" cy="36000"/>
                </a:xfrm>
                <a:prstGeom prst="round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ounded Rectangle 42">
                  <a:extLst>
                    <a:ext uri="{FF2B5EF4-FFF2-40B4-BE49-F238E27FC236}">
                      <a16:creationId xmlns:a16="http://schemas.microsoft.com/office/drawing/2014/main" id="{EE9695AB-408D-2548-9F6C-2C80EE961BAB}"/>
                    </a:ext>
                  </a:extLst>
                </p:cNvPr>
                <p:cNvSpPr/>
                <p:nvPr/>
              </p:nvSpPr>
              <p:spPr>
                <a:xfrm>
                  <a:off x="5038257" y="3859115"/>
                  <a:ext cx="2160000" cy="87682"/>
                </a:xfrm>
                <a:prstGeom prst="round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" name="Rounded Rectangle 43">
                  <a:extLst>
                    <a:ext uri="{FF2B5EF4-FFF2-40B4-BE49-F238E27FC236}">
                      <a16:creationId xmlns:a16="http://schemas.microsoft.com/office/drawing/2014/main" id="{007CDDAD-33D8-2C48-A9A6-83229FDF88D5}"/>
                    </a:ext>
                  </a:extLst>
                </p:cNvPr>
                <p:cNvSpPr/>
                <p:nvPr/>
              </p:nvSpPr>
              <p:spPr>
                <a:xfrm>
                  <a:off x="5770911" y="3807712"/>
                  <a:ext cx="694693" cy="183008"/>
                </a:xfrm>
                <a:prstGeom prst="roundRect">
                  <a:avLst>
                    <a:gd name="adj" fmla="val 22542"/>
                  </a:avLst>
                </a:pr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C04D3099-7A40-C44C-870C-F5A94EF50960}"/>
                  </a:ext>
                </a:extLst>
              </p:cNvPr>
              <p:cNvGrpSpPr/>
              <p:nvPr/>
            </p:nvGrpSpPr>
            <p:grpSpPr>
              <a:xfrm>
                <a:off x="5038257" y="929778"/>
                <a:ext cx="2160000" cy="1006524"/>
                <a:chOff x="5038257" y="929778"/>
                <a:chExt cx="2160000" cy="1006524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EDAC533B-E973-D34E-9955-AA07A80292E8}"/>
                    </a:ext>
                  </a:extLst>
                </p:cNvPr>
                <p:cNvGrpSpPr/>
                <p:nvPr/>
              </p:nvGrpSpPr>
              <p:grpSpPr>
                <a:xfrm>
                  <a:off x="5038257" y="1818362"/>
                  <a:ext cx="2160000" cy="117940"/>
                  <a:chOff x="5038257" y="1818362"/>
                  <a:chExt cx="2160000" cy="117940"/>
                </a:xfrm>
              </p:grpSpPr>
              <p:sp>
                <p:nvSpPr>
                  <p:cNvPr id="38" name="Rounded Rectangle 37">
                    <a:extLst>
                      <a:ext uri="{FF2B5EF4-FFF2-40B4-BE49-F238E27FC236}">
                        <a16:creationId xmlns:a16="http://schemas.microsoft.com/office/drawing/2014/main" id="{F348EF78-34BF-B44F-8E7E-F486B0CE6449}"/>
                      </a:ext>
                    </a:extLst>
                  </p:cNvPr>
                  <p:cNvSpPr/>
                  <p:nvPr/>
                </p:nvSpPr>
                <p:spPr>
                  <a:xfrm>
                    <a:off x="5163973" y="1900302"/>
                    <a:ext cx="540000" cy="36000"/>
                  </a:xfrm>
                  <a:prstGeom prst="roundRect">
                    <a:avLst/>
                  </a:prstGeom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ounded Rectangle 38">
                    <a:extLst>
                      <a:ext uri="{FF2B5EF4-FFF2-40B4-BE49-F238E27FC236}">
                        <a16:creationId xmlns:a16="http://schemas.microsoft.com/office/drawing/2014/main" id="{92C03652-DFE1-B84E-8690-7ADE1F0368CD}"/>
                      </a:ext>
                    </a:extLst>
                  </p:cNvPr>
                  <p:cNvSpPr/>
                  <p:nvPr/>
                </p:nvSpPr>
                <p:spPr>
                  <a:xfrm>
                    <a:off x="6542421" y="1900302"/>
                    <a:ext cx="540000" cy="36000"/>
                  </a:xfrm>
                  <a:prstGeom prst="roundRect">
                    <a:avLst/>
                  </a:prstGeom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ounded Rectangle 39">
                    <a:extLst>
                      <a:ext uri="{FF2B5EF4-FFF2-40B4-BE49-F238E27FC236}">
                        <a16:creationId xmlns:a16="http://schemas.microsoft.com/office/drawing/2014/main" id="{539EDF5A-6992-0741-9AD0-5E1D32F9EE4F}"/>
                      </a:ext>
                    </a:extLst>
                  </p:cNvPr>
                  <p:cNvSpPr/>
                  <p:nvPr/>
                </p:nvSpPr>
                <p:spPr>
                  <a:xfrm>
                    <a:off x="5038257" y="1818362"/>
                    <a:ext cx="2160000" cy="87682"/>
                  </a:xfrm>
                  <a:prstGeom prst="round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2B013D1C-3995-C144-8BA7-1F7DCC2B9A97}"/>
                    </a:ext>
                  </a:extLst>
                </p:cNvPr>
                <p:cNvGrpSpPr/>
                <p:nvPr/>
              </p:nvGrpSpPr>
              <p:grpSpPr>
                <a:xfrm>
                  <a:off x="5758257" y="929778"/>
                  <a:ext cx="720000" cy="988792"/>
                  <a:chOff x="5758257" y="929778"/>
                  <a:chExt cx="720000" cy="988792"/>
                </a:xfrm>
              </p:grpSpPr>
              <p:sp>
                <p:nvSpPr>
                  <p:cNvPr id="36" name="Rounded Rectangle 35">
                    <a:extLst>
                      <a:ext uri="{FF2B5EF4-FFF2-40B4-BE49-F238E27FC236}">
                        <a16:creationId xmlns:a16="http://schemas.microsoft.com/office/drawing/2014/main" id="{9E3D7F61-3A95-7E4D-AE42-262A78A8B74E}"/>
                      </a:ext>
                    </a:extLst>
                  </p:cNvPr>
                  <p:cNvSpPr/>
                  <p:nvPr/>
                </p:nvSpPr>
                <p:spPr>
                  <a:xfrm>
                    <a:off x="5758257" y="929778"/>
                    <a:ext cx="720000" cy="988792"/>
                  </a:xfrm>
                  <a:prstGeom prst="roundRect">
                    <a:avLst>
                      <a:gd name="adj" fmla="val 22542"/>
                    </a:avLst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3A1F06B6-9055-9445-897E-A2E708459E4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73979" y="1279895"/>
                    <a:ext cx="288557" cy="288557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79375" indent="-76200" algn="ctr"/>
                    <a:r>
                      <a:rPr lang="en-US" sz="1200" b="1" dirty="0">
                        <a:solidFill>
                          <a:srgbClr val="002060"/>
                        </a:solidFill>
                        <a:latin typeface="Roboto Condensed" pitchFamily="2" charset="0"/>
                        <a:ea typeface="Roboto Condensed" pitchFamily="2" charset="0"/>
                      </a:rPr>
                      <a:t>2</a:t>
                    </a:r>
                    <a:endParaRPr lang="en-US" sz="1400" b="1" dirty="0">
                      <a:solidFill>
                        <a:srgbClr val="002060"/>
                      </a:solidFill>
                      <a:latin typeface="Roboto Condensed" pitchFamily="2" charset="0"/>
                      <a:ea typeface="Roboto Condensed" pitchFamily="2" charset="0"/>
                    </a:endParaRPr>
                  </a:p>
                </p:txBody>
              </p:sp>
            </p:grpSp>
          </p:grpSp>
        </p:grp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088255E-5DDE-DA4F-BBAB-FE12D6781B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7584" y="2859381"/>
              <a:ext cx="7044" cy="1322554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F3EB0CD-9BE9-1548-AC08-87339E42EA37}"/>
                    </a:ext>
                  </a:extLst>
                </p:cNvPr>
                <p:cNvSpPr txBox="1"/>
                <p:nvPr/>
              </p:nvSpPr>
              <p:spPr>
                <a:xfrm>
                  <a:off x="6671111" y="3095087"/>
                  <a:ext cx="363036" cy="3639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GB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n-GB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F3EB0CD-9BE9-1548-AC08-87339E42EA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1111" y="3095087"/>
                  <a:ext cx="363036" cy="36391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019258A-3523-D144-9704-A9AC666236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63540" y="2220398"/>
              <a:ext cx="18369" cy="1203574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DEB2371-E8F1-8B46-B94C-6B39C81F2CA3}"/>
                </a:ext>
              </a:extLst>
            </p:cNvPr>
            <p:cNvSpPr/>
            <p:nvPr/>
          </p:nvSpPr>
          <p:spPr>
            <a:xfrm>
              <a:off x="7986180" y="2100456"/>
              <a:ext cx="314628" cy="2779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chemeClr val="bg2">
                      <a:lumMod val="10000"/>
                    </a:schemeClr>
                  </a:solidFill>
                  <a:latin typeface="Symbol" pitchFamily="2" charset="2"/>
                </a:rPr>
                <a:t>b</a:t>
              </a:r>
              <a:r>
                <a:rPr lang="en-US" sz="1400" b="1" baseline="30000" dirty="0">
                  <a:solidFill>
                    <a:schemeClr val="bg2">
                      <a:lumMod val="10000"/>
                    </a:schemeClr>
                  </a:solidFill>
                  <a:latin typeface="Times" pitchFamily="2" charset="0"/>
                </a:rPr>
                <a:t>+</a:t>
              </a:r>
              <a:endParaRPr lang="en-US" sz="1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249CFE8-DFAE-014F-A614-8ECAA7893816}"/>
                </a:ext>
              </a:extLst>
            </p:cNvPr>
            <p:cNvSpPr/>
            <p:nvPr/>
          </p:nvSpPr>
          <p:spPr>
            <a:xfrm>
              <a:off x="7347403" y="2728495"/>
              <a:ext cx="253194" cy="242048"/>
            </a:xfrm>
            <a:prstGeom prst="ellipse">
              <a:avLst/>
            </a:pr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763" algn="ctr"/>
              <a:r>
                <a:rPr lang="en-US" sz="1200" b="1" dirty="0">
                  <a:solidFill>
                    <a:schemeClr val="bg1"/>
                  </a:solidFill>
                  <a:latin typeface="Roboto Condensed" pitchFamily="2" charset="0"/>
                  <a:ea typeface="Roboto Condensed" pitchFamily="2" charset="0"/>
                </a:rPr>
                <a:t>1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5FF5EA3-196A-254F-8E93-63CE47DE58BB}"/>
                </a:ext>
              </a:extLst>
            </p:cNvPr>
            <p:cNvSpPr/>
            <p:nvPr/>
          </p:nvSpPr>
          <p:spPr>
            <a:xfrm>
              <a:off x="9436733" y="2708102"/>
              <a:ext cx="253194" cy="242048"/>
            </a:xfrm>
            <a:prstGeom prst="ellipse">
              <a:avLst/>
            </a:pr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175" algn="ctr"/>
              <a:r>
                <a:rPr lang="en-US" sz="1200" b="1" dirty="0">
                  <a:solidFill>
                    <a:schemeClr val="bg1"/>
                  </a:solidFill>
                  <a:latin typeface="Roboto Condensed" pitchFamily="2" charset="0"/>
                  <a:ea typeface="Roboto Condensed" pitchFamily="2" charset="0"/>
                </a:rPr>
                <a:t>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4E8BAD6-1B77-0A4C-AF60-9E46440076B3}"/>
              </a:ext>
            </a:extLst>
          </p:cNvPr>
          <p:cNvGrpSpPr/>
          <p:nvPr/>
        </p:nvGrpSpPr>
        <p:grpSpPr>
          <a:xfrm>
            <a:off x="4490224" y="4781260"/>
            <a:ext cx="1062022" cy="646331"/>
            <a:chOff x="697370" y="5014855"/>
            <a:chExt cx="1062022" cy="646331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1F29432A-1FF3-B24B-9B2E-11A4737ED07C}"/>
                </a:ext>
              </a:extLst>
            </p:cNvPr>
            <p:cNvSpPr/>
            <p:nvPr/>
          </p:nvSpPr>
          <p:spPr>
            <a:xfrm>
              <a:off x="697370" y="5067866"/>
              <a:ext cx="284059" cy="26799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763" algn="ctr"/>
              <a:r>
                <a:rPr lang="en-US" sz="1200" b="1" dirty="0">
                  <a:solidFill>
                    <a:srgbClr val="002060"/>
                  </a:solidFill>
                  <a:latin typeface="Roboto Condensed" pitchFamily="2" charset="0"/>
                  <a:ea typeface="Roboto Condensed" pitchFamily="2" charset="0"/>
                </a:rPr>
                <a:t>1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9643960-DCC7-064E-A460-9B13A5C04AD6}"/>
                </a:ext>
              </a:extLst>
            </p:cNvPr>
            <p:cNvSpPr txBox="1"/>
            <p:nvPr/>
          </p:nvSpPr>
          <p:spPr>
            <a:xfrm>
              <a:off x="1010469" y="5014855"/>
              <a:ext cx="7489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Mylar</a:t>
              </a:r>
            </a:p>
            <a:p>
              <a:r>
                <a:rPr lang="en-GB" dirty="0"/>
                <a:t>foil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6FAE7F2-122F-3648-BFB0-1D8E71DB7591}"/>
              </a:ext>
            </a:extLst>
          </p:cNvPr>
          <p:cNvGrpSpPr/>
          <p:nvPr/>
        </p:nvGrpSpPr>
        <p:grpSpPr>
          <a:xfrm>
            <a:off x="5853633" y="4781260"/>
            <a:ext cx="1562159" cy="923330"/>
            <a:chOff x="2447739" y="5076951"/>
            <a:chExt cx="1562159" cy="923330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874D80C-1834-BD4D-AFF6-5F293C8DDB56}"/>
                </a:ext>
              </a:extLst>
            </p:cNvPr>
            <p:cNvSpPr/>
            <p:nvPr/>
          </p:nvSpPr>
          <p:spPr>
            <a:xfrm>
              <a:off x="2447739" y="5129962"/>
              <a:ext cx="284059" cy="26799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763" algn="ctr"/>
              <a:r>
                <a:rPr lang="en-US" sz="1200" b="1" dirty="0">
                  <a:solidFill>
                    <a:srgbClr val="002060"/>
                  </a:solidFill>
                  <a:latin typeface="Roboto Condensed" pitchFamily="2" charset="0"/>
                  <a:ea typeface="Roboto Condensed" pitchFamily="2" charset="0"/>
                </a:rPr>
                <a:t>2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7E6372C1-AB7D-CC47-82BC-127C14E99311}"/>
                </a:ext>
              </a:extLst>
            </p:cNvPr>
            <p:cNvSpPr txBox="1"/>
            <p:nvPr/>
          </p:nvSpPr>
          <p:spPr>
            <a:xfrm>
              <a:off x="2760838" y="5076951"/>
              <a:ext cx="124906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Plastic</a:t>
              </a:r>
              <a:br>
                <a:rPr lang="en-GB" dirty="0"/>
              </a:br>
              <a:r>
                <a:rPr lang="en-GB" dirty="0"/>
                <a:t>Scintillator</a:t>
              </a:r>
            </a:p>
            <a:p>
              <a:r>
                <a:rPr lang="en-GB" dirty="0"/>
                <a:t>(BC-408)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FB359B4-9D34-CA4D-B344-D975A3E600FA}"/>
              </a:ext>
            </a:extLst>
          </p:cNvPr>
          <p:cNvGrpSpPr/>
          <p:nvPr/>
        </p:nvGrpSpPr>
        <p:grpSpPr>
          <a:xfrm>
            <a:off x="7444832" y="4781260"/>
            <a:ext cx="1331326" cy="646331"/>
            <a:chOff x="5133950" y="5076951"/>
            <a:chExt cx="1331326" cy="646331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71FAD86E-1057-6F4C-8128-38F65BEFD996}"/>
                </a:ext>
              </a:extLst>
            </p:cNvPr>
            <p:cNvSpPr/>
            <p:nvPr/>
          </p:nvSpPr>
          <p:spPr>
            <a:xfrm>
              <a:off x="5133950" y="5129962"/>
              <a:ext cx="284059" cy="26799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763" algn="ctr"/>
              <a:r>
                <a:rPr lang="en-US" sz="1200" b="1" dirty="0">
                  <a:solidFill>
                    <a:srgbClr val="002060"/>
                  </a:solidFill>
                  <a:latin typeface="Roboto Condensed" pitchFamily="2" charset="0"/>
                  <a:ea typeface="Roboto Condensed" pitchFamily="2" charset="0"/>
                </a:rPr>
                <a:t>3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BEDEEF2D-127E-DA48-A755-2CBA52BE3A47}"/>
                </a:ext>
              </a:extLst>
            </p:cNvPr>
            <p:cNvSpPr txBox="1"/>
            <p:nvPr/>
          </p:nvSpPr>
          <p:spPr>
            <a:xfrm>
              <a:off x="5447049" y="5076951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Silicon</a:t>
              </a:r>
              <a:br>
                <a:rPr lang="en-GB" dirty="0"/>
              </a:br>
              <a:r>
                <a:rPr lang="en-GB" dirty="0"/>
                <a:t>detector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7C503F3-FB3F-1445-9C82-0685CD814760}"/>
              </a:ext>
            </a:extLst>
          </p:cNvPr>
          <p:cNvGrpSpPr/>
          <p:nvPr/>
        </p:nvGrpSpPr>
        <p:grpSpPr>
          <a:xfrm>
            <a:off x="9046214" y="685316"/>
            <a:ext cx="1444777" cy="1092346"/>
            <a:chOff x="1402307" y="1382697"/>
            <a:chExt cx="1444777" cy="1092346"/>
          </a:xfrm>
        </p:grpSpPr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B73D475D-625A-C743-A306-7B55D9FAA038}"/>
                </a:ext>
              </a:extLst>
            </p:cNvPr>
            <p:cNvSpPr/>
            <p:nvPr/>
          </p:nvSpPr>
          <p:spPr>
            <a:xfrm rot="5400000">
              <a:off x="1934608" y="1588155"/>
              <a:ext cx="355376" cy="141840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94CC317B-D64C-594D-8523-441E3C16E256}"/>
                </a:ext>
              </a:extLst>
            </p:cNvPr>
            <p:cNvSpPr txBox="1"/>
            <p:nvPr/>
          </p:nvSpPr>
          <p:spPr>
            <a:xfrm>
              <a:off x="2015262" y="1382697"/>
              <a:ext cx="309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Roboto Condensed" pitchFamily="2" charset="0"/>
                  <a:ea typeface="Roboto Condensed" pitchFamily="2" charset="0"/>
                </a:rPr>
                <a:t>p</a:t>
              </a:r>
            </a:p>
          </p:txBody>
        </p: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C4C5A47D-B366-E048-85CE-5B8D8D5F902B}"/>
                </a:ext>
              </a:extLst>
            </p:cNvPr>
            <p:cNvSpPr/>
            <p:nvPr/>
          </p:nvSpPr>
          <p:spPr>
            <a:xfrm rot="5400000">
              <a:off x="2057507" y="1462763"/>
              <a:ext cx="108000" cy="141840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5216D6B6-EFD0-5640-AEAC-AB4503E8B518}"/>
                </a:ext>
              </a:extLst>
            </p:cNvPr>
            <p:cNvSpPr/>
            <p:nvPr/>
          </p:nvSpPr>
          <p:spPr>
            <a:xfrm>
              <a:off x="2563025" y="1905925"/>
              <a:ext cx="284059" cy="26799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175" algn="ctr"/>
              <a:r>
                <a:rPr lang="en-US" sz="1400" b="1" dirty="0">
                  <a:solidFill>
                    <a:srgbClr val="002060"/>
                  </a:solidFill>
                  <a:latin typeface="Roboto Condensed" pitchFamily="2" charset="0"/>
                  <a:ea typeface="Roboto Condensed" pitchFamily="2" charset="0"/>
                </a:rPr>
                <a:t>3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CD04253-B41A-D640-BE80-ED85AF16C5D9}"/>
                </a:ext>
              </a:extLst>
            </p:cNvPr>
            <p:cNvCxnSpPr>
              <a:cxnSpLocks/>
              <a:stCxn id="86" idx="3"/>
            </p:cNvCxnSpPr>
            <p:nvPr/>
          </p:nvCxnSpPr>
          <p:spPr>
            <a:xfrm flipH="1">
              <a:off x="2000748" y="1551974"/>
              <a:ext cx="324214" cy="765275"/>
            </a:xfrm>
            <a:prstGeom prst="straightConnector1">
              <a:avLst/>
            </a:prstGeom>
            <a:ln w="28575">
              <a:solidFill>
                <a:srgbClr val="09407A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6FD5208-4F21-9548-A69C-95E0BBF94361}"/>
              </a:ext>
            </a:extLst>
          </p:cNvPr>
          <p:cNvGrpSpPr/>
          <p:nvPr/>
        </p:nvGrpSpPr>
        <p:grpSpPr>
          <a:xfrm>
            <a:off x="1850091" y="1824629"/>
            <a:ext cx="2126680" cy="2676254"/>
            <a:chOff x="8548230" y="1796825"/>
            <a:chExt cx="2126680" cy="267625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AFD9260-5553-3C49-BE13-484F34EB0378}"/>
                </a:ext>
              </a:extLst>
            </p:cNvPr>
            <p:cNvGrpSpPr/>
            <p:nvPr/>
          </p:nvGrpSpPr>
          <p:grpSpPr>
            <a:xfrm>
              <a:off x="8548230" y="1796825"/>
              <a:ext cx="2126680" cy="2637157"/>
              <a:chOff x="5131877" y="1791522"/>
              <a:chExt cx="2126680" cy="2637157"/>
            </a:xfrm>
          </p:grpSpPr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id="{DD4C4B8E-3982-7045-A050-EF7DB0015F7C}"/>
                  </a:ext>
                </a:extLst>
              </p:cNvPr>
              <p:cNvSpPr/>
              <p:nvPr/>
            </p:nvSpPr>
            <p:spPr>
              <a:xfrm>
                <a:off x="5131877" y="2632356"/>
                <a:ext cx="1986039" cy="248995"/>
              </a:xfrm>
              <a:prstGeom prst="roundRect">
                <a:avLst>
                  <a:gd name="adj" fmla="val 19333"/>
                </a:avLst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AB522EBC-4F67-B042-B90C-DB58F5D636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11496" y="2056510"/>
                <a:ext cx="650463" cy="830264"/>
              </a:xfrm>
              <a:prstGeom prst="straightConnector1">
                <a:avLst/>
              </a:prstGeom>
              <a:ln w="28575">
                <a:headEnd type="oval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B5EA05C6-53DA-D244-80EE-00914B45C321}"/>
                  </a:ext>
                </a:extLst>
              </p:cNvPr>
              <p:cNvSpPr/>
              <p:nvPr/>
            </p:nvSpPr>
            <p:spPr>
              <a:xfrm>
                <a:off x="6974498" y="2429952"/>
                <a:ext cx="284059" cy="26799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763" algn="ctr"/>
                <a:r>
                  <a:rPr lang="en-US" sz="1400" b="1" dirty="0">
                    <a:solidFill>
                      <a:srgbClr val="002060"/>
                    </a:solidFill>
                    <a:latin typeface="Roboto Condensed" pitchFamily="2" charset="0"/>
                    <a:ea typeface="Roboto Condensed" pitchFamily="2" charset="0"/>
                  </a:rPr>
                  <a:t>1</a:t>
                </a: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9BD8140C-70C5-BD4B-8251-438D69A19FB1}"/>
                  </a:ext>
                </a:extLst>
              </p:cNvPr>
              <p:cNvSpPr txBox="1"/>
              <p:nvPr/>
            </p:nvSpPr>
            <p:spPr>
              <a:xfrm>
                <a:off x="6700184" y="1791522"/>
                <a:ext cx="3097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latin typeface="Roboto Condensed" pitchFamily="2" charset="0"/>
                    <a:ea typeface="Roboto Condensed" pitchFamily="2" charset="0"/>
                  </a:rPr>
                  <a:t>p</a:t>
                </a:r>
              </a:p>
            </p:txBody>
          </p: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EB7840E0-6BD5-3F45-AA02-A494127BEA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07092" y="2964333"/>
                <a:ext cx="7903" cy="1464346"/>
              </a:xfrm>
              <a:prstGeom prst="straightConnector1">
                <a:avLst/>
              </a:prstGeom>
              <a:ln w="57150">
                <a:solidFill>
                  <a:srgbClr val="7030A0"/>
                </a:solidFill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DA139F1-FB69-6443-BCC5-A65CDAEAD6DD}"/>
                </a:ext>
              </a:extLst>
            </p:cNvPr>
            <p:cNvSpPr txBox="1"/>
            <p:nvPr/>
          </p:nvSpPr>
          <p:spPr>
            <a:xfrm rot="16200000">
              <a:off x="9154979" y="4043541"/>
              <a:ext cx="518303" cy="340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30000" dirty="0">
                  <a:latin typeface="Roboto Condensed" pitchFamily="2" charset="0"/>
                  <a:ea typeface="Roboto Condensed" pitchFamily="2" charset="0"/>
                </a:rPr>
                <a:t>32</a:t>
              </a:r>
              <a:r>
                <a:rPr lang="en-US" sz="1400" dirty="0">
                  <a:latin typeface="Roboto Condensed" pitchFamily="2" charset="0"/>
                  <a:ea typeface="Roboto Condensed" pitchFamily="2" charset="0"/>
                </a:rPr>
                <a:t>Ar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143E43A4-0BE8-DD49-97EC-9EBAE27815AF}"/>
              </a:ext>
            </a:extLst>
          </p:cNvPr>
          <p:cNvSpPr txBox="1"/>
          <p:nvPr/>
        </p:nvSpPr>
        <p:spPr>
          <a:xfrm>
            <a:off x="246885" y="2619565"/>
            <a:ext cx="151144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fontAlgn="ctr" latinLnBrk="1" hangingPunct="0">
              <a:buSzPts val="2000"/>
            </a:pPr>
            <a:r>
              <a:rPr lang="en-GB" sz="1400" dirty="0">
                <a:solidFill>
                  <a:srgbClr val="002060"/>
                </a:solidFill>
                <a:latin typeface="Raleway Light" panose="020B0403030101060003" pitchFamily="34" charset="77"/>
                <a:ea typeface="Roboto Condensed" pitchFamily="2" charset="0"/>
              </a:rPr>
              <a:t>Mylar foil</a:t>
            </a:r>
          </a:p>
          <a:p>
            <a:pPr marL="271463" algn="r" fontAlgn="ctr" latinLnBrk="1" hangingPunct="0">
              <a:buSzPts val="2000"/>
            </a:pPr>
            <a:r>
              <a:rPr lang="en-GB" sz="1400" dirty="0">
                <a:solidFill>
                  <a:srgbClr val="002060"/>
                </a:solidFill>
                <a:latin typeface="Raleway Light" panose="020B0403030101060003" pitchFamily="34" charset="77"/>
                <a:ea typeface="Roboto Condensed" pitchFamily="2" charset="0"/>
              </a:rPr>
              <a:t>(7-</a:t>
            </a:r>
            <a:r>
              <a:rPr lang="en-GB" sz="1400" dirty="0">
                <a:solidFill>
                  <a:srgbClr val="002060"/>
                </a:solidFill>
                <a:latin typeface="Symbol" pitchFamily="2" charset="2"/>
                <a:ea typeface="Roboto Condensed" pitchFamily="2" charset="0"/>
              </a:rPr>
              <a:t>m</a:t>
            </a:r>
            <a:r>
              <a:rPr lang="en-GB" sz="1400" dirty="0">
                <a:solidFill>
                  <a:srgbClr val="002060"/>
                </a:solidFill>
                <a:latin typeface="Raleway Light" panose="020B0403030101060003" pitchFamily="34" charset="77"/>
                <a:ea typeface="Roboto Condensed" pitchFamily="2" charset="0"/>
              </a:rPr>
              <a:t>m-thick)</a:t>
            </a:r>
          </a:p>
        </p:txBody>
      </p:sp>
      <p:pic>
        <p:nvPicPr>
          <p:cNvPr id="54" name="Graphic 53" descr="Bullseye with solid fill">
            <a:extLst>
              <a:ext uri="{FF2B5EF4-FFF2-40B4-BE49-F238E27FC236}">
                <a16:creationId xmlns:a16="http://schemas.microsoft.com/office/drawing/2014/main" id="{3633EC16-1EBC-5B4B-B47D-E865F48D68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86379" y="162713"/>
            <a:ext cx="593794" cy="593794"/>
          </a:xfrm>
          <a:prstGeom prst="rect">
            <a:avLst/>
          </a:prstGeom>
        </p:spPr>
      </p:pic>
      <p:pic>
        <p:nvPicPr>
          <p:cNvPr id="60" name="Graphic 59" descr="Pinch Zoom In with solid fill">
            <a:extLst>
              <a:ext uri="{FF2B5EF4-FFF2-40B4-BE49-F238E27FC236}">
                <a16:creationId xmlns:a16="http://schemas.microsoft.com/office/drawing/2014/main" id="{1FABAE2A-2A52-9A4B-B983-241E6D62AD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74751" y="2402070"/>
            <a:ext cx="914400" cy="91440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5D3614BE-7D60-3C4F-9735-16EED9D6D72D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735" y="1906565"/>
            <a:ext cx="485436" cy="722877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295EC456-6DA7-6743-BEBC-953F39D4877E}"/>
              </a:ext>
            </a:extLst>
          </p:cNvPr>
          <p:cNvSpPr txBox="1"/>
          <p:nvPr/>
        </p:nvSpPr>
        <p:spPr>
          <a:xfrm>
            <a:off x="9062240" y="2597931"/>
            <a:ext cx="31093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aleway Light" panose="020B0403030101060003" pitchFamily="34" charset="77"/>
              </a:rPr>
              <a:t>detection solid angle 8%</a:t>
            </a:r>
            <a:r>
              <a:rPr lang="en-US" sz="1400" dirty="0">
                <a:latin typeface="Raleway Light" panose="020B0403030101060003" pitchFamily="34" charset="77"/>
                <a:sym typeface="Wingdings" pitchFamily="2" charset="2"/>
              </a:rPr>
              <a:t></a:t>
            </a:r>
            <a:r>
              <a:rPr lang="en-US" sz="1400" dirty="0">
                <a:latin typeface="Raleway Light" panose="020B0403030101060003" pitchFamily="34" charset="77"/>
              </a:rPr>
              <a:t>30%</a:t>
            </a:r>
          </a:p>
          <a:p>
            <a:r>
              <a:rPr lang="en-US" sz="1400" dirty="0">
                <a:latin typeface="Raleway Light" panose="020B0403030101060003" pitchFamily="34" charset="77"/>
              </a:rPr>
              <a:t>energy resolution 30kev</a:t>
            </a:r>
            <a:r>
              <a:rPr lang="en-US" sz="1400" dirty="0">
                <a:latin typeface="Raleway Light" panose="020B0403030101060003" pitchFamily="34" charset="77"/>
                <a:sym typeface="Wingdings" pitchFamily="2" charset="2"/>
              </a:rPr>
              <a:t></a:t>
            </a:r>
            <a:r>
              <a:rPr lang="en-US" sz="1400" dirty="0">
                <a:latin typeface="Raleway Light" panose="020B0403030101060003" pitchFamily="34" charset="77"/>
              </a:rPr>
              <a:t> 5-10 keV</a:t>
            </a:r>
            <a:br>
              <a:rPr lang="en-US" sz="1400" dirty="0">
                <a:latin typeface="Raleway Light" panose="020B0403030101060003" pitchFamily="34" charset="77"/>
              </a:rPr>
            </a:br>
            <a:r>
              <a:rPr lang="en-US" sz="1400" dirty="0">
                <a:latin typeface="Raleway Light" panose="020B0403030101060003" pitchFamily="34" charset="77"/>
              </a:rPr>
              <a:t>thinner dead layer &lt;80nm</a:t>
            </a:r>
          </a:p>
          <a:p>
            <a:endParaRPr lang="en-US" sz="1400" dirty="0">
              <a:latin typeface="Raleway Light" panose="020B0403030101060003" pitchFamily="34" charset="77"/>
            </a:endParaRPr>
          </a:p>
        </p:txBody>
      </p:sp>
      <p:pic>
        <p:nvPicPr>
          <p:cNvPr id="91" name="Graphic 90" descr="Pinch Zoom In with solid fill">
            <a:extLst>
              <a:ext uri="{FF2B5EF4-FFF2-40B4-BE49-F238E27FC236}">
                <a16:creationId xmlns:a16="http://schemas.microsoft.com/office/drawing/2014/main" id="{28CFCE13-9F5E-0341-AB9D-96D9ADE7DB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7817796" y="1292722"/>
            <a:ext cx="914400" cy="91440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05049C39-8487-1144-8A95-21E50EFCBA45}"/>
              </a:ext>
            </a:extLst>
          </p:cNvPr>
          <p:cNvSpPr txBox="1"/>
          <p:nvPr/>
        </p:nvSpPr>
        <p:spPr>
          <a:xfrm>
            <a:off x="1487134" y="4528665"/>
            <a:ext cx="2574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1400">
                <a:latin typeface="Raleway Light" panose="020B0403030101060003" pitchFamily="34" charset="77"/>
              </a:defRPr>
            </a:lvl1pPr>
          </a:lstStyle>
          <a:p>
            <a:r>
              <a:rPr lang="en-US" dirty="0"/>
              <a:t>32Ar beam:</a:t>
            </a:r>
          </a:p>
          <a:p>
            <a:r>
              <a:rPr lang="en-US" dirty="0"/>
              <a:t>production yield &gt; 1700pps</a:t>
            </a:r>
          </a:p>
          <a:p>
            <a:r>
              <a:rPr lang="en-US" dirty="0"/>
              <a:t>beam transmission 12%</a:t>
            </a:r>
            <a:r>
              <a:rPr lang="en-US" dirty="0">
                <a:sym typeface="Wingdings" pitchFamily="2" charset="2"/>
              </a:rPr>
              <a:t>70%</a:t>
            </a:r>
          </a:p>
          <a:p>
            <a:endParaRPr 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31BB1FC-7449-8645-9EE0-4632B568B4FD}"/>
              </a:ext>
            </a:extLst>
          </p:cNvPr>
          <p:cNvSpPr txBox="1"/>
          <p:nvPr/>
        </p:nvSpPr>
        <p:spPr>
          <a:xfrm>
            <a:off x="496422" y="3098457"/>
            <a:ext cx="21114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1400">
                <a:latin typeface="Raleway Light" panose="020B0403030101060003" pitchFamily="34" charset="77"/>
              </a:defRPr>
            </a:lvl1pPr>
          </a:lstStyle>
          <a:p>
            <a:r>
              <a:rPr lang="en-US" dirty="0"/>
              <a:t>500nm-thick</a:t>
            </a:r>
            <a:br>
              <a:rPr lang="en-US" dirty="0"/>
            </a:br>
            <a:r>
              <a:rPr lang="en-US" dirty="0"/>
              <a:t>reduce by a factor of 13</a:t>
            </a:r>
            <a:br>
              <a:rPr lang="en-US" dirty="0"/>
            </a:br>
            <a:r>
              <a:rPr lang="en-US" dirty="0">
                <a:latin typeface="Symbol" pitchFamily="2" charset="2"/>
              </a:rPr>
              <a:t>b</a:t>
            </a:r>
            <a:r>
              <a:rPr lang="en-US" dirty="0"/>
              <a:t> backscattering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94890EF-A71A-7047-B081-C3DF2275F004}"/>
              </a:ext>
            </a:extLst>
          </p:cNvPr>
          <p:cNvSpPr txBox="1"/>
          <p:nvPr/>
        </p:nvSpPr>
        <p:spPr>
          <a:xfrm>
            <a:off x="9164219" y="4871432"/>
            <a:ext cx="308129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Raleway Light" panose="020B0403030101060003" pitchFamily="34" charset="77"/>
              </a:rPr>
              <a:t>nondominant reduced by a factor 5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>
                <a:latin typeface="Raleway Light" panose="020B0403030101060003" pitchFamily="34" charset="77"/>
              </a:rPr>
              <a:t>Detector position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>
                <a:latin typeface="Raleway Light" panose="020B0403030101060003" pitchFamily="34" charset="77"/>
              </a:rPr>
              <a:t>Magnetic Field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>
                <a:latin typeface="Raleway Light" panose="020B0403030101060003" pitchFamily="34" charset="77"/>
              </a:rPr>
              <a:t>Source radius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>
                <a:latin typeface="Raleway Light" panose="020B0403030101060003" pitchFamily="34" charset="77"/>
              </a:rPr>
              <a:t>Source position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DF66F7E0-347D-E64E-B314-CF87E8EDD6E2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91" y="2199715"/>
            <a:ext cx="485436" cy="72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80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F127EB-FF7D-E74E-83BE-F60CCE30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Science, Physics and Astronomy, Instituut voor Kern- en Stralingsfysica.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C4FFE7-3551-F042-A4EB-E5212C1E3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21</a:t>
            </a:fld>
            <a:endParaRPr lang="nl-NL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E78D685-D203-2740-9908-F536D035680D}"/>
              </a:ext>
            </a:extLst>
          </p:cNvPr>
          <p:cNvSpPr txBox="1">
            <a:spLocks/>
          </p:cNvSpPr>
          <p:nvPr/>
        </p:nvSpPr>
        <p:spPr>
          <a:xfrm>
            <a:off x="22859" y="-308"/>
            <a:ext cx="12162504" cy="12382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  <a:latin typeface="Raleway ExtraBold" panose="020B0403030101060003" pitchFamily="34" charset="77"/>
              </a:rPr>
              <a:t>Conclusion and outlook</a:t>
            </a:r>
            <a:br>
              <a:rPr lang="en-US" sz="2800" b="1" dirty="0">
                <a:solidFill>
                  <a:schemeClr val="tx1"/>
                </a:solidFill>
                <a:latin typeface="Raleway ExtraBold" panose="020B0403030101060003" pitchFamily="34" charset="77"/>
              </a:rPr>
            </a:br>
            <a:r>
              <a:rPr lang="en-US" sz="2000" b="1" dirty="0">
                <a:solidFill>
                  <a:srgbClr val="52BDED"/>
                </a:solidFill>
                <a:latin typeface="Raleway ExtraBold" panose="020B0403030101060003" pitchFamily="34" charset="77"/>
              </a:rPr>
              <a:t>Exclusion plot</a:t>
            </a:r>
            <a:endParaRPr lang="en-US" sz="2800" b="1" dirty="0">
              <a:solidFill>
                <a:srgbClr val="52BDED"/>
              </a:solidFill>
              <a:latin typeface="Raleway ExtraBold" panose="020B0403030101060003" pitchFamily="34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A998C4-8D5A-D84A-9976-9A445D9B0DB1}"/>
              </a:ext>
            </a:extLst>
          </p:cNvPr>
          <p:cNvSpPr/>
          <p:nvPr/>
        </p:nvSpPr>
        <p:spPr>
          <a:xfrm>
            <a:off x="6637" y="-615"/>
            <a:ext cx="45719" cy="1238865"/>
          </a:xfrm>
          <a:prstGeom prst="rect">
            <a:avLst/>
          </a:prstGeom>
          <a:solidFill>
            <a:srgbClr val="3A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ECC497-BA4D-A248-B96E-C656D400A1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66" t="6369"/>
          <a:stretch/>
        </p:blipFill>
        <p:spPr>
          <a:xfrm>
            <a:off x="68578" y="1237942"/>
            <a:ext cx="6196363" cy="42176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0293FA-8C90-DE4F-B1CD-DB2D0212EAE0}"/>
              </a:ext>
            </a:extLst>
          </p:cNvPr>
          <p:cNvSpPr txBox="1"/>
          <p:nvPr/>
        </p:nvSpPr>
        <p:spPr>
          <a:xfrm>
            <a:off x="2921544" y="5455545"/>
            <a:ext cx="1729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ighlight>
                  <a:srgbClr val="DCE7F0"/>
                </a:highlight>
                <a:latin typeface="Raleway Light" panose="020B0403030101060003" pitchFamily="34" charset="77"/>
              </a:rPr>
              <a:t>Current situation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CE63AF-D5D3-2948-A680-F77F66556BD3}"/>
              </a:ext>
            </a:extLst>
          </p:cNvPr>
          <p:cNvGrpSpPr/>
          <p:nvPr/>
        </p:nvGrpSpPr>
        <p:grpSpPr>
          <a:xfrm>
            <a:off x="6119591" y="1237942"/>
            <a:ext cx="6003831" cy="4673513"/>
            <a:chOff x="6119591" y="1237942"/>
            <a:chExt cx="6003831" cy="467351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4389463-D38A-F84A-85E7-87008A88A9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144" t="6800" r="-1331" b="-351"/>
            <a:stretch/>
          </p:blipFill>
          <p:spPr>
            <a:xfrm>
              <a:off x="6119591" y="1237942"/>
              <a:ext cx="6003831" cy="4311279"/>
            </a:xfrm>
            <a:prstGeom prst="rect">
              <a:avLst/>
            </a:prstGeom>
          </p:spPr>
        </p:pic>
        <p:pic>
          <p:nvPicPr>
            <p:cNvPr id="16" name="Graphic 15" descr="Bullseye with solid fill">
              <a:extLst>
                <a:ext uri="{FF2B5EF4-FFF2-40B4-BE49-F238E27FC236}">
                  <a16:creationId xmlns:a16="http://schemas.microsoft.com/office/drawing/2014/main" id="{121C3E6F-9466-5B4E-AD3F-8B8F9B832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82734" y="5263454"/>
              <a:ext cx="648001" cy="6480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343EA2C-4BA1-6F43-84F8-0EAA00B6FCDE}"/>
                </a:ext>
              </a:extLst>
            </p:cNvPr>
            <p:cNvSpPr txBox="1"/>
            <p:nvPr/>
          </p:nvSpPr>
          <p:spPr>
            <a:xfrm>
              <a:off x="10666808" y="5555610"/>
              <a:ext cx="12955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highlight>
                    <a:srgbClr val="DCE7F0"/>
                  </a:highlight>
                  <a:latin typeface="Raleway Light" panose="020B0403030101060003" pitchFamily="34" charset="77"/>
                </a:rPr>
                <a:t>Perspective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71F9F70-98B4-D94E-A275-266F8675CC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8385" y="1930837"/>
              <a:ext cx="1875893" cy="1385335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Graphic 7" descr="Right pointing backhand index with solid fill">
            <a:extLst>
              <a:ext uri="{FF2B5EF4-FFF2-40B4-BE49-F238E27FC236}">
                <a16:creationId xmlns:a16="http://schemas.microsoft.com/office/drawing/2014/main" id="{A62F782F-65E2-9C4C-99DB-55378BBB5A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28348" y="275539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16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D9069A-7E30-4A43-91CA-8A89E04C1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Raleway Light" panose="020B0403030101060003" pitchFamily="34" charset="77"/>
              </a:rPr>
              <a:t>Faculty of Science, Physics and Astronomy, </a:t>
            </a:r>
            <a:r>
              <a:rPr lang="en-US" dirty="0" err="1">
                <a:latin typeface="Raleway Light" panose="020B0403030101060003" pitchFamily="34" charset="77"/>
              </a:rPr>
              <a:t>Instituut</a:t>
            </a:r>
            <a:r>
              <a:rPr lang="en-US" dirty="0">
                <a:latin typeface="Raleway Light" panose="020B0403030101060003" pitchFamily="34" charset="77"/>
              </a:rPr>
              <a:t> </a:t>
            </a:r>
            <a:r>
              <a:rPr lang="en-US" dirty="0" err="1">
                <a:latin typeface="Raleway Light" panose="020B0403030101060003" pitchFamily="34" charset="77"/>
              </a:rPr>
              <a:t>voor</a:t>
            </a:r>
            <a:r>
              <a:rPr lang="en-US" dirty="0">
                <a:latin typeface="Raleway Light" panose="020B0403030101060003" pitchFamily="34" charset="77"/>
              </a:rPr>
              <a:t> Kern- </a:t>
            </a:r>
            <a:r>
              <a:rPr lang="en-US" dirty="0" err="1">
                <a:latin typeface="Raleway Light" panose="020B0403030101060003" pitchFamily="34" charset="77"/>
              </a:rPr>
              <a:t>en</a:t>
            </a:r>
            <a:r>
              <a:rPr lang="en-US" dirty="0">
                <a:latin typeface="Raleway Light" panose="020B0403030101060003" pitchFamily="34" charset="77"/>
              </a:rPr>
              <a:t> </a:t>
            </a:r>
            <a:r>
              <a:rPr lang="en-US" dirty="0" err="1">
                <a:latin typeface="Raleway Light" panose="020B0403030101060003" pitchFamily="34" charset="77"/>
              </a:rPr>
              <a:t>Stralingsfysica</a:t>
            </a:r>
            <a:r>
              <a:rPr lang="en-US" dirty="0">
                <a:latin typeface="Raleway Light" panose="020B0403030101060003" pitchFamily="34" charset="77"/>
              </a:rPr>
              <a:t>.</a:t>
            </a:r>
            <a:endParaRPr lang="nl-NL" dirty="0">
              <a:latin typeface="Raleway Light" panose="020B0403030101060003" pitchFamily="34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E5DA5-8B41-D349-8A69-58B2DC79D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22</a:t>
            </a:fld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A72386-C839-F541-832C-5872A4F75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3" y="1335054"/>
            <a:ext cx="8333999" cy="2386800"/>
          </a:xfrm>
        </p:spPr>
        <p:txBody>
          <a:bodyPr anchor="t"/>
          <a:lstStyle/>
          <a:p>
            <a:r>
              <a:rPr lang="en-US" dirty="0">
                <a:solidFill>
                  <a:srgbClr val="2F4D5D"/>
                </a:solidFill>
                <a:latin typeface="Chalkduster" panose="03050602040202020205" pitchFamily="66" charset="77"/>
              </a:rPr>
              <a:t>Thank you!</a:t>
            </a:r>
            <a:br>
              <a:rPr lang="en-US" dirty="0">
                <a:solidFill>
                  <a:srgbClr val="2F4D5D"/>
                </a:solidFill>
                <a:latin typeface="Chalkduster" panose="03050602040202020205" pitchFamily="66" charset="77"/>
              </a:rPr>
            </a:br>
            <a:br>
              <a:rPr lang="en-US" sz="1000" dirty="0">
                <a:solidFill>
                  <a:srgbClr val="2F4D5D"/>
                </a:solidFill>
                <a:latin typeface="Chalkduster" panose="03050602040202020205" pitchFamily="66" charset="77"/>
              </a:rPr>
            </a:br>
            <a:r>
              <a:rPr lang="en-US" sz="1800" b="1" dirty="0" err="1">
                <a:highlight>
                  <a:srgbClr val="C0C0C0"/>
                </a:highlight>
                <a:latin typeface="Raleway ExtraBold" panose="020B0403030101060003" pitchFamily="34" charset="77"/>
              </a:rPr>
              <a:t>victoria.araujoescalona@kuleuven.be</a:t>
            </a:r>
            <a:br>
              <a:rPr lang="en-US" sz="1800" b="1" dirty="0">
                <a:highlight>
                  <a:srgbClr val="C0C0C0"/>
                </a:highlight>
                <a:latin typeface="Raleway ExtraBold" panose="020B0403030101060003" pitchFamily="34" charset="77"/>
              </a:rPr>
            </a:br>
            <a:endParaRPr lang="en-US" sz="2800" b="1" dirty="0">
              <a:highlight>
                <a:srgbClr val="C0C0C0"/>
              </a:highlight>
              <a:latin typeface="Raleway ExtraBold" panose="020B0403030101060003" pitchFamily="34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B0A10D-CB22-3A4B-B01E-30E09025B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03" y="2820692"/>
            <a:ext cx="8333999" cy="3040108"/>
          </a:xfrm>
        </p:spPr>
        <p:txBody>
          <a:bodyPr numCol="2">
            <a:normAutofit/>
          </a:bodyPr>
          <a:lstStyle/>
          <a:p>
            <a:pPr lvl="0">
              <a:spcBef>
                <a:spcPts val="0"/>
              </a:spcBef>
              <a:buClr>
                <a:srgbClr val="2F4D5D"/>
              </a:buClr>
              <a:buSzPts val="1100"/>
            </a:pPr>
            <a:r>
              <a:rPr lang="fr-FR" sz="2000" b="1" kern="0" dirty="0">
                <a:solidFill>
                  <a:srgbClr val="1D8DB0"/>
                </a:solidFill>
                <a:latin typeface="Raleway ExtraBold" panose="020B0403030101060003" pitchFamily="34" charset="77"/>
                <a:cs typeface="Gill Sans" panose="020B0502020104020203" pitchFamily="34" charset="-79"/>
              </a:rPr>
              <a:t>V. Araujo-Escalona</a:t>
            </a:r>
            <a:r>
              <a:rPr lang="fr-FR" sz="2000" kern="0" dirty="0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, </a:t>
            </a:r>
            <a:r>
              <a:rPr lang="fr-FR" sz="2000" b="1" kern="0" dirty="0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N. </a:t>
            </a:r>
            <a:r>
              <a:rPr lang="fr-FR" sz="2000" b="1" kern="0" dirty="0" err="1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Severijns</a:t>
            </a:r>
            <a:r>
              <a:rPr lang="fr-FR" sz="2000" kern="0" dirty="0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,          S. </a:t>
            </a:r>
            <a:r>
              <a:rPr lang="fr-FR" sz="2000" kern="0" dirty="0" err="1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Vanlangendonck</a:t>
            </a:r>
            <a:r>
              <a:rPr lang="fr-FR" sz="2000" kern="0" dirty="0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.</a:t>
            </a:r>
            <a:br>
              <a:rPr lang="fr-FR" sz="2000" kern="0" dirty="0">
                <a:solidFill>
                  <a:srgbClr val="FFFFFF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</a:br>
            <a:r>
              <a:rPr lang="fr-FR" sz="2000" kern="0" dirty="0">
                <a:solidFill>
                  <a:srgbClr val="1D8DB0">
                    <a:lumMod val="50000"/>
                  </a:srgbClr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KU Leuven, </a:t>
            </a:r>
            <a:r>
              <a:rPr lang="fr-FR" sz="2000" kern="0" dirty="0" err="1">
                <a:solidFill>
                  <a:srgbClr val="1D8DB0">
                    <a:lumMod val="50000"/>
                  </a:srgbClr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Belgium</a:t>
            </a:r>
            <a:br>
              <a:rPr lang="fr-FR" sz="2000" kern="0" dirty="0">
                <a:solidFill>
                  <a:srgbClr val="1D8DB0">
                    <a:lumMod val="50000"/>
                  </a:srgbClr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</a:br>
            <a:endParaRPr lang="fr-FR" sz="2000" kern="0" dirty="0">
              <a:solidFill>
                <a:srgbClr val="1D8DB0">
                  <a:lumMod val="50000"/>
                </a:srgbClr>
              </a:solidFill>
              <a:latin typeface="Raleway Light" panose="020B0403030101060003" pitchFamily="34" charset="77"/>
              <a:cs typeface="Gill Sans" panose="020B0502020104020203" pitchFamily="34" charset="-79"/>
            </a:endParaRPr>
          </a:p>
          <a:p>
            <a:pPr lvl="0">
              <a:spcBef>
                <a:spcPts val="0"/>
              </a:spcBef>
              <a:buClr>
                <a:srgbClr val="2F4D5D"/>
              </a:buClr>
              <a:buSzPts val="1100"/>
            </a:pPr>
            <a:r>
              <a:rPr lang="fr-FR" sz="2000" kern="0" dirty="0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P. </a:t>
            </a:r>
            <a:r>
              <a:rPr lang="fr-FR" sz="2000" kern="0" dirty="0" err="1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Alfaurt</a:t>
            </a:r>
            <a:r>
              <a:rPr lang="fr-FR" sz="2000" kern="0" dirty="0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, P. </a:t>
            </a:r>
            <a:r>
              <a:rPr lang="fr-FR" sz="2000" kern="0" dirty="0" err="1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Ascher</a:t>
            </a:r>
            <a:r>
              <a:rPr lang="fr-FR" sz="2000" kern="0" dirty="0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, </a:t>
            </a:r>
            <a:r>
              <a:rPr lang="fr-FR" sz="2000" b="1" kern="0" dirty="0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B. </a:t>
            </a:r>
            <a:r>
              <a:rPr lang="fr-FR" sz="2000" b="1" kern="0" dirty="0" err="1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Blank</a:t>
            </a:r>
            <a:r>
              <a:rPr lang="fr-FR" sz="2000" kern="0" dirty="0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, L. </a:t>
            </a:r>
            <a:r>
              <a:rPr lang="fr-FR" sz="2000" kern="0" dirty="0" err="1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Daudin</a:t>
            </a:r>
            <a:r>
              <a:rPr lang="fr-FR" sz="2000" kern="0" dirty="0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, M. </a:t>
            </a:r>
            <a:r>
              <a:rPr lang="fr-FR" sz="2000" kern="0" dirty="0" err="1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Gerbaux</a:t>
            </a:r>
            <a:r>
              <a:rPr lang="fr-FR" sz="2000" kern="0" dirty="0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, J.  </a:t>
            </a:r>
            <a:r>
              <a:rPr lang="fr-FR" sz="2000" kern="0" dirty="0" err="1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Giovinazzo</a:t>
            </a:r>
            <a:r>
              <a:rPr lang="fr-FR" sz="2000" kern="0" dirty="0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, S. Grévy, </a:t>
            </a:r>
            <a:r>
              <a:rPr lang="fr-FR" sz="2000" kern="0" dirty="0" err="1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T</a:t>
            </a:r>
            <a:r>
              <a:rPr lang="fr-FR" sz="2000" kern="0" dirty="0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. </a:t>
            </a:r>
            <a:r>
              <a:rPr lang="fr-FR" sz="2000" kern="0" dirty="0" err="1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Kurtukian</a:t>
            </a:r>
            <a:r>
              <a:rPr lang="fr-FR" sz="2000" kern="0" dirty="0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 </a:t>
            </a:r>
            <a:r>
              <a:rPr lang="fr-FR" sz="2000" kern="0" dirty="0" err="1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Nieto</a:t>
            </a:r>
            <a:r>
              <a:rPr lang="fr-FR" sz="2000" kern="0" dirty="0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, M. Roche, M. </a:t>
            </a:r>
            <a:r>
              <a:rPr lang="fr-FR" sz="2000" kern="0" dirty="0" err="1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Versteegen</a:t>
            </a:r>
            <a:endParaRPr lang="fr-FR" sz="2000" kern="0" dirty="0">
              <a:solidFill>
                <a:srgbClr val="1D8DB0"/>
              </a:solidFill>
              <a:latin typeface="Raleway Light" panose="020B0403030101060003" pitchFamily="34" charset="77"/>
              <a:cs typeface="Gill Sans" panose="020B0502020104020203" pitchFamily="34" charset="-79"/>
            </a:endParaRPr>
          </a:p>
          <a:p>
            <a:pPr lvl="0">
              <a:spcBef>
                <a:spcPts val="0"/>
              </a:spcBef>
              <a:buClr>
                <a:srgbClr val="2F4D5D"/>
              </a:buClr>
              <a:buSzPts val="1100"/>
            </a:pPr>
            <a:r>
              <a:rPr lang="fr-FR" sz="2000" kern="0" dirty="0">
                <a:solidFill>
                  <a:srgbClr val="1D8DB0">
                    <a:lumMod val="50000"/>
                  </a:srgbClr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CENB Gradignan, France</a:t>
            </a:r>
          </a:p>
          <a:p>
            <a:pPr lvl="0">
              <a:spcBef>
                <a:spcPts val="0"/>
              </a:spcBef>
              <a:buClr>
                <a:srgbClr val="2F4D5D"/>
              </a:buClr>
              <a:buSzPts val="1100"/>
            </a:pPr>
            <a:r>
              <a:rPr lang="fr-FR" sz="2000" b="1" kern="0" dirty="0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X. Fléchard</a:t>
            </a:r>
            <a:r>
              <a:rPr lang="fr-FR" sz="2000" kern="0" dirty="0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, E. </a:t>
            </a:r>
            <a:r>
              <a:rPr lang="fr-FR" sz="2000" kern="0" dirty="0" err="1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Liénard</a:t>
            </a:r>
            <a:r>
              <a:rPr lang="fr-FR" sz="2000" kern="0" dirty="0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, G. </a:t>
            </a:r>
            <a:r>
              <a:rPr lang="fr-FR" sz="2000" kern="0" dirty="0" err="1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Quéméner</a:t>
            </a:r>
            <a:r>
              <a:rPr lang="fr-FR" sz="2000" kern="0" dirty="0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.</a:t>
            </a:r>
          </a:p>
          <a:p>
            <a:pPr lvl="0">
              <a:spcBef>
                <a:spcPts val="0"/>
              </a:spcBef>
              <a:buClr>
                <a:srgbClr val="2F4D5D"/>
              </a:buClr>
              <a:buSzPts val="1100"/>
            </a:pPr>
            <a:r>
              <a:rPr lang="fr-FR" sz="2000" kern="0" dirty="0">
                <a:solidFill>
                  <a:srgbClr val="1D8DB0">
                    <a:lumMod val="50000"/>
                  </a:srgbClr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LPC Caen, France</a:t>
            </a:r>
            <a:br>
              <a:rPr lang="fr-FR" sz="2000" kern="0" dirty="0">
                <a:solidFill>
                  <a:srgbClr val="1D8DB0">
                    <a:lumMod val="50000"/>
                  </a:srgbClr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</a:br>
            <a:endParaRPr lang="fr-FR" sz="2000" kern="0" dirty="0">
              <a:solidFill>
                <a:srgbClr val="1D8DB0">
                  <a:lumMod val="50000"/>
                </a:srgbClr>
              </a:solidFill>
              <a:latin typeface="Raleway Light" panose="020B0403030101060003" pitchFamily="34" charset="77"/>
              <a:cs typeface="Gill Sans" panose="020B0502020104020203" pitchFamily="34" charset="-79"/>
            </a:endParaRPr>
          </a:p>
          <a:p>
            <a:pPr lvl="0">
              <a:spcBef>
                <a:spcPts val="0"/>
              </a:spcBef>
              <a:buClr>
                <a:srgbClr val="2F4D5D"/>
              </a:buClr>
              <a:buSzPts val="1100"/>
            </a:pPr>
            <a:r>
              <a:rPr lang="fr-FR" sz="2000" kern="0" dirty="0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D. </a:t>
            </a:r>
            <a:r>
              <a:rPr lang="fr-FR" sz="2000" kern="0" dirty="0" err="1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Zakoucky</a:t>
            </a:r>
            <a:r>
              <a:rPr lang="fr-FR" sz="2000" kern="0" dirty="0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.</a:t>
            </a:r>
          </a:p>
          <a:p>
            <a:pPr lvl="0">
              <a:spcBef>
                <a:spcPts val="0"/>
              </a:spcBef>
              <a:buClr>
                <a:srgbClr val="2F4D5D"/>
              </a:buClr>
              <a:buSzPts val="1100"/>
            </a:pPr>
            <a:r>
              <a:rPr lang="fr-FR" sz="2000" kern="0" dirty="0" err="1">
                <a:solidFill>
                  <a:srgbClr val="1D8DB0">
                    <a:lumMod val="50000"/>
                  </a:srgbClr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Rez</a:t>
            </a:r>
            <a:r>
              <a:rPr lang="fr-FR" sz="2000" kern="0" dirty="0">
                <a:solidFill>
                  <a:srgbClr val="1D8DB0">
                    <a:lumMod val="50000"/>
                  </a:srgbClr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, </a:t>
            </a:r>
            <a:r>
              <a:rPr lang="fr-FR" sz="2000" kern="0" dirty="0" err="1">
                <a:solidFill>
                  <a:srgbClr val="1D8DB0">
                    <a:lumMod val="50000"/>
                  </a:srgbClr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Czech</a:t>
            </a:r>
            <a:r>
              <a:rPr lang="fr-FR" sz="2000" kern="0" dirty="0">
                <a:solidFill>
                  <a:srgbClr val="1D8DB0">
                    <a:lumMod val="50000"/>
                  </a:srgbClr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 </a:t>
            </a:r>
            <a:r>
              <a:rPr lang="fr-FR" sz="2000" kern="0" dirty="0" err="1">
                <a:solidFill>
                  <a:srgbClr val="1D8DB0">
                    <a:lumMod val="50000"/>
                  </a:srgbClr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Republic</a:t>
            </a:r>
            <a:br>
              <a:rPr lang="fr-FR" sz="2000" kern="0" dirty="0">
                <a:solidFill>
                  <a:srgbClr val="1D8DB0">
                    <a:lumMod val="50000"/>
                  </a:srgbClr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</a:br>
            <a:endParaRPr lang="fr-FR" sz="2000" kern="0" dirty="0">
              <a:solidFill>
                <a:srgbClr val="1D8DB0">
                  <a:lumMod val="50000"/>
                </a:srgbClr>
              </a:solidFill>
              <a:latin typeface="Raleway Light" panose="020B0403030101060003" pitchFamily="34" charset="77"/>
              <a:cs typeface="Gill Sans" panose="020B0502020104020203" pitchFamily="34" charset="-79"/>
            </a:endParaRPr>
          </a:p>
          <a:p>
            <a:pPr lvl="0">
              <a:spcBef>
                <a:spcPts val="0"/>
              </a:spcBef>
              <a:buClr>
                <a:srgbClr val="2F4D5D"/>
              </a:buClr>
              <a:buSzPts val="1100"/>
            </a:pPr>
            <a:r>
              <a:rPr lang="fr-FR" sz="2000" kern="0" dirty="0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D. </a:t>
            </a:r>
            <a:r>
              <a:rPr lang="fr-FR" sz="2000" kern="0" dirty="0" err="1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Atanasov</a:t>
            </a:r>
            <a:r>
              <a:rPr lang="fr-FR" sz="2000" kern="0" dirty="0">
                <a:solidFill>
                  <a:srgbClr val="1D8DB0"/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.</a:t>
            </a:r>
          </a:p>
          <a:p>
            <a:pPr lvl="0">
              <a:spcBef>
                <a:spcPts val="0"/>
              </a:spcBef>
              <a:buClr>
                <a:srgbClr val="2F4D5D"/>
              </a:buClr>
              <a:buSzPts val="1100"/>
            </a:pPr>
            <a:r>
              <a:rPr lang="fr-FR" sz="2000" kern="0" dirty="0">
                <a:solidFill>
                  <a:srgbClr val="1D8DB0">
                    <a:lumMod val="50000"/>
                  </a:srgbClr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CERN, </a:t>
            </a:r>
            <a:r>
              <a:rPr lang="fr-FR" sz="2000" kern="0" dirty="0" err="1">
                <a:solidFill>
                  <a:srgbClr val="1D8DB0">
                    <a:lumMod val="50000"/>
                  </a:srgbClr>
                </a:solidFill>
                <a:latin typeface="Raleway Light" panose="020B0403030101060003" pitchFamily="34" charset="77"/>
                <a:cs typeface="Gill Sans" panose="020B0502020104020203" pitchFamily="34" charset="-79"/>
              </a:rPr>
              <a:t>Switzerland</a:t>
            </a:r>
            <a:endParaRPr lang="fr-FR" sz="2000" kern="0" dirty="0">
              <a:solidFill>
                <a:srgbClr val="1D8DB0">
                  <a:lumMod val="50000"/>
                </a:srgbClr>
              </a:solidFill>
              <a:latin typeface="Raleway Light" panose="020B0403030101060003" pitchFamily="34" charset="77"/>
              <a:cs typeface="Gill Sans" panose="020B0502020104020203" pitchFamily="34" charset="-79"/>
            </a:endParaRPr>
          </a:p>
        </p:txBody>
      </p:sp>
      <p:pic>
        <p:nvPicPr>
          <p:cNvPr id="10" name="Picture 9" descr="A close up of a sign&#13;&#10;&#13;&#10;Description automatically generated">
            <a:extLst>
              <a:ext uri="{FF2B5EF4-FFF2-40B4-BE49-F238E27FC236}">
                <a16:creationId xmlns:a16="http://schemas.microsoft.com/office/drawing/2014/main" id="{0DD2933B-4135-DE40-91D2-89F295961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3836" y="5713382"/>
            <a:ext cx="718364" cy="4824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A06D38-1B5B-CD43-A029-98A8307ED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4574" y="5639845"/>
            <a:ext cx="556470" cy="6955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6BB117-D6D7-B34F-BF8A-CC5EE40C7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9404" y="5705922"/>
            <a:ext cx="1252058" cy="504078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7AF6176-24FD-BA44-8F14-1A8B37EB67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35530" y="5299075"/>
            <a:ext cx="556470" cy="5564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1FC729-EF3E-3548-BF36-5874393C0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0860" y="5881186"/>
            <a:ext cx="1429903" cy="28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73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AD889C76-0F0A-2F46-9859-47BC39303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9475" y="6349083"/>
            <a:ext cx="1018206" cy="369332"/>
          </a:xfrm>
          <a:prstGeom prst="rect">
            <a:avLst/>
          </a:prstGeom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07396947-C914-8841-8048-805A04D5E21B}"/>
              </a:ext>
            </a:extLst>
          </p:cNvPr>
          <p:cNvSpPr/>
          <p:nvPr/>
        </p:nvSpPr>
        <p:spPr>
          <a:xfrm>
            <a:off x="-7218" y="-615"/>
            <a:ext cx="45719" cy="1238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Diagram 6">
                <a:extLst>
                  <a:ext uri="{FF2B5EF4-FFF2-40B4-BE49-F238E27FC236}">
                    <a16:creationId xmlns:a16="http://schemas.microsoft.com/office/drawing/2014/main" id="{3AE1B538-66B5-B543-B99C-C2034E81699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912727122"/>
                  </p:ext>
                </p:extLst>
              </p:nvPr>
            </p:nvGraphicFramePr>
            <p:xfrm>
              <a:off x="607880" y="630059"/>
              <a:ext cx="11020233" cy="293975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</mc:Choice>
        <mc:Fallback xmlns="">
          <p:graphicFrame>
            <p:nvGraphicFramePr>
              <p:cNvPr id="7" name="Diagram 6">
                <a:extLst>
                  <a:ext uri="{FF2B5EF4-FFF2-40B4-BE49-F238E27FC236}">
                    <a16:creationId xmlns:a16="http://schemas.microsoft.com/office/drawing/2014/main" id="{3AE1B538-66B5-B543-B99C-C2034E81699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912727122"/>
                  </p:ext>
                </p:extLst>
              </p:nvPr>
            </p:nvGraphicFramePr>
            <p:xfrm>
              <a:off x="607880" y="630059"/>
              <a:ext cx="11020233" cy="293975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9" r:lo="rId10" r:qs="rId11" r:cs="rId12"/>
              </a:graphicData>
            </a:graphic>
          </p:graphicFrame>
        </mc:Fallback>
      </mc:AlternateContent>
      <p:grpSp>
        <p:nvGrpSpPr>
          <p:cNvPr id="123" name="Group 122">
            <a:extLst>
              <a:ext uri="{FF2B5EF4-FFF2-40B4-BE49-F238E27FC236}">
                <a16:creationId xmlns:a16="http://schemas.microsoft.com/office/drawing/2014/main" id="{9320E71D-D34F-394D-9015-BDF89A4CAAF5}"/>
              </a:ext>
            </a:extLst>
          </p:cNvPr>
          <p:cNvGrpSpPr/>
          <p:nvPr/>
        </p:nvGrpSpPr>
        <p:grpSpPr>
          <a:xfrm>
            <a:off x="5887357" y="3511665"/>
            <a:ext cx="5740756" cy="2538476"/>
            <a:chOff x="5506731" y="1949584"/>
            <a:chExt cx="6369217" cy="2978321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88E9C663-FEAD-5E48-8BC0-D802F517931A}"/>
                </a:ext>
              </a:extLst>
            </p:cNvPr>
            <p:cNvGrpSpPr/>
            <p:nvPr/>
          </p:nvGrpSpPr>
          <p:grpSpPr>
            <a:xfrm>
              <a:off x="5506731" y="1949584"/>
              <a:ext cx="6369217" cy="2978321"/>
              <a:chOff x="5506731" y="1949584"/>
              <a:chExt cx="6369217" cy="2978321"/>
            </a:xfrm>
          </p:grpSpPr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DD58C723-8407-B943-901E-421BAF404C4F}"/>
                  </a:ext>
                </a:extLst>
              </p:cNvPr>
              <p:cNvGrpSpPr/>
              <p:nvPr/>
            </p:nvGrpSpPr>
            <p:grpSpPr>
              <a:xfrm>
                <a:off x="5506731" y="1949584"/>
                <a:ext cx="6369217" cy="2978321"/>
                <a:chOff x="2207730" y="2346892"/>
                <a:chExt cx="9641822" cy="3459630"/>
              </a:xfrm>
            </p:grpSpPr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927FB697-1BFA-AC46-98A8-F34DBCFBBFD0}"/>
                    </a:ext>
                  </a:extLst>
                </p:cNvPr>
                <p:cNvSpPr txBox="1"/>
                <p:nvPr/>
              </p:nvSpPr>
              <p:spPr>
                <a:xfrm>
                  <a:off x="2207730" y="2610686"/>
                  <a:ext cx="2801848" cy="135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>
                      <a:solidFill>
                        <a:srgbClr val="002060"/>
                      </a:solidFill>
                      <a:latin typeface="Raleway Light" panose="020B0403030101060003" pitchFamily="34" charset="77"/>
                      <a:ea typeface="Roboto Condensed" pitchFamily="2" charset="0"/>
                    </a:rPr>
                    <a:t>Detecting the protons that contains the information about the </a:t>
                  </a:r>
                  <a:r>
                    <a:rPr lang="en-GB" sz="1400" baseline="30000" dirty="0">
                      <a:solidFill>
                        <a:srgbClr val="002060"/>
                      </a:solidFill>
                      <a:latin typeface="Raleway Light" panose="020B0403030101060003" pitchFamily="34" charset="77"/>
                      <a:ea typeface="Roboto Condensed" pitchFamily="2" charset="0"/>
                    </a:rPr>
                    <a:t>32</a:t>
                  </a:r>
                  <a:r>
                    <a:rPr lang="en-GB" sz="1400" dirty="0">
                      <a:solidFill>
                        <a:srgbClr val="002060"/>
                      </a:solidFill>
                      <a:latin typeface="Raleway Light" panose="020B0403030101060003" pitchFamily="34" charset="77"/>
                      <a:ea typeface="Roboto Condensed" pitchFamily="2" charset="0"/>
                    </a:rPr>
                    <a:t>Cl recoil</a:t>
                  </a:r>
                </a:p>
              </p:txBody>
            </p:sp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3081280B-D540-2D42-BCD6-EB73C8CA0E1C}"/>
                    </a:ext>
                  </a:extLst>
                </p:cNvPr>
                <p:cNvSpPr txBox="1"/>
                <p:nvPr/>
              </p:nvSpPr>
              <p:spPr>
                <a:xfrm>
                  <a:off x="9412195" y="3579464"/>
                  <a:ext cx="2437357" cy="7130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>
                      <a:solidFill>
                        <a:srgbClr val="002060"/>
                      </a:solidFill>
                      <a:latin typeface="Raleway Light" panose="020B0403030101060003" pitchFamily="34" charset="77"/>
                      <a:ea typeface="Roboto Condensed" pitchFamily="2" charset="0"/>
                    </a:rPr>
                    <a:t>Detect beta particle</a:t>
                  </a:r>
                </a:p>
              </p:txBody>
            </p: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79BE7CC4-8A3F-5B42-97D6-201025AC7A07}"/>
                    </a:ext>
                  </a:extLst>
                </p:cNvPr>
                <p:cNvCxnSpPr/>
                <p:nvPr/>
              </p:nvCxnSpPr>
              <p:spPr>
                <a:xfrm>
                  <a:off x="6059571" y="3807383"/>
                  <a:ext cx="1852911" cy="0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3C5053CE-BBCA-9142-A354-C3DC4B8AAE83}"/>
                    </a:ext>
                  </a:extLst>
                </p:cNvPr>
                <p:cNvCxnSpPr/>
                <p:nvPr/>
              </p:nvCxnSpPr>
              <p:spPr>
                <a:xfrm>
                  <a:off x="6096000" y="4269546"/>
                  <a:ext cx="1800000" cy="0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7E7BFBB6-764D-2743-9FEF-6E7197E630AE}"/>
                    </a:ext>
                  </a:extLst>
                </p:cNvPr>
                <p:cNvCxnSpPr/>
                <p:nvPr/>
              </p:nvCxnSpPr>
              <p:spPr>
                <a:xfrm>
                  <a:off x="3531643" y="5035148"/>
                  <a:ext cx="1800000" cy="0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59C38A0C-6ACC-2C42-9D19-00C761F9989F}"/>
                    </a:ext>
                  </a:extLst>
                </p:cNvPr>
                <p:cNvCxnSpPr/>
                <p:nvPr/>
              </p:nvCxnSpPr>
              <p:spPr>
                <a:xfrm>
                  <a:off x="8649743" y="2765989"/>
                  <a:ext cx="1800000" cy="0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Arrow Connector 149">
                  <a:extLst>
                    <a:ext uri="{FF2B5EF4-FFF2-40B4-BE49-F238E27FC236}">
                      <a16:creationId xmlns:a16="http://schemas.microsoft.com/office/drawing/2014/main" id="{95A4EEBE-DD2E-CF4D-903E-2539E293E1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896001" y="2765983"/>
                  <a:ext cx="753743" cy="1041400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Arrow Connector 150">
                  <a:extLst>
                    <a:ext uri="{FF2B5EF4-FFF2-40B4-BE49-F238E27FC236}">
                      <a16:creationId xmlns:a16="http://schemas.microsoft.com/office/drawing/2014/main" id="{FB2C4E6E-4BF7-8441-90A6-A750FBF932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42260" y="3807131"/>
                  <a:ext cx="691335" cy="1209369"/>
                </a:xfrm>
                <a:prstGeom prst="straightConnector1">
                  <a:avLst/>
                </a:prstGeom>
                <a:ln w="38100">
                  <a:solidFill>
                    <a:srgbClr val="A0C73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7AC29F94-39CF-BC48-856D-CC21809758E4}"/>
                    </a:ext>
                  </a:extLst>
                </p:cNvPr>
                <p:cNvSpPr txBox="1"/>
                <p:nvPr/>
              </p:nvSpPr>
              <p:spPr>
                <a:xfrm>
                  <a:off x="6726981" y="5437190"/>
                  <a:ext cx="5180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baseline="30000" dirty="0">
                      <a:solidFill>
                        <a:srgbClr val="002060"/>
                      </a:solidFill>
                      <a:latin typeface="Marker Felt Thin" panose="02000400000000000000" pitchFamily="2" charset="77"/>
                    </a:rPr>
                    <a:t>32</a:t>
                  </a:r>
                  <a:r>
                    <a:rPr lang="en-GB" dirty="0">
                      <a:solidFill>
                        <a:srgbClr val="002060"/>
                      </a:solidFill>
                      <a:latin typeface="Marker Felt Thin" panose="02000400000000000000" pitchFamily="2" charset="77"/>
                    </a:rPr>
                    <a:t>Cl</a:t>
                  </a:r>
                </a:p>
              </p:txBody>
            </p:sp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963DE04B-71FA-9F41-BEE8-FF1F40C50DEA}"/>
                    </a:ext>
                  </a:extLst>
                </p:cNvPr>
                <p:cNvSpPr txBox="1"/>
                <p:nvPr/>
              </p:nvSpPr>
              <p:spPr>
                <a:xfrm>
                  <a:off x="9290698" y="2859799"/>
                  <a:ext cx="902908" cy="4290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baseline="30000" dirty="0">
                      <a:solidFill>
                        <a:srgbClr val="7030A0"/>
                      </a:solidFill>
                      <a:latin typeface="Marker Felt Thin" panose="02000400000000000000" pitchFamily="2" charset="77"/>
                    </a:rPr>
                    <a:t>32</a:t>
                  </a:r>
                  <a:r>
                    <a:rPr lang="en-GB" dirty="0">
                      <a:solidFill>
                        <a:srgbClr val="7030A0"/>
                      </a:solidFill>
                      <a:latin typeface="Marker Felt Thin" panose="02000400000000000000" pitchFamily="2" charset="77"/>
                    </a:rPr>
                    <a:t>Ar</a:t>
                  </a:r>
                </a:p>
              </p:txBody>
            </p:sp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21DCD995-770E-A74C-B716-8014B1DFB6B7}"/>
                    </a:ext>
                  </a:extLst>
                </p:cNvPr>
                <p:cNvSpPr txBox="1"/>
                <p:nvPr/>
              </p:nvSpPr>
              <p:spPr>
                <a:xfrm>
                  <a:off x="8553188" y="2346892"/>
                  <a:ext cx="3465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>
                      <a:solidFill>
                        <a:srgbClr val="002060"/>
                      </a:solidFill>
                      <a:latin typeface="Marker Felt Thin" panose="02000400000000000000" pitchFamily="2" charset="77"/>
                    </a:rPr>
                    <a:t>o</a:t>
                  </a:r>
                  <a:r>
                    <a:rPr lang="en-GB" baseline="30000" dirty="0">
                      <a:solidFill>
                        <a:srgbClr val="002060"/>
                      </a:solidFill>
                      <a:latin typeface="Marker Felt Thin" panose="02000400000000000000" pitchFamily="2" charset="77"/>
                    </a:rPr>
                    <a:t>+</a:t>
                  </a:r>
                  <a:endParaRPr lang="en-GB" dirty="0">
                    <a:solidFill>
                      <a:srgbClr val="002060"/>
                    </a:solidFill>
                    <a:latin typeface="Marker Felt Thin" panose="02000400000000000000" pitchFamily="2" charset="77"/>
                  </a:endParaRPr>
                </a:p>
              </p:txBody>
            </p:sp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F8438A65-86AA-E74C-84B5-492B1892271E}"/>
                    </a:ext>
                  </a:extLst>
                </p:cNvPr>
                <p:cNvSpPr txBox="1"/>
                <p:nvPr/>
              </p:nvSpPr>
              <p:spPr>
                <a:xfrm>
                  <a:off x="6049718" y="3412765"/>
                  <a:ext cx="3465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>
                      <a:solidFill>
                        <a:srgbClr val="002060"/>
                      </a:solidFill>
                      <a:latin typeface="Marker Felt Thin" panose="02000400000000000000" pitchFamily="2" charset="77"/>
                    </a:rPr>
                    <a:t>o</a:t>
                  </a:r>
                  <a:r>
                    <a:rPr lang="en-GB" baseline="30000" dirty="0">
                      <a:solidFill>
                        <a:srgbClr val="002060"/>
                      </a:solidFill>
                      <a:latin typeface="Marker Felt Thin" panose="02000400000000000000" pitchFamily="2" charset="77"/>
                    </a:rPr>
                    <a:t>+</a:t>
                  </a:r>
                  <a:endParaRPr lang="en-GB" dirty="0">
                    <a:solidFill>
                      <a:srgbClr val="002060"/>
                    </a:solidFill>
                    <a:latin typeface="Marker Felt Thin" panose="02000400000000000000" pitchFamily="2" charset="77"/>
                  </a:endParaRPr>
                </a:p>
              </p:txBody>
            </p:sp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23C38524-F6C0-E542-ABB2-0627FA1F2415}"/>
                    </a:ext>
                  </a:extLst>
                </p:cNvPr>
                <p:cNvSpPr txBox="1"/>
                <p:nvPr/>
              </p:nvSpPr>
              <p:spPr>
                <a:xfrm>
                  <a:off x="4172596" y="5050565"/>
                  <a:ext cx="4526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baseline="30000" dirty="0">
                      <a:solidFill>
                        <a:srgbClr val="002060"/>
                      </a:solidFill>
                      <a:latin typeface="Marker Felt Thin" panose="02000400000000000000" pitchFamily="2" charset="77"/>
                    </a:rPr>
                    <a:t>31</a:t>
                  </a:r>
                  <a:r>
                    <a:rPr lang="en-GB" dirty="0">
                      <a:solidFill>
                        <a:srgbClr val="002060"/>
                      </a:solidFill>
                      <a:latin typeface="Marker Felt Thin" panose="02000400000000000000" pitchFamily="2" charset="77"/>
                    </a:rPr>
                    <a:t>S</a:t>
                  </a:r>
                </a:p>
              </p:txBody>
            </p:sp>
            <p:cxnSp>
              <p:nvCxnSpPr>
                <p:cNvPr id="157" name="Straight Arrow Connector 156">
                  <a:extLst>
                    <a:ext uri="{FF2B5EF4-FFF2-40B4-BE49-F238E27FC236}">
                      <a16:creationId xmlns:a16="http://schemas.microsoft.com/office/drawing/2014/main" id="{5C2F6FF3-BD5F-E64F-871B-CDF1DD5096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671553" y="3056848"/>
                  <a:ext cx="740642" cy="55494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Arrow Connector 157">
                  <a:extLst>
                    <a:ext uri="{FF2B5EF4-FFF2-40B4-BE49-F238E27FC236}">
                      <a16:creationId xmlns:a16="http://schemas.microsoft.com/office/drawing/2014/main" id="{6AC94F5F-A961-0F4F-90E2-16B57689FD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72596" y="3949814"/>
                  <a:ext cx="931611" cy="51535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5482A047-2E2B-654F-9498-CA5DC352C5F8}"/>
                    </a:ext>
                  </a:extLst>
                </p:cNvPr>
                <p:cNvSpPr/>
                <p:nvPr/>
              </p:nvSpPr>
              <p:spPr>
                <a:xfrm>
                  <a:off x="5158554" y="4349569"/>
                  <a:ext cx="28405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dirty="0">
                      <a:solidFill>
                        <a:srgbClr val="002060"/>
                      </a:solidFill>
                      <a:latin typeface="Marker Felt Thin" panose="02000400000000000000" pitchFamily="2" charset="77"/>
                    </a:rPr>
                    <a:t>p</a:t>
                  </a:r>
                  <a:endParaRPr lang="en-GB" dirty="0"/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9B39F295-BA6D-DF45-AD7A-176BB4C9F24C}"/>
                    </a:ext>
                  </a:extLst>
                </p:cNvPr>
                <p:cNvSpPr/>
                <p:nvPr/>
              </p:nvSpPr>
              <p:spPr>
                <a:xfrm>
                  <a:off x="7508750" y="3243279"/>
                  <a:ext cx="606224" cy="50634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b="1" dirty="0">
                      <a:solidFill>
                        <a:srgbClr val="002060"/>
                      </a:solidFill>
                      <a:latin typeface="Symbol" pitchFamily="2" charset="2"/>
                    </a:rPr>
                    <a:t>b</a:t>
                  </a:r>
                  <a:r>
                    <a:rPr lang="en-GB" b="1" baseline="30000" dirty="0">
                      <a:solidFill>
                        <a:srgbClr val="002060"/>
                      </a:solidFill>
                      <a:latin typeface="Symbol" pitchFamily="2" charset="2"/>
                    </a:rPr>
                    <a:t>+</a:t>
                  </a:r>
                  <a:endParaRPr lang="en-GB" b="1" baseline="30000" dirty="0">
                    <a:latin typeface="Symbol" pitchFamily="2" charset="2"/>
                  </a:endParaRPr>
                </a:p>
              </p:txBody>
            </p:sp>
          </p:grpSp>
          <p:cxnSp>
            <p:nvCxnSpPr>
              <p:cNvPr id="127" name="Straight Arrow Connector 126">
                <a:extLst>
                  <a:ext uri="{FF2B5EF4-FFF2-40B4-BE49-F238E27FC236}">
                    <a16:creationId xmlns:a16="http://schemas.microsoft.com/office/drawing/2014/main" id="{291624EF-30C3-274E-9D3A-EE7721F0D5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77345" y="3604751"/>
                <a:ext cx="497908" cy="643036"/>
              </a:xfrm>
              <a:prstGeom prst="straightConnector1">
                <a:avLst/>
              </a:prstGeom>
              <a:ln w="38100">
                <a:solidFill>
                  <a:srgbClr val="A0C73E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0D83835F-2A97-B740-BB7E-9EC40D594C28}"/>
                  </a:ext>
                </a:extLst>
              </p:cNvPr>
              <p:cNvSpPr txBox="1"/>
              <p:nvPr/>
            </p:nvSpPr>
            <p:spPr>
              <a:xfrm>
                <a:off x="8044680" y="3292036"/>
                <a:ext cx="3626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002060"/>
                    </a:solidFill>
                    <a:latin typeface="Marker Felt Thin" panose="02000400000000000000" pitchFamily="2" charset="77"/>
                  </a:rPr>
                  <a:t>1</a:t>
                </a:r>
                <a:r>
                  <a:rPr lang="en-GB" sz="1600" baseline="30000" dirty="0">
                    <a:solidFill>
                      <a:srgbClr val="002060"/>
                    </a:solidFill>
                    <a:latin typeface="Marker Felt Thin" panose="02000400000000000000" pitchFamily="2" charset="77"/>
                  </a:rPr>
                  <a:t>+</a:t>
                </a:r>
                <a:endParaRPr lang="en-GB" sz="1600" dirty="0">
                  <a:solidFill>
                    <a:srgbClr val="002060"/>
                  </a:solidFill>
                  <a:latin typeface="Marker Felt Thin" panose="02000400000000000000" pitchFamily="2" charset="77"/>
                </a:endParaRPr>
              </a:p>
            </p:txBody>
          </p: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E7B612C2-812C-1F40-BA8A-BE98C8CB93D8}"/>
                  </a:ext>
                </a:extLst>
              </p:cNvPr>
              <p:cNvCxnSpPr/>
              <p:nvPr/>
            </p:nvCxnSpPr>
            <p:spPr>
              <a:xfrm>
                <a:off x="8096366" y="4572505"/>
                <a:ext cx="1189048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57947486-9A5E-964D-BC32-9ACAAACE7002}"/>
                  </a:ext>
                </a:extLst>
              </p:cNvPr>
              <p:cNvSpPr txBox="1"/>
              <p:nvPr/>
            </p:nvSpPr>
            <p:spPr>
              <a:xfrm>
                <a:off x="8034030" y="4272459"/>
                <a:ext cx="3626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002060"/>
                    </a:solidFill>
                    <a:latin typeface="Marker Felt Thin" panose="02000400000000000000" pitchFamily="2" charset="77"/>
                  </a:rPr>
                  <a:t>1</a:t>
                </a:r>
                <a:r>
                  <a:rPr lang="en-GB" sz="1600" baseline="30000" dirty="0">
                    <a:solidFill>
                      <a:srgbClr val="002060"/>
                    </a:solidFill>
                    <a:latin typeface="Marker Felt Thin" panose="02000400000000000000" pitchFamily="2" charset="77"/>
                  </a:rPr>
                  <a:t>+</a:t>
                </a:r>
                <a:endParaRPr lang="en-GB" sz="1600" dirty="0">
                  <a:solidFill>
                    <a:srgbClr val="002060"/>
                  </a:solidFill>
                  <a:latin typeface="Marker Felt Thin" panose="02000400000000000000" pitchFamily="2" charset="77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CB261E36-658A-2242-86BC-3CA6A7CE5D46}"/>
                  </a:ext>
                </a:extLst>
              </p:cNvPr>
              <p:cNvSpPr txBox="1"/>
              <p:nvPr/>
            </p:nvSpPr>
            <p:spPr>
              <a:xfrm>
                <a:off x="6280370" y="3985114"/>
                <a:ext cx="4917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solidFill>
                      <a:srgbClr val="002060"/>
                    </a:solidFill>
                    <a:latin typeface="Marker Felt Thin" panose="02000400000000000000" pitchFamily="2" charset="77"/>
                  </a:rPr>
                  <a:t>1/2</a:t>
                </a:r>
                <a:r>
                  <a:rPr lang="en-GB" sz="1400" baseline="30000" dirty="0">
                    <a:solidFill>
                      <a:srgbClr val="002060"/>
                    </a:solidFill>
                    <a:latin typeface="Marker Felt Thin" panose="02000400000000000000" pitchFamily="2" charset="77"/>
                  </a:rPr>
                  <a:t>+</a:t>
                </a:r>
                <a:endParaRPr lang="en-GB" sz="1400" dirty="0">
                  <a:solidFill>
                    <a:srgbClr val="002060"/>
                  </a:solidFill>
                  <a:latin typeface="Marker Felt Thin" panose="02000400000000000000" pitchFamily="2" charset="77"/>
                </a:endParaRP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A8CE3C9D-D77D-2D41-ACE5-1C1C6FE86F2D}"/>
                  </a:ext>
                </a:extLst>
              </p:cNvPr>
              <p:cNvSpPr/>
              <p:nvPr/>
            </p:nvSpPr>
            <p:spPr>
              <a:xfrm>
                <a:off x="9253473" y="4362535"/>
                <a:ext cx="27283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200" dirty="0">
                    <a:solidFill>
                      <a:srgbClr val="002060"/>
                    </a:solidFill>
                    <a:latin typeface="Marker Felt Thin" panose="02000400000000000000" pitchFamily="2" charset="77"/>
                  </a:rPr>
                  <a:t>0</a:t>
                </a: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8D741915-398A-5048-9F79-C5E773BC89D1}"/>
                  </a:ext>
                </a:extLst>
              </p:cNvPr>
              <p:cNvSpPr/>
              <p:nvPr/>
            </p:nvSpPr>
            <p:spPr>
              <a:xfrm>
                <a:off x="9292348" y="3074434"/>
                <a:ext cx="53732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200" dirty="0">
                    <a:solidFill>
                      <a:srgbClr val="002060"/>
                    </a:solidFill>
                    <a:latin typeface="Marker Felt Thin" panose="02000400000000000000" pitchFamily="2" charset="77"/>
                  </a:rPr>
                  <a:t>5046</a:t>
                </a:r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550A069B-EACD-0D48-B579-29E85EE26419}"/>
                  </a:ext>
                </a:extLst>
              </p:cNvPr>
              <p:cNvSpPr/>
              <p:nvPr/>
            </p:nvSpPr>
            <p:spPr>
              <a:xfrm>
                <a:off x="9227562" y="3439629"/>
                <a:ext cx="53732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200" dirty="0">
                    <a:solidFill>
                      <a:srgbClr val="002060"/>
                    </a:solidFill>
                    <a:latin typeface="Marker Felt Thin" panose="02000400000000000000" pitchFamily="2" charset="77"/>
                  </a:rPr>
                  <a:t>3772</a:t>
                </a:r>
              </a:p>
            </p:txBody>
          </p:sp>
        </p:grp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7C1EAAA3-13ED-5548-9963-2529DD74207E}"/>
                </a:ext>
              </a:extLst>
            </p:cNvPr>
            <p:cNvSpPr/>
            <p:nvPr/>
          </p:nvSpPr>
          <p:spPr>
            <a:xfrm>
              <a:off x="7624782" y="4114002"/>
              <a:ext cx="27283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>
                  <a:solidFill>
                    <a:srgbClr val="002060"/>
                  </a:solidFill>
                  <a:latin typeface="Marker Felt Thin" panose="02000400000000000000" pitchFamily="2" charset="77"/>
                </a:rPr>
                <a:t>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403594-472E-514F-91D3-A0F846DB343C}"/>
              </a:ext>
            </a:extLst>
          </p:cNvPr>
          <p:cNvGrpSpPr/>
          <p:nvPr/>
        </p:nvGrpSpPr>
        <p:grpSpPr>
          <a:xfrm>
            <a:off x="888015" y="3667299"/>
            <a:ext cx="1857805" cy="2031325"/>
            <a:chOff x="319721" y="1511808"/>
            <a:chExt cx="1857805" cy="2031325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7A687FC-B904-0747-B0AB-6C864260B9E2}"/>
                </a:ext>
              </a:extLst>
            </p:cNvPr>
            <p:cNvSpPr txBox="1"/>
            <p:nvPr/>
          </p:nvSpPr>
          <p:spPr>
            <a:xfrm>
              <a:off x="319721" y="1511808"/>
              <a:ext cx="1857805" cy="2031325"/>
            </a:xfrm>
            <a:prstGeom prst="rect">
              <a:avLst/>
            </a:prstGeom>
            <a:noFill/>
            <a:ln w="28575">
              <a:solidFill>
                <a:srgbClr val="1D8DB0"/>
              </a:solidFill>
              <a:prstDash val="dash"/>
            </a:ln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>
                <a:defRPr sz="1400">
                  <a:latin typeface="Raleway Light" panose="020B0403030101060003" pitchFamily="34" charset="77"/>
                </a:defRPr>
              </a:lvl1pPr>
            </a:lstStyle>
            <a:p>
              <a:r>
                <a:rPr lang="en-GB" dirty="0"/>
                <a:t>SCALAR</a:t>
              </a:r>
            </a:p>
            <a:p>
              <a:r>
                <a:rPr lang="en-GB" dirty="0"/>
                <a:t>Fermi transition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Preferred emission angle: </a:t>
              </a:r>
              <a:r>
                <a:rPr lang="en-GB" dirty="0" err="1"/>
                <a:t>θ</a:t>
              </a:r>
              <a:r>
                <a:rPr lang="en-GB" dirty="0"/>
                <a:t>  = 180°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Minimum recoil energy</a:t>
              </a:r>
            </a:p>
            <a:p>
              <a:endParaRPr lang="en-GB" dirty="0"/>
            </a:p>
            <a:p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459B3F6-900F-7D4B-A943-B980D81B6DF8}"/>
                    </a:ext>
                  </a:extLst>
                </p:cNvPr>
                <p:cNvSpPr txBox="1"/>
                <p:nvPr/>
              </p:nvSpPr>
              <p:spPr>
                <a:xfrm>
                  <a:off x="539251" y="3099754"/>
                  <a:ext cx="1461810" cy="33323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Sup>
                          <m:sSubSupPr>
                            <m:ctrlPr>
                              <a:rPr lang="en-GB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s-E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GB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𝜷𝝂</m:t>
                            </m:r>
                          </m:sub>
                          <m:sup>
                            <m:r>
                              <a:rPr lang="es-E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𝑭</m:t>
                            </m:r>
                          </m:sup>
                        </m:sSubSup>
                        <m: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s-E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  <m:r>
                          <a:rPr lang="es-E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s-E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es-E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s-E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oMath>
                    </m:oMathPara>
                  </a14:m>
                  <a:endParaRPr lang="en-GB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459B3F6-900F-7D4B-A943-B980D81B6D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251" y="3099754"/>
                  <a:ext cx="1461810" cy="333233"/>
                </a:xfrm>
                <a:prstGeom prst="rect">
                  <a:avLst/>
                </a:prstGeom>
                <a:blipFill>
                  <a:blip r:embed="rId13"/>
                  <a:stretch>
                    <a:fillRect l="-2586" r="-862" b="-17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5AE675-A5DD-2F47-AB6C-2C7584F748EB}"/>
              </a:ext>
            </a:extLst>
          </p:cNvPr>
          <p:cNvGrpSpPr/>
          <p:nvPr/>
        </p:nvGrpSpPr>
        <p:grpSpPr>
          <a:xfrm>
            <a:off x="3138978" y="3667299"/>
            <a:ext cx="1800200" cy="2031325"/>
            <a:chOff x="1966699" y="4871540"/>
            <a:chExt cx="1800200" cy="2031325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6F07EEE7-369D-C147-A50D-0865DBC9C42C}"/>
                </a:ext>
              </a:extLst>
            </p:cNvPr>
            <p:cNvSpPr txBox="1"/>
            <p:nvPr/>
          </p:nvSpPr>
          <p:spPr>
            <a:xfrm>
              <a:off x="1966699" y="4871540"/>
              <a:ext cx="1800200" cy="2031325"/>
            </a:xfrm>
            <a:prstGeom prst="rect">
              <a:avLst/>
            </a:prstGeom>
            <a:noFill/>
            <a:ln w="28575">
              <a:solidFill>
                <a:srgbClr val="1D8DB0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Raleway Light" panose="020B0403030101060003" pitchFamily="34" charset="77"/>
                </a:rPr>
                <a:t>TENSOR</a:t>
              </a:r>
            </a:p>
            <a:p>
              <a:r>
                <a:rPr lang="en-GB" sz="1400" dirty="0">
                  <a:latin typeface="Raleway Light" panose="020B0403030101060003" pitchFamily="34" charset="77"/>
                </a:rPr>
                <a:t>GT Transition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Raleway Light" panose="020B0403030101060003" pitchFamily="34" charset="77"/>
                </a:rPr>
                <a:t>Preferred emission angle: θ  = 0°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Raleway Light" panose="020B0403030101060003" pitchFamily="34" charset="77"/>
                </a:rPr>
                <a:t>Maximum recoil energy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sz="1400" dirty="0">
                <a:latin typeface="Raleway Light" panose="020B0403030101060003" pitchFamily="34" charset="77"/>
              </a:endParaRPr>
            </a:p>
            <a:p>
              <a:endParaRPr lang="en-GB" sz="1400" dirty="0">
                <a:latin typeface="Raleway Light" panose="020B0403030101060003" pitchFamily="34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2" name="TextBox 161">
                  <a:extLst>
                    <a:ext uri="{FF2B5EF4-FFF2-40B4-BE49-F238E27FC236}">
                      <a16:creationId xmlns:a16="http://schemas.microsoft.com/office/drawing/2014/main" id="{2F2EB87F-99B3-3C42-A07B-38D9F73841BB}"/>
                    </a:ext>
                  </a:extLst>
                </p:cNvPr>
                <p:cNvSpPr txBox="1"/>
                <p:nvPr/>
              </p:nvSpPr>
              <p:spPr>
                <a:xfrm>
                  <a:off x="2232148" y="6476837"/>
                  <a:ext cx="1430841" cy="3332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Sup>
                          <m:sSubSupPr>
                            <m:ctrlPr>
                              <a:rPr lang="en-GB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s-E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𝛽𝜈</m:t>
                            </m:r>
                          </m:sub>
                          <m:sup>
                            <m:r>
                              <a:rPr lang="es-E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𝐺𝑇</m:t>
                            </m:r>
                          </m:sup>
                        </m:sSubSup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s-E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3.</m:t>
                        </m:r>
                        <m:sSup>
                          <m:sSupPr>
                            <m:ctrlPr>
                              <a:rPr lang="es-E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s-E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2" name="TextBox 161">
                  <a:extLst>
                    <a:ext uri="{FF2B5EF4-FFF2-40B4-BE49-F238E27FC236}">
                      <a16:creationId xmlns:a16="http://schemas.microsoft.com/office/drawing/2014/main" id="{2F2EB87F-99B3-3C42-A07B-38D9F73841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2148" y="6476837"/>
                  <a:ext cx="1430841" cy="333296"/>
                </a:xfrm>
                <a:prstGeom prst="rect">
                  <a:avLst/>
                </a:prstGeom>
                <a:blipFill>
                  <a:blip r:embed="rId14"/>
                  <a:stretch>
                    <a:fillRect l="-2632" r="-877" b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C46B9F6B-0F0C-2E44-B732-42FAE6D52DA3}"/>
              </a:ext>
            </a:extLst>
          </p:cNvPr>
          <p:cNvSpPr txBox="1"/>
          <p:nvPr/>
        </p:nvSpPr>
        <p:spPr>
          <a:xfrm>
            <a:off x="3123624" y="5686311"/>
            <a:ext cx="2919678" cy="923330"/>
          </a:xfrm>
          <a:custGeom>
            <a:avLst/>
            <a:gdLst>
              <a:gd name="connsiteX0" fmla="*/ 0 w 2919678"/>
              <a:gd name="connsiteY0" fmla="*/ 0 h 923330"/>
              <a:gd name="connsiteX1" fmla="*/ 642329 w 2919678"/>
              <a:gd name="connsiteY1" fmla="*/ 0 h 923330"/>
              <a:gd name="connsiteX2" fmla="*/ 1255462 w 2919678"/>
              <a:gd name="connsiteY2" fmla="*/ 0 h 923330"/>
              <a:gd name="connsiteX3" fmla="*/ 1868594 w 2919678"/>
              <a:gd name="connsiteY3" fmla="*/ 0 h 923330"/>
              <a:gd name="connsiteX4" fmla="*/ 2364939 w 2919678"/>
              <a:gd name="connsiteY4" fmla="*/ 0 h 923330"/>
              <a:gd name="connsiteX5" fmla="*/ 2919678 w 2919678"/>
              <a:gd name="connsiteY5" fmla="*/ 0 h 923330"/>
              <a:gd name="connsiteX6" fmla="*/ 2919678 w 2919678"/>
              <a:gd name="connsiteY6" fmla="*/ 470898 h 923330"/>
              <a:gd name="connsiteX7" fmla="*/ 2919678 w 2919678"/>
              <a:gd name="connsiteY7" fmla="*/ 923330 h 923330"/>
              <a:gd name="connsiteX8" fmla="*/ 2335742 w 2919678"/>
              <a:gd name="connsiteY8" fmla="*/ 923330 h 923330"/>
              <a:gd name="connsiteX9" fmla="*/ 1839397 w 2919678"/>
              <a:gd name="connsiteY9" fmla="*/ 923330 h 923330"/>
              <a:gd name="connsiteX10" fmla="*/ 1343052 w 2919678"/>
              <a:gd name="connsiteY10" fmla="*/ 923330 h 923330"/>
              <a:gd name="connsiteX11" fmla="*/ 729920 w 2919678"/>
              <a:gd name="connsiteY11" fmla="*/ 923330 h 923330"/>
              <a:gd name="connsiteX12" fmla="*/ 0 w 2919678"/>
              <a:gd name="connsiteY12" fmla="*/ 923330 h 923330"/>
              <a:gd name="connsiteX13" fmla="*/ 0 w 2919678"/>
              <a:gd name="connsiteY13" fmla="*/ 443198 h 923330"/>
              <a:gd name="connsiteX14" fmla="*/ 0 w 2919678"/>
              <a:gd name="connsiteY1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19678" h="923330" fill="none" extrusionOk="0">
                <a:moveTo>
                  <a:pt x="0" y="0"/>
                </a:moveTo>
                <a:cubicBezTo>
                  <a:pt x="221933" y="-56285"/>
                  <a:pt x="336931" y="76588"/>
                  <a:pt x="642329" y="0"/>
                </a:cubicBezTo>
                <a:cubicBezTo>
                  <a:pt x="947727" y="-76588"/>
                  <a:pt x="1098983" y="1324"/>
                  <a:pt x="1255462" y="0"/>
                </a:cubicBezTo>
                <a:cubicBezTo>
                  <a:pt x="1411941" y="-1324"/>
                  <a:pt x="1590137" y="62934"/>
                  <a:pt x="1868594" y="0"/>
                </a:cubicBezTo>
                <a:cubicBezTo>
                  <a:pt x="2147051" y="-62934"/>
                  <a:pt x="2163834" y="33260"/>
                  <a:pt x="2364939" y="0"/>
                </a:cubicBezTo>
                <a:cubicBezTo>
                  <a:pt x="2566044" y="-33260"/>
                  <a:pt x="2687062" y="56894"/>
                  <a:pt x="2919678" y="0"/>
                </a:cubicBezTo>
                <a:cubicBezTo>
                  <a:pt x="2928310" y="200484"/>
                  <a:pt x="2882338" y="316564"/>
                  <a:pt x="2919678" y="470898"/>
                </a:cubicBezTo>
                <a:cubicBezTo>
                  <a:pt x="2957018" y="625232"/>
                  <a:pt x="2894317" y="766531"/>
                  <a:pt x="2919678" y="923330"/>
                </a:cubicBezTo>
                <a:cubicBezTo>
                  <a:pt x="2694744" y="984237"/>
                  <a:pt x="2532196" y="883852"/>
                  <a:pt x="2335742" y="923330"/>
                </a:cubicBezTo>
                <a:cubicBezTo>
                  <a:pt x="2139288" y="962808"/>
                  <a:pt x="1980653" y="879007"/>
                  <a:pt x="1839397" y="923330"/>
                </a:cubicBezTo>
                <a:cubicBezTo>
                  <a:pt x="1698142" y="967653"/>
                  <a:pt x="1451461" y="901083"/>
                  <a:pt x="1343052" y="923330"/>
                </a:cubicBezTo>
                <a:cubicBezTo>
                  <a:pt x="1234643" y="945577"/>
                  <a:pt x="949036" y="896501"/>
                  <a:pt x="729920" y="923330"/>
                </a:cubicBezTo>
                <a:cubicBezTo>
                  <a:pt x="510804" y="950159"/>
                  <a:pt x="208654" y="919075"/>
                  <a:pt x="0" y="923330"/>
                </a:cubicBezTo>
                <a:cubicBezTo>
                  <a:pt x="-49936" y="710357"/>
                  <a:pt x="17634" y="547788"/>
                  <a:pt x="0" y="443198"/>
                </a:cubicBezTo>
                <a:cubicBezTo>
                  <a:pt x="-17634" y="338608"/>
                  <a:pt x="1964" y="200027"/>
                  <a:pt x="0" y="0"/>
                </a:cubicBezTo>
                <a:close/>
              </a:path>
              <a:path w="2919678" h="923330" stroke="0" extrusionOk="0">
                <a:moveTo>
                  <a:pt x="0" y="0"/>
                </a:moveTo>
                <a:cubicBezTo>
                  <a:pt x="188611" y="-20608"/>
                  <a:pt x="329047" y="65618"/>
                  <a:pt x="554739" y="0"/>
                </a:cubicBezTo>
                <a:cubicBezTo>
                  <a:pt x="780431" y="-65618"/>
                  <a:pt x="815323" y="4782"/>
                  <a:pt x="1051084" y="0"/>
                </a:cubicBezTo>
                <a:cubicBezTo>
                  <a:pt x="1286846" y="-4782"/>
                  <a:pt x="1473931" y="71804"/>
                  <a:pt x="1693413" y="0"/>
                </a:cubicBezTo>
                <a:cubicBezTo>
                  <a:pt x="1912895" y="-71804"/>
                  <a:pt x="2091573" y="38824"/>
                  <a:pt x="2248152" y="0"/>
                </a:cubicBezTo>
                <a:cubicBezTo>
                  <a:pt x="2404731" y="-38824"/>
                  <a:pt x="2766778" y="79926"/>
                  <a:pt x="2919678" y="0"/>
                </a:cubicBezTo>
                <a:cubicBezTo>
                  <a:pt x="2940549" y="162923"/>
                  <a:pt x="2895032" y="370604"/>
                  <a:pt x="2919678" y="480132"/>
                </a:cubicBezTo>
                <a:cubicBezTo>
                  <a:pt x="2944324" y="589660"/>
                  <a:pt x="2919414" y="809124"/>
                  <a:pt x="2919678" y="923330"/>
                </a:cubicBezTo>
                <a:cubicBezTo>
                  <a:pt x="2695927" y="985593"/>
                  <a:pt x="2488775" y="895448"/>
                  <a:pt x="2335742" y="923330"/>
                </a:cubicBezTo>
                <a:cubicBezTo>
                  <a:pt x="2182709" y="951212"/>
                  <a:pt x="2041351" y="908179"/>
                  <a:pt x="1839397" y="923330"/>
                </a:cubicBezTo>
                <a:cubicBezTo>
                  <a:pt x="1637443" y="938481"/>
                  <a:pt x="1390688" y="884426"/>
                  <a:pt x="1255462" y="923330"/>
                </a:cubicBezTo>
                <a:cubicBezTo>
                  <a:pt x="1120236" y="962234"/>
                  <a:pt x="842391" y="903059"/>
                  <a:pt x="671526" y="923330"/>
                </a:cubicBezTo>
                <a:cubicBezTo>
                  <a:pt x="500661" y="943601"/>
                  <a:pt x="228136" y="868842"/>
                  <a:pt x="0" y="923330"/>
                </a:cubicBezTo>
                <a:cubicBezTo>
                  <a:pt x="-12020" y="714129"/>
                  <a:pt x="45552" y="562566"/>
                  <a:pt x="0" y="443198"/>
                </a:cubicBezTo>
                <a:cubicBezTo>
                  <a:pt x="-45552" y="323830"/>
                  <a:pt x="13285" y="8959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/>
              <a:t>W</a:t>
            </a:r>
            <a:r>
              <a:rPr lang="en-GB" dirty="0"/>
              <a:t>eak </a:t>
            </a:r>
            <a:r>
              <a:rPr lang="en-GB" b="1" dirty="0"/>
              <a:t>I</a:t>
            </a:r>
            <a:r>
              <a:rPr lang="en-GB" dirty="0"/>
              <a:t>nteraction </a:t>
            </a:r>
            <a:r>
              <a:rPr lang="en-GB" b="1" dirty="0"/>
              <a:t>S</a:t>
            </a:r>
            <a:r>
              <a:rPr lang="en-GB" dirty="0"/>
              <a:t>tudies with </a:t>
            </a:r>
            <a:r>
              <a:rPr lang="en-GB" baseline="30000" dirty="0"/>
              <a:t>32</a:t>
            </a:r>
            <a:r>
              <a:rPr lang="en-GB" b="1" dirty="0"/>
              <a:t>Ar</a:t>
            </a:r>
            <a:r>
              <a:rPr lang="en-GB" dirty="0"/>
              <a:t>gon </a:t>
            </a:r>
            <a:r>
              <a:rPr lang="en-GB" b="1" dirty="0"/>
              <a:t>D</a:t>
            </a:r>
            <a:r>
              <a:rPr lang="en-GB" dirty="0"/>
              <a:t>ecay: The 0.1% challenge!</a:t>
            </a:r>
          </a:p>
        </p:txBody>
      </p:sp>
      <p:pic>
        <p:nvPicPr>
          <p:cNvPr id="103" name="Picture Placeholder 13" descr="A close up of a logo&#10;&#10;Description automatically generated">
            <a:extLst>
              <a:ext uri="{FF2B5EF4-FFF2-40B4-BE49-F238E27FC236}">
                <a16:creationId xmlns:a16="http://schemas.microsoft.com/office/drawing/2014/main" id="{3EA8682A-FF13-A247-BE1E-6B946A7CA65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11" r="111" b="9246"/>
          <a:stretch/>
        </p:blipFill>
        <p:spPr>
          <a:xfrm>
            <a:off x="2102521" y="5042177"/>
            <a:ext cx="1370997" cy="1306906"/>
          </a:xfrm>
          <a:prstGeom prst="rect">
            <a:avLst/>
          </a:prstGeom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7A69669D-4EF1-1F47-9F00-27F05545C0D0}"/>
              </a:ext>
            </a:extLst>
          </p:cNvPr>
          <p:cNvSpPr/>
          <p:nvPr/>
        </p:nvSpPr>
        <p:spPr>
          <a:xfrm>
            <a:off x="6637" y="-615"/>
            <a:ext cx="45719" cy="1238865"/>
          </a:xfrm>
          <a:prstGeom prst="rect">
            <a:avLst/>
          </a:prstGeom>
          <a:solidFill>
            <a:srgbClr val="3A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F7A032-51DD-5544-83F6-056E3F5FA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>
                <a:solidFill>
                  <a:srgbClr val="005493"/>
                </a:solidFill>
                <a:latin typeface="Raleway Light" panose="020B0403030101060003" pitchFamily="34" charset="77"/>
              </a:rPr>
              <a:t>3</a:t>
            </a:fld>
            <a:endParaRPr lang="nl-NL" dirty="0">
              <a:solidFill>
                <a:srgbClr val="005493"/>
              </a:solidFill>
              <a:latin typeface="Raleway Light" panose="020B0403030101060003" pitchFamily="34" charset="77"/>
            </a:endParaRPr>
          </a:p>
        </p:txBody>
      </p:sp>
      <p:sp>
        <p:nvSpPr>
          <p:cNvPr id="107" name="Title 5">
            <a:extLst>
              <a:ext uri="{FF2B5EF4-FFF2-40B4-BE49-F238E27FC236}">
                <a16:creationId xmlns:a16="http://schemas.microsoft.com/office/drawing/2014/main" id="{D2A4BA58-6F43-E840-B0EC-8A914A1B509A}"/>
              </a:ext>
            </a:extLst>
          </p:cNvPr>
          <p:cNvSpPr txBox="1">
            <a:spLocks/>
          </p:cNvSpPr>
          <p:nvPr/>
        </p:nvSpPr>
        <p:spPr>
          <a:xfrm>
            <a:off x="22859" y="-308"/>
            <a:ext cx="12162504" cy="12382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  <a:latin typeface="Raleway Black" panose="020B0403030101060003" pitchFamily="34" charset="77"/>
              </a:rPr>
              <a:t>Experimental technique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1D8DB0"/>
                </a:solidFill>
                <a:latin typeface="Quire Sans Pro Light" panose="020B0302040400020003" pitchFamily="34" charset="0"/>
              </a:rPr>
              <a:t>Kinematic proton energy shift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0DC534-830A-EA44-996C-8B83E3DF5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2F4D5D"/>
                </a:solidFill>
                <a:latin typeface="Raleway Light" panose="020B0403030101060003" pitchFamily="34" charset="77"/>
              </a:rPr>
              <a:t>Faculty of Science, Physics and Astronomy, </a:t>
            </a:r>
            <a:r>
              <a:rPr lang="en-US" dirty="0" err="1">
                <a:solidFill>
                  <a:srgbClr val="2F4D5D"/>
                </a:solidFill>
                <a:latin typeface="Raleway Light" panose="020B0403030101060003" pitchFamily="34" charset="77"/>
              </a:rPr>
              <a:t>Instituut</a:t>
            </a:r>
            <a:r>
              <a:rPr lang="en-US" dirty="0">
                <a:solidFill>
                  <a:srgbClr val="2F4D5D"/>
                </a:solidFill>
                <a:latin typeface="Raleway Light" panose="020B0403030101060003" pitchFamily="34" charset="77"/>
              </a:rPr>
              <a:t> </a:t>
            </a:r>
            <a:r>
              <a:rPr lang="en-US" dirty="0" err="1">
                <a:solidFill>
                  <a:srgbClr val="2F4D5D"/>
                </a:solidFill>
                <a:latin typeface="Raleway Light" panose="020B0403030101060003" pitchFamily="34" charset="77"/>
              </a:rPr>
              <a:t>voor</a:t>
            </a:r>
            <a:r>
              <a:rPr lang="en-US" dirty="0">
                <a:solidFill>
                  <a:srgbClr val="2F4D5D"/>
                </a:solidFill>
                <a:latin typeface="Raleway Light" panose="020B0403030101060003" pitchFamily="34" charset="77"/>
              </a:rPr>
              <a:t> Kern- </a:t>
            </a:r>
            <a:r>
              <a:rPr lang="en-US" dirty="0" err="1">
                <a:solidFill>
                  <a:srgbClr val="2F4D5D"/>
                </a:solidFill>
                <a:latin typeface="Raleway Light" panose="020B0403030101060003" pitchFamily="34" charset="77"/>
              </a:rPr>
              <a:t>en</a:t>
            </a:r>
            <a:r>
              <a:rPr lang="en-US" dirty="0">
                <a:solidFill>
                  <a:srgbClr val="2F4D5D"/>
                </a:solidFill>
                <a:latin typeface="Raleway Light" panose="020B0403030101060003" pitchFamily="34" charset="77"/>
              </a:rPr>
              <a:t> </a:t>
            </a:r>
            <a:r>
              <a:rPr lang="en-US" dirty="0" err="1">
                <a:solidFill>
                  <a:srgbClr val="2F4D5D"/>
                </a:solidFill>
                <a:latin typeface="Raleway Light" panose="020B0403030101060003" pitchFamily="34" charset="77"/>
              </a:rPr>
              <a:t>Stralingsfysica</a:t>
            </a:r>
            <a:r>
              <a:rPr lang="en-US" dirty="0">
                <a:solidFill>
                  <a:srgbClr val="2F4D5D"/>
                </a:solidFill>
                <a:latin typeface="Raleway Light" panose="020B0403030101060003" pitchFamily="34" charset="77"/>
              </a:rPr>
              <a:t>.</a:t>
            </a:r>
            <a:endParaRPr lang="nl-NL" dirty="0">
              <a:solidFill>
                <a:srgbClr val="2F4D5D"/>
              </a:solidFill>
              <a:latin typeface="Raleway Light" panose="020B04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42583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7D5014C-0D2B-D248-BD28-792D7661C366}"/>
              </a:ext>
            </a:extLst>
          </p:cNvPr>
          <p:cNvGrpSpPr/>
          <p:nvPr/>
        </p:nvGrpSpPr>
        <p:grpSpPr>
          <a:xfrm>
            <a:off x="900000" y="1237942"/>
            <a:ext cx="4101954" cy="4014469"/>
            <a:chOff x="900001" y="942596"/>
            <a:chExt cx="4101954" cy="4014469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9B9B277E-7B21-D046-A34F-398D382049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2" r="13369" b="8878"/>
            <a:stretch/>
          </p:blipFill>
          <p:spPr bwMode="auto">
            <a:xfrm>
              <a:off x="905619" y="942596"/>
              <a:ext cx="4096336" cy="4014469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AB664C1-47EC-964E-86E0-07DFDBC83A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0001" y="1097133"/>
              <a:ext cx="3316302" cy="3018917"/>
              <a:chOff x="3034588" y="1287780"/>
              <a:chExt cx="4021532" cy="3608070"/>
            </a:xfrm>
          </p:grpSpPr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BF242AB0-B6F3-0A45-8827-CC932C9B468D}"/>
                  </a:ext>
                </a:extLst>
              </p:cNvPr>
              <p:cNvSpPr/>
              <p:nvPr/>
            </p:nvSpPr>
            <p:spPr>
              <a:xfrm>
                <a:off x="4615656" y="3500362"/>
                <a:ext cx="1279913" cy="1395488"/>
              </a:xfrm>
              <a:custGeom>
                <a:avLst/>
                <a:gdLst>
                  <a:gd name="connsiteX0" fmla="*/ 1281112 w 1281112"/>
                  <a:gd name="connsiteY0" fmla="*/ 0 h 1395412"/>
                  <a:gd name="connsiteX1" fmla="*/ 990600 w 1281112"/>
                  <a:gd name="connsiteY1" fmla="*/ 409575 h 1395412"/>
                  <a:gd name="connsiteX2" fmla="*/ 781050 w 1281112"/>
                  <a:gd name="connsiteY2" fmla="*/ 533400 h 1395412"/>
                  <a:gd name="connsiteX3" fmla="*/ 404812 w 1281112"/>
                  <a:gd name="connsiteY3" fmla="*/ 885825 h 1395412"/>
                  <a:gd name="connsiteX4" fmla="*/ 142875 w 1281112"/>
                  <a:gd name="connsiteY4" fmla="*/ 1276350 h 1395412"/>
                  <a:gd name="connsiteX5" fmla="*/ 0 w 1281112"/>
                  <a:gd name="connsiteY5" fmla="*/ 1395412 h 1395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1112" h="1395412">
                    <a:moveTo>
                      <a:pt x="1281112" y="0"/>
                    </a:moveTo>
                    <a:lnTo>
                      <a:pt x="990600" y="409575"/>
                    </a:lnTo>
                    <a:lnTo>
                      <a:pt x="781050" y="533400"/>
                    </a:lnTo>
                    <a:lnTo>
                      <a:pt x="404812" y="885825"/>
                    </a:lnTo>
                    <a:lnTo>
                      <a:pt x="142875" y="1276350"/>
                    </a:lnTo>
                    <a:lnTo>
                      <a:pt x="0" y="1395412"/>
                    </a:lnTo>
                  </a:path>
                </a:pathLst>
              </a:custGeom>
              <a:noFill/>
              <a:ln w="2857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1" dirty="0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0E60AC25-17A8-4040-8A9C-AB4F01CADAD2}"/>
                  </a:ext>
                </a:extLst>
              </p:cNvPr>
              <p:cNvSpPr/>
              <p:nvPr/>
            </p:nvSpPr>
            <p:spPr>
              <a:xfrm>
                <a:off x="5897404" y="1287780"/>
                <a:ext cx="1158716" cy="2208910"/>
              </a:xfrm>
              <a:custGeom>
                <a:avLst/>
                <a:gdLst>
                  <a:gd name="connsiteX0" fmla="*/ 0 w 1158240"/>
                  <a:gd name="connsiteY0" fmla="*/ 2209800 h 2209800"/>
                  <a:gd name="connsiteX1" fmla="*/ 304800 w 1158240"/>
                  <a:gd name="connsiteY1" fmla="*/ 1424940 h 2209800"/>
                  <a:gd name="connsiteX2" fmla="*/ 533400 w 1158240"/>
                  <a:gd name="connsiteY2" fmla="*/ 883920 h 2209800"/>
                  <a:gd name="connsiteX3" fmla="*/ 586740 w 1158240"/>
                  <a:gd name="connsiteY3" fmla="*/ 746760 h 2209800"/>
                  <a:gd name="connsiteX4" fmla="*/ 944880 w 1158240"/>
                  <a:gd name="connsiteY4" fmla="*/ 274320 h 2209800"/>
                  <a:gd name="connsiteX5" fmla="*/ 1158240 w 1158240"/>
                  <a:gd name="connsiteY5" fmla="*/ 0 h 2209800"/>
                  <a:gd name="connsiteX6" fmla="*/ 1158240 w 1158240"/>
                  <a:gd name="connsiteY6" fmla="*/ 0 h 220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58240" h="2209800">
                    <a:moveTo>
                      <a:pt x="0" y="2209800"/>
                    </a:moveTo>
                    <a:lnTo>
                      <a:pt x="304800" y="1424940"/>
                    </a:lnTo>
                    <a:lnTo>
                      <a:pt x="533400" y="883920"/>
                    </a:lnTo>
                    <a:lnTo>
                      <a:pt x="586740" y="746760"/>
                    </a:lnTo>
                    <a:lnTo>
                      <a:pt x="944880" y="274320"/>
                    </a:lnTo>
                    <a:lnTo>
                      <a:pt x="1158240" y="0"/>
                    </a:lnTo>
                    <a:lnTo>
                      <a:pt x="1158240" y="0"/>
                    </a:lnTo>
                  </a:path>
                </a:pathLst>
              </a:custGeom>
              <a:noFill/>
              <a:ln w="2857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1" dirty="0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7F3C6679-F08F-F74B-B2FE-88C2F9674DCF}"/>
                  </a:ext>
                </a:extLst>
              </p:cNvPr>
              <p:cNvSpPr/>
              <p:nvPr/>
            </p:nvSpPr>
            <p:spPr>
              <a:xfrm>
                <a:off x="3034588" y="3694996"/>
                <a:ext cx="1593922" cy="1200854"/>
              </a:xfrm>
              <a:custGeom>
                <a:avLst/>
                <a:gdLst>
                  <a:gd name="connsiteX0" fmla="*/ 1557337 w 1557337"/>
                  <a:gd name="connsiteY0" fmla="*/ 1219200 h 1219200"/>
                  <a:gd name="connsiteX1" fmla="*/ 600075 w 1557337"/>
                  <a:gd name="connsiteY1" fmla="*/ 490538 h 1219200"/>
                  <a:gd name="connsiteX2" fmla="*/ 180975 w 1557337"/>
                  <a:gd name="connsiteY2" fmla="*/ 147638 h 1219200"/>
                  <a:gd name="connsiteX3" fmla="*/ 0 w 1557337"/>
                  <a:gd name="connsiteY3" fmla="*/ 0 h 1219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7337" h="1219200">
                    <a:moveTo>
                      <a:pt x="1557337" y="1219200"/>
                    </a:moveTo>
                    <a:lnTo>
                      <a:pt x="600075" y="490538"/>
                    </a:lnTo>
                    <a:lnTo>
                      <a:pt x="180975" y="147638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1" dirty="0"/>
              </a:p>
            </p:txBody>
          </p:sp>
        </p:grpSp>
        <p:pic>
          <p:nvPicPr>
            <p:cNvPr id="21" name="Picture 6" descr="http://upload.wikimedia.org/wikipedia/commons/thumb/5/54/Civil_and_Naval_Ensign_of_France.svg/2000px-Civil_and_Naval_Ensign_of_France.svg.png">
              <a:extLst>
                <a:ext uri="{FF2B5EF4-FFF2-40B4-BE49-F238E27FC236}">
                  <a16:creationId xmlns:a16="http://schemas.microsoft.com/office/drawing/2014/main" id="{10CD1709-DCA3-3A4F-B24A-488F91A4F2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2152" y="2195619"/>
              <a:ext cx="678403" cy="45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8" descr="http://upload.wikimedia.org/wikipedia/commons/thumb/0/08/Flag_of_Switzerland_%28Pantone%29.svg/125px-Flag_of_Switzerland_%28Pantone%29.svg.png">
              <a:extLst>
                <a:ext uri="{FF2B5EF4-FFF2-40B4-BE49-F238E27FC236}">
                  <a16:creationId xmlns:a16="http://schemas.microsoft.com/office/drawing/2014/main" id="{962F1273-1C2A-3245-8850-44F115EC6A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6615" y="2379981"/>
              <a:ext cx="449746" cy="456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2962698-2220-E949-8BE2-33DC2F57C7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3207" y="3129720"/>
              <a:ext cx="2602461" cy="1255141"/>
              <a:chOff x="3724478" y="3717031"/>
              <a:chExt cx="3082778" cy="1464720"/>
            </a:xfrm>
          </p:grpSpPr>
          <p:sp>
            <p:nvSpPr>
              <p:cNvPr id="24" name="Oval 8">
                <a:extLst>
                  <a:ext uri="{FF2B5EF4-FFF2-40B4-BE49-F238E27FC236}">
                    <a16:creationId xmlns:a16="http://schemas.microsoft.com/office/drawing/2014/main" id="{5A180891-3DE3-1B4A-9692-010C13FAA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3393" y="4362564"/>
                <a:ext cx="717333" cy="505058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1400"/>
              </a:p>
            </p:txBody>
          </p:sp>
          <p:sp>
            <p:nvSpPr>
              <p:cNvPr id="25" name="Oval 9">
                <a:extLst>
                  <a:ext uri="{FF2B5EF4-FFF2-40B4-BE49-F238E27FC236}">
                    <a16:creationId xmlns:a16="http://schemas.microsoft.com/office/drawing/2014/main" id="{56E25831-135E-E94B-9B14-6970246C4D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9469" y="4086720"/>
                <a:ext cx="239673" cy="505058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1400"/>
              </a:p>
            </p:txBody>
          </p:sp>
          <p:sp>
            <p:nvSpPr>
              <p:cNvPr id="26" name="Line 10">
                <a:extLst>
                  <a:ext uri="{FF2B5EF4-FFF2-40B4-BE49-F238E27FC236}">
                    <a16:creationId xmlns:a16="http://schemas.microsoft.com/office/drawing/2014/main" id="{ED92D959-3035-6C41-AC08-41BB9EC2C1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56422" y="4372058"/>
                <a:ext cx="133833" cy="359486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 sz="1400"/>
              </a:p>
            </p:txBody>
          </p:sp>
          <p:sp>
            <p:nvSpPr>
              <p:cNvPr id="27" name="Rectangle 11">
                <a:extLst>
                  <a:ext uri="{FF2B5EF4-FFF2-40B4-BE49-F238E27FC236}">
                    <a16:creationId xmlns:a16="http://schemas.microsoft.com/office/drawing/2014/main" id="{E4974699-6FA9-A146-A3D6-4D0737CA48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0000">
                <a:off x="4880381" y="4654808"/>
                <a:ext cx="106206" cy="359168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1400"/>
              </a:p>
            </p:txBody>
          </p:sp>
          <p:sp>
            <p:nvSpPr>
              <p:cNvPr id="28" name="Line 12">
                <a:extLst>
                  <a:ext uri="{FF2B5EF4-FFF2-40B4-BE49-F238E27FC236}">
                    <a16:creationId xmlns:a16="http://schemas.microsoft.com/office/drawing/2014/main" id="{4ED36CE8-346C-124E-A0D3-56868735F2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86588" y="4306040"/>
                <a:ext cx="172992" cy="72742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 sz="1400"/>
              </a:p>
            </p:txBody>
          </p:sp>
          <p:sp>
            <p:nvSpPr>
              <p:cNvPr id="29" name="Line 13">
                <a:extLst>
                  <a:ext uri="{FF2B5EF4-FFF2-40B4-BE49-F238E27FC236}">
                    <a16:creationId xmlns:a16="http://schemas.microsoft.com/office/drawing/2014/main" id="{0FD78897-F28A-FF4F-B724-132F63E5A1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34880" y="4224128"/>
                <a:ext cx="91081" cy="130814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 sz="1400"/>
              </a:p>
            </p:txBody>
          </p:sp>
          <p:sp>
            <p:nvSpPr>
              <p:cNvPr id="30" name="Line 14">
                <a:extLst>
                  <a:ext uri="{FF2B5EF4-FFF2-40B4-BE49-F238E27FC236}">
                    <a16:creationId xmlns:a16="http://schemas.microsoft.com/office/drawing/2014/main" id="{4A167EB2-F4F8-6547-99A0-B52B2D6461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22903" y="4055269"/>
                <a:ext cx="83563" cy="170081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 sz="1400"/>
              </a:p>
            </p:txBody>
          </p:sp>
          <p:sp>
            <p:nvSpPr>
              <p:cNvPr id="31" name="Line 15">
                <a:extLst>
                  <a:ext uri="{FF2B5EF4-FFF2-40B4-BE49-F238E27FC236}">
                    <a16:creationId xmlns:a16="http://schemas.microsoft.com/office/drawing/2014/main" id="{D76478C8-231C-AF49-ADF7-934E0215E4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29116" y="3719668"/>
                <a:ext cx="91692" cy="231675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 sz="1400"/>
              </a:p>
            </p:txBody>
          </p:sp>
          <p:sp>
            <p:nvSpPr>
              <p:cNvPr id="32" name="Line 16">
                <a:extLst>
                  <a:ext uri="{FF2B5EF4-FFF2-40B4-BE49-F238E27FC236}">
                    <a16:creationId xmlns:a16="http://schemas.microsoft.com/office/drawing/2014/main" id="{78FB27DF-61FC-5447-8CE8-D5918903A2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308774" y="3717031"/>
                <a:ext cx="149152" cy="67241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 sz="1400"/>
              </a:p>
            </p:txBody>
          </p:sp>
          <p:sp>
            <p:nvSpPr>
              <p:cNvPr id="33" name="Line 17">
                <a:extLst>
                  <a:ext uri="{FF2B5EF4-FFF2-40B4-BE49-F238E27FC236}">
                    <a16:creationId xmlns:a16="http://schemas.microsoft.com/office/drawing/2014/main" id="{FBD6B3D3-7D7B-8048-AD8F-58DDFDA67E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217211" y="3947676"/>
                <a:ext cx="100861" cy="43401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 sz="1400"/>
              </a:p>
            </p:txBody>
          </p:sp>
          <p:sp>
            <p:nvSpPr>
              <p:cNvPr id="34" name="Line 18">
                <a:extLst>
                  <a:ext uri="{FF2B5EF4-FFF2-40B4-BE49-F238E27FC236}">
                    <a16:creationId xmlns:a16="http://schemas.microsoft.com/office/drawing/2014/main" id="{2E82101A-E0D7-4040-B479-AB58BB4C33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385924" y="4008193"/>
                <a:ext cx="66630" cy="29953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 sz="1400"/>
              </a:p>
            </p:txBody>
          </p:sp>
          <p:sp>
            <p:nvSpPr>
              <p:cNvPr id="35" name="Line 19">
                <a:extLst>
                  <a:ext uri="{FF2B5EF4-FFF2-40B4-BE49-F238E27FC236}">
                    <a16:creationId xmlns:a16="http://schemas.microsoft.com/office/drawing/2014/main" id="{E672BF2A-F088-474B-B67C-AF61967CD4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00845" y="3994744"/>
                <a:ext cx="58072" cy="33621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 sz="1400"/>
              </a:p>
            </p:txBody>
          </p:sp>
          <p:sp>
            <p:nvSpPr>
              <p:cNvPr id="36" name="Line 20">
                <a:extLst>
                  <a:ext uri="{FF2B5EF4-FFF2-40B4-BE49-F238E27FC236}">
                    <a16:creationId xmlns:a16="http://schemas.microsoft.com/office/drawing/2014/main" id="{0983EFEB-633B-A34A-BE19-57A54095BA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409764" y="3917112"/>
                <a:ext cx="57460" cy="72742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 sz="1400"/>
              </a:p>
            </p:txBody>
          </p:sp>
          <p:sp>
            <p:nvSpPr>
              <p:cNvPr id="37" name="Line 21">
                <a:extLst>
                  <a:ext uri="{FF2B5EF4-FFF2-40B4-BE49-F238E27FC236}">
                    <a16:creationId xmlns:a16="http://schemas.microsoft.com/office/drawing/2014/main" id="{D558B482-2B64-9E48-8EE9-BAB15B35FC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09764" y="3773461"/>
                <a:ext cx="47680" cy="144262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 sz="1400"/>
              </a:p>
            </p:txBody>
          </p:sp>
          <p:sp>
            <p:nvSpPr>
              <p:cNvPr id="38" name="Line 22">
                <a:extLst>
                  <a:ext uri="{FF2B5EF4-FFF2-40B4-BE49-F238E27FC236}">
                    <a16:creationId xmlns:a16="http://schemas.microsoft.com/office/drawing/2014/main" id="{FFFA430E-C740-0746-AB51-605A17527D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95455" y="3981908"/>
                <a:ext cx="14060" cy="77021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 sz="1400"/>
              </a:p>
            </p:txBody>
          </p:sp>
          <p:sp>
            <p:nvSpPr>
              <p:cNvPr id="39" name="Line 23">
                <a:extLst>
                  <a:ext uri="{FF2B5EF4-FFF2-40B4-BE49-F238E27FC236}">
                    <a16:creationId xmlns:a16="http://schemas.microsoft.com/office/drawing/2014/main" id="{77A3BABD-7E0A-834F-A64F-D39A1F3391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290564" y="4054039"/>
                <a:ext cx="67241" cy="33621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 sz="1400"/>
              </a:p>
            </p:txBody>
          </p:sp>
          <p:sp>
            <p:nvSpPr>
              <p:cNvPr id="40" name="Line 24">
                <a:extLst>
                  <a:ext uri="{FF2B5EF4-FFF2-40B4-BE49-F238E27FC236}">
                    <a16:creationId xmlns:a16="http://schemas.microsoft.com/office/drawing/2014/main" id="{CA6C38E6-9BA9-ED4F-8D26-11A85E95B5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53526" y="4000857"/>
                <a:ext cx="37899" cy="92303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 sz="1400"/>
              </a:p>
            </p:txBody>
          </p:sp>
          <p:sp>
            <p:nvSpPr>
              <p:cNvPr id="41" name="Line 25">
                <a:extLst>
                  <a:ext uri="{FF2B5EF4-FFF2-40B4-BE49-F238E27FC236}">
                    <a16:creationId xmlns:a16="http://schemas.microsoft.com/office/drawing/2014/main" id="{44B3EFCB-A4BB-DE40-AA07-A72F38D5D8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15900" y="4025308"/>
                <a:ext cx="28730" cy="90469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 sz="1400"/>
              </a:p>
            </p:txBody>
          </p:sp>
          <p:sp>
            <p:nvSpPr>
              <p:cNvPr id="42" name="Line 26">
                <a:extLst>
                  <a:ext uri="{FF2B5EF4-FFF2-40B4-BE49-F238E27FC236}">
                    <a16:creationId xmlns:a16="http://schemas.microsoft.com/office/drawing/2014/main" id="{B77251B3-CF6E-C648-9903-D50FBC0D43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477616" y="4087048"/>
                <a:ext cx="48291" cy="29341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 sz="1400"/>
              </a:p>
            </p:txBody>
          </p:sp>
          <p:sp>
            <p:nvSpPr>
              <p:cNvPr id="43" name="Line 27">
                <a:extLst>
                  <a:ext uri="{FF2B5EF4-FFF2-40B4-BE49-F238E27FC236}">
                    <a16:creationId xmlns:a16="http://schemas.microsoft.com/office/drawing/2014/main" id="{FA148FC4-0755-5248-84BF-F3FAB99351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48275" y="4043036"/>
                <a:ext cx="33009" cy="48291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 sz="1400"/>
              </a:p>
            </p:txBody>
          </p:sp>
          <p:sp>
            <p:nvSpPr>
              <p:cNvPr id="44" name="Line 28">
                <a:extLst>
                  <a:ext uri="{FF2B5EF4-FFF2-40B4-BE49-F238E27FC236}">
                    <a16:creationId xmlns:a16="http://schemas.microsoft.com/office/drawing/2014/main" id="{40B593FA-8245-7841-A59C-7EFE1486CA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452554" y="3980074"/>
                <a:ext cx="62962" cy="18950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 sz="1400"/>
              </a:p>
            </p:txBody>
          </p:sp>
          <p:sp>
            <p:nvSpPr>
              <p:cNvPr id="45" name="Text Box 29">
                <a:extLst>
                  <a:ext uri="{FF2B5EF4-FFF2-40B4-BE49-F238E27FC236}">
                    <a16:creationId xmlns:a16="http://schemas.microsoft.com/office/drawing/2014/main" id="{A06E96F8-BDAB-A643-A899-CCFA9943D7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24478" y="4750749"/>
                <a:ext cx="1196661" cy="431002"/>
              </a:xfrm>
              <a:prstGeom prst="rect">
                <a:avLst/>
              </a:prstGeom>
              <a:solidFill>
                <a:srgbClr val="1D8DB0"/>
              </a:solid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bg1"/>
                    </a:solidFill>
                    <a:latin typeface="Raleway ExtraBold" panose="020B0403030101060003" pitchFamily="34" charset="77"/>
                    <a:ea typeface="Roboto Condensed" pitchFamily="2" charset="0"/>
                  </a:rPr>
                  <a:t>LINAC2</a:t>
                </a:r>
              </a:p>
            </p:txBody>
          </p:sp>
          <p:sp>
            <p:nvSpPr>
              <p:cNvPr id="46" name="Text Box 30">
                <a:extLst>
                  <a:ext uri="{FF2B5EF4-FFF2-40B4-BE49-F238E27FC236}">
                    <a16:creationId xmlns:a16="http://schemas.microsoft.com/office/drawing/2014/main" id="{6B4A76B5-7406-694A-8191-17966D1071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2807" y="3757859"/>
                <a:ext cx="744732" cy="431002"/>
              </a:xfrm>
              <a:prstGeom prst="rect">
                <a:avLst/>
              </a:prstGeom>
              <a:solidFill>
                <a:srgbClr val="1D8DB0"/>
              </a:solid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b="1" dirty="0">
                    <a:solidFill>
                      <a:schemeClr val="bg1"/>
                    </a:solidFill>
                    <a:latin typeface="Raleway ExtraBold" panose="020B0403030101060003" pitchFamily="34" charset="77"/>
                    <a:ea typeface="Roboto Condensed" pitchFamily="2" charset="0"/>
                  </a:rPr>
                  <a:t>PSB</a:t>
                </a:r>
              </a:p>
            </p:txBody>
          </p:sp>
          <p:sp>
            <p:nvSpPr>
              <p:cNvPr id="47" name="Text Box 31">
                <a:extLst>
                  <a:ext uri="{FF2B5EF4-FFF2-40B4-BE49-F238E27FC236}">
                    <a16:creationId xmlns:a16="http://schemas.microsoft.com/office/drawing/2014/main" id="{85E8D62B-BC9F-8149-BD13-3C05E9484F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03178" y="4618890"/>
                <a:ext cx="558645" cy="431002"/>
              </a:xfrm>
              <a:prstGeom prst="rect">
                <a:avLst/>
              </a:prstGeom>
              <a:solidFill>
                <a:srgbClr val="1D8DB0"/>
              </a:solid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b="1" dirty="0">
                    <a:solidFill>
                      <a:schemeClr val="bg1"/>
                    </a:solidFill>
                    <a:latin typeface="Raleway ExtraBold" panose="020B0403030101060003" pitchFamily="34" charset="77"/>
                    <a:ea typeface="Roboto Condensed" pitchFamily="2" charset="0"/>
                  </a:rPr>
                  <a:t>PS</a:t>
                </a:r>
              </a:p>
            </p:txBody>
          </p:sp>
          <p:sp>
            <p:nvSpPr>
              <p:cNvPr id="48" name="Text Box 32">
                <a:extLst>
                  <a:ext uri="{FF2B5EF4-FFF2-40B4-BE49-F238E27FC236}">
                    <a16:creationId xmlns:a16="http://schemas.microsoft.com/office/drawing/2014/main" id="{3AE7BD4F-6589-AD4C-B5FC-928CA1027E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12496" y="3812595"/>
                <a:ext cx="1194760" cy="431002"/>
              </a:xfrm>
              <a:prstGeom prst="rect">
                <a:avLst/>
              </a:prstGeom>
              <a:solidFill>
                <a:srgbClr val="1D8DB0"/>
              </a:solid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b="1" dirty="0">
                    <a:solidFill>
                      <a:schemeClr val="bg1"/>
                    </a:solidFill>
                    <a:latin typeface="Raleway ExtraBold" panose="020B0403030101060003" pitchFamily="34" charset="77"/>
                  </a:rPr>
                  <a:t>ISOLDE</a:t>
                </a:r>
              </a:p>
            </p:txBody>
          </p:sp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0DC534-830A-EA44-996C-8B83E3DF5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Raleway Light" panose="020B0403030101060003" pitchFamily="34" charset="77"/>
              </a:rPr>
              <a:t>Faculty of Science, Physics and Astronomy, Instituut voor Kern- en Stralingsfysica.</a:t>
            </a:r>
            <a:endParaRPr lang="nl-NL">
              <a:latin typeface="Raleway Light" panose="020B0403030101060003" pitchFamily="34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F7A032-51DD-5544-83F6-056E3F5FA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>
                <a:latin typeface="Raleway Light" panose="020B0403030101060003" pitchFamily="34" charset="77"/>
              </a:rPr>
              <a:t>4</a:t>
            </a:fld>
            <a:endParaRPr lang="nl-NL" dirty="0">
              <a:latin typeface="Raleway Light" panose="020B0403030101060003" pitchFamily="34" charset="77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42A95797-8FAB-0543-96C8-CBAF54005D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" r="8070" b="22445"/>
          <a:stretch/>
        </p:blipFill>
        <p:spPr bwMode="auto">
          <a:xfrm>
            <a:off x="5128395" y="679161"/>
            <a:ext cx="6700526" cy="48226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CERN-logo.jpg">
            <a:extLst>
              <a:ext uri="{FF2B5EF4-FFF2-40B4-BE49-F238E27FC236}">
                <a16:creationId xmlns:a16="http://schemas.microsoft.com/office/drawing/2014/main" id="{F1996313-6017-8742-AD66-17EC9C342D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439" y="184343"/>
            <a:ext cx="1044828" cy="10430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DA35921-7B7B-6D48-AE47-67AD1646300F}"/>
              </a:ext>
            </a:extLst>
          </p:cNvPr>
          <p:cNvGrpSpPr/>
          <p:nvPr/>
        </p:nvGrpSpPr>
        <p:grpSpPr>
          <a:xfrm>
            <a:off x="6637" y="-615"/>
            <a:ext cx="12178726" cy="1238865"/>
            <a:chOff x="6637" y="-615"/>
            <a:chExt cx="12178726" cy="1238865"/>
          </a:xfrm>
        </p:grpSpPr>
        <p:sp>
          <p:nvSpPr>
            <p:cNvPr id="53" name="Title 5">
              <a:extLst>
                <a:ext uri="{FF2B5EF4-FFF2-40B4-BE49-F238E27FC236}">
                  <a16:creationId xmlns:a16="http://schemas.microsoft.com/office/drawing/2014/main" id="{F884E2EC-E660-574E-846D-4AC6AA184FE0}"/>
                </a:ext>
              </a:extLst>
            </p:cNvPr>
            <p:cNvSpPr txBox="1">
              <a:spLocks/>
            </p:cNvSpPr>
            <p:nvPr/>
          </p:nvSpPr>
          <p:spPr>
            <a:xfrm>
              <a:off x="22859" y="-308"/>
              <a:ext cx="12162504" cy="1238250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000" kern="1200" baseline="0">
                  <a:solidFill>
                    <a:schemeClr val="tx2"/>
                  </a:solidFill>
                  <a:latin typeface="Arial" charset="0"/>
                  <a:ea typeface="+mj-ea"/>
                  <a:cs typeface="+mj-cs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Raleway ExtraBold" panose="020B0403030101060003" pitchFamily="34" charset="77"/>
                </a:rPr>
                <a:t>ISOLDE @ CERN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DD2860D-C093-E242-B360-5E43EB07BC5A}"/>
                </a:ext>
              </a:extLst>
            </p:cNvPr>
            <p:cNvSpPr/>
            <p:nvPr/>
          </p:nvSpPr>
          <p:spPr>
            <a:xfrm>
              <a:off x="6637" y="-615"/>
              <a:ext cx="45719" cy="1238865"/>
            </a:xfrm>
            <a:prstGeom prst="rect">
              <a:avLst/>
            </a:prstGeom>
            <a:solidFill>
              <a:srgbClr val="3A8E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BCCD45C-0B8F-7145-8C27-99F71C405BEE}"/>
              </a:ext>
            </a:extLst>
          </p:cNvPr>
          <p:cNvSpPr txBox="1"/>
          <p:nvPr/>
        </p:nvSpPr>
        <p:spPr>
          <a:xfrm>
            <a:off x="5898373" y="5840668"/>
            <a:ext cx="6163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5E77"/>
                </a:solidFill>
                <a:latin typeface="Raleway Light" panose="020B0403030101060003" pitchFamily="34" charset="77"/>
              </a:rPr>
              <a:t>Is</a:t>
            </a:r>
            <a:r>
              <a:rPr lang="en-GB" dirty="0">
                <a:solidFill>
                  <a:srgbClr val="005E77"/>
                </a:solidFill>
                <a:latin typeface="Raleway Light" panose="020B0403030101060003" pitchFamily="34" charset="77"/>
              </a:rPr>
              <a:t>otope </a:t>
            </a:r>
            <a:r>
              <a:rPr lang="en-GB" b="1" dirty="0">
                <a:solidFill>
                  <a:srgbClr val="005E77"/>
                </a:solidFill>
                <a:latin typeface="Raleway Light" panose="020B0403030101060003" pitchFamily="34" charset="77"/>
              </a:rPr>
              <a:t>O</a:t>
            </a:r>
            <a:r>
              <a:rPr lang="en-GB" dirty="0">
                <a:solidFill>
                  <a:srgbClr val="005E77"/>
                </a:solidFill>
                <a:latin typeface="Raleway Light" panose="020B0403030101060003" pitchFamily="34" charset="77"/>
              </a:rPr>
              <a:t>n-</a:t>
            </a:r>
            <a:r>
              <a:rPr lang="en-GB" b="1" dirty="0">
                <a:solidFill>
                  <a:srgbClr val="005E77"/>
                </a:solidFill>
                <a:latin typeface="Raleway Light" panose="020B0403030101060003" pitchFamily="34" charset="77"/>
              </a:rPr>
              <a:t>L</a:t>
            </a:r>
            <a:r>
              <a:rPr lang="en-GB" dirty="0">
                <a:solidFill>
                  <a:srgbClr val="005E77"/>
                </a:solidFill>
                <a:latin typeface="Raleway Light" panose="020B0403030101060003" pitchFamily="34" charset="77"/>
              </a:rPr>
              <a:t>ine </a:t>
            </a:r>
            <a:r>
              <a:rPr lang="en-GB" b="1" dirty="0">
                <a:solidFill>
                  <a:srgbClr val="005E77"/>
                </a:solidFill>
                <a:latin typeface="Raleway Light" panose="020B0403030101060003" pitchFamily="34" charset="77"/>
              </a:rPr>
              <a:t>De</a:t>
            </a:r>
            <a:r>
              <a:rPr lang="en-GB" dirty="0">
                <a:solidFill>
                  <a:srgbClr val="005E77"/>
                </a:solidFill>
                <a:latin typeface="Raleway Light" panose="020B0403030101060003" pitchFamily="34" charset="77"/>
              </a:rPr>
              <a:t>vice at CERN’s Accelerators Complex   </a:t>
            </a:r>
          </a:p>
        </p:txBody>
      </p:sp>
      <p:sp>
        <p:nvSpPr>
          <p:cNvPr id="55" name="Google Shape;408;p38">
            <a:extLst>
              <a:ext uri="{FF2B5EF4-FFF2-40B4-BE49-F238E27FC236}">
                <a16:creationId xmlns:a16="http://schemas.microsoft.com/office/drawing/2014/main" id="{FBA8C393-3E86-1A4B-BA08-66465D8FB1B1}"/>
              </a:ext>
            </a:extLst>
          </p:cNvPr>
          <p:cNvSpPr/>
          <p:nvPr/>
        </p:nvSpPr>
        <p:spPr>
          <a:xfrm>
            <a:off x="9455835" y="3228120"/>
            <a:ext cx="224917" cy="277543"/>
          </a:xfrm>
          <a:custGeom>
            <a:avLst/>
            <a:gdLst/>
            <a:ahLst/>
            <a:cxnLst/>
            <a:rect l="l" t="t" r="r" b="b"/>
            <a:pathLst>
              <a:path w="12018" h="15924" extrusionOk="0">
                <a:moveTo>
                  <a:pt x="6278" y="3444"/>
                </a:moveTo>
                <a:lnTo>
                  <a:pt x="6522" y="3493"/>
                </a:lnTo>
                <a:lnTo>
                  <a:pt x="6766" y="3542"/>
                </a:lnTo>
                <a:lnTo>
                  <a:pt x="7010" y="3639"/>
                </a:lnTo>
                <a:lnTo>
                  <a:pt x="7230" y="3737"/>
                </a:lnTo>
                <a:lnTo>
                  <a:pt x="7450" y="3883"/>
                </a:lnTo>
                <a:lnTo>
                  <a:pt x="7645" y="4030"/>
                </a:lnTo>
                <a:lnTo>
                  <a:pt x="7816" y="4201"/>
                </a:lnTo>
                <a:lnTo>
                  <a:pt x="7987" y="4372"/>
                </a:lnTo>
                <a:lnTo>
                  <a:pt x="8134" y="4567"/>
                </a:lnTo>
                <a:lnTo>
                  <a:pt x="8280" y="4787"/>
                </a:lnTo>
                <a:lnTo>
                  <a:pt x="8378" y="5007"/>
                </a:lnTo>
                <a:lnTo>
                  <a:pt x="8476" y="5251"/>
                </a:lnTo>
                <a:lnTo>
                  <a:pt x="8525" y="5495"/>
                </a:lnTo>
                <a:lnTo>
                  <a:pt x="8573" y="5740"/>
                </a:lnTo>
                <a:lnTo>
                  <a:pt x="8573" y="6008"/>
                </a:lnTo>
                <a:lnTo>
                  <a:pt x="8573" y="6277"/>
                </a:lnTo>
                <a:lnTo>
                  <a:pt x="8525" y="6521"/>
                </a:lnTo>
                <a:lnTo>
                  <a:pt x="8476" y="6765"/>
                </a:lnTo>
                <a:lnTo>
                  <a:pt x="8378" y="7010"/>
                </a:lnTo>
                <a:lnTo>
                  <a:pt x="8280" y="7229"/>
                </a:lnTo>
                <a:lnTo>
                  <a:pt x="8134" y="7449"/>
                </a:lnTo>
                <a:lnTo>
                  <a:pt x="7987" y="7645"/>
                </a:lnTo>
                <a:lnTo>
                  <a:pt x="7816" y="7816"/>
                </a:lnTo>
                <a:lnTo>
                  <a:pt x="7645" y="7987"/>
                </a:lnTo>
                <a:lnTo>
                  <a:pt x="7450" y="8133"/>
                </a:lnTo>
                <a:lnTo>
                  <a:pt x="7230" y="8280"/>
                </a:lnTo>
                <a:lnTo>
                  <a:pt x="7010" y="8377"/>
                </a:lnTo>
                <a:lnTo>
                  <a:pt x="6766" y="8475"/>
                </a:lnTo>
                <a:lnTo>
                  <a:pt x="6522" y="8524"/>
                </a:lnTo>
                <a:lnTo>
                  <a:pt x="6278" y="8573"/>
                </a:lnTo>
                <a:lnTo>
                  <a:pt x="5740" y="8573"/>
                </a:lnTo>
                <a:lnTo>
                  <a:pt x="5496" y="8524"/>
                </a:lnTo>
                <a:lnTo>
                  <a:pt x="5252" y="8475"/>
                </a:lnTo>
                <a:lnTo>
                  <a:pt x="5008" y="8377"/>
                </a:lnTo>
                <a:lnTo>
                  <a:pt x="4788" y="8280"/>
                </a:lnTo>
                <a:lnTo>
                  <a:pt x="4568" y="8133"/>
                </a:lnTo>
                <a:lnTo>
                  <a:pt x="4373" y="7987"/>
                </a:lnTo>
                <a:lnTo>
                  <a:pt x="4202" y="7816"/>
                </a:lnTo>
                <a:lnTo>
                  <a:pt x="4031" y="7645"/>
                </a:lnTo>
                <a:lnTo>
                  <a:pt x="3884" y="7449"/>
                </a:lnTo>
                <a:lnTo>
                  <a:pt x="3738" y="7229"/>
                </a:lnTo>
                <a:lnTo>
                  <a:pt x="3640" y="7010"/>
                </a:lnTo>
                <a:lnTo>
                  <a:pt x="3542" y="6765"/>
                </a:lnTo>
                <a:lnTo>
                  <a:pt x="3493" y="6521"/>
                </a:lnTo>
                <a:lnTo>
                  <a:pt x="3445" y="6277"/>
                </a:lnTo>
                <a:lnTo>
                  <a:pt x="3445" y="6008"/>
                </a:lnTo>
                <a:lnTo>
                  <a:pt x="3445" y="5740"/>
                </a:lnTo>
                <a:lnTo>
                  <a:pt x="3493" y="5495"/>
                </a:lnTo>
                <a:lnTo>
                  <a:pt x="3542" y="5251"/>
                </a:lnTo>
                <a:lnTo>
                  <a:pt x="3640" y="5007"/>
                </a:lnTo>
                <a:lnTo>
                  <a:pt x="3738" y="4787"/>
                </a:lnTo>
                <a:lnTo>
                  <a:pt x="3884" y="4567"/>
                </a:lnTo>
                <a:lnTo>
                  <a:pt x="4031" y="4372"/>
                </a:lnTo>
                <a:lnTo>
                  <a:pt x="4202" y="4201"/>
                </a:lnTo>
                <a:lnTo>
                  <a:pt x="4373" y="4030"/>
                </a:lnTo>
                <a:lnTo>
                  <a:pt x="4568" y="3883"/>
                </a:lnTo>
                <a:lnTo>
                  <a:pt x="4788" y="3737"/>
                </a:lnTo>
                <a:lnTo>
                  <a:pt x="5008" y="3639"/>
                </a:lnTo>
                <a:lnTo>
                  <a:pt x="5252" y="3542"/>
                </a:lnTo>
                <a:lnTo>
                  <a:pt x="5496" y="3493"/>
                </a:lnTo>
                <a:lnTo>
                  <a:pt x="5740" y="3444"/>
                </a:lnTo>
                <a:close/>
                <a:moveTo>
                  <a:pt x="5691" y="0"/>
                </a:moveTo>
                <a:lnTo>
                  <a:pt x="5398" y="25"/>
                </a:lnTo>
                <a:lnTo>
                  <a:pt x="5105" y="73"/>
                </a:lnTo>
                <a:lnTo>
                  <a:pt x="4788" y="122"/>
                </a:lnTo>
                <a:lnTo>
                  <a:pt x="4519" y="196"/>
                </a:lnTo>
                <a:lnTo>
                  <a:pt x="4226" y="269"/>
                </a:lnTo>
                <a:lnTo>
                  <a:pt x="3664" y="464"/>
                </a:lnTo>
                <a:lnTo>
                  <a:pt x="3152" y="733"/>
                </a:lnTo>
                <a:lnTo>
                  <a:pt x="2639" y="1026"/>
                </a:lnTo>
                <a:lnTo>
                  <a:pt x="2199" y="1368"/>
                </a:lnTo>
                <a:lnTo>
                  <a:pt x="1759" y="1759"/>
                </a:lnTo>
                <a:lnTo>
                  <a:pt x="1369" y="2198"/>
                </a:lnTo>
                <a:lnTo>
                  <a:pt x="1027" y="2638"/>
                </a:lnTo>
                <a:lnTo>
                  <a:pt x="734" y="3151"/>
                </a:lnTo>
                <a:lnTo>
                  <a:pt x="465" y="3664"/>
                </a:lnTo>
                <a:lnTo>
                  <a:pt x="270" y="4225"/>
                </a:lnTo>
                <a:lnTo>
                  <a:pt x="196" y="4518"/>
                </a:lnTo>
                <a:lnTo>
                  <a:pt x="123" y="4787"/>
                </a:lnTo>
                <a:lnTo>
                  <a:pt x="74" y="5105"/>
                </a:lnTo>
                <a:lnTo>
                  <a:pt x="25" y="5398"/>
                </a:lnTo>
                <a:lnTo>
                  <a:pt x="1" y="5691"/>
                </a:lnTo>
                <a:lnTo>
                  <a:pt x="1" y="6008"/>
                </a:lnTo>
                <a:lnTo>
                  <a:pt x="25" y="6448"/>
                </a:lnTo>
                <a:lnTo>
                  <a:pt x="74" y="6887"/>
                </a:lnTo>
                <a:lnTo>
                  <a:pt x="147" y="7352"/>
                </a:lnTo>
                <a:lnTo>
                  <a:pt x="270" y="7791"/>
                </a:lnTo>
                <a:lnTo>
                  <a:pt x="392" y="8231"/>
                </a:lnTo>
                <a:lnTo>
                  <a:pt x="563" y="8670"/>
                </a:lnTo>
                <a:lnTo>
                  <a:pt x="734" y="9110"/>
                </a:lnTo>
                <a:lnTo>
                  <a:pt x="929" y="9550"/>
                </a:lnTo>
                <a:lnTo>
                  <a:pt x="1149" y="9965"/>
                </a:lnTo>
                <a:lnTo>
                  <a:pt x="1393" y="10404"/>
                </a:lnTo>
                <a:lnTo>
                  <a:pt x="1906" y="11210"/>
                </a:lnTo>
                <a:lnTo>
                  <a:pt x="2443" y="11992"/>
                </a:lnTo>
                <a:lnTo>
                  <a:pt x="3005" y="12725"/>
                </a:lnTo>
                <a:lnTo>
                  <a:pt x="3567" y="13408"/>
                </a:lnTo>
                <a:lnTo>
                  <a:pt x="4104" y="14019"/>
                </a:lnTo>
                <a:lnTo>
                  <a:pt x="4617" y="14581"/>
                </a:lnTo>
                <a:lnTo>
                  <a:pt x="5081" y="15045"/>
                </a:lnTo>
                <a:lnTo>
                  <a:pt x="5740" y="15680"/>
                </a:lnTo>
                <a:lnTo>
                  <a:pt x="6009" y="15924"/>
                </a:lnTo>
                <a:lnTo>
                  <a:pt x="6278" y="15680"/>
                </a:lnTo>
                <a:lnTo>
                  <a:pt x="6937" y="15045"/>
                </a:lnTo>
                <a:lnTo>
                  <a:pt x="7401" y="14581"/>
                </a:lnTo>
                <a:lnTo>
                  <a:pt x="7914" y="14019"/>
                </a:lnTo>
                <a:lnTo>
                  <a:pt x="8451" y="13408"/>
                </a:lnTo>
                <a:lnTo>
                  <a:pt x="9013" y="12725"/>
                </a:lnTo>
                <a:lnTo>
                  <a:pt x="9575" y="11992"/>
                </a:lnTo>
                <a:lnTo>
                  <a:pt x="10112" y="11210"/>
                </a:lnTo>
                <a:lnTo>
                  <a:pt x="10625" y="10404"/>
                </a:lnTo>
                <a:lnTo>
                  <a:pt x="10869" y="9965"/>
                </a:lnTo>
                <a:lnTo>
                  <a:pt x="11089" y="9550"/>
                </a:lnTo>
                <a:lnTo>
                  <a:pt x="11284" y="9110"/>
                </a:lnTo>
                <a:lnTo>
                  <a:pt x="11455" y="8670"/>
                </a:lnTo>
                <a:lnTo>
                  <a:pt x="11626" y="8231"/>
                </a:lnTo>
                <a:lnTo>
                  <a:pt x="11748" y="7791"/>
                </a:lnTo>
                <a:lnTo>
                  <a:pt x="11871" y="7352"/>
                </a:lnTo>
                <a:lnTo>
                  <a:pt x="11944" y="6887"/>
                </a:lnTo>
                <a:lnTo>
                  <a:pt x="11993" y="6448"/>
                </a:lnTo>
                <a:lnTo>
                  <a:pt x="12017" y="6008"/>
                </a:lnTo>
                <a:lnTo>
                  <a:pt x="12017" y="5691"/>
                </a:lnTo>
                <a:lnTo>
                  <a:pt x="11993" y="5398"/>
                </a:lnTo>
                <a:lnTo>
                  <a:pt x="11944" y="5105"/>
                </a:lnTo>
                <a:lnTo>
                  <a:pt x="11895" y="4787"/>
                </a:lnTo>
                <a:lnTo>
                  <a:pt x="11822" y="4518"/>
                </a:lnTo>
                <a:lnTo>
                  <a:pt x="11748" y="4225"/>
                </a:lnTo>
                <a:lnTo>
                  <a:pt x="11553" y="3664"/>
                </a:lnTo>
                <a:lnTo>
                  <a:pt x="11284" y="3151"/>
                </a:lnTo>
                <a:lnTo>
                  <a:pt x="10991" y="2638"/>
                </a:lnTo>
                <a:lnTo>
                  <a:pt x="10649" y="2198"/>
                </a:lnTo>
                <a:lnTo>
                  <a:pt x="10259" y="1759"/>
                </a:lnTo>
                <a:lnTo>
                  <a:pt x="9819" y="1368"/>
                </a:lnTo>
                <a:lnTo>
                  <a:pt x="9379" y="1026"/>
                </a:lnTo>
                <a:lnTo>
                  <a:pt x="8866" y="733"/>
                </a:lnTo>
                <a:lnTo>
                  <a:pt x="8354" y="464"/>
                </a:lnTo>
                <a:lnTo>
                  <a:pt x="7792" y="269"/>
                </a:lnTo>
                <a:lnTo>
                  <a:pt x="7499" y="196"/>
                </a:lnTo>
                <a:lnTo>
                  <a:pt x="7230" y="122"/>
                </a:lnTo>
                <a:lnTo>
                  <a:pt x="6913" y="73"/>
                </a:lnTo>
                <a:lnTo>
                  <a:pt x="6620" y="25"/>
                </a:lnTo>
                <a:lnTo>
                  <a:pt x="6326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499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CEA79D-87B3-894D-806E-2680B4B8F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Raleway Light" panose="020B0403030101060003" pitchFamily="34" charset="77"/>
              </a:rPr>
              <a:t>Faculty of Science, Physics and Astronomy, </a:t>
            </a:r>
            <a:r>
              <a:rPr lang="en-US" dirty="0" err="1">
                <a:latin typeface="Raleway Light" panose="020B0403030101060003" pitchFamily="34" charset="77"/>
              </a:rPr>
              <a:t>Instituut</a:t>
            </a:r>
            <a:r>
              <a:rPr lang="en-US" dirty="0">
                <a:latin typeface="Raleway Light" panose="020B0403030101060003" pitchFamily="34" charset="77"/>
              </a:rPr>
              <a:t> </a:t>
            </a:r>
            <a:r>
              <a:rPr lang="en-US" dirty="0" err="1">
                <a:latin typeface="Raleway Light" panose="020B0403030101060003" pitchFamily="34" charset="77"/>
              </a:rPr>
              <a:t>voor</a:t>
            </a:r>
            <a:r>
              <a:rPr lang="en-US" dirty="0">
                <a:latin typeface="Raleway Light" panose="020B0403030101060003" pitchFamily="34" charset="77"/>
              </a:rPr>
              <a:t> Kern- </a:t>
            </a:r>
            <a:r>
              <a:rPr lang="en-US" dirty="0" err="1">
                <a:latin typeface="Raleway Light" panose="020B0403030101060003" pitchFamily="34" charset="77"/>
              </a:rPr>
              <a:t>en</a:t>
            </a:r>
            <a:r>
              <a:rPr lang="en-US" dirty="0">
                <a:latin typeface="Raleway Light" panose="020B0403030101060003" pitchFamily="34" charset="77"/>
              </a:rPr>
              <a:t> </a:t>
            </a:r>
            <a:r>
              <a:rPr lang="en-US" dirty="0" err="1">
                <a:latin typeface="Raleway Light" panose="020B0403030101060003" pitchFamily="34" charset="77"/>
              </a:rPr>
              <a:t>Stralingsfysica</a:t>
            </a:r>
            <a:r>
              <a:rPr lang="en-US" dirty="0">
                <a:latin typeface="Raleway Light" panose="020B0403030101060003" pitchFamily="34" charset="77"/>
              </a:rPr>
              <a:t>.</a:t>
            </a:r>
            <a:endParaRPr lang="nl-NL" dirty="0">
              <a:latin typeface="Raleway Light" panose="020B0403030101060003" pitchFamily="34" charset="77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859EA9-D354-6344-8F6D-89E1ADDC9109}"/>
              </a:ext>
            </a:extLst>
          </p:cNvPr>
          <p:cNvGrpSpPr/>
          <p:nvPr/>
        </p:nvGrpSpPr>
        <p:grpSpPr>
          <a:xfrm>
            <a:off x="10272008" y="154571"/>
            <a:ext cx="1766493" cy="1131133"/>
            <a:chOff x="9188274" y="98769"/>
            <a:chExt cx="1766493" cy="113113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3CBAB04-0648-4741-8C4C-54F73E430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88274" y="876603"/>
              <a:ext cx="1766493" cy="353299"/>
            </a:xfrm>
            <a:prstGeom prst="rect">
              <a:avLst/>
            </a:prstGeom>
          </p:spPr>
        </p:pic>
        <p:pic>
          <p:nvPicPr>
            <p:cNvPr id="23" name="Picture 2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C74F5B44-B4C3-1844-BF2E-13D8C6A90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10799" y="98769"/>
              <a:ext cx="743968" cy="743968"/>
            </a:xfrm>
            <a:prstGeom prst="rect">
              <a:avLst/>
            </a:prstGeom>
          </p:spPr>
        </p:pic>
      </p:grpSp>
      <p:sp>
        <p:nvSpPr>
          <p:cNvPr id="24" name="Title 5">
            <a:extLst>
              <a:ext uri="{FF2B5EF4-FFF2-40B4-BE49-F238E27FC236}">
                <a16:creationId xmlns:a16="http://schemas.microsoft.com/office/drawing/2014/main" id="{B3C601BE-8786-F948-8664-95772C4346AE}"/>
              </a:ext>
            </a:extLst>
          </p:cNvPr>
          <p:cNvSpPr txBox="1">
            <a:spLocks/>
          </p:cNvSpPr>
          <p:nvPr/>
        </p:nvSpPr>
        <p:spPr>
          <a:xfrm>
            <a:off x="22859" y="-308"/>
            <a:ext cx="12162504" cy="12382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  <a:latin typeface="Raleway ExtraBold" panose="020B0403030101060003" pitchFamily="34" charset="77"/>
              </a:rPr>
              <a:t>Experimental Setup</a:t>
            </a:r>
          </a:p>
        </p:txBody>
      </p:sp>
      <p:pic>
        <p:nvPicPr>
          <p:cNvPr id="10" name="Picture 6" descr="Image result for radioactive">
            <a:extLst>
              <a:ext uri="{FF2B5EF4-FFF2-40B4-BE49-F238E27FC236}">
                <a16:creationId xmlns:a16="http://schemas.microsoft.com/office/drawing/2014/main" id="{1EDEC0B4-1007-8C40-AEC9-0C15112F2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964" y="3061367"/>
            <a:ext cx="476621" cy="49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BF00F27-132E-CA47-A0ED-42D4A2BFAD7A}"/>
              </a:ext>
            </a:extLst>
          </p:cNvPr>
          <p:cNvSpPr/>
          <p:nvPr/>
        </p:nvSpPr>
        <p:spPr>
          <a:xfrm>
            <a:off x="6637" y="-615"/>
            <a:ext cx="45719" cy="1238865"/>
          </a:xfrm>
          <a:prstGeom prst="rect">
            <a:avLst/>
          </a:prstGeom>
          <a:solidFill>
            <a:srgbClr val="3A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5BE5E-34B3-0042-A381-1D27FF9C2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</a:t>
            </a:fld>
            <a:endParaRPr lang="nl-NL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7FBCA9-44DC-A34D-833B-FF9F9556FD89}"/>
              </a:ext>
            </a:extLst>
          </p:cNvPr>
          <p:cNvGrpSpPr/>
          <p:nvPr/>
        </p:nvGrpSpPr>
        <p:grpSpPr>
          <a:xfrm>
            <a:off x="576000" y="1328753"/>
            <a:ext cx="8212352" cy="4018425"/>
            <a:chOff x="748144" y="979460"/>
            <a:chExt cx="10500669" cy="52308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4C85133-9C6C-2545-B899-73932C3732C2}"/>
                </a:ext>
              </a:extLst>
            </p:cNvPr>
            <p:cNvGrpSpPr/>
            <p:nvPr/>
          </p:nvGrpSpPr>
          <p:grpSpPr>
            <a:xfrm>
              <a:off x="748144" y="979460"/>
              <a:ext cx="10500669" cy="5230800"/>
              <a:chOff x="1388941" y="979461"/>
              <a:chExt cx="8797298" cy="5230539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162638E-87F5-A24A-80D6-5B9261E89D40}"/>
                  </a:ext>
                </a:extLst>
              </p:cNvPr>
              <p:cNvGrpSpPr/>
              <p:nvPr/>
            </p:nvGrpSpPr>
            <p:grpSpPr>
              <a:xfrm>
                <a:off x="1388941" y="979461"/>
                <a:ext cx="8797298" cy="5230539"/>
                <a:chOff x="-165295" y="703903"/>
                <a:chExt cx="8797298" cy="5230539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C93D3870-E8B3-BF43-BFCE-C66F36CCF39A}"/>
                    </a:ext>
                  </a:extLst>
                </p:cNvPr>
                <p:cNvGrpSpPr/>
                <p:nvPr/>
              </p:nvGrpSpPr>
              <p:grpSpPr>
                <a:xfrm>
                  <a:off x="539552" y="995696"/>
                  <a:ext cx="8092451" cy="4938746"/>
                  <a:chOff x="539552" y="995696"/>
                  <a:chExt cx="8092451" cy="4938746"/>
                </a:xfrm>
              </p:grpSpPr>
              <p:pic>
                <p:nvPicPr>
                  <p:cNvPr id="18" name="Content Placeholder 15">
                    <a:extLst>
                      <a:ext uri="{FF2B5EF4-FFF2-40B4-BE49-F238E27FC236}">
                        <a16:creationId xmlns:a16="http://schemas.microsoft.com/office/drawing/2014/main" id="{4666AAB4-1B12-7542-98D1-06A37179E52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9552" y="995696"/>
                    <a:ext cx="8092451" cy="49387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7" name="Group 6">
                    <a:extLst>
                      <a:ext uri="{FF2B5EF4-FFF2-40B4-BE49-F238E27FC236}">
                        <a16:creationId xmlns:a16="http://schemas.microsoft.com/office/drawing/2014/main" id="{0D47DF17-E276-074D-951C-2DF5F7996E4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508104" y="1772816"/>
                    <a:ext cx="2531758" cy="2470517"/>
                    <a:chOff x="6621262" y="1142531"/>
                    <a:chExt cx="2102385" cy="1714500"/>
                  </a:xfrm>
                </p:grpSpPr>
                <p:sp>
                  <p:nvSpPr>
                    <p:cNvPr id="8" name="Freeform 7">
                      <a:extLst>
                        <a:ext uri="{FF2B5EF4-FFF2-40B4-BE49-F238E27FC236}">
                          <a16:creationId xmlns:a16="http://schemas.microsoft.com/office/drawing/2014/main" id="{047235BA-A386-9A4F-88BE-14D43A3898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1262" y="1142531"/>
                      <a:ext cx="2102385" cy="1714500"/>
                    </a:xfrm>
                    <a:custGeom>
                      <a:avLst/>
                      <a:gdLst>
                        <a:gd name="connsiteX0" fmla="*/ 0 w 2101850"/>
                        <a:gd name="connsiteY0" fmla="*/ 1092200 h 1714500"/>
                        <a:gd name="connsiteX1" fmla="*/ 174625 w 2101850"/>
                        <a:gd name="connsiteY1" fmla="*/ 1181100 h 1714500"/>
                        <a:gd name="connsiteX2" fmla="*/ 260350 w 2101850"/>
                        <a:gd name="connsiteY2" fmla="*/ 1066800 h 1714500"/>
                        <a:gd name="connsiteX3" fmla="*/ 714375 w 2101850"/>
                        <a:gd name="connsiteY3" fmla="*/ 1254125 h 1714500"/>
                        <a:gd name="connsiteX4" fmla="*/ 704850 w 2101850"/>
                        <a:gd name="connsiteY4" fmla="*/ 1562100 h 1714500"/>
                        <a:gd name="connsiteX5" fmla="*/ 933450 w 2101850"/>
                        <a:gd name="connsiteY5" fmla="*/ 1562100 h 1714500"/>
                        <a:gd name="connsiteX6" fmla="*/ 949325 w 2101850"/>
                        <a:gd name="connsiteY6" fmla="*/ 1714500 h 1714500"/>
                        <a:gd name="connsiteX7" fmla="*/ 1460500 w 2101850"/>
                        <a:gd name="connsiteY7" fmla="*/ 1593850 h 1714500"/>
                        <a:gd name="connsiteX8" fmla="*/ 2101850 w 2101850"/>
                        <a:gd name="connsiteY8" fmla="*/ 1682750 h 1714500"/>
                        <a:gd name="connsiteX9" fmla="*/ 2066925 w 2101850"/>
                        <a:gd name="connsiteY9" fmla="*/ 1358900 h 1714500"/>
                        <a:gd name="connsiteX10" fmla="*/ 1146175 w 2101850"/>
                        <a:gd name="connsiteY10" fmla="*/ 1270000 h 1714500"/>
                        <a:gd name="connsiteX11" fmla="*/ 933450 w 2101850"/>
                        <a:gd name="connsiteY11" fmla="*/ 1177925 h 1714500"/>
                        <a:gd name="connsiteX12" fmla="*/ 927100 w 2101850"/>
                        <a:gd name="connsiteY12" fmla="*/ 165100 h 1714500"/>
                        <a:gd name="connsiteX13" fmla="*/ 854075 w 2101850"/>
                        <a:gd name="connsiteY13" fmla="*/ 152400 h 1714500"/>
                        <a:gd name="connsiteX14" fmla="*/ 739775 w 2101850"/>
                        <a:gd name="connsiteY14" fmla="*/ 3175 h 1714500"/>
                        <a:gd name="connsiteX15" fmla="*/ 393700 w 2101850"/>
                        <a:gd name="connsiteY15" fmla="*/ 0 h 1714500"/>
                        <a:gd name="connsiteX16" fmla="*/ 406400 w 2101850"/>
                        <a:gd name="connsiteY16" fmla="*/ 117475 h 1714500"/>
                        <a:gd name="connsiteX17" fmla="*/ 730250 w 2101850"/>
                        <a:gd name="connsiteY17" fmla="*/ 349250 h 1714500"/>
                        <a:gd name="connsiteX18" fmla="*/ 635000 w 2101850"/>
                        <a:gd name="connsiteY18" fmla="*/ 434975 h 1714500"/>
                        <a:gd name="connsiteX19" fmla="*/ 635000 w 2101850"/>
                        <a:gd name="connsiteY19" fmla="*/ 565150 h 1714500"/>
                        <a:gd name="connsiteX20" fmla="*/ 174625 w 2101850"/>
                        <a:gd name="connsiteY20" fmla="*/ 895350 h 1714500"/>
                        <a:gd name="connsiteX21" fmla="*/ 0 w 2101850"/>
                        <a:gd name="connsiteY21" fmla="*/ 1092200 h 1714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2101850" h="1714500">
                          <a:moveTo>
                            <a:pt x="0" y="1092200"/>
                          </a:moveTo>
                          <a:lnTo>
                            <a:pt x="174625" y="1181100"/>
                          </a:lnTo>
                          <a:lnTo>
                            <a:pt x="260350" y="1066800"/>
                          </a:lnTo>
                          <a:lnTo>
                            <a:pt x="714375" y="1254125"/>
                          </a:lnTo>
                          <a:lnTo>
                            <a:pt x="704850" y="1562100"/>
                          </a:lnTo>
                          <a:lnTo>
                            <a:pt x="933450" y="1562100"/>
                          </a:lnTo>
                          <a:lnTo>
                            <a:pt x="949325" y="1714500"/>
                          </a:lnTo>
                          <a:lnTo>
                            <a:pt x="1460500" y="1593850"/>
                          </a:lnTo>
                          <a:lnTo>
                            <a:pt x="2101850" y="1682750"/>
                          </a:lnTo>
                          <a:lnTo>
                            <a:pt x="2066925" y="1358900"/>
                          </a:lnTo>
                          <a:lnTo>
                            <a:pt x="1146175" y="1270000"/>
                          </a:lnTo>
                          <a:lnTo>
                            <a:pt x="933450" y="1177925"/>
                          </a:lnTo>
                          <a:cubicBezTo>
                            <a:pt x="931333" y="840317"/>
                            <a:pt x="929217" y="502708"/>
                            <a:pt x="927100" y="165100"/>
                          </a:cubicBezTo>
                          <a:lnTo>
                            <a:pt x="854075" y="152400"/>
                          </a:lnTo>
                          <a:lnTo>
                            <a:pt x="739775" y="3175"/>
                          </a:lnTo>
                          <a:lnTo>
                            <a:pt x="393700" y="0"/>
                          </a:lnTo>
                          <a:lnTo>
                            <a:pt x="406400" y="117475"/>
                          </a:lnTo>
                          <a:lnTo>
                            <a:pt x="730250" y="349250"/>
                          </a:lnTo>
                          <a:lnTo>
                            <a:pt x="635000" y="434975"/>
                          </a:lnTo>
                          <a:lnTo>
                            <a:pt x="635000" y="565150"/>
                          </a:lnTo>
                          <a:lnTo>
                            <a:pt x="174625" y="895350"/>
                          </a:lnTo>
                          <a:lnTo>
                            <a:pt x="0" y="1092200"/>
                          </a:lnTo>
                          <a:close/>
                        </a:path>
                      </a:pathLst>
                    </a:custGeom>
                    <a:solidFill>
                      <a:srgbClr val="FF0000">
                        <a:alpha val="30000"/>
                      </a:srgbClr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600" dirty="0">
                        <a:latin typeface="Lucida Sans"/>
                        <a:cs typeface="Lucida Sans"/>
                      </a:endParaRPr>
                    </a:p>
                  </p:txBody>
                </p:sp>
                <p:sp>
                  <p:nvSpPr>
                    <p:cNvPr id="9" name="TextBox 69">
                      <a:extLst>
                        <a:ext uri="{FF2B5EF4-FFF2-40B4-BE49-F238E27FC236}">
                          <a16:creationId xmlns:a16="http://schemas.microsoft.com/office/drawing/2014/main" id="{489CEBB7-41A6-C54E-A0EA-A841980A2C87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534514" y="2003189"/>
                      <a:ext cx="1001285" cy="21359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highlight>
                            <a:srgbClr val="FF0000"/>
                          </a:highlight>
                          <a:latin typeface="Raleway ExtraBold" panose="020B0403030101060003" pitchFamily="34" charset="77"/>
                          <a:cs typeface="Lucida Sans" charset="0"/>
                        </a:rPr>
                        <a:t>Target area</a:t>
                      </a:r>
                    </a:p>
                  </p:txBody>
                </p:sp>
              </p:grp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9671F241-4127-4F4C-BB1E-0205ABD83C58}"/>
                      </a:ext>
                    </a:extLst>
                  </p:cNvPr>
                  <p:cNvSpPr/>
                  <p:nvPr/>
                </p:nvSpPr>
                <p:spPr>
                  <a:xfrm>
                    <a:off x="2845214" y="3368378"/>
                    <a:ext cx="5684986" cy="2319542"/>
                  </a:xfrm>
                  <a:custGeom>
                    <a:avLst/>
                    <a:gdLst>
                      <a:gd name="connsiteX0" fmla="*/ 100012 w 4719637"/>
                      <a:gd name="connsiteY0" fmla="*/ 928688 h 1609725"/>
                      <a:gd name="connsiteX1" fmla="*/ 0 w 4719637"/>
                      <a:gd name="connsiteY1" fmla="*/ 1609725 h 1609725"/>
                      <a:gd name="connsiteX2" fmla="*/ 4719637 w 4719637"/>
                      <a:gd name="connsiteY2" fmla="*/ 1609725 h 1609725"/>
                      <a:gd name="connsiteX3" fmla="*/ 4610100 w 4719637"/>
                      <a:gd name="connsiteY3" fmla="*/ 1281113 h 1609725"/>
                      <a:gd name="connsiteX4" fmla="*/ 4386262 w 4719637"/>
                      <a:gd name="connsiteY4" fmla="*/ 1271588 h 1609725"/>
                      <a:gd name="connsiteX5" fmla="*/ 4305300 w 4719637"/>
                      <a:gd name="connsiteY5" fmla="*/ 1019175 h 1609725"/>
                      <a:gd name="connsiteX6" fmla="*/ 3228975 w 4719637"/>
                      <a:gd name="connsiteY6" fmla="*/ 1028700 h 1609725"/>
                      <a:gd name="connsiteX7" fmla="*/ 3128962 w 4719637"/>
                      <a:gd name="connsiteY7" fmla="*/ 485775 h 1609725"/>
                      <a:gd name="connsiteX8" fmla="*/ 2609850 w 4719637"/>
                      <a:gd name="connsiteY8" fmla="*/ 485775 h 1609725"/>
                      <a:gd name="connsiteX9" fmla="*/ 2581275 w 4719637"/>
                      <a:gd name="connsiteY9" fmla="*/ 333375 h 1609725"/>
                      <a:gd name="connsiteX10" fmla="*/ 2290762 w 4719637"/>
                      <a:gd name="connsiteY10" fmla="*/ 214313 h 1609725"/>
                      <a:gd name="connsiteX11" fmla="*/ 2405062 w 4719637"/>
                      <a:gd name="connsiteY11" fmla="*/ 104775 h 1609725"/>
                      <a:gd name="connsiteX12" fmla="*/ 2214562 w 4719637"/>
                      <a:gd name="connsiteY12" fmla="*/ 0 h 1609725"/>
                      <a:gd name="connsiteX13" fmla="*/ 2124075 w 4719637"/>
                      <a:gd name="connsiteY13" fmla="*/ 142875 h 1609725"/>
                      <a:gd name="connsiteX14" fmla="*/ 1809750 w 4719637"/>
                      <a:gd name="connsiteY14" fmla="*/ 147638 h 1609725"/>
                      <a:gd name="connsiteX15" fmla="*/ 1824037 w 4719637"/>
                      <a:gd name="connsiteY15" fmla="*/ 500063 h 1609725"/>
                      <a:gd name="connsiteX16" fmla="*/ 1966912 w 4719637"/>
                      <a:gd name="connsiteY16" fmla="*/ 509588 h 1609725"/>
                      <a:gd name="connsiteX17" fmla="*/ 1971675 w 4719637"/>
                      <a:gd name="connsiteY17" fmla="*/ 923925 h 1609725"/>
                      <a:gd name="connsiteX18" fmla="*/ 100012 w 4719637"/>
                      <a:gd name="connsiteY18" fmla="*/ 928688 h 1609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719637" h="1609725">
                        <a:moveTo>
                          <a:pt x="100012" y="928688"/>
                        </a:moveTo>
                        <a:lnTo>
                          <a:pt x="0" y="1609725"/>
                        </a:lnTo>
                        <a:lnTo>
                          <a:pt x="4719637" y="1609725"/>
                        </a:lnTo>
                        <a:lnTo>
                          <a:pt x="4610100" y="1281113"/>
                        </a:lnTo>
                        <a:lnTo>
                          <a:pt x="4386262" y="1271588"/>
                        </a:lnTo>
                        <a:lnTo>
                          <a:pt x="4305300" y="1019175"/>
                        </a:lnTo>
                        <a:lnTo>
                          <a:pt x="3228975" y="1028700"/>
                        </a:lnTo>
                        <a:lnTo>
                          <a:pt x="3128962" y="485775"/>
                        </a:lnTo>
                        <a:lnTo>
                          <a:pt x="2609850" y="485775"/>
                        </a:lnTo>
                        <a:lnTo>
                          <a:pt x="2581275" y="333375"/>
                        </a:lnTo>
                        <a:lnTo>
                          <a:pt x="2290762" y="214313"/>
                        </a:lnTo>
                        <a:lnTo>
                          <a:pt x="2405062" y="104775"/>
                        </a:lnTo>
                        <a:lnTo>
                          <a:pt x="2214562" y="0"/>
                        </a:lnTo>
                        <a:lnTo>
                          <a:pt x="2124075" y="142875"/>
                        </a:lnTo>
                        <a:lnTo>
                          <a:pt x="1809750" y="147638"/>
                        </a:lnTo>
                        <a:lnTo>
                          <a:pt x="1824037" y="500063"/>
                        </a:lnTo>
                        <a:lnTo>
                          <a:pt x="1966912" y="509588"/>
                        </a:lnTo>
                        <a:cubicBezTo>
                          <a:pt x="1968500" y="647700"/>
                          <a:pt x="1970087" y="785813"/>
                          <a:pt x="1971675" y="923925"/>
                        </a:cubicBezTo>
                        <a:lnTo>
                          <a:pt x="100012" y="928688"/>
                        </a:lnTo>
                        <a:close/>
                      </a:path>
                    </a:pathLst>
                  </a:custGeom>
                  <a:solidFill>
                    <a:srgbClr val="104282">
                      <a:alpha val="30000"/>
                    </a:srgb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b"/>
                  <a:lstStyle/>
                  <a:p>
                    <a:pPr algn="ctr">
                      <a:defRPr/>
                    </a:pPr>
                    <a:endParaRPr lang="en-US" sz="2000" dirty="0">
                      <a:solidFill>
                        <a:srgbClr val="09407A"/>
                      </a:solidFill>
                      <a:highlight>
                        <a:srgbClr val="1D8DB0"/>
                      </a:highlight>
                      <a:latin typeface="DK Honeyguide Caps" pitchFamily="2" charset="77"/>
                      <a:cs typeface="Lucida Sans"/>
                    </a:endParaRPr>
                  </a:p>
                </p:txBody>
              </p:sp>
            </p:grpSp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9203BFA9-FB8C-8641-B47D-152A02C0A5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/>
                <a:stretch/>
              </p:blipFill>
              <p:spPr>
                <a:xfrm>
                  <a:off x="-165295" y="703903"/>
                  <a:ext cx="4483350" cy="3362512"/>
                </a:xfrm>
                <a:prstGeom prst="rect">
                  <a:avLst/>
                </a:prstGeom>
                <a:ln>
                  <a:solidFill>
                    <a:srgbClr val="000000"/>
                  </a:solidFill>
                </a:ln>
              </p:spPr>
            </p:pic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D78A87F-E097-9747-96AE-736CCBAB59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40013" y="5899689"/>
                <a:ext cx="149912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highlight>
                      <a:srgbClr val="808080"/>
                    </a:highlight>
                    <a:latin typeface="Raleway ExtraBold" panose="020B0403030101060003" pitchFamily="34" charset="77"/>
                    <a:cs typeface="Lucida Sans" charset="0"/>
                  </a:rPr>
                  <a:t>LOW ENERGY RIB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408E957-6080-1D4A-A391-D1D7954D5E30}"/>
                </a:ext>
              </a:extLst>
            </p:cNvPr>
            <p:cNvGrpSpPr/>
            <p:nvPr/>
          </p:nvGrpSpPr>
          <p:grpSpPr>
            <a:xfrm>
              <a:off x="5176404" y="1130500"/>
              <a:ext cx="2207795" cy="2254337"/>
              <a:chOff x="5742616" y="-821732"/>
              <a:chExt cx="2207795" cy="2254337"/>
            </a:xfrm>
          </p:grpSpPr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AA364B43-9F67-C84B-999C-440BD7AE406A}"/>
                  </a:ext>
                </a:extLst>
              </p:cNvPr>
              <p:cNvSpPr/>
              <p:nvPr/>
            </p:nvSpPr>
            <p:spPr>
              <a:xfrm>
                <a:off x="5964670" y="-693552"/>
                <a:ext cx="1763687" cy="186770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473A1704-F02B-2547-A2BC-4B5D49C478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42616" y="-821732"/>
                <a:ext cx="2207795" cy="22543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1AD7FE1B-ADFA-2449-BF94-BD046D0267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85440" y="2048374"/>
              <a:ext cx="2443430" cy="67299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7738751-B7DF-AB47-B307-28AE789EAD64}"/>
                </a:ext>
              </a:extLst>
            </p:cNvPr>
            <p:cNvCxnSpPr>
              <a:cxnSpLocks/>
            </p:cNvCxnSpPr>
            <p:nvPr/>
          </p:nvCxnSpPr>
          <p:spPr>
            <a:xfrm>
              <a:off x="6304141" y="3164460"/>
              <a:ext cx="85256" cy="1924797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DF57729-19AE-A74E-941E-7BBBAA1367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00388" y="4703516"/>
              <a:ext cx="1875835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bg1"/>
                  </a:solidFill>
                  <a:highlight>
                    <a:srgbClr val="2F4D5D"/>
                  </a:highlight>
                  <a:latin typeface="Raleway ExtraBold" panose="020B0403030101060003" pitchFamily="34" charset="77"/>
                  <a:cs typeface="Lucida Sans" charset="0"/>
                </a:rPr>
                <a:t>GPS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  <a:highlight>
                    <a:srgbClr val="2F4D5D"/>
                  </a:highlight>
                  <a:latin typeface="Raleway ExtraBold" panose="020B0403030101060003" pitchFamily="34" charset="77"/>
                  <a:cs typeface="Lucida Sans" charset="0"/>
                </a:rPr>
                <a:t>General Purpose Separator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29C09FE-C061-564A-BB39-310F0E433B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8934" y="3849530"/>
              <a:ext cx="183095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b="1" dirty="0">
                  <a:solidFill>
                    <a:schemeClr val="bg1"/>
                  </a:solidFill>
                  <a:highlight>
                    <a:srgbClr val="2F4D5D"/>
                  </a:highlight>
                  <a:latin typeface="Raleway ExtraBold" panose="020B0403030101060003" pitchFamily="34" charset="77"/>
                  <a:cs typeface="Lucida Sans" charset="0"/>
                </a:rPr>
                <a:t>HRS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  <a:highlight>
                    <a:srgbClr val="2F4D5D"/>
                  </a:highlight>
                  <a:latin typeface="Raleway ExtraBold" panose="020B0403030101060003" pitchFamily="34" charset="77"/>
                  <a:cs typeface="Lucida Sans" charset="0"/>
                </a:rPr>
                <a:t>High Resolution Separator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9C73B17-D2DB-764D-9578-399123D58883}"/>
              </a:ext>
            </a:extLst>
          </p:cNvPr>
          <p:cNvSpPr txBox="1">
            <a:spLocks noChangeArrowheads="1"/>
          </p:cNvSpPr>
          <p:nvPr/>
        </p:nvSpPr>
        <p:spPr bwMode="auto">
          <a:xfrm rot="17157866">
            <a:off x="707170" y="4525257"/>
            <a:ext cx="12650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 b="1" dirty="0">
                <a:solidFill>
                  <a:srgbClr val="104282"/>
                </a:solidFill>
                <a:highlight>
                  <a:srgbClr val="A0C73E"/>
                </a:highlight>
                <a:latin typeface="Raleway ExtraBold" panose="020B0403030101060003" pitchFamily="34" charset="77"/>
                <a:cs typeface="Lucida Sans" charset="0"/>
              </a:rPr>
              <a:t>HIGH ENERGY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0577778-C471-C74B-88E5-BF6F2520F848}"/>
              </a:ext>
            </a:extLst>
          </p:cNvPr>
          <p:cNvSpPr txBox="1"/>
          <p:nvPr/>
        </p:nvSpPr>
        <p:spPr>
          <a:xfrm>
            <a:off x="8628721" y="1590037"/>
            <a:ext cx="34677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aleway Light" panose="020B0403030101060003" pitchFamily="34" charset="77"/>
              </a:rPr>
              <a:t>1.4 GeV protons </a:t>
            </a:r>
            <a:r>
              <a:rPr lang="en-US" sz="1600" dirty="0">
                <a:latin typeface="Raleway Light" panose="020B0403030101060003" pitchFamily="34" charset="77"/>
                <a:sym typeface="Wingdings" pitchFamily="2" charset="2"/>
              </a:rPr>
              <a:t> </a:t>
            </a:r>
            <a:r>
              <a:rPr lang="en-US" sz="1600" dirty="0" err="1">
                <a:latin typeface="Raleway Light" panose="020B0403030101060003" pitchFamily="34" charset="77"/>
              </a:rPr>
              <a:t>CaO</a:t>
            </a:r>
            <a:r>
              <a:rPr lang="en-US" sz="1600" dirty="0">
                <a:latin typeface="Raleway Light" panose="020B0403030101060003" pitchFamily="34" charset="77"/>
              </a:rPr>
              <a:t>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Raleway Light" panose="020B04030301010600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aleway Light" panose="020B0403030101060003" pitchFamily="34" charset="77"/>
              </a:rPr>
              <a:t>Effective beam time of 35 </a:t>
            </a:r>
            <a:r>
              <a:rPr lang="en-US" sz="1600" dirty="0" err="1">
                <a:latin typeface="Raleway Light" panose="020B0403030101060003" pitchFamily="34" charset="77"/>
              </a:rPr>
              <a:t>hrs</a:t>
            </a:r>
            <a:endParaRPr lang="en-US" sz="1600" dirty="0">
              <a:latin typeface="Raleway Light" panose="020B04030301010600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highlight>
                <a:srgbClr val="00FFFF"/>
              </a:highlight>
              <a:latin typeface="Raleway Light" panose="020B04030301010600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00FFFF"/>
                </a:highlight>
                <a:latin typeface="Raleway Light" panose="020B0403030101060003" pitchFamily="34" charset="77"/>
              </a:rPr>
              <a:t>1700 </a:t>
            </a:r>
            <a:r>
              <a:rPr lang="en-US" dirty="0" err="1">
                <a:highlight>
                  <a:srgbClr val="00FFFF"/>
                </a:highlight>
                <a:latin typeface="Raleway Light" panose="020B0403030101060003" pitchFamily="34" charset="77"/>
              </a:rPr>
              <a:t>pps</a:t>
            </a:r>
            <a:r>
              <a:rPr lang="en-US" dirty="0">
                <a:highlight>
                  <a:srgbClr val="00FFFF"/>
                </a:highlight>
                <a:latin typeface="Raleway Light" panose="020B0403030101060003" pitchFamily="34" charset="77"/>
              </a:rPr>
              <a:t> production yield</a:t>
            </a:r>
            <a:r>
              <a:rPr lang="en-US" dirty="0">
                <a:latin typeface="Raleway Light" panose="020B0403030101060003" pitchFamily="34" charset="77"/>
              </a:rPr>
              <a:t>  (</a:t>
            </a:r>
            <a:r>
              <a:rPr lang="en-US" sz="1600" dirty="0">
                <a:latin typeface="Raleway Light" panose="020B0403030101060003" pitchFamily="34" charset="77"/>
              </a:rPr>
              <a:t>ISOLDE capability 3640 </a:t>
            </a:r>
            <a:r>
              <a:rPr lang="en-US" sz="1600" dirty="0" err="1">
                <a:latin typeface="Raleway Light" panose="020B0403030101060003" pitchFamily="34" charset="77"/>
              </a:rPr>
              <a:t>pps</a:t>
            </a:r>
            <a:r>
              <a:rPr lang="en-US" dirty="0">
                <a:latin typeface="Raleway Light" panose="020B0403030101060003" pitchFamily="34" charset="77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aleway Light" panose="020B04030301010600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aleway Light" panose="020B0403030101060003" pitchFamily="34" charset="77"/>
              </a:rPr>
              <a:t>approx. 10</a:t>
            </a:r>
            <a:r>
              <a:rPr lang="en-US" baseline="30000" dirty="0">
                <a:latin typeface="Raleway Light" panose="020B0403030101060003" pitchFamily="34" charset="77"/>
              </a:rPr>
              <a:t>5</a:t>
            </a:r>
            <a:r>
              <a:rPr lang="en-US" dirty="0">
                <a:latin typeface="Raleway Light" panose="020B0403030101060003" pitchFamily="34" charset="77"/>
              </a:rPr>
              <a:t> proton-positron coincidences (Fermi)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aleway Light" panose="020B04030301010600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aleway Light" panose="020B0403030101060003" pitchFamily="34" charset="77"/>
              </a:rPr>
              <a:t>Implantation rate of 90 </a:t>
            </a:r>
            <a:r>
              <a:rPr lang="en-US" dirty="0" err="1">
                <a:latin typeface="Raleway Light" panose="020B0403030101060003" pitchFamily="34" charset="77"/>
              </a:rPr>
              <a:t>pps</a:t>
            </a:r>
            <a:endParaRPr lang="en-US" dirty="0">
              <a:latin typeface="Raleway Light" panose="020B04030301010600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aleway Light" panose="020B04030301010600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aleway Light" panose="020B0403030101060003" pitchFamily="34" charset="77"/>
              </a:rPr>
              <a:t>Ion transmission in the beamline was 12% </a:t>
            </a:r>
            <a:r>
              <a:rPr lang="en-US" sz="1600" dirty="0">
                <a:latin typeface="Raleway Light" panose="020B0403030101060003" pitchFamily="34" charset="77"/>
              </a:rPr>
              <a:t>(inadequate existing beam optics </a:t>
            </a:r>
            <a:r>
              <a:rPr lang="en-US" sz="1600" baseline="30000" dirty="0">
                <a:latin typeface="Raleway Light" panose="020B0403030101060003" pitchFamily="34" charset="77"/>
              </a:rPr>
              <a:t>32</a:t>
            </a:r>
            <a:r>
              <a:rPr lang="en-US" sz="1600" dirty="0">
                <a:latin typeface="Raleway Light" panose="020B0403030101060003" pitchFamily="34" charset="77"/>
              </a:rPr>
              <a:t>Ar</a:t>
            </a:r>
            <a:r>
              <a:rPr lang="en-US" sz="1600" baseline="30000" dirty="0">
                <a:latin typeface="Raleway Light" panose="020B0403030101060003" pitchFamily="34" charset="77"/>
              </a:rPr>
              <a:t>+</a:t>
            </a:r>
            <a:r>
              <a:rPr lang="en-US" sz="1600" dirty="0">
                <a:latin typeface="Raleway Light" panose="020B0403030101060003" pitchFamily="34" charset="77"/>
              </a:rPr>
              <a:t> beam 30 keV)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aleway Light" panose="020B04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5419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0DC534-830A-EA44-996C-8B83E3DF5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Raleway Light" panose="020B0403030101060003" pitchFamily="34" charset="77"/>
              </a:rPr>
              <a:t>Faculty of Science, Physics and Astronomy, </a:t>
            </a:r>
            <a:r>
              <a:rPr lang="en-US" dirty="0" err="1">
                <a:latin typeface="Raleway Light" panose="020B0403030101060003" pitchFamily="34" charset="77"/>
              </a:rPr>
              <a:t>Instituut</a:t>
            </a:r>
            <a:r>
              <a:rPr lang="en-US" dirty="0">
                <a:latin typeface="Raleway Light" panose="020B0403030101060003" pitchFamily="34" charset="77"/>
              </a:rPr>
              <a:t> </a:t>
            </a:r>
            <a:r>
              <a:rPr lang="en-US" dirty="0" err="1">
                <a:latin typeface="Raleway Light" panose="020B0403030101060003" pitchFamily="34" charset="77"/>
              </a:rPr>
              <a:t>voor</a:t>
            </a:r>
            <a:r>
              <a:rPr lang="en-US" dirty="0">
                <a:latin typeface="Raleway Light" panose="020B0403030101060003" pitchFamily="34" charset="77"/>
              </a:rPr>
              <a:t> Kern- </a:t>
            </a:r>
            <a:r>
              <a:rPr lang="en-US" dirty="0" err="1">
                <a:latin typeface="Raleway Light" panose="020B0403030101060003" pitchFamily="34" charset="77"/>
              </a:rPr>
              <a:t>en</a:t>
            </a:r>
            <a:r>
              <a:rPr lang="en-US" dirty="0">
                <a:latin typeface="Raleway Light" panose="020B0403030101060003" pitchFamily="34" charset="77"/>
              </a:rPr>
              <a:t> </a:t>
            </a:r>
            <a:r>
              <a:rPr lang="en-US" dirty="0" err="1">
                <a:latin typeface="Raleway Light" panose="020B0403030101060003" pitchFamily="34" charset="77"/>
              </a:rPr>
              <a:t>Stralingsfysica</a:t>
            </a:r>
            <a:r>
              <a:rPr lang="en-US" dirty="0">
                <a:latin typeface="Raleway Light" panose="020B0403030101060003" pitchFamily="34" charset="77"/>
              </a:rPr>
              <a:t>.</a:t>
            </a:r>
            <a:endParaRPr lang="nl-NL" dirty="0">
              <a:latin typeface="Raleway Light" panose="020B0403030101060003" pitchFamily="34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F7A032-51DD-5544-83F6-056E3F5FA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6</a:t>
            </a:fld>
            <a:endParaRPr lang="nl-NL"/>
          </a:p>
        </p:txBody>
      </p: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7D36040A-4FAF-FF4E-B84A-B8043F8B272E}"/>
              </a:ext>
            </a:extLst>
          </p:cNvPr>
          <p:cNvGrpSpPr/>
          <p:nvPr/>
        </p:nvGrpSpPr>
        <p:grpSpPr>
          <a:xfrm>
            <a:off x="607702" y="1164721"/>
            <a:ext cx="4773955" cy="4860331"/>
            <a:chOff x="1252143" y="18780985"/>
            <a:chExt cx="7233277" cy="7647000"/>
          </a:xfrm>
        </p:grpSpPr>
        <p:pic>
          <p:nvPicPr>
            <p:cNvPr id="215" name="Picture 214" descr="A blue and white sign&#13;&#10;&#13;&#10;Description automatically generated">
              <a:extLst>
                <a:ext uri="{FF2B5EF4-FFF2-40B4-BE49-F238E27FC236}">
                  <a16:creationId xmlns:a16="http://schemas.microsoft.com/office/drawing/2014/main" id="{DDE730AF-9359-1B4E-879A-813C0FA986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9" r="8154" b="14921"/>
            <a:stretch/>
          </p:blipFill>
          <p:spPr>
            <a:xfrm>
              <a:off x="1252143" y="18780985"/>
              <a:ext cx="7233277" cy="7632058"/>
            </a:xfrm>
            <a:prstGeom prst="rect">
              <a:avLst/>
            </a:prstGeom>
          </p:spPr>
        </p:pic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04103A6A-7736-914C-865A-560C397E2A1E}"/>
                </a:ext>
              </a:extLst>
            </p:cNvPr>
            <p:cNvSpPr txBox="1"/>
            <p:nvPr/>
          </p:nvSpPr>
          <p:spPr>
            <a:xfrm rot="16754500">
              <a:off x="23436" y="22844045"/>
              <a:ext cx="6699817" cy="468064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lIns="92574" tIns="46287" rIns="92574" bIns="46287" rtlCol="0" anchor="ctr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ode Pro Demo" panose="02000506030000020004" pitchFamily="2" charset="77"/>
                  <a:ea typeface="Segoe UI Black" panose="020B0A02040204020203" pitchFamily="34" charset="0"/>
                  <a:cs typeface="Segoe UI Black" panose="020B0A02040204020203" pitchFamily="34" charset="0"/>
                </a:rPr>
                <a:t>Superconducting Magnet </a:t>
              </a: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62AE74C5-014C-204E-B986-E287C4F66E76}"/>
                </a:ext>
              </a:extLst>
            </p:cNvPr>
            <p:cNvSpPr/>
            <p:nvPr/>
          </p:nvSpPr>
          <p:spPr>
            <a:xfrm>
              <a:off x="5692746" y="22048591"/>
              <a:ext cx="2091679" cy="532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Raleway ExtraBold" panose="020B0403030101060003" pitchFamily="34" charset="77"/>
                  <a:ea typeface="Segoe UI Black" panose="020B0A02040204020203" pitchFamily="34" charset="0"/>
                  <a:cs typeface="Segoe UI Black" panose="020B0A02040204020203" pitchFamily="34" charset="0"/>
                </a:rPr>
                <a:t>Upper plate</a:t>
              </a:r>
              <a:endParaRPr lang="en-GB" sz="1600" b="1" dirty="0">
                <a:latin typeface="Raleway ExtraBold" panose="020B0403030101060003" pitchFamily="34" charset="77"/>
              </a:endParaRP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B7F3F478-110E-A642-B79F-178AB1FCD1B4}"/>
                </a:ext>
              </a:extLst>
            </p:cNvPr>
            <p:cNvSpPr/>
            <p:nvPr/>
          </p:nvSpPr>
          <p:spPr>
            <a:xfrm>
              <a:off x="5815708" y="23802621"/>
              <a:ext cx="2096537" cy="532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Raleway ExtraBold" panose="020B0403030101060003" pitchFamily="34" charset="77"/>
                  <a:ea typeface="Segoe UI Black" panose="020B0A02040204020203" pitchFamily="34" charset="0"/>
                  <a:cs typeface="Segoe UI Black" panose="020B0A02040204020203" pitchFamily="34" charset="0"/>
                </a:rPr>
                <a:t>Lower plate</a:t>
              </a:r>
              <a:endParaRPr lang="en-GB" sz="1600" b="1" dirty="0">
                <a:latin typeface="Raleway ExtraBold" panose="020B0403030101060003" pitchFamily="34" charset="77"/>
              </a:endParaRPr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D7DB3281-CC16-D747-94BE-DDB7761E63D2}"/>
                </a:ext>
              </a:extLst>
            </p:cNvPr>
            <p:cNvSpPr/>
            <p:nvPr/>
          </p:nvSpPr>
          <p:spPr>
            <a:xfrm>
              <a:off x="5508739" y="23111646"/>
              <a:ext cx="1700644" cy="532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Raleway ExtraBold" panose="020B0403030101060003" pitchFamily="34" charset="77"/>
                  <a:ea typeface="Segoe UI Black" panose="020B0A02040204020203" pitchFamily="34" charset="0"/>
                  <a:cs typeface="Segoe UI Black" panose="020B0A02040204020203" pitchFamily="34" charset="0"/>
                </a:rPr>
                <a:t>Mylar foil</a:t>
              </a:r>
              <a:endParaRPr lang="en-GB" sz="1600" b="1" dirty="0">
                <a:latin typeface="Raleway ExtraBold" panose="020B0403030101060003" pitchFamily="34" charset="77"/>
              </a:endParaRPr>
            </a:p>
          </p:txBody>
        </p:sp>
      </p:grpSp>
      <p:sp>
        <p:nvSpPr>
          <p:cNvPr id="225" name="Oval 224">
            <a:extLst>
              <a:ext uri="{FF2B5EF4-FFF2-40B4-BE49-F238E27FC236}">
                <a16:creationId xmlns:a16="http://schemas.microsoft.com/office/drawing/2014/main" id="{C2953194-9076-C046-90E4-645749DF2537}"/>
              </a:ext>
            </a:extLst>
          </p:cNvPr>
          <p:cNvSpPr>
            <a:spLocks noChangeAspect="1"/>
          </p:cNvSpPr>
          <p:nvPr/>
        </p:nvSpPr>
        <p:spPr>
          <a:xfrm>
            <a:off x="2351009" y="2705756"/>
            <a:ext cx="2694573" cy="2772000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BC3C27FB-6944-9341-AD6B-786BA81D314F}"/>
              </a:ext>
            </a:extLst>
          </p:cNvPr>
          <p:cNvGrpSpPr/>
          <p:nvPr/>
        </p:nvGrpSpPr>
        <p:grpSpPr>
          <a:xfrm>
            <a:off x="4968833" y="713984"/>
            <a:ext cx="5310638" cy="5262382"/>
            <a:chOff x="6219381" y="1024718"/>
            <a:chExt cx="3830113" cy="365669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565BDB2-FB4C-F549-936C-9B8B45F6A4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9381" y="1024718"/>
              <a:ext cx="3830113" cy="3656691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4041846-D6A9-3143-B2AE-D11152B03ECC}"/>
                </a:ext>
              </a:extLst>
            </p:cNvPr>
            <p:cNvSpPr txBox="1"/>
            <p:nvPr/>
          </p:nvSpPr>
          <p:spPr>
            <a:xfrm>
              <a:off x="8430096" y="3765437"/>
              <a:ext cx="10198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Roboto Condensed" pitchFamily="2" charset="0"/>
                  <a:ea typeface="Roboto Condensed" pitchFamily="2" charset="0"/>
                </a:rPr>
                <a:t>Lower Plate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7D46644-CFD4-C240-B3C0-60777E145107}"/>
                </a:ext>
              </a:extLst>
            </p:cNvPr>
            <p:cNvSpPr txBox="1"/>
            <p:nvPr/>
          </p:nvSpPr>
          <p:spPr>
            <a:xfrm>
              <a:off x="8409673" y="1680290"/>
              <a:ext cx="1011815" cy="307777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none" rtlCol="0">
              <a:spAutoFit/>
            </a:bodyPr>
            <a:lstStyle/>
            <a:p>
              <a:pPr marL="6350"/>
              <a:r>
                <a:rPr lang="en-US" sz="1400" dirty="0">
                  <a:latin typeface="Roboto Condensed" pitchFamily="2" charset="0"/>
                  <a:ea typeface="Roboto Condensed" pitchFamily="2" charset="0"/>
                </a:rPr>
                <a:t>Upper Plate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E5812B77-45B3-314A-B436-683B08A3A0DA}"/>
                </a:ext>
              </a:extLst>
            </p:cNvPr>
            <p:cNvGrpSpPr/>
            <p:nvPr/>
          </p:nvGrpSpPr>
          <p:grpSpPr>
            <a:xfrm>
              <a:off x="7523032" y="2052931"/>
              <a:ext cx="1211872" cy="779398"/>
              <a:chOff x="5438066" y="1936301"/>
              <a:chExt cx="1378467" cy="927364"/>
            </a:xfrm>
          </p:grpSpPr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D1C362FA-3542-6148-97F3-8D18265ED45C}"/>
                  </a:ext>
                </a:extLst>
              </p:cNvPr>
              <p:cNvCxnSpPr>
                <a:cxnSpLocks/>
                <a:stCxn id="79" idx="0"/>
              </p:cNvCxnSpPr>
              <p:nvPr/>
            </p:nvCxnSpPr>
            <p:spPr>
              <a:xfrm flipH="1" flipV="1">
                <a:off x="5606483" y="1955746"/>
                <a:ext cx="515880" cy="907905"/>
              </a:xfrm>
              <a:prstGeom prst="straightConnector1">
                <a:avLst/>
              </a:prstGeom>
              <a:ln w="12700" cap="flat" cmpd="sng" algn="ctr">
                <a:solidFill>
                  <a:schemeClr val="accent2"/>
                </a:solidFill>
                <a:prstDash val="sysDot"/>
                <a:round/>
                <a:headEnd type="none" w="med" len="sm"/>
                <a:tailEnd type="triangle" w="sm" len="lg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4A507A5E-DBA0-7B4F-AD16-C3A327496C75}"/>
                  </a:ext>
                </a:extLst>
              </p:cNvPr>
              <p:cNvCxnSpPr>
                <a:cxnSpLocks/>
                <a:stCxn id="79" idx="0"/>
                <a:endCxn id="86" idx="2"/>
              </p:cNvCxnSpPr>
              <p:nvPr/>
            </p:nvCxnSpPr>
            <p:spPr>
              <a:xfrm flipH="1" flipV="1">
                <a:off x="5438085" y="1936302"/>
                <a:ext cx="684284" cy="927363"/>
              </a:xfrm>
              <a:prstGeom prst="straightConnector1">
                <a:avLst/>
              </a:prstGeom>
              <a:ln w="12700" cap="flat" cmpd="sng" algn="ctr">
                <a:solidFill>
                  <a:schemeClr val="accent2"/>
                </a:solidFill>
                <a:prstDash val="sysDot"/>
                <a:round/>
                <a:headEnd type="none" w="med" len="sm"/>
                <a:tailEnd type="triangle" w="sm" len="lg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FEC1CB8C-0D19-4147-A142-55104AC7F233}"/>
                  </a:ext>
                </a:extLst>
              </p:cNvPr>
              <p:cNvCxnSpPr>
                <a:cxnSpLocks/>
                <a:stCxn id="79" idx="0"/>
              </p:cNvCxnSpPr>
              <p:nvPr/>
            </p:nvCxnSpPr>
            <p:spPr>
              <a:xfrm flipV="1">
                <a:off x="6122368" y="1953478"/>
                <a:ext cx="535888" cy="910181"/>
              </a:xfrm>
              <a:prstGeom prst="straightConnector1">
                <a:avLst/>
              </a:prstGeom>
              <a:ln w="12700" cap="flat" cmpd="sng" algn="ctr">
                <a:solidFill>
                  <a:schemeClr val="accent2"/>
                </a:solidFill>
                <a:prstDash val="sysDot"/>
                <a:round/>
                <a:headEnd type="none" w="med" len="sm"/>
                <a:tailEnd type="triangle" w="sm" len="lg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E4961123-E3DA-1545-BCAB-132F506306EF}"/>
                  </a:ext>
                </a:extLst>
              </p:cNvPr>
              <p:cNvCxnSpPr>
                <a:cxnSpLocks/>
                <a:stCxn id="79" idx="0"/>
                <a:endCxn id="87" idx="2"/>
              </p:cNvCxnSpPr>
              <p:nvPr/>
            </p:nvCxnSpPr>
            <p:spPr>
              <a:xfrm flipV="1">
                <a:off x="6122369" y="1936302"/>
                <a:ext cx="694164" cy="927363"/>
              </a:xfrm>
              <a:prstGeom prst="straightConnector1">
                <a:avLst/>
              </a:prstGeom>
              <a:ln w="12700" cap="flat" cmpd="sng" algn="ctr">
                <a:solidFill>
                  <a:schemeClr val="accent2"/>
                </a:solidFill>
                <a:prstDash val="sysDot"/>
                <a:round/>
                <a:headEnd type="none" w="med" len="sm"/>
                <a:tailEnd type="triangle" w="sm" len="lg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32A8AA49-5F27-EC43-89DE-7AFB52E97092}"/>
                </a:ext>
              </a:extLst>
            </p:cNvPr>
            <p:cNvGrpSpPr/>
            <p:nvPr/>
          </p:nvGrpSpPr>
          <p:grpSpPr>
            <a:xfrm rot="10800000">
              <a:off x="7520080" y="2867386"/>
              <a:ext cx="1209098" cy="779907"/>
              <a:chOff x="5434713" y="1931885"/>
              <a:chExt cx="1375312" cy="927971"/>
            </a:xfrm>
          </p:grpSpPr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8D689F90-CFF3-6042-AE73-F3E5E17DAC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606489" y="1955756"/>
                <a:ext cx="511768" cy="904100"/>
              </a:xfrm>
              <a:prstGeom prst="straightConnector1">
                <a:avLst/>
              </a:prstGeom>
              <a:ln w="12700" cap="flat" cmpd="sng" algn="ctr">
                <a:solidFill>
                  <a:schemeClr val="accent2"/>
                </a:solidFill>
                <a:prstDash val="sysDot"/>
                <a:round/>
                <a:headEnd type="none" w="med" len="sm"/>
                <a:tailEnd type="triangle" w="sm" len="lg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392D96C2-F1DF-B84C-9C5C-011640B3E7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34713" y="1931885"/>
                <a:ext cx="683544" cy="927971"/>
              </a:xfrm>
              <a:prstGeom prst="straightConnector1">
                <a:avLst/>
              </a:prstGeom>
              <a:ln w="12700" cap="flat" cmpd="sng" algn="ctr">
                <a:solidFill>
                  <a:schemeClr val="accent2"/>
                </a:solidFill>
                <a:prstDash val="sysDot"/>
                <a:round/>
                <a:headEnd type="none" w="med" len="sm"/>
                <a:tailEnd type="triangle" w="sm" len="lg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C5E96ACF-D5BF-4B43-B76E-86BA4561206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18257" y="1953488"/>
                <a:ext cx="540000" cy="906368"/>
              </a:xfrm>
              <a:prstGeom prst="straightConnector1">
                <a:avLst/>
              </a:prstGeom>
              <a:ln w="12700" cap="flat" cmpd="sng" algn="ctr">
                <a:solidFill>
                  <a:schemeClr val="accent2"/>
                </a:solidFill>
                <a:prstDash val="sysDot"/>
                <a:round/>
                <a:headEnd type="none" w="med" len="sm"/>
                <a:tailEnd type="triangle" w="sm" len="lg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F38A040C-2842-3742-BB6A-4B85FF303F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18257" y="1931885"/>
                <a:ext cx="691768" cy="927971"/>
              </a:xfrm>
              <a:prstGeom prst="straightConnector1">
                <a:avLst/>
              </a:prstGeom>
              <a:ln w="12700" cap="flat" cmpd="sng" algn="ctr">
                <a:solidFill>
                  <a:schemeClr val="accent2"/>
                </a:solidFill>
                <a:prstDash val="sysDot"/>
                <a:round/>
                <a:headEnd type="none" w="med" len="sm"/>
                <a:tailEnd type="triangle" w="sm" len="lg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AD89A2D-DAC5-9E4F-B8AD-15A233BCF619}"/>
                </a:ext>
              </a:extLst>
            </p:cNvPr>
            <p:cNvSpPr txBox="1"/>
            <p:nvPr/>
          </p:nvSpPr>
          <p:spPr>
            <a:xfrm>
              <a:off x="8497529" y="3116195"/>
              <a:ext cx="2728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Roboto Condensed" pitchFamily="2" charset="0"/>
                  <a:ea typeface="Roboto Condensed" pitchFamily="2" charset="0"/>
                </a:rPr>
                <a:t>p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9EDA231-4198-724F-A684-F6BBA572D8B3}"/>
                </a:ext>
              </a:extLst>
            </p:cNvPr>
            <p:cNvSpPr txBox="1"/>
            <p:nvPr/>
          </p:nvSpPr>
          <p:spPr>
            <a:xfrm>
              <a:off x="7689627" y="3944653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30000" dirty="0">
                  <a:latin typeface="Roboto Condensed" pitchFamily="2" charset="0"/>
                  <a:ea typeface="Roboto Condensed" pitchFamily="2" charset="0"/>
                </a:rPr>
                <a:t>32</a:t>
              </a:r>
              <a:r>
                <a:rPr lang="en-US" sz="1400" dirty="0">
                  <a:latin typeface="Roboto Condensed" pitchFamily="2" charset="0"/>
                  <a:ea typeface="Roboto Condensed" pitchFamily="2" charset="0"/>
                </a:rPr>
                <a:t>Ar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CA7521DD-8338-814D-A158-4ABCFFEC9E03}"/>
                </a:ext>
              </a:extLst>
            </p:cNvPr>
            <p:cNvCxnSpPr>
              <a:cxnSpLocks/>
              <a:stCxn id="72" idx="1"/>
              <a:endCxn id="87" idx="3"/>
            </p:cNvCxnSpPr>
            <p:nvPr/>
          </p:nvCxnSpPr>
          <p:spPr>
            <a:xfrm flipH="1" flipV="1">
              <a:off x="8972267" y="2037803"/>
              <a:ext cx="501546" cy="705745"/>
            </a:xfrm>
            <a:prstGeom prst="straightConnector1">
              <a:avLst/>
            </a:prstGeom>
            <a:ln w="2222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EE7A6303-9068-7549-AC00-0C9A0FEA396F}"/>
                </a:ext>
              </a:extLst>
            </p:cNvPr>
            <p:cNvCxnSpPr>
              <a:cxnSpLocks/>
              <a:stCxn id="72" idx="3"/>
              <a:endCxn id="90" idx="3"/>
            </p:cNvCxnSpPr>
            <p:nvPr/>
          </p:nvCxnSpPr>
          <p:spPr>
            <a:xfrm flipH="1">
              <a:off x="8972267" y="2914702"/>
              <a:ext cx="501546" cy="759846"/>
            </a:xfrm>
            <a:prstGeom prst="straightConnector1">
              <a:avLst/>
            </a:prstGeom>
            <a:ln w="2222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7577B598-87DA-2942-8909-32E182B88CE9}"/>
                </a:ext>
              </a:extLst>
            </p:cNvPr>
            <p:cNvGrpSpPr/>
            <p:nvPr/>
          </p:nvGrpSpPr>
          <p:grpSpPr>
            <a:xfrm>
              <a:off x="7175152" y="1207005"/>
              <a:ext cx="1898952" cy="2588780"/>
              <a:chOff x="5038257" y="929778"/>
              <a:chExt cx="2160000" cy="3080257"/>
            </a:xfrm>
          </p:grpSpPr>
          <p:sp>
            <p:nvSpPr>
              <p:cNvPr id="79" name="Rounded Rectangle 78">
                <a:extLst>
                  <a:ext uri="{FF2B5EF4-FFF2-40B4-BE49-F238E27FC236}">
                    <a16:creationId xmlns:a16="http://schemas.microsoft.com/office/drawing/2014/main" id="{21488E29-263F-CC42-8AAB-4C0D32643FE2}"/>
                  </a:ext>
                </a:extLst>
              </p:cNvPr>
              <p:cNvSpPr/>
              <p:nvPr/>
            </p:nvSpPr>
            <p:spPr>
              <a:xfrm>
                <a:off x="5578257" y="2863665"/>
                <a:ext cx="1080000" cy="36000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D9C43375-F62C-0143-BADF-044F1063048F}"/>
                  </a:ext>
                </a:extLst>
              </p:cNvPr>
              <p:cNvGrpSpPr/>
              <p:nvPr/>
            </p:nvGrpSpPr>
            <p:grpSpPr>
              <a:xfrm>
                <a:off x="5038257" y="3827027"/>
                <a:ext cx="2160000" cy="183008"/>
                <a:chOff x="5038257" y="3807712"/>
                <a:chExt cx="2160000" cy="183008"/>
              </a:xfrm>
            </p:grpSpPr>
            <p:sp>
              <p:nvSpPr>
                <p:cNvPr id="89" name="Rounded Rectangle 88">
                  <a:extLst>
                    <a:ext uri="{FF2B5EF4-FFF2-40B4-BE49-F238E27FC236}">
                      <a16:creationId xmlns:a16="http://schemas.microsoft.com/office/drawing/2014/main" id="{DAACA1AD-CDF4-8D4A-95AC-CE4387937668}"/>
                    </a:ext>
                  </a:extLst>
                </p:cNvPr>
                <p:cNvSpPr/>
                <p:nvPr/>
              </p:nvSpPr>
              <p:spPr>
                <a:xfrm>
                  <a:off x="5163973" y="3828920"/>
                  <a:ext cx="540000" cy="36000"/>
                </a:xfrm>
                <a:prstGeom prst="round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ounded Rectangle 89">
                  <a:extLst>
                    <a:ext uri="{FF2B5EF4-FFF2-40B4-BE49-F238E27FC236}">
                      <a16:creationId xmlns:a16="http://schemas.microsoft.com/office/drawing/2014/main" id="{01962C43-6F1F-2643-8D2A-E189B8D8A273}"/>
                    </a:ext>
                  </a:extLst>
                </p:cNvPr>
                <p:cNvSpPr/>
                <p:nvPr/>
              </p:nvSpPr>
              <p:spPr>
                <a:xfrm>
                  <a:off x="6542421" y="3828466"/>
                  <a:ext cx="540000" cy="36000"/>
                </a:xfrm>
                <a:prstGeom prst="round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ounded Rectangle 90">
                  <a:extLst>
                    <a:ext uri="{FF2B5EF4-FFF2-40B4-BE49-F238E27FC236}">
                      <a16:creationId xmlns:a16="http://schemas.microsoft.com/office/drawing/2014/main" id="{7CFE7222-A25E-0449-AD39-4C9DC45D4FA6}"/>
                    </a:ext>
                  </a:extLst>
                </p:cNvPr>
                <p:cNvSpPr/>
                <p:nvPr/>
              </p:nvSpPr>
              <p:spPr>
                <a:xfrm>
                  <a:off x="5038257" y="3859115"/>
                  <a:ext cx="2160000" cy="87682"/>
                </a:xfrm>
                <a:prstGeom prst="round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2" name="Rounded Rectangle 91">
                  <a:extLst>
                    <a:ext uri="{FF2B5EF4-FFF2-40B4-BE49-F238E27FC236}">
                      <a16:creationId xmlns:a16="http://schemas.microsoft.com/office/drawing/2014/main" id="{A917083E-5130-E44D-87C9-E2C46D5DF940}"/>
                    </a:ext>
                  </a:extLst>
                </p:cNvPr>
                <p:cNvSpPr/>
                <p:nvPr/>
              </p:nvSpPr>
              <p:spPr>
                <a:xfrm>
                  <a:off x="5770911" y="3807712"/>
                  <a:ext cx="694693" cy="183008"/>
                </a:xfrm>
                <a:prstGeom prst="roundRect">
                  <a:avLst>
                    <a:gd name="adj" fmla="val 22542"/>
                  </a:avLst>
                </a:pr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8E930272-F93F-AC42-B88C-B1849C253BD4}"/>
                  </a:ext>
                </a:extLst>
              </p:cNvPr>
              <p:cNvGrpSpPr/>
              <p:nvPr/>
            </p:nvGrpSpPr>
            <p:grpSpPr>
              <a:xfrm>
                <a:off x="5038257" y="929778"/>
                <a:ext cx="2160000" cy="1006524"/>
                <a:chOff x="5038257" y="929778"/>
                <a:chExt cx="2160000" cy="1006524"/>
              </a:xfrm>
            </p:grpSpPr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CF0AD1CF-99C6-FC4B-8323-61B273E2BC1C}"/>
                    </a:ext>
                  </a:extLst>
                </p:cNvPr>
                <p:cNvGrpSpPr/>
                <p:nvPr/>
              </p:nvGrpSpPr>
              <p:grpSpPr>
                <a:xfrm>
                  <a:off x="5038257" y="1818362"/>
                  <a:ext cx="2160000" cy="117940"/>
                  <a:chOff x="5038257" y="1818362"/>
                  <a:chExt cx="2160000" cy="117940"/>
                </a:xfrm>
              </p:grpSpPr>
              <p:sp>
                <p:nvSpPr>
                  <p:cNvPr id="86" name="Rounded Rectangle 85">
                    <a:extLst>
                      <a:ext uri="{FF2B5EF4-FFF2-40B4-BE49-F238E27FC236}">
                        <a16:creationId xmlns:a16="http://schemas.microsoft.com/office/drawing/2014/main" id="{7046BDA1-3DFE-C94C-999C-50DCD39693F7}"/>
                      </a:ext>
                    </a:extLst>
                  </p:cNvPr>
                  <p:cNvSpPr/>
                  <p:nvPr/>
                </p:nvSpPr>
                <p:spPr>
                  <a:xfrm>
                    <a:off x="5163973" y="1900302"/>
                    <a:ext cx="540000" cy="36000"/>
                  </a:xfrm>
                  <a:prstGeom prst="roundRect">
                    <a:avLst/>
                  </a:prstGeom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Rounded Rectangle 86">
                    <a:extLst>
                      <a:ext uri="{FF2B5EF4-FFF2-40B4-BE49-F238E27FC236}">
                        <a16:creationId xmlns:a16="http://schemas.microsoft.com/office/drawing/2014/main" id="{A251530D-6788-B44C-8E25-5BD3D523FAAE}"/>
                      </a:ext>
                    </a:extLst>
                  </p:cNvPr>
                  <p:cNvSpPr/>
                  <p:nvPr/>
                </p:nvSpPr>
                <p:spPr>
                  <a:xfrm>
                    <a:off x="6542421" y="1900302"/>
                    <a:ext cx="540000" cy="36000"/>
                  </a:xfrm>
                  <a:prstGeom prst="roundRect">
                    <a:avLst/>
                  </a:prstGeom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Rounded Rectangle 87">
                    <a:extLst>
                      <a:ext uri="{FF2B5EF4-FFF2-40B4-BE49-F238E27FC236}">
                        <a16:creationId xmlns:a16="http://schemas.microsoft.com/office/drawing/2014/main" id="{72A8E241-D411-6A4F-8773-23C4A5E3F5DC}"/>
                      </a:ext>
                    </a:extLst>
                  </p:cNvPr>
                  <p:cNvSpPr/>
                  <p:nvPr/>
                </p:nvSpPr>
                <p:spPr>
                  <a:xfrm>
                    <a:off x="5038257" y="1818362"/>
                    <a:ext cx="2160000" cy="87682"/>
                  </a:xfrm>
                  <a:prstGeom prst="round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9AE7C88D-F4D0-E94B-965A-695F7F8C31F9}"/>
                    </a:ext>
                  </a:extLst>
                </p:cNvPr>
                <p:cNvGrpSpPr/>
                <p:nvPr/>
              </p:nvGrpSpPr>
              <p:grpSpPr>
                <a:xfrm>
                  <a:off x="5758257" y="929778"/>
                  <a:ext cx="720000" cy="988792"/>
                  <a:chOff x="5758257" y="929778"/>
                  <a:chExt cx="720000" cy="988792"/>
                </a:xfrm>
              </p:grpSpPr>
              <p:sp>
                <p:nvSpPr>
                  <p:cNvPr id="84" name="Rounded Rectangle 83">
                    <a:extLst>
                      <a:ext uri="{FF2B5EF4-FFF2-40B4-BE49-F238E27FC236}">
                        <a16:creationId xmlns:a16="http://schemas.microsoft.com/office/drawing/2014/main" id="{3E0AEF4F-E6C0-764D-9770-9EC6AB86E909}"/>
                      </a:ext>
                    </a:extLst>
                  </p:cNvPr>
                  <p:cNvSpPr/>
                  <p:nvPr/>
                </p:nvSpPr>
                <p:spPr>
                  <a:xfrm>
                    <a:off x="5758257" y="929778"/>
                    <a:ext cx="720000" cy="988792"/>
                  </a:xfrm>
                  <a:prstGeom prst="roundRect">
                    <a:avLst>
                      <a:gd name="adj" fmla="val 22542"/>
                    </a:avLst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AEAA7A51-30AA-C343-8DCE-8E512C5EA40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73979" y="1279895"/>
                    <a:ext cx="288557" cy="288557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79375" indent="-76200" algn="ctr"/>
                    <a:r>
                      <a:rPr lang="en-US" sz="1200" b="1" dirty="0">
                        <a:solidFill>
                          <a:srgbClr val="002060"/>
                        </a:solidFill>
                        <a:latin typeface="Roboto Condensed" pitchFamily="2" charset="0"/>
                        <a:ea typeface="Roboto Condensed" pitchFamily="2" charset="0"/>
                      </a:rPr>
                      <a:t>2</a:t>
                    </a:r>
                    <a:endParaRPr lang="en-US" sz="1400" b="1" dirty="0">
                      <a:solidFill>
                        <a:srgbClr val="002060"/>
                      </a:solidFill>
                      <a:latin typeface="Roboto Condensed" pitchFamily="2" charset="0"/>
                      <a:ea typeface="Roboto Condensed" pitchFamily="2" charset="0"/>
                    </a:endParaRPr>
                  </a:p>
                </p:txBody>
              </p:sp>
            </p:grpSp>
          </p:grpSp>
        </p:grp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765CEADC-A07B-7D49-871A-FD76DC18186A}"/>
                </a:ext>
              </a:extLst>
            </p:cNvPr>
            <p:cNvSpPr/>
            <p:nvPr/>
          </p:nvSpPr>
          <p:spPr>
            <a:xfrm>
              <a:off x="9436733" y="2708102"/>
              <a:ext cx="253194" cy="24204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175" algn="ctr"/>
              <a:r>
                <a:rPr lang="en-US" sz="1200" b="1" dirty="0">
                  <a:solidFill>
                    <a:srgbClr val="002060"/>
                  </a:solidFill>
                  <a:latin typeface="Roboto Condensed" pitchFamily="2" charset="0"/>
                  <a:ea typeface="Roboto Condensed" pitchFamily="2" charset="0"/>
                </a:rPr>
                <a:t>3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84E6B65-8384-5744-AF6D-6103A524C950}"/>
                </a:ext>
              </a:extLst>
            </p:cNvPr>
            <p:cNvSpPr/>
            <p:nvPr/>
          </p:nvSpPr>
          <p:spPr>
            <a:xfrm>
              <a:off x="7326286" y="2717937"/>
              <a:ext cx="253194" cy="24204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763" algn="ctr"/>
              <a:r>
                <a:rPr lang="en-US" sz="1200" b="1" dirty="0">
                  <a:solidFill>
                    <a:srgbClr val="002060"/>
                  </a:solidFill>
                  <a:latin typeface="Roboto Condensed" pitchFamily="2" charset="0"/>
                  <a:ea typeface="Roboto Condensed" pitchFamily="2" charset="0"/>
                </a:rPr>
                <a:t>1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53C33981-4F2D-AC4C-B5DA-7A908F6143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7584" y="2859381"/>
              <a:ext cx="7044" cy="1322554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13B8D332-F08A-2C47-8343-2C900C4D9DBE}"/>
                </a:ext>
              </a:extLst>
            </p:cNvPr>
            <p:cNvGrpSpPr/>
            <p:nvPr/>
          </p:nvGrpSpPr>
          <p:grpSpPr>
            <a:xfrm>
              <a:off x="7985482" y="1981762"/>
              <a:ext cx="304914" cy="848931"/>
              <a:chOff x="5959981" y="1849757"/>
              <a:chExt cx="346830" cy="1010100"/>
            </a:xfrm>
          </p:grpSpPr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DDAF097E-7E65-D447-88F4-EE625E44E5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142325" y="1849757"/>
                <a:ext cx="2" cy="945096"/>
              </a:xfrm>
              <a:prstGeom prst="straightConnector1">
                <a:avLst/>
              </a:prstGeom>
              <a:ln w="25400">
                <a:solidFill>
                  <a:srgbClr val="941651"/>
                </a:solidFill>
                <a:prstDash val="sysDash"/>
                <a:headEnd type="none" w="med" len="med"/>
                <a:tailEnd type="arrow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6205A3ED-9C80-3A42-B621-E590ACA680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959981" y="1891224"/>
                <a:ext cx="150264" cy="968633"/>
              </a:xfrm>
              <a:prstGeom prst="straightConnector1">
                <a:avLst/>
              </a:prstGeom>
              <a:ln w="25400">
                <a:solidFill>
                  <a:srgbClr val="941651"/>
                </a:solidFill>
                <a:prstDash val="sysDash"/>
                <a:headEnd type="none" w="med" len="med"/>
                <a:tailEnd type="arrow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B38C1E8C-A1B6-E345-AC1D-16B38A41E9E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23119" y="1908311"/>
                <a:ext cx="183692" cy="939020"/>
              </a:xfrm>
              <a:prstGeom prst="straightConnector1">
                <a:avLst/>
              </a:prstGeom>
              <a:ln w="25400">
                <a:solidFill>
                  <a:srgbClr val="941651"/>
                </a:solidFill>
                <a:prstDash val="sysDash"/>
                <a:headEnd type="none" w="med" len="med"/>
                <a:tailEnd type="arrow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1" name="TextBox 220">
                  <a:extLst>
                    <a:ext uri="{FF2B5EF4-FFF2-40B4-BE49-F238E27FC236}">
                      <a16:creationId xmlns:a16="http://schemas.microsoft.com/office/drawing/2014/main" id="{D422A3D8-B388-5042-8B1B-EDEAF85BA793}"/>
                    </a:ext>
                  </a:extLst>
                </p:cNvPr>
                <p:cNvSpPr txBox="1"/>
                <p:nvPr/>
              </p:nvSpPr>
              <p:spPr>
                <a:xfrm>
                  <a:off x="6606346" y="2728603"/>
                  <a:ext cx="441965" cy="3196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GB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oMath>
                    </m:oMathPara>
                  </a14:m>
                  <a:endParaRPr lang="en-GB" sz="2400" b="1" dirty="0"/>
                </a:p>
              </p:txBody>
            </p:sp>
          </mc:Choice>
          <mc:Fallback xmlns="">
            <p:sp>
              <p:nvSpPr>
                <p:cNvPr id="221" name="TextBox 220">
                  <a:extLst>
                    <a:ext uri="{FF2B5EF4-FFF2-40B4-BE49-F238E27FC236}">
                      <a16:creationId xmlns:a16="http://schemas.microsoft.com/office/drawing/2014/main" id="{D422A3D8-B388-5042-8B1B-EDEAF85BA7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6346" y="2728603"/>
                  <a:ext cx="441965" cy="31966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3" name="Straight Arrow Connector 222">
              <a:extLst>
                <a:ext uri="{FF2B5EF4-FFF2-40B4-BE49-F238E27FC236}">
                  <a16:creationId xmlns:a16="http://schemas.microsoft.com/office/drawing/2014/main" id="{4756C842-7D8B-064F-BE6A-80C87829F48E}"/>
                </a:ext>
              </a:extLst>
            </p:cNvPr>
            <p:cNvCxnSpPr/>
            <p:nvPr/>
          </p:nvCxnSpPr>
          <p:spPr>
            <a:xfrm flipV="1">
              <a:off x="6964315" y="2220398"/>
              <a:ext cx="17593" cy="1323582"/>
            </a:xfrm>
            <a:prstGeom prst="straightConnector1">
              <a:avLst/>
            </a:prstGeom>
            <a:ln w="12700">
              <a:solidFill>
                <a:srgbClr val="0739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A2200F0-71C0-334A-8731-EC15F39507F9}"/>
                </a:ext>
              </a:extLst>
            </p:cNvPr>
            <p:cNvSpPr/>
            <p:nvPr/>
          </p:nvSpPr>
          <p:spPr>
            <a:xfrm>
              <a:off x="7944660" y="2295963"/>
              <a:ext cx="35298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chemeClr val="bg2">
                      <a:lumMod val="10000"/>
                    </a:schemeClr>
                  </a:solidFill>
                  <a:highlight>
                    <a:srgbClr val="DCE7F0"/>
                  </a:highlight>
                  <a:latin typeface="Symbol" pitchFamily="2" charset="2"/>
                </a:rPr>
                <a:t>b</a:t>
              </a:r>
              <a:r>
                <a:rPr lang="en-US" sz="1400" b="1" baseline="30000" dirty="0">
                  <a:solidFill>
                    <a:schemeClr val="bg2">
                      <a:lumMod val="10000"/>
                    </a:schemeClr>
                  </a:solidFill>
                  <a:highlight>
                    <a:srgbClr val="DCE7F0"/>
                  </a:highlight>
                  <a:latin typeface="Times" pitchFamily="2" charset="0"/>
                </a:rPr>
                <a:t>+</a:t>
              </a:r>
              <a:endParaRPr lang="en-US" sz="1400" b="1" dirty="0">
                <a:solidFill>
                  <a:schemeClr val="bg2">
                    <a:lumMod val="10000"/>
                  </a:schemeClr>
                </a:solidFill>
                <a:highlight>
                  <a:srgbClr val="DCE7F0"/>
                </a:highlight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0EAD1CC1-7842-E240-89FE-2472E21ABA29}"/>
              </a:ext>
            </a:extLst>
          </p:cNvPr>
          <p:cNvGrpSpPr/>
          <p:nvPr/>
        </p:nvGrpSpPr>
        <p:grpSpPr>
          <a:xfrm>
            <a:off x="10272008" y="154571"/>
            <a:ext cx="1766493" cy="1131133"/>
            <a:chOff x="9188274" y="98769"/>
            <a:chExt cx="1766493" cy="1131133"/>
          </a:xfrm>
        </p:grpSpPr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820F4A26-BD39-AB4D-9BAE-018BF6777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88274" y="876603"/>
              <a:ext cx="1766493" cy="353299"/>
            </a:xfrm>
            <a:prstGeom prst="rect">
              <a:avLst/>
            </a:prstGeom>
          </p:spPr>
        </p:pic>
        <p:pic>
          <p:nvPicPr>
            <p:cNvPr id="109" name="Picture 10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D34B59B-6CFA-8F45-ABB2-EBC0F12B3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10799" y="98769"/>
              <a:ext cx="743968" cy="743968"/>
            </a:xfrm>
            <a:prstGeom prst="rect">
              <a:avLst/>
            </a:prstGeom>
          </p:spPr>
        </p:pic>
      </p:grpSp>
      <p:sp>
        <p:nvSpPr>
          <p:cNvPr id="110" name="Title 5">
            <a:extLst>
              <a:ext uri="{FF2B5EF4-FFF2-40B4-BE49-F238E27FC236}">
                <a16:creationId xmlns:a16="http://schemas.microsoft.com/office/drawing/2014/main" id="{46CC0910-F2A8-434E-B581-CA0591AD0192}"/>
              </a:ext>
            </a:extLst>
          </p:cNvPr>
          <p:cNvSpPr txBox="1">
            <a:spLocks/>
          </p:cNvSpPr>
          <p:nvPr/>
        </p:nvSpPr>
        <p:spPr>
          <a:xfrm>
            <a:off x="22859" y="-308"/>
            <a:ext cx="12162504" cy="12382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  <a:latin typeface="Raleway ExtraBold" panose="020B0403030101060003" pitchFamily="34" charset="77"/>
              </a:rPr>
              <a:t>Inside the </a:t>
            </a:r>
            <a:r>
              <a:rPr lang="en-US" sz="2800" b="1" dirty="0" err="1">
                <a:solidFill>
                  <a:schemeClr val="tx1"/>
                </a:solidFill>
                <a:latin typeface="Raleway ExtraBold" panose="020B0403030101060003" pitchFamily="34" charset="77"/>
              </a:rPr>
              <a:t>WISArD</a:t>
            </a:r>
            <a:endParaRPr lang="en-US" sz="2800" b="1" dirty="0">
              <a:solidFill>
                <a:schemeClr val="tx1"/>
              </a:solidFill>
              <a:latin typeface="Raleway ExtraBold" panose="020B0403030101060003" pitchFamily="34" charset="77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4083091A-3404-204C-93F4-62D5D72B153D}"/>
              </a:ext>
            </a:extLst>
          </p:cNvPr>
          <p:cNvSpPr/>
          <p:nvPr/>
        </p:nvSpPr>
        <p:spPr>
          <a:xfrm>
            <a:off x="6637" y="-615"/>
            <a:ext cx="45719" cy="1238865"/>
          </a:xfrm>
          <a:prstGeom prst="rect">
            <a:avLst/>
          </a:prstGeom>
          <a:solidFill>
            <a:srgbClr val="3A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BCE6DBC1-AC9A-D448-BAE7-A4F1F94B6619}"/>
              </a:ext>
            </a:extLst>
          </p:cNvPr>
          <p:cNvGrpSpPr/>
          <p:nvPr/>
        </p:nvGrpSpPr>
        <p:grpSpPr>
          <a:xfrm>
            <a:off x="10149187" y="3225919"/>
            <a:ext cx="2111773" cy="769441"/>
            <a:chOff x="10577797" y="3118239"/>
            <a:chExt cx="2111775" cy="76944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0B3B8356-E2EA-EC48-924D-1174B4B50A2D}"/>
                    </a:ext>
                  </a:extLst>
                </p:cNvPr>
                <p:cNvSpPr txBox="1"/>
                <p:nvPr/>
              </p:nvSpPr>
              <p:spPr>
                <a:xfrm>
                  <a:off x="10750456" y="3118239"/>
                  <a:ext cx="1939116" cy="76944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ctr" latinLnBrk="1" hangingPunct="0">
                    <a:buSzPts val="2000"/>
                    <a:buFont typeface="Karla"/>
                    <a:buChar char="▸"/>
                  </a:pPr>
                  <a:r>
                    <a:rPr lang="en-GB" sz="1600" dirty="0">
                      <a:solidFill>
                        <a:srgbClr val="002060"/>
                      </a:solidFill>
                      <a:latin typeface="Raleway Light" panose="020B0403030101060003" pitchFamily="34" charset="77"/>
                      <a:ea typeface="Roboto Condensed" pitchFamily="2" charset="0"/>
                    </a:rPr>
                    <a:t>Mylar foil</a:t>
                  </a:r>
                </a:p>
                <a:p>
                  <a:pPr marL="271463" fontAlgn="ctr" latinLnBrk="1" hangingPunct="0">
                    <a:buSzPts val="2000"/>
                  </a:pPr>
                  <a:r>
                    <a:rPr lang="en-GB" sz="1400" dirty="0">
                      <a:solidFill>
                        <a:srgbClr val="002060"/>
                      </a:solidFill>
                      <a:latin typeface="Raleway Light" panose="020B0403030101060003" pitchFamily="34" charset="77"/>
                      <a:ea typeface="Roboto Condensed" pitchFamily="2" charset="0"/>
                    </a:rPr>
                    <a:t>(7-</a:t>
                  </a:r>
                  <a:r>
                    <a:rPr lang="en-GB" sz="1400" dirty="0">
                      <a:solidFill>
                        <a:srgbClr val="002060"/>
                      </a:solidFill>
                      <a:latin typeface="Symbol" pitchFamily="2" charset="2"/>
                      <a:ea typeface="Roboto Condensed" pitchFamily="2" charset="0"/>
                    </a:rPr>
                    <a:t>m</a:t>
                  </a:r>
                  <a:r>
                    <a:rPr lang="en-GB" sz="1400" dirty="0">
                      <a:solidFill>
                        <a:srgbClr val="002060"/>
                      </a:solidFill>
                      <a:latin typeface="Raleway Light" panose="020B0403030101060003" pitchFamily="34" charset="77"/>
                      <a:ea typeface="Roboto Condensed" pitchFamily="2" charset="0"/>
                    </a:rPr>
                    <a:t>m-thick</a:t>
                  </a:r>
                  <a:br>
                    <a:rPr lang="en-GB" sz="1400" dirty="0">
                      <a:solidFill>
                        <a:srgbClr val="002060"/>
                      </a:solidFill>
                      <a:latin typeface="Raleway Light" panose="020B0403030101060003" pitchFamily="34" charset="77"/>
                      <a:ea typeface="Roboto Condensed" pitchFamily="2" charset="0"/>
                    </a:rPr>
                  </a:br>
                  <a14:m>
                    <m:oMath xmlns:m="http://schemas.openxmlformats.org/officeDocument/2006/math">
                      <m:r>
                        <a:rPr lang="en-GB" sz="14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a14:m>
                  <a:r>
                    <a:rPr lang="en-GB" sz="1400" dirty="0">
                      <a:solidFill>
                        <a:srgbClr val="002060"/>
                      </a:solidFill>
                      <a:latin typeface="Raleway Light" panose="020B0403030101060003" pitchFamily="34" charset="77"/>
                      <a:ea typeface="Roboto Condensed" pitchFamily="2" charset="0"/>
                    </a:rPr>
                    <a:t>= 15mm)</a:t>
                  </a:r>
                </a:p>
              </p:txBody>
            </p:sp>
          </mc:Choice>
          <mc:Fallback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0B3B8356-E2EA-EC48-924D-1174B4B50A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50456" y="3118239"/>
                  <a:ext cx="1939116" cy="769441"/>
                </a:xfrm>
                <a:prstGeom prst="rect">
                  <a:avLst/>
                </a:prstGeom>
                <a:blipFill>
                  <a:blip r:embed="rId7"/>
                  <a:stretch>
                    <a:fillRect l="-3896" t="-9677" b="-64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39B91CEA-A04A-CC40-83EF-E7E273621280}"/>
                </a:ext>
              </a:extLst>
            </p:cNvPr>
            <p:cNvSpPr/>
            <p:nvPr/>
          </p:nvSpPr>
          <p:spPr>
            <a:xfrm>
              <a:off x="10577797" y="3288322"/>
              <a:ext cx="253193" cy="24563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763" algn="ctr"/>
              <a:r>
                <a:rPr lang="en-US" sz="1400" b="1" dirty="0">
                  <a:solidFill>
                    <a:srgbClr val="002060"/>
                  </a:solidFill>
                  <a:latin typeface="Raleway Light" panose="020B0403030101060003" pitchFamily="34" charset="77"/>
                  <a:ea typeface="Roboto Condensed" pitchFamily="2" charset="0"/>
                </a:rPr>
                <a:t>1</a:t>
              </a: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EE16EEA1-A702-9848-BA79-89D3250C1537}"/>
              </a:ext>
            </a:extLst>
          </p:cNvPr>
          <p:cNvGrpSpPr/>
          <p:nvPr/>
        </p:nvGrpSpPr>
        <p:grpSpPr>
          <a:xfrm>
            <a:off x="9926512" y="4130831"/>
            <a:ext cx="2350489" cy="800219"/>
            <a:chOff x="10091520" y="3800655"/>
            <a:chExt cx="2350489" cy="80021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4CEAB908-632E-BA42-83EC-182D28245305}"/>
                    </a:ext>
                  </a:extLst>
                </p:cNvPr>
                <p:cNvSpPr/>
                <p:nvPr/>
              </p:nvSpPr>
              <p:spPr>
                <a:xfrm>
                  <a:off x="10291343" y="3800655"/>
                  <a:ext cx="2150666" cy="800219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fontAlgn="ctr" latinLnBrk="1" hangingPunct="0">
                    <a:buSzPts val="2000"/>
                    <a:buFont typeface="Karla"/>
                    <a:buChar char="▸"/>
                  </a:pPr>
                  <a:r>
                    <a:rPr lang="en-GB" sz="1600" dirty="0">
                      <a:solidFill>
                        <a:srgbClr val="002060"/>
                      </a:solidFill>
                      <a:latin typeface="Raleway Light" panose="020B0403030101060003" pitchFamily="34" charset="77"/>
                      <a:ea typeface="Roboto Condensed" pitchFamily="2" charset="0"/>
                    </a:rPr>
                    <a:t>Plastic scintillator</a:t>
                  </a:r>
                  <a:br>
                    <a:rPr lang="en-GB" sz="1600" dirty="0">
                      <a:solidFill>
                        <a:srgbClr val="002060"/>
                      </a:solidFill>
                      <a:latin typeface="Raleway Light" panose="020B0403030101060003" pitchFamily="34" charset="77"/>
                      <a:ea typeface="Roboto Condensed" pitchFamily="2" charset="0"/>
                    </a:rPr>
                  </a:br>
                  <a:r>
                    <a:rPr lang="en-GB" sz="1600" dirty="0">
                      <a:solidFill>
                        <a:srgbClr val="002060"/>
                      </a:solidFill>
                      <a:latin typeface="Raleway Light" panose="020B0403030101060003" pitchFamily="34" charset="77"/>
                      <a:ea typeface="Roboto Condensed" pitchFamily="2" charset="0"/>
                    </a:rPr>
                    <a:t>    +</a:t>
                  </a:r>
                  <a:r>
                    <a:rPr lang="en-GB" sz="1600" dirty="0" err="1">
                      <a:solidFill>
                        <a:srgbClr val="002060"/>
                      </a:solidFill>
                      <a:latin typeface="Raleway Light" panose="020B0403030101060003" pitchFamily="34" charset="77"/>
                      <a:ea typeface="Roboto Condensed" pitchFamily="2" charset="0"/>
                    </a:rPr>
                    <a:t>SiPM</a:t>
                  </a:r>
                  <a:endParaRPr lang="en-GB" sz="1600" dirty="0">
                    <a:solidFill>
                      <a:srgbClr val="002060"/>
                    </a:solidFill>
                    <a:latin typeface="Raleway Light" panose="020B0403030101060003" pitchFamily="34" charset="77"/>
                    <a:ea typeface="Roboto Condensed" pitchFamily="2" charset="0"/>
                  </a:endParaRPr>
                </a:p>
                <a:p>
                  <a:pPr marL="222250" fontAlgn="ctr" latinLnBrk="1" hangingPunct="0">
                    <a:buSzPts val="2000"/>
                  </a:pPr>
                  <a:r>
                    <a:rPr lang="en-GB" sz="1400" dirty="0">
                      <a:solidFill>
                        <a:srgbClr val="002060"/>
                      </a:solidFill>
                      <a:latin typeface="Raleway Light" panose="020B0403030101060003" pitchFamily="34" charset="77"/>
                      <a:ea typeface="Roboto Condensed" pitchFamily="2" charset="0"/>
                    </a:rPr>
                    <a:t>(50mm / </a:t>
                  </a:r>
                  <a14:m>
                    <m:oMath xmlns:m="http://schemas.openxmlformats.org/officeDocument/2006/math">
                      <m:r>
                        <a:rPr lang="en-GB" sz="14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a14:m>
                  <a:r>
                    <a:rPr lang="en-GB" sz="1400" dirty="0">
                      <a:solidFill>
                        <a:srgbClr val="002060"/>
                      </a:solidFill>
                      <a:latin typeface="Raleway Light" panose="020B0403030101060003" pitchFamily="34" charset="77"/>
                      <a:ea typeface="Roboto Condensed" pitchFamily="2" charset="0"/>
                    </a:rPr>
                    <a:t>=20mm)</a:t>
                  </a:r>
                </a:p>
              </p:txBody>
            </p:sp>
          </mc:Choice>
          <mc:Fallback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4CEAB908-632E-BA42-83EC-182D282453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91343" y="3800655"/>
                  <a:ext cx="2150666" cy="800219"/>
                </a:xfrm>
                <a:prstGeom prst="rect">
                  <a:avLst/>
                </a:prstGeom>
                <a:blipFill>
                  <a:blip r:embed="rId8"/>
                  <a:stretch>
                    <a:fillRect l="-3529" t="-9375" b="-78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67ABE867-2CD8-BB4F-AF9F-33DC58E62A60}"/>
                </a:ext>
              </a:extLst>
            </p:cNvPr>
            <p:cNvSpPr>
              <a:spLocks/>
            </p:cNvSpPr>
            <p:nvPr/>
          </p:nvSpPr>
          <p:spPr>
            <a:xfrm>
              <a:off x="10091520" y="3856085"/>
              <a:ext cx="255600" cy="248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763" algn="ctr"/>
              <a:r>
                <a:rPr lang="en-US" sz="1400" b="1" dirty="0">
                  <a:solidFill>
                    <a:srgbClr val="002060"/>
                  </a:solidFill>
                  <a:latin typeface="Raleway Light" panose="020B0403030101060003" pitchFamily="34" charset="77"/>
                  <a:ea typeface="Roboto Condensed" pitchFamily="2" charset="0"/>
                </a:rPr>
                <a:t>2</a:t>
              </a: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41FCF5D8-A7EF-034B-B18D-0E28CC7C3E9A}"/>
              </a:ext>
            </a:extLst>
          </p:cNvPr>
          <p:cNvGrpSpPr/>
          <p:nvPr/>
        </p:nvGrpSpPr>
        <p:grpSpPr>
          <a:xfrm>
            <a:off x="9249336" y="5101106"/>
            <a:ext cx="2924706" cy="584775"/>
            <a:chOff x="9507158" y="4484071"/>
            <a:chExt cx="2924706" cy="58477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19B6A598-1504-CD4F-968D-2AEA94FF2597}"/>
                    </a:ext>
                  </a:extLst>
                </p:cNvPr>
                <p:cNvSpPr/>
                <p:nvPr/>
              </p:nvSpPr>
              <p:spPr>
                <a:xfrm>
                  <a:off x="9656093" y="4484071"/>
                  <a:ext cx="2775771" cy="584775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lvl="0" fontAlgn="ctr" latinLnBrk="1" hangingPunct="0">
                    <a:buSzPts val="2000"/>
                    <a:buFont typeface="Karla"/>
                    <a:buChar char="▸"/>
                  </a:pPr>
                  <a:r>
                    <a:rPr lang="en-GB" dirty="0">
                      <a:solidFill>
                        <a:srgbClr val="002060"/>
                      </a:solidFill>
                      <a:latin typeface="Raleway Light" panose="020B0403030101060003" pitchFamily="34" charset="77"/>
                      <a:ea typeface="Roboto Condensed" pitchFamily="2" charset="0"/>
                    </a:rPr>
                    <a:t>Silicon detectors</a:t>
                  </a:r>
                </a:p>
                <a:p>
                  <a:pPr marL="222250" lvl="0" fontAlgn="ctr" latinLnBrk="1" hangingPunct="0">
                    <a:buSzPts val="2000"/>
                  </a:pPr>
                  <a:r>
                    <a:rPr lang="en-GB" sz="1400" dirty="0">
                      <a:solidFill>
                        <a:srgbClr val="002060"/>
                      </a:solidFill>
                      <a:latin typeface="Raleway Light" panose="020B0403030101060003" pitchFamily="34" charset="77"/>
                      <a:ea typeface="Roboto Condensed" pitchFamily="2" charset="0"/>
                    </a:rPr>
                    <a:t>(300-</a:t>
                  </a:r>
                  <a:r>
                    <a:rPr lang="en-GB" sz="1400" dirty="0">
                      <a:solidFill>
                        <a:srgbClr val="002060"/>
                      </a:solidFill>
                      <a:latin typeface="Symbol" pitchFamily="2" charset="2"/>
                      <a:ea typeface="Roboto Condensed" pitchFamily="2" charset="0"/>
                    </a:rPr>
                    <a:t>m</a:t>
                  </a:r>
                  <a:r>
                    <a:rPr lang="en-GB" sz="1400" dirty="0">
                      <a:solidFill>
                        <a:srgbClr val="002060"/>
                      </a:solidFill>
                      <a:latin typeface="Raleway Light" panose="020B0403030101060003" pitchFamily="34" charset="77"/>
                      <a:ea typeface="Roboto Condensed" pitchFamily="2" charset="0"/>
                    </a:rPr>
                    <a:t>m-thick / </a:t>
                  </a:r>
                  <a14:m>
                    <m:oMath xmlns:m="http://schemas.openxmlformats.org/officeDocument/2006/math">
                      <m:r>
                        <a:rPr lang="en-GB" sz="1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a14:m>
                  <a:r>
                    <a:rPr lang="en-GB" sz="1400" dirty="0">
                      <a:solidFill>
                        <a:srgbClr val="002060"/>
                      </a:solidFill>
                      <a:latin typeface="Raleway Light" panose="020B0403030101060003" pitchFamily="34" charset="77"/>
                      <a:ea typeface="Roboto Condensed" pitchFamily="2" charset="0"/>
                    </a:rPr>
                    <a:t>= 30mm)</a:t>
                  </a:r>
                </a:p>
              </p:txBody>
            </p:sp>
          </mc:Choice>
          <mc:Fallback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19B6A598-1504-CD4F-968D-2AEA94FF259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56093" y="4484071"/>
                  <a:ext cx="2775771" cy="584775"/>
                </a:xfrm>
                <a:prstGeom prst="rect">
                  <a:avLst/>
                </a:prstGeom>
                <a:blipFill>
                  <a:blip r:embed="rId9"/>
                  <a:stretch>
                    <a:fillRect l="-3196" t="-10638" b="-106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D953F774-556C-CA48-8F82-4F287320060B}"/>
                </a:ext>
              </a:extLst>
            </p:cNvPr>
            <p:cNvSpPr/>
            <p:nvPr/>
          </p:nvSpPr>
          <p:spPr>
            <a:xfrm>
              <a:off x="9507158" y="4572329"/>
              <a:ext cx="255600" cy="248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763" algn="ctr"/>
              <a:r>
                <a:rPr lang="en-US" sz="1400" b="1" dirty="0">
                  <a:solidFill>
                    <a:srgbClr val="002060"/>
                  </a:solidFill>
                  <a:latin typeface="Raleway Light" panose="020B0403030101060003" pitchFamily="34" charset="77"/>
                  <a:ea typeface="Roboto Condensed" pitchFamily="2" charset="0"/>
                </a:rPr>
                <a:t>3</a:t>
              </a:r>
              <a:endParaRPr lang="en-US" b="1" dirty="0">
                <a:solidFill>
                  <a:srgbClr val="002060"/>
                </a:solidFill>
                <a:latin typeface="Raleway Light" panose="020B0403030101060003" pitchFamily="34" charset="77"/>
                <a:ea typeface="Roboto Condense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6441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1FF91B-E493-EC4D-890E-611BF3DFC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Science, Physics and Astronomy, Instituut voor Kern- en Stralingsfysica.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3E8343-53CD-3E41-AD60-A662690F9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7</a:t>
            </a:fld>
            <a:endParaRPr lang="nl-NL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8C30F054-6BDC-F048-ACFF-46B96EA2254E}"/>
              </a:ext>
            </a:extLst>
          </p:cNvPr>
          <p:cNvSpPr txBox="1">
            <a:spLocks/>
          </p:cNvSpPr>
          <p:nvPr/>
        </p:nvSpPr>
        <p:spPr>
          <a:xfrm>
            <a:off x="22859" y="-308"/>
            <a:ext cx="12162504" cy="12382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  <a:latin typeface="Raleway ExtraBold" panose="020B0403030101060003" pitchFamily="34" charset="77"/>
              </a:rPr>
              <a:t>Data Analysis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45D27F-5B83-434B-829C-6CC63B49F5BB}"/>
              </a:ext>
            </a:extLst>
          </p:cNvPr>
          <p:cNvSpPr/>
          <p:nvPr/>
        </p:nvSpPr>
        <p:spPr>
          <a:xfrm>
            <a:off x="6637" y="-615"/>
            <a:ext cx="45719" cy="1238865"/>
          </a:xfrm>
          <a:prstGeom prst="rect">
            <a:avLst/>
          </a:prstGeom>
          <a:solidFill>
            <a:srgbClr val="3A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A4B11BD-2A9E-C041-9DEB-04D698AA8874}"/>
                  </a:ext>
                </a:extLst>
              </p:cNvPr>
              <p:cNvSpPr txBox="1"/>
              <p:nvPr/>
            </p:nvSpPr>
            <p:spPr>
              <a:xfrm>
                <a:off x="416036" y="1237942"/>
                <a:ext cx="4338047" cy="39950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highlight>
                      <a:srgbClr val="DCE7F0"/>
                    </a:highlight>
                    <a:latin typeface="Raleway Light" panose="020B0403030101060003" pitchFamily="34" charset="77"/>
                  </a:rPr>
                  <a:t>Experimental data</a:t>
                </a:r>
                <a:endParaRPr lang="en-US" dirty="0">
                  <a:latin typeface="Raleway Light" panose="020B0403030101060003" pitchFamily="34" charset="77"/>
                </a:endParaRPr>
              </a:p>
              <a:p>
                <a:pPr marL="342900" indent="-342900">
                  <a:buAutoNum type="arabicPeriod"/>
                </a:pPr>
                <a:r>
                  <a:rPr lang="en-US" dirty="0">
                    <a:latin typeface="Raleway Light" panose="020B0403030101060003" pitchFamily="34" charset="77"/>
                  </a:rPr>
                  <a:t>Energy calibration</a:t>
                </a:r>
              </a:p>
              <a:p>
                <a:pPr marL="800100" lvl="1" indent="-342900">
                  <a:buFont typeface="Wingdings" pitchFamily="2" charset="2"/>
                  <a:buChar char="§"/>
                </a:pPr>
                <a:r>
                  <a:rPr lang="en-US" dirty="0">
                    <a:latin typeface="Raleway Light" panose="020B0403030101060003" pitchFamily="34" charset="77"/>
                  </a:rPr>
                  <a:t>SiDW </a:t>
                </a:r>
                <a:r>
                  <a:rPr lang="en-US" dirty="0">
                    <a:latin typeface="Raleway Light" panose="020B0403030101060003" pitchFamily="34" charset="77"/>
                    <a:sym typeface="Wingdings" pitchFamily="2" charset="2"/>
                  </a:rPr>
                  <a:t> </a:t>
                </a:r>
                <a:r>
                  <a:rPr lang="en-US" dirty="0">
                    <a:latin typeface="Raleway Light" panose="020B0403030101060003" pitchFamily="34" charset="77"/>
                  </a:rPr>
                  <a:t>Dead layer thickness</a:t>
                </a:r>
              </a:p>
              <a:p>
                <a:pPr marL="800100" lvl="1" indent="-342900">
                  <a:buFont typeface="Wingdings" pitchFamily="2" charset="2"/>
                  <a:buChar char="§"/>
                </a:pPr>
                <a:r>
                  <a:rPr lang="en-US" dirty="0" err="1">
                    <a:latin typeface="Raleway Light" panose="020B0403030101060003" pitchFamily="34" charset="77"/>
                  </a:rPr>
                  <a:t>SiUP</a:t>
                </a:r>
                <a:r>
                  <a:rPr lang="en-US" dirty="0">
                    <a:latin typeface="Raleway Light" panose="020B0403030101060003" pitchFamily="34" charset="77"/>
                  </a:rPr>
                  <a:t> </a:t>
                </a:r>
                <a:r>
                  <a:rPr lang="en-US" dirty="0">
                    <a:latin typeface="Raleway Light" panose="020B0403030101060003" pitchFamily="34" charset="77"/>
                    <a:sym typeface="Wingdings" pitchFamily="2" charset="2"/>
                  </a:rPr>
                  <a:t> Mylar thickness</a:t>
                </a:r>
                <a:endParaRPr lang="en-US" dirty="0">
                  <a:latin typeface="Raleway Light" panose="020B0403030101060003" pitchFamily="34" charset="77"/>
                </a:endParaRPr>
              </a:p>
              <a:p>
                <a:pPr marL="342900" indent="-342900">
                  <a:buAutoNum type="arabicPeriod"/>
                </a:pPr>
                <a:r>
                  <a:rPr lang="en-US" dirty="0">
                    <a:latin typeface="Raleway Light" panose="020B0403030101060003" pitchFamily="34" charset="77"/>
                  </a:rPr>
                  <a:t>Coincidence measurement.</a:t>
                </a:r>
                <a:br>
                  <a:rPr lang="en-US" dirty="0">
                    <a:latin typeface="Raleway Light" panose="020B0403030101060003" pitchFamily="34" charset="77"/>
                  </a:rPr>
                </a:br>
                <a:r>
                  <a:rPr lang="en-US" dirty="0">
                    <a:latin typeface="Raleway Light" panose="020B0403030101060003" pitchFamily="34" charset="77"/>
                  </a:rPr>
                  <a:t>short time window between p and </a:t>
                </a:r>
                <a:r>
                  <a:rPr lang="en-US" dirty="0">
                    <a:latin typeface="Symbol" pitchFamily="2" charset="2"/>
                  </a:rPr>
                  <a:t>b</a:t>
                </a:r>
              </a:p>
              <a:p>
                <a:pPr marL="342900" indent="-342900">
                  <a:buAutoNum type="arabicPeriod"/>
                </a:pPr>
                <a:r>
                  <a:rPr lang="en-US" dirty="0">
                    <a:latin typeface="Raleway Light" panose="020B0403030101060003" pitchFamily="34" charset="77"/>
                  </a:rPr>
                  <a:t>Kinematic energy shift, </a:t>
                </a:r>
                <a:r>
                  <a:rPr lang="en-US" dirty="0" err="1">
                    <a:latin typeface="Symbol" pitchFamily="2" charset="2"/>
                  </a:rPr>
                  <a:t>D</a:t>
                </a:r>
                <a:r>
                  <a:rPr lang="en-US" dirty="0" err="1">
                    <a:latin typeface="Raleway Light" panose="020B0403030101060003" pitchFamily="34" charset="77"/>
                  </a:rPr>
                  <a:t>E</a:t>
                </a:r>
                <a:r>
                  <a:rPr lang="en-US" baseline="-25000" dirty="0" err="1">
                    <a:latin typeface="Raleway Light" panose="020B0403030101060003" pitchFamily="34" charset="77"/>
                  </a:rPr>
                  <a:t>p</a:t>
                </a:r>
                <a:endParaRPr lang="en-US" baseline="-25000" dirty="0">
                  <a:latin typeface="Raleway Light" panose="020B0403030101060003" pitchFamily="34" charset="77"/>
                </a:endParaRPr>
              </a:p>
              <a:p>
                <a:endParaRPr lang="en-US" dirty="0">
                  <a:latin typeface="Chalkduster" panose="03050602040202020205" pitchFamily="66" charset="77"/>
                </a:endParaRPr>
              </a:p>
              <a:p>
                <a:r>
                  <a:rPr lang="en-GB" b="1" dirty="0">
                    <a:solidFill>
                      <a:srgbClr val="00B050"/>
                    </a:solidFill>
                    <a:highlight>
                      <a:srgbClr val="DCE7F0"/>
                    </a:highlight>
                    <a:latin typeface="Raleway Light" panose="020B0403030101060003" pitchFamily="34" charset="77"/>
                  </a:rPr>
                  <a:t>Monte Carlo simulations</a:t>
                </a:r>
                <a:endParaRPr lang="en-US" dirty="0">
                  <a:latin typeface="Chalkduster" panose="03050602040202020205" pitchFamily="66" charset="77"/>
                </a:endParaRPr>
              </a:p>
              <a:p>
                <a:pPr marL="342900" indent="-342900">
                  <a:buAutoNum type="arabicPeriod"/>
                </a:pPr>
                <a:r>
                  <a:rPr lang="en-US" dirty="0">
                    <a:latin typeface="Raleway Light" panose="020B0403030101060003" pitchFamily="34" charset="77"/>
                  </a:rPr>
                  <a:t>Event generator (CRADLE++)</a:t>
                </a:r>
              </a:p>
              <a:p>
                <a:pPr marL="342900" indent="-342900">
                  <a:buAutoNum type="arabicPeriod"/>
                </a:pPr>
                <a:r>
                  <a:rPr lang="en-US" dirty="0">
                    <a:latin typeface="Raleway Light" panose="020B0403030101060003" pitchFamily="34" charset="77"/>
                  </a:rPr>
                  <a:t>GEANT4 simulations</a:t>
                </a:r>
              </a:p>
              <a:p>
                <a:pPr marL="800100" lvl="1" indent="-34290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𝛽𝜈</m:t>
                        </m:r>
                      </m:sub>
                    </m:sSub>
                  </m:oMath>
                </a14:m>
                <a:r>
                  <a:rPr lang="en-US" dirty="0">
                    <a:latin typeface="Raleway Light" panose="020B0403030101060003" pitchFamily="34" charset="77"/>
                  </a:rPr>
                  <a:t> vs </a:t>
                </a:r>
                <a:r>
                  <a:rPr lang="en-US" dirty="0" err="1">
                    <a:latin typeface="Symbol" pitchFamily="2" charset="2"/>
                  </a:rPr>
                  <a:t>D</a:t>
                </a:r>
                <a:r>
                  <a:rPr lang="en-US" dirty="0" err="1">
                    <a:latin typeface="Raleway Light" panose="020B0403030101060003" pitchFamily="34" charset="77"/>
                  </a:rPr>
                  <a:t>E</a:t>
                </a:r>
                <a:r>
                  <a:rPr lang="en-US" baseline="-25000" dirty="0" err="1">
                    <a:latin typeface="Raleway Light" panose="020B0403030101060003" pitchFamily="34" charset="77"/>
                  </a:rPr>
                  <a:t>p</a:t>
                </a:r>
                <a:endParaRPr lang="en-US" dirty="0">
                  <a:latin typeface="Raleway Light" panose="020B0403030101060003" pitchFamily="34" charset="77"/>
                </a:endParaRPr>
              </a:p>
              <a:p>
                <a:pPr marL="342900" indent="-342900">
                  <a:buAutoNum type="arabicPeriod"/>
                </a:pPr>
                <a:r>
                  <a:rPr lang="en-US" dirty="0">
                    <a:latin typeface="Raleway Light" panose="020B0403030101060003" pitchFamily="34" charset="77"/>
                  </a:rPr>
                  <a:t>Systematic uncertainties</a:t>
                </a:r>
              </a:p>
              <a:p>
                <a:pPr marL="342900" indent="-342900">
                  <a:buAutoNum type="arabicPeriod"/>
                </a:pPr>
                <a:endParaRPr lang="en-US" dirty="0">
                  <a:latin typeface="Raleway Light" panose="020B0403030101060003" pitchFamily="34" charset="77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A4B11BD-2A9E-C041-9DEB-04D698AA8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036" y="1237942"/>
                <a:ext cx="4338047" cy="3995068"/>
              </a:xfrm>
              <a:prstGeom prst="rect">
                <a:avLst/>
              </a:prstGeom>
              <a:blipFill>
                <a:blip r:embed="rId3"/>
                <a:stretch>
                  <a:fillRect l="-1166" t="-6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6635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1FF91B-E493-EC4D-890E-611BF3DFC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Science, Physics and Astronomy, Instituut voor Kern- en Stralingsfysica.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3E8343-53CD-3E41-AD60-A662690F9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8</a:t>
            </a:fld>
            <a:endParaRPr lang="nl-NL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8C30F054-6BDC-F048-ACFF-46B96EA2254E}"/>
              </a:ext>
            </a:extLst>
          </p:cNvPr>
          <p:cNvSpPr txBox="1">
            <a:spLocks/>
          </p:cNvSpPr>
          <p:nvPr/>
        </p:nvSpPr>
        <p:spPr>
          <a:xfrm>
            <a:off x="22859" y="-308"/>
            <a:ext cx="12162504" cy="12382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  <a:latin typeface="Raleway ExtraBold" panose="020B0403030101060003" pitchFamily="34" charset="77"/>
              </a:rPr>
              <a:t>Data Analysis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45D27F-5B83-434B-829C-6CC63B49F5BB}"/>
              </a:ext>
            </a:extLst>
          </p:cNvPr>
          <p:cNvSpPr/>
          <p:nvPr/>
        </p:nvSpPr>
        <p:spPr>
          <a:xfrm>
            <a:off x="6637" y="-615"/>
            <a:ext cx="45719" cy="1238865"/>
          </a:xfrm>
          <a:prstGeom prst="rect">
            <a:avLst/>
          </a:prstGeom>
          <a:solidFill>
            <a:srgbClr val="3A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A4B11BD-2A9E-C041-9DEB-04D698AA8874}"/>
                  </a:ext>
                </a:extLst>
              </p:cNvPr>
              <p:cNvSpPr txBox="1"/>
              <p:nvPr/>
            </p:nvSpPr>
            <p:spPr>
              <a:xfrm>
                <a:off x="416036" y="1237942"/>
                <a:ext cx="4338047" cy="39950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highlight>
                      <a:srgbClr val="DCE7F0"/>
                    </a:highlight>
                    <a:latin typeface="Raleway Light" panose="020B0403030101060003" pitchFamily="34" charset="77"/>
                  </a:rPr>
                  <a:t>Experimental data</a:t>
                </a:r>
                <a:endParaRPr lang="en-US" dirty="0">
                  <a:latin typeface="Raleway Light" panose="020B0403030101060003" pitchFamily="34" charset="77"/>
                </a:endParaRPr>
              </a:p>
              <a:p>
                <a:pPr marL="342900" indent="-342900">
                  <a:buAutoNum type="arabicPeriod"/>
                </a:pPr>
                <a:r>
                  <a:rPr lang="en-US" dirty="0">
                    <a:latin typeface="Raleway Light" panose="020B0403030101060003" pitchFamily="34" charset="77"/>
                  </a:rPr>
                  <a:t>Energy calibration</a:t>
                </a:r>
              </a:p>
              <a:p>
                <a:pPr marL="800100" lvl="1" indent="-342900">
                  <a:buFont typeface="Wingdings" pitchFamily="2" charset="2"/>
                  <a:buChar char="§"/>
                </a:pPr>
                <a:r>
                  <a:rPr lang="en-US" dirty="0">
                    <a:latin typeface="Raleway Light" panose="020B0403030101060003" pitchFamily="34" charset="77"/>
                  </a:rPr>
                  <a:t>SiDW </a:t>
                </a:r>
                <a:r>
                  <a:rPr lang="en-US" dirty="0">
                    <a:latin typeface="Raleway Light" panose="020B0403030101060003" pitchFamily="34" charset="77"/>
                    <a:sym typeface="Wingdings" pitchFamily="2" charset="2"/>
                  </a:rPr>
                  <a:t> </a:t>
                </a:r>
                <a:r>
                  <a:rPr lang="en-US" dirty="0">
                    <a:latin typeface="Raleway Light" panose="020B0403030101060003" pitchFamily="34" charset="77"/>
                  </a:rPr>
                  <a:t>Dead layer thickness</a:t>
                </a:r>
              </a:p>
              <a:p>
                <a:pPr marL="800100" lvl="1" indent="-342900">
                  <a:buFont typeface="Wingdings" pitchFamily="2" charset="2"/>
                  <a:buChar char="§"/>
                </a:pPr>
                <a:r>
                  <a:rPr lang="en-US" dirty="0" err="1">
                    <a:latin typeface="Raleway Light" panose="020B0403030101060003" pitchFamily="34" charset="77"/>
                  </a:rPr>
                  <a:t>SiUP</a:t>
                </a:r>
                <a:r>
                  <a:rPr lang="en-US" dirty="0">
                    <a:latin typeface="Raleway Light" panose="020B0403030101060003" pitchFamily="34" charset="77"/>
                  </a:rPr>
                  <a:t> </a:t>
                </a:r>
                <a:r>
                  <a:rPr lang="en-US" dirty="0">
                    <a:latin typeface="Raleway Light" panose="020B0403030101060003" pitchFamily="34" charset="77"/>
                    <a:sym typeface="Wingdings" pitchFamily="2" charset="2"/>
                  </a:rPr>
                  <a:t> Mylar thickness</a:t>
                </a:r>
                <a:endParaRPr lang="en-US" dirty="0">
                  <a:latin typeface="Raleway Light" panose="020B0403030101060003" pitchFamily="34" charset="77"/>
                </a:endParaRPr>
              </a:p>
              <a:p>
                <a:pPr marL="342900" indent="-342900">
                  <a:buAutoNum type="arabicPeriod"/>
                </a:pP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Raleway Light" panose="020B0403030101060003" pitchFamily="34" charset="77"/>
                  </a:rPr>
                  <a:t>Coincidence measurement.</a:t>
                </a:r>
                <a:b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Raleway Light" panose="020B0403030101060003" pitchFamily="34" charset="77"/>
                  </a:rPr>
                </a:b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Raleway Light" panose="020B0403030101060003" pitchFamily="34" charset="77"/>
                  </a:rPr>
                  <a:t>short time window between p and 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Symbol" pitchFamily="2" charset="2"/>
                  </a:rPr>
                  <a:t>b</a:t>
                </a:r>
              </a:p>
              <a:p>
                <a:pPr marL="342900" indent="-342900">
                  <a:buAutoNum type="arabicPeriod"/>
                </a:pP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Raleway Light" panose="020B0403030101060003" pitchFamily="34" charset="77"/>
                  </a:rPr>
                  <a:t>Kinematic energy shift, </a:t>
                </a:r>
                <a:r>
                  <a:rPr lang="en-US" dirty="0" err="1">
                    <a:solidFill>
                      <a:schemeClr val="bg1">
                        <a:lumMod val="50000"/>
                      </a:schemeClr>
                    </a:solidFill>
                    <a:latin typeface="Symbol" pitchFamily="2" charset="2"/>
                  </a:rPr>
                  <a:t>D</a:t>
                </a:r>
                <a:r>
                  <a:rPr lang="en-US" dirty="0" err="1">
                    <a:solidFill>
                      <a:schemeClr val="bg1">
                        <a:lumMod val="50000"/>
                      </a:schemeClr>
                    </a:solidFill>
                    <a:latin typeface="Raleway Light" panose="020B0403030101060003" pitchFamily="34" charset="77"/>
                  </a:rPr>
                  <a:t>E</a:t>
                </a:r>
                <a:r>
                  <a:rPr lang="en-US" baseline="-25000" dirty="0" err="1">
                    <a:solidFill>
                      <a:schemeClr val="bg1">
                        <a:lumMod val="50000"/>
                      </a:schemeClr>
                    </a:solidFill>
                    <a:latin typeface="Raleway Light" panose="020B0403030101060003" pitchFamily="34" charset="77"/>
                  </a:rPr>
                  <a:t>p</a:t>
                </a:r>
                <a:endParaRPr lang="en-US" baseline="-25000" dirty="0">
                  <a:solidFill>
                    <a:schemeClr val="bg1">
                      <a:lumMod val="50000"/>
                    </a:schemeClr>
                  </a:solidFill>
                  <a:latin typeface="Raleway Light" panose="020B0403030101060003" pitchFamily="34" charset="77"/>
                </a:endParaRPr>
              </a:p>
              <a:p>
                <a:endParaRPr lang="en-US" dirty="0">
                  <a:solidFill>
                    <a:schemeClr val="bg1">
                      <a:lumMod val="50000"/>
                    </a:schemeClr>
                  </a:solidFill>
                  <a:latin typeface="Chalkduster" panose="03050602040202020205" pitchFamily="66" charset="77"/>
                </a:endParaRPr>
              </a:p>
              <a:p>
                <a:r>
                  <a:rPr lang="en-GB" b="1" dirty="0">
                    <a:solidFill>
                      <a:schemeClr val="bg1">
                        <a:lumMod val="50000"/>
                      </a:schemeClr>
                    </a:solidFill>
                    <a:highlight>
                      <a:srgbClr val="DCE7F0"/>
                    </a:highlight>
                    <a:latin typeface="Raleway Light" panose="020B0403030101060003" pitchFamily="34" charset="77"/>
                  </a:rPr>
                  <a:t>Monte Carlo simulations</a:t>
                </a:r>
                <a:endParaRPr lang="en-US" dirty="0">
                  <a:solidFill>
                    <a:schemeClr val="bg1">
                      <a:lumMod val="50000"/>
                    </a:schemeClr>
                  </a:solidFill>
                  <a:latin typeface="Chalkduster" panose="03050602040202020205" pitchFamily="66" charset="77"/>
                </a:endParaRPr>
              </a:p>
              <a:p>
                <a:pPr marL="342900" indent="-342900">
                  <a:buAutoNum type="arabicPeriod"/>
                </a:pP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Raleway Light" panose="020B0403030101060003" pitchFamily="34" charset="77"/>
                  </a:rPr>
                  <a:t>Event generator (CRADLE++)</a:t>
                </a:r>
              </a:p>
              <a:p>
                <a:pPr marL="342900" indent="-342900">
                  <a:buAutoNum type="arabicPeriod"/>
                </a:pP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Raleway Light" panose="020B0403030101060003" pitchFamily="34" charset="77"/>
                  </a:rPr>
                  <a:t>GEANT4 simulations</a:t>
                </a:r>
              </a:p>
              <a:p>
                <a:pPr marL="800100" lvl="1" indent="-34290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𝛽𝜈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Raleway Light" panose="020B0403030101060003" pitchFamily="34" charset="77"/>
                  </a:rPr>
                  <a:t> vs </a:t>
                </a:r>
                <a:r>
                  <a:rPr lang="en-US" dirty="0" err="1">
                    <a:solidFill>
                      <a:schemeClr val="bg1">
                        <a:lumMod val="50000"/>
                      </a:schemeClr>
                    </a:solidFill>
                    <a:latin typeface="Symbol" pitchFamily="2" charset="2"/>
                  </a:rPr>
                  <a:t>D</a:t>
                </a:r>
                <a:r>
                  <a:rPr lang="en-US" dirty="0" err="1">
                    <a:solidFill>
                      <a:schemeClr val="bg1">
                        <a:lumMod val="50000"/>
                      </a:schemeClr>
                    </a:solidFill>
                    <a:latin typeface="Raleway Light" panose="020B0403030101060003" pitchFamily="34" charset="77"/>
                  </a:rPr>
                  <a:t>E</a:t>
                </a:r>
                <a:r>
                  <a:rPr lang="en-US" baseline="-25000" dirty="0" err="1">
                    <a:solidFill>
                      <a:schemeClr val="bg1">
                        <a:lumMod val="50000"/>
                      </a:schemeClr>
                    </a:solidFill>
                    <a:latin typeface="Raleway Light" panose="020B0403030101060003" pitchFamily="34" charset="77"/>
                  </a:rPr>
                  <a:t>p</a:t>
                </a:r>
                <a:endParaRPr lang="en-US" dirty="0">
                  <a:solidFill>
                    <a:schemeClr val="bg1">
                      <a:lumMod val="50000"/>
                    </a:schemeClr>
                  </a:solidFill>
                  <a:latin typeface="Raleway Light" panose="020B0403030101060003" pitchFamily="34" charset="77"/>
                </a:endParaRPr>
              </a:p>
              <a:p>
                <a:pPr marL="342900" indent="-342900">
                  <a:buAutoNum type="arabicPeriod"/>
                </a:pP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Raleway Light" panose="020B0403030101060003" pitchFamily="34" charset="77"/>
                  </a:rPr>
                  <a:t>Systematic uncertainties</a:t>
                </a:r>
              </a:p>
              <a:p>
                <a:pPr marL="342900" indent="-342900">
                  <a:buAutoNum type="arabicPeriod"/>
                </a:pPr>
                <a:endParaRPr lang="en-US" dirty="0">
                  <a:latin typeface="Raleway Light" panose="020B0403030101060003" pitchFamily="34" charset="77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A4B11BD-2A9E-C041-9DEB-04D698AA8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036" y="1237942"/>
                <a:ext cx="4338047" cy="3995068"/>
              </a:xfrm>
              <a:prstGeom prst="rect">
                <a:avLst/>
              </a:prstGeom>
              <a:blipFill>
                <a:blip r:embed="rId3"/>
                <a:stretch>
                  <a:fillRect l="-1166" t="-6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878837B6-1173-7F4E-93DB-FFA9830114DF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6901" r="2" b="-2"/>
          <a:stretch/>
        </p:blipFill>
        <p:spPr>
          <a:xfrm rot="5400000">
            <a:off x="5280783" y="41337"/>
            <a:ext cx="2520000" cy="3751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8E53A4-0521-DF4C-836C-0EF3DF42B7B9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8"/>
          <a:stretch/>
        </p:blipFill>
        <p:spPr>
          <a:xfrm rot="5400000">
            <a:off x="5305700" y="2561337"/>
            <a:ext cx="2520000" cy="375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DB49A3-2CAE-7C4F-8640-A88567271F1E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5"/>
          <a:stretch/>
        </p:blipFill>
        <p:spPr>
          <a:xfrm rot="5400000">
            <a:off x="8960450" y="41051"/>
            <a:ext cx="2519680" cy="37517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7FEEB5-DB0A-8746-8BA5-97641982BEA5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8"/>
          <a:stretch/>
        </p:blipFill>
        <p:spPr>
          <a:xfrm rot="5400000">
            <a:off x="9032143" y="2561177"/>
            <a:ext cx="2519680" cy="37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88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1FF91B-E493-EC4D-890E-611BF3DFC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Science, Physics and Astronomy, Instituut voor Kern- en Stralingsfysica.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3E8343-53CD-3E41-AD60-A662690F9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9</a:t>
            </a:fld>
            <a:endParaRPr lang="nl-NL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8C30F054-6BDC-F048-ACFF-46B96EA2254E}"/>
              </a:ext>
            </a:extLst>
          </p:cNvPr>
          <p:cNvSpPr txBox="1">
            <a:spLocks/>
          </p:cNvSpPr>
          <p:nvPr/>
        </p:nvSpPr>
        <p:spPr>
          <a:xfrm>
            <a:off x="22859" y="-308"/>
            <a:ext cx="12162504" cy="12382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  <a:latin typeface="Raleway ExtraBold" panose="020B0403030101060003" pitchFamily="34" charset="77"/>
              </a:rPr>
              <a:t>Data Analysis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45D27F-5B83-434B-829C-6CC63B49F5BB}"/>
              </a:ext>
            </a:extLst>
          </p:cNvPr>
          <p:cNvSpPr/>
          <p:nvPr/>
        </p:nvSpPr>
        <p:spPr>
          <a:xfrm>
            <a:off x="6637" y="-615"/>
            <a:ext cx="45719" cy="1238865"/>
          </a:xfrm>
          <a:prstGeom prst="rect">
            <a:avLst/>
          </a:prstGeom>
          <a:solidFill>
            <a:srgbClr val="3A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4B11BD-2A9E-C041-9DEB-04D698AA8874}"/>
              </a:ext>
            </a:extLst>
          </p:cNvPr>
          <p:cNvSpPr txBox="1"/>
          <p:nvPr/>
        </p:nvSpPr>
        <p:spPr>
          <a:xfrm>
            <a:off x="68578" y="814600"/>
            <a:ext cx="41248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highlight>
                  <a:srgbClr val="DCE7F0"/>
                </a:highlight>
                <a:latin typeface="Raleway Light" panose="020B0403030101060003" pitchFamily="34" charset="77"/>
              </a:rPr>
              <a:t>Experimental data</a:t>
            </a:r>
            <a:endParaRPr lang="en-US" dirty="0">
              <a:latin typeface="Raleway Light" panose="020B0403030101060003" pitchFamily="34" charset="77"/>
            </a:endParaRPr>
          </a:p>
          <a:p>
            <a:pPr marL="342900" indent="-342900">
              <a:buAutoNum type="arabicPeriod"/>
            </a:pPr>
            <a:r>
              <a:rPr lang="en-US" dirty="0">
                <a:latin typeface="Raleway Light" panose="020B0403030101060003" pitchFamily="34" charset="77"/>
              </a:rPr>
              <a:t>Energy calibration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>
                <a:latin typeface="Raleway Light" panose="020B0403030101060003" pitchFamily="34" charset="77"/>
              </a:rPr>
              <a:t>SiDW </a:t>
            </a:r>
            <a:r>
              <a:rPr lang="en-US" dirty="0">
                <a:latin typeface="Raleway Light" panose="020B0403030101060003" pitchFamily="34" charset="77"/>
                <a:sym typeface="Wingdings" pitchFamily="2" charset="2"/>
              </a:rPr>
              <a:t> </a:t>
            </a:r>
            <a:r>
              <a:rPr lang="en-US" dirty="0">
                <a:latin typeface="Raleway Light" panose="020B0403030101060003" pitchFamily="34" charset="77"/>
              </a:rPr>
              <a:t>Dead layer thickness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Raleway Light" panose="020B0403030101060003" pitchFamily="34" charset="77"/>
              </a:rPr>
              <a:t>SiUP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Raleway Light" panose="020B0403030101060003" pitchFamily="34" charset="77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Raleway Light" panose="020B0403030101060003" pitchFamily="34" charset="77"/>
                <a:sym typeface="Wingdings" pitchFamily="2" charset="2"/>
              </a:rPr>
              <a:t> Mylar thickness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3B3892-DFFF-7F4C-A19D-410C5F995EED}"/>
              </a:ext>
            </a:extLst>
          </p:cNvPr>
          <p:cNvSpPr txBox="1"/>
          <p:nvPr/>
        </p:nvSpPr>
        <p:spPr>
          <a:xfrm>
            <a:off x="400240" y="2834547"/>
            <a:ext cx="41248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9407A"/>
                </a:solidFill>
                <a:latin typeface="Raleway Light" panose="020B0403030101060003" pitchFamily="34" charset="77"/>
              </a:rPr>
              <a:t>Fitting procedure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latin typeface="Raleway Light" panose="020B0403030101060003" pitchFamily="34" charset="77"/>
              </a:rPr>
              <a:t>Blank et al (proton energy literature, </a:t>
            </a:r>
            <a:r>
              <a:rPr lang="en-US" dirty="0" err="1">
                <a:latin typeface="Raleway Light" panose="020B0403030101060003" pitchFamily="34" charset="77"/>
              </a:rPr>
              <a:t>E</a:t>
            </a:r>
            <a:r>
              <a:rPr lang="en-US" baseline="-25000" dirty="0" err="1">
                <a:latin typeface="Raleway Light" panose="020B0403030101060003" pitchFamily="34" charset="77"/>
              </a:rPr>
              <a:t>lit</a:t>
            </a:r>
            <a:r>
              <a:rPr lang="en-US" dirty="0">
                <a:latin typeface="Raleway Light" panose="020B0403030101060003" pitchFamily="34" charset="77"/>
              </a:rPr>
              <a:t>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b="1" dirty="0">
                <a:latin typeface="Raleway Light" panose="020B0403030101060003" pitchFamily="34" charset="77"/>
              </a:rPr>
              <a:t>SiDW</a:t>
            </a:r>
            <a:r>
              <a:rPr lang="en-US" dirty="0">
                <a:latin typeface="Raleway Light" panose="020B0403030101060003" pitchFamily="34" charset="77"/>
              </a:rPr>
              <a:t>: determine calibration parameters</a:t>
            </a:r>
            <a:br>
              <a:rPr lang="en-US" dirty="0">
                <a:latin typeface="Raleway Light" panose="020B0403030101060003" pitchFamily="34" charset="77"/>
              </a:rPr>
            </a:br>
            <a:r>
              <a:rPr lang="en-US" dirty="0">
                <a:latin typeface="Raleway Light" panose="020B0403030101060003" pitchFamily="34" charset="77"/>
              </a:rPr>
              <a:t>&amp; dead layer thickness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latin typeface="Raleway Light" panose="020B0403030101060003" pitchFamily="34" charset="77"/>
              </a:rPr>
              <a:t>Gaussian function plus a linear background fit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>
              <a:latin typeface="Raleway Light" panose="020B0403030101060003" pitchFamily="34" charset="77"/>
            </a:endParaRPr>
          </a:p>
          <a:p>
            <a:endParaRPr lang="en-US" dirty="0">
              <a:latin typeface="Raleway Light" panose="020B0403030101060003" pitchFamily="34" charset="77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latin typeface="Raleway Light" panose="020B0403030101060003" pitchFamily="34" charset="77"/>
              </a:rPr>
              <a:t>Chi2 minimization function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>
              <a:latin typeface="Raleway Light" panose="020B0403030101060003" pitchFamily="34" charset="77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AE3CA91-5961-FC4F-8AB6-954C70FC15AB}"/>
                  </a:ext>
                </a:extLst>
              </p:cNvPr>
              <p:cNvSpPr/>
              <p:nvPr/>
            </p:nvSpPr>
            <p:spPr>
              <a:xfrm>
                <a:off x="1128772" y="5058586"/>
                <a:ext cx="2667782" cy="5409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𝑐𝑎𝑙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𝐶𝑥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𝑙𝑜𝑠𝑠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𝐷𝐿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AE3CA91-5961-FC4F-8AB6-954C70FC15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772" y="5058586"/>
                <a:ext cx="2667782" cy="540917"/>
              </a:xfrm>
              <a:prstGeom prst="rect">
                <a:avLst/>
              </a:prstGeom>
              <a:blipFill>
                <a:blip r:embed="rId3"/>
                <a:stretch>
                  <a:fillRect t="-156818" r="-11792" b="-2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9F2B837-4F5D-0240-8A27-7EF60A174C52}"/>
                  </a:ext>
                </a:extLst>
              </p:cNvPr>
              <p:cNvSpPr/>
              <p:nvPr/>
            </p:nvSpPr>
            <p:spPr>
              <a:xfrm>
                <a:off x="9622149" y="3375540"/>
                <a:ext cx="2274532" cy="7280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𝑙𝑖𝑡</m:t>
                                      </m:r>
                                    </m:sub>
                                  </m:s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𝑐𝑎𝑙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𝑙𝑖𝑡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𝑐𝑎𝑙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9F2B837-4F5D-0240-8A27-7EF60A174C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2149" y="3375540"/>
                <a:ext cx="2274532" cy="7280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A88EE486-E026-4743-BBCE-9709838B4789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5" b="2482"/>
          <a:stretch/>
        </p:blipFill>
        <p:spPr>
          <a:xfrm rot="5400000">
            <a:off x="5934264" y="-349401"/>
            <a:ext cx="2430987" cy="43674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0C8DD4-E75E-0E44-A2D7-561AF50076F8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0"/>
          <a:stretch/>
        </p:blipFill>
        <p:spPr>
          <a:xfrm rot="5400000">
            <a:off x="5688621" y="2174029"/>
            <a:ext cx="2763029" cy="45266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7772197-CF5F-0545-9D28-DD799BD37BAB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3"/>
          <a:stretch/>
        </p:blipFill>
        <p:spPr>
          <a:xfrm rot="5400000">
            <a:off x="9864276" y="1354992"/>
            <a:ext cx="1790277" cy="218849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04CB3D8-6639-9540-ACD1-B43BD25C41BB}"/>
              </a:ext>
            </a:extLst>
          </p:cNvPr>
          <p:cNvSpPr/>
          <p:nvPr/>
        </p:nvSpPr>
        <p:spPr>
          <a:xfrm>
            <a:off x="9509558" y="4441896"/>
            <a:ext cx="256540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DCE7F0"/>
                </a:highlight>
                <a:latin typeface="Raleway Light" panose="020B0403030101060003" pitchFamily="34" charset="77"/>
              </a:rPr>
              <a:t>Dead Layer thickness 1290(120) nm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267C5DD-63CC-0D4D-8577-674F7C30DB5C}"/>
                  </a:ext>
                </a:extLst>
              </p:cNvPr>
              <p:cNvSpPr/>
              <p:nvPr/>
            </p:nvSpPr>
            <p:spPr>
              <a:xfrm>
                <a:off x="9509558" y="5014728"/>
                <a:ext cx="2775771" cy="584775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lvl="0" fontAlgn="ctr" latinLnBrk="1" hangingPunct="0">
                  <a:buSzPts val="2000"/>
                  <a:buFont typeface="Karla"/>
                  <a:buChar char="▸"/>
                </a:pPr>
                <a:r>
                  <a:rPr lang="en-GB" dirty="0">
                    <a:solidFill>
                      <a:srgbClr val="002060"/>
                    </a:solidFill>
                    <a:latin typeface="Raleway Light" panose="020B0403030101060003" pitchFamily="34" charset="77"/>
                    <a:ea typeface="Roboto Condensed" pitchFamily="2" charset="0"/>
                  </a:rPr>
                  <a:t>Silicon detectors</a:t>
                </a:r>
              </a:p>
              <a:p>
                <a:pPr marL="222250" lvl="0" fontAlgn="ctr" latinLnBrk="1" hangingPunct="0">
                  <a:buSzPts val="2000"/>
                </a:pPr>
                <a:r>
                  <a:rPr lang="en-GB" sz="1400" dirty="0">
                    <a:solidFill>
                      <a:srgbClr val="002060"/>
                    </a:solidFill>
                    <a:latin typeface="Raleway Light" panose="020B0403030101060003" pitchFamily="34" charset="77"/>
                    <a:ea typeface="Roboto Condensed" pitchFamily="2" charset="0"/>
                  </a:rPr>
                  <a:t>(300-</a:t>
                </a:r>
                <a:r>
                  <a:rPr lang="en-GB" sz="1400" dirty="0">
                    <a:solidFill>
                      <a:srgbClr val="002060"/>
                    </a:solidFill>
                    <a:latin typeface="Symbol" pitchFamily="2" charset="2"/>
                    <a:ea typeface="Roboto Condensed" pitchFamily="2" charset="0"/>
                  </a:rPr>
                  <a:t>m</a:t>
                </a:r>
                <a:r>
                  <a:rPr lang="en-GB" sz="1400" dirty="0">
                    <a:solidFill>
                      <a:srgbClr val="002060"/>
                    </a:solidFill>
                    <a:latin typeface="Raleway Light" panose="020B0403030101060003" pitchFamily="34" charset="77"/>
                    <a:ea typeface="Roboto Condensed" pitchFamily="2" charset="0"/>
                  </a:rPr>
                  <a:t>m-thick / </a:t>
                </a:r>
                <a14:m>
                  <m:oMath xmlns:m="http://schemas.openxmlformats.org/officeDocument/2006/math">
                    <m:r>
                      <a:rPr lang="en-GB" sz="1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GB" sz="1400" dirty="0">
                    <a:solidFill>
                      <a:srgbClr val="002060"/>
                    </a:solidFill>
                    <a:latin typeface="Raleway Light" panose="020B0403030101060003" pitchFamily="34" charset="77"/>
                    <a:ea typeface="Roboto Condensed" pitchFamily="2" charset="0"/>
                  </a:rPr>
                  <a:t>= 30mm)</a:t>
                </a:r>
              </a:p>
            </p:txBody>
          </p:sp>
        </mc:Choice>
        <mc:Fallback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267C5DD-63CC-0D4D-8577-674F7C30DB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9558" y="5014728"/>
                <a:ext cx="2775771" cy="584775"/>
              </a:xfrm>
              <a:prstGeom prst="rect">
                <a:avLst/>
              </a:prstGeom>
              <a:blipFill>
                <a:blip r:embed="rId8"/>
                <a:stretch>
                  <a:fillRect l="-2727" t="-12766"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9899373"/>
      </p:ext>
    </p:extLst>
  </p:cSld>
  <p:clrMapOvr>
    <a:masterClrMapping/>
  </p:clrMapOvr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 Leuven" id="{BC384CAF-57B4-4083-BC3D-22218BF4A46A}" vid="{75672E21-F18C-4958-94B8-19E54344552B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1884</Words>
  <Application>Microsoft Macintosh PowerPoint</Application>
  <PresentationFormat>Widescreen</PresentationFormat>
  <Paragraphs>468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45" baseType="lpstr">
      <vt:lpstr>HGMaruGothicMPRO</vt:lpstr>
      <vt:lpstr>.Hiragino Kaku Gothic Interface W3</vt:lpstr>
      <vt:lpstr>Arial</vt:lpstr>
      <vt:lpstr>Calibri</vt:lpstr>
      <vt:lpstr>Cambria Math</vt:lpstr>
      <vt:lpstr>Chalkduster</vt:lpstr>
      <vt:lpstr>Code Pro Demo</vt:lpstr>
      <vt:lpstr>Courier New</vt:lpstr>
      <vt:lpstr>DK Honeyguide Caps</vt:lpstr>
      <vt:lpstr>Karla</vt:lpstr>
      <vt:lpstr>Lucida Sans</vt:lpstr>
      <vt:lpstr>Marker Felt Thin</vt:lpstr>
      <vt:lpstr>Modern Love</vt:lpstr>
      <vt:lpstr>Quire Sans Pro Light</vt:lpstr>
      <vt:lpstr>Raleway Black</vt:lpstr>
      <vt:lpstr>Raleway ExtraBold</vt:lpstr>
      <vt:lpstr>Raleway Light</vt:lpstr>
      <vt:lpstr>Roboto Condensed</vt:lpstr>
      <vt:lpstr>Symbol</vt:lpstr>
      <vt:lpstr>Times</vt:lpstr>
      <vt:lpstr>Wingdings</vt:lpstr>
      <vt:lpstr>KU Leuven</vt:lpstr>
      <vt:lpstr>KU Leuven Sedes</vt:lpstr>
      <vt:lpstr>32Ar data analysis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 victoria.araujoescalona@kuleuven.be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Victoria Isabel Araujo-Escalona</dc:creator>
  <cp:lastModifiedBy/>
  <cp:revision>1</cp:revision>
  <dcterms:created xsi:type="dcterms:W3CDTF">2020-02-12T13:31:17Z</dcterms:created>
  <dcterms:modified xsi:type="dcterms:W3CDTF">2021-03-23T15:05:33Z</dcterms:modified>
</cp:coreProperties>
</file>