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9753600" cx="13004800"/>
  <p:notesSz cx="6858000" cy="9144000"/>
  <p:embeddedFontLst>
    <p:embeddedFont>
      <p:font typeface="Helvetica Neue"/>
      <p:regular r:id="rId16"/>
      <p:bold r:id="rId17"/>
      <p:italic r:id="rId18"/>
      <p:boldItalic r:id="rId19"/>
    </p:embeddedFont>
    <p:embeddedFont>
      <p:font typeface="Helvetica Neue Light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72" orient="horz"/>
        <p:guide pos="409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Light-regular.fntdata"/><Relationship Id="rId11" Type="http://schemas.openxmlformats.org/officeDocument/2006/relationships/slide" Target="slides/slide6.xml"/><Relationship Id="rId22" Type="http://schemas.openxmlformats.org/officeDocument/2006/relationships/font" Target="fonts/HelveticaNeueLight-italic.fntdata"/><Relationship Id="rId10" Type="http://schemas.openxmlformats.org/officeDocument/2006/relationships/slide" Target="slides/slide5.xml"/><Relationship Id="rId21" Type="http://schemas.openxmlformats.org/officeDocument/2006/relationships/font" Target="fonts/HelveticaNeueLigh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HelveticaNeueLight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HelveticaNeue-bold.fntdata"/><Relationship Id="rId16" Type="http://schemas.openxmlformats.org/officeDocument/2006/relationships/font" Target="fonts/HelveticaNeue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HelveticaNeue-boldItalic.fntdata"/><Relationship Id="rId6" Type="http://schemas.openxmlformats.org/officeDocument/2006/relationships/slide" Target="slides/slide1.xml"/><Relationship Id="rId18" Type="http://schemas.openxmlformats.org/officeDocument/2006/relationships/font" Target="fonts/HelveticaNeue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9442f4bf0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9442f4bf0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9399f83c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gc9399f83c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9442f4bf0_0_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c9442f4bf0_0_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9442f4bf0_0_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c9442f4bf0_0_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c9442f4bf0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c9442f4bf0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9442f4bf0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9442f4bf0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9442f4bf0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9442f4bf0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9442f4bf0_0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c9442f4bf0_0_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9442f4bf0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9442f4bf0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slide_ISOLDE">
  <p:cSld name="Title_slide_ISOL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>
            <p:ph idx="2" type="pic"/>
          </p:nvPr>
        </p:nvSpPr>
        <p:spPr>
          <a:xfrm>
            <a:off x="5794333" y="574635"/>
            <a:ext cx="1416133" cy="1416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type="title"/>
          </p:nvPr>
        </p:nvSpPr>
        <p:spPr>
          <a:xfrm>
            <a:off x="755567" y="2730500"/>
            <a:ext cx="11512633" cy="35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2"/>
              </a:buClr>
              <a:buSzPts val="8000"/>
              <a:buFont typeface="Arial"/>
              <a:buNone/>
              <a:defRPr b="1">
                <a:solidFill>
                  <a:srgbClr val="7BC14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pic>
        <p:nvPicPr>
          <p:cNvPr descr="LogoOutline-Blue@4x.png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567" y="574636"/>
            <a:ext cx="1416133" cy="1416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isolde_new_color.pdf" id="16" name="Google Shape;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5822" y="574634"/>
            <a:ext cx="3582904" cy="708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idx="1" type="body"/>
          </p:nvPr>
        </p:nvSpPr>
        <p:spPr>
          <a:xfrm>
            <a:off x="3619500" y="7035800"/>
            <a:ext cx="57658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3" type="body"/>
          </p:nvPr>
        </p:nvSpPr>
        <p:spPr>
          <a:xfrm>
            <a:off x="2648052" y="9365262"/>
            <a:ext cx="3854347" cy="3465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4" type="body"/>
          </p:nvPr>
        </p:nvSpPr>
        <p:spPr>
          <a:xfrm>
            <a:off x="7956449" y="9361631"/>
            <a:ext cx="1593951" cy="3460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6712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6712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6712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6712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2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Outline_mainslide_ISOLDE">
  <p:cSld name="1_Outline_mainslide_ISOL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" type="body"/>
          </p:nvPr>
        </p:nvSpPr>
        <p:spPr>
          <a:xfrm>
            <a:off x="0" y="121272"/>
            <a:ext cx="13004800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2" name="Google Shape;22;p3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Google Shape;23;p3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3" type="body"/>
          </p:nvPr>
        </p:nvSpPr>
        <p:spPr>
          <a:xfrm>
            <a:off x="736600" y="1536700"/>
            <a:ext cx="11544300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Outline_mainslide_ISOLDE">
  <p:cSld name="2_Outline_mainslide_ISOL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idx="1" type="body"/>
          </p:nvPr>
        </p:nvSpPr>
        <p:spPr>
          <a:xfrm>
            <a:off x="16404" y="121272"/>
            <a:ext cx="12971992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7" name="Google Shape;27;p4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4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3" type="body"/>
          </p:nvPr>
        </p:nvSpPr>
        <p:spPr>
          <a:xfrm>
            <a:off x="736600" y="1536700"/>
            <a:ext cx="5592284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4" type="body"/>
          </p:nvPr>
        </p:nvSpPr>
        <p:spPr>
          <a:xfrm>
            <a:off x="6669143" y="1536700"/>
            <a:ext cx="5599057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slide_ISOLDE">
  <p:cSld name="Section_slide_ISOL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7200" y="1966440"/>
            <a:ext cx="13032000" cy="2946254"/>
            <a:chOff x="-13600" y="3407419"/>
            <a:chExt cx="13032000" cy="2946254"/>
          </a:xfrm>
        </p:grpSpPr>
        <p:sp>
          <p:nvSpPr>
            <p:cNvPr id="33" name="Google Shape;33;p5"/>
            <p:cNvSpPr/>
            <p:nvPr/>
          </p:nvSpPr>
          <p:spPr>
            <a:xfrm rot="10800000">
              <a:off x="-13600" y="3407419"/>
              <a:ext cx="13032000" cy="64296"/>
            </a:xfrm>
            <a:prstGeom prst="rect">
              <a:avLst/>
            </a:prstGeom>
            <a:solidFill>
              <a:srgbClr val="7BC14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 rot="10800000">
              <a:off x="-13600" y="6289377"/>
              <a:ext cx="13032000" cy="64296"/>
            </a:xfrm>
            <a:prstGeom prst="rect">
              <a:avLst/>
            </a:prstGeom>
            <a:solidFill>
              <a:srgbClr val="7BC142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744537" y="2549500"/>
            <a:ext cx="11515725" cy="178013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072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Outline_mainslide_ISOLDE">
  <p:cSld name="3_Outline_mainslide_ISOLD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idx="1" type="body"/>
          </p:nvPr>
        </p:nvSpPr>
        <p:spPr>
          <a:xfrm>
            <a:off x="0" y="121272"/>
            <a:ext cx="12988396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39" name="Google Shape;39;p6"/>
          <p:cNvSpPr/>
          <p:nvPr/>
        </p:nvSpPr>
        <p:spPr>
          <a:xfrm rot="10800000">
            <a:off x="16404" y="1272410"/>
            <a:ext cx="12971992" cy="42438"/>
          </a:xfrm>
          <a:prstGeom prst="rect">
            <a:avLst/>
          </a:prstGeom>
          <a:solidFill>
            <a:srgbClr val="7BC14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2171700" y="9313440"/>
            <a:ext cx="8648700" cy="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b="1" i="1"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  <a:defRPr i="1" sz="1600">
                <a:solidFill>
                  <a:schemeClr val="lt1"/>
                </a:solidFill>
              </a:defRPr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3" type="body"/>
          </p:nvPr>
        </p:nvSpPr>
        <p:spPr>
          <a:xfrm>
            <a:off x="736600" y="1536700"/>
            <a:ext cx="11544300" cy="742473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94335" lvl="0" marL="457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1pPr>
            <a:lvl2pPr indent="-394335" lvl="1" marL="914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2pPr>
            <a:lvl3pPr indent="-394335" lvl="2" marL="1371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3pPr>
            <a:lvl4pPr indent="-394335" lvl="3" marL="1828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4pPr>
            <a:lvl5pPr indent="-394335" lvl="4" marL="22860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5pPr>
            <a:lvl6pPr indent="-394335" lvl="5" marL="27432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indent="-394335" lvl="6" marL="32004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indent="-394334" lvl="7" marL="36576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indent="-394334" lvl="8" marL="411480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defRPr b="0" i="0" sz="8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b="0" i="0" sz="8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523240" lvl="0" marL="457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23240" lvl="1" marL="914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23239" lvl="2" marL="1371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23239" lvl="3" marL="1828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23239" lvl="4" marL="22860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Arial"/>
              <a:buChar char="•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523239" lvl="5" marL="27432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23239" lvl="6" marL="32004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23239" lvl="7" marL="36576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23240" lvl="8" marL="411480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4640"/>
              <a:buFont typeface="Helvetica Neue"/>
              <a:buChar char="•"/>
              <a:defRPr b="0" i="0" sz="3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10800000">
            <a:off x="-16074" y="9292431"/>
            <a:ext cx="13036948" cy="492196"/>
          </a:xfrm>
          <a:prstGeom prst="rect">
            <a:avLst/>
          </a:prstGeom>
          <a:solidFill>
            <a:srgbClr val="004A9E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solde_all_white.pdf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2368" y="9382358"/>
            <a:ext cx="1567605" cy="3122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1557000" y="9385300"/>
            <a:ext cx="1447800" cy="323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fld id="{00000000-1234-1234-1234-123412341234}" type="slidenum">
              <a:rPr b="1" i="1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1" i="1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i="1" lang="en-US" sz="1600">
                <a:solidFill>
                  <a:srgbClr val="FFFFFF"/>
                </a:solidFill>
              </a:rPr>
              <a:t>10</a:t>
            </a:r>
            <a:endParaRPr b="1" i="1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08" l="0" r="0" t="1008"/>
          <a:stretch/>
        </p:blipFill>
        <p:spPr>
          <a:xfrm>
            <a:off x="5207781" y="482067"/>
            <a:ext cx="2608200" cy="26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>
            <p:ph type="title"/>
          </p:nvPr>
        </p:nvSpPr>
        <p:spPr>
          <a:xfrm>
            <a:off x="755567" y="2730500"/>
            <a:ext cx="11512633" cy="35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C142"/>
              </a:buClr>
              <a:buSzPts val="5400"/>
              <a:buFont typeface="Arial"/>
              <a:buNone/>
            </a:pPr>
            <a:r>
              <a:rPr lang="en-US" sz="5400"/>
              <a:t>Plastic+SiPM for positron detection</a:t>
            </a:r>
            <a:endParaRPr sz="5400"/>
          </a:p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0" y="6237581"/>
            <a:ext cx="13004800" cy="303703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Dinko Atanasov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dinko.atanasov@cern.ch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CERN, Experimental Physics department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on behalf of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80"/>
              <a:buFont typeface="Arial"/>
              <a:buNone/>
            </a:pPr>
            <a:r>
              <a:rPr lang="en-US" sz="2400"/>
              <a:t>the WISArD collaboration</a:t>
            </a:r>
            <a:endParaRPr/>
          </a:p>
        </p:txBody>
      </p:sp>
      <p:sp>
        <p:nvSpPr>
          <p:cNvPr id="50" name="Google Shape;50;p8"/>
          <p:cNvSpPr txBox="1"/>
          <p:nvPr>
            <p:ph idx="3" type="body"/>
          </p:nvPr>
        </p:nvSpPr>
        <p:spPr>
          <a:xfrm>
            <a:off x="2615184" y="9365262"/>
            <a:ext cx="3887215" cy="4005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</a:pPr>
            <a:r>
              <a:rPr lang="en-US"/>
              <a:t>WISArD Collaboration Meeting</a:t>
            </a:r>
            <a:endParaRPr/>
          </a:p>
        </p:txBody>
      </p:sp>
      <p:sp>
        <p:nvSpPr>
          <p:cNvPr id="51" name="Google Shape;51;p8"/>
          <p:cNvSpPr txBox="1"/>
          <p:nvPr>
            <p:ph idx="4" type="body"/>
          </p:nvPr>
        </p:nvSpPr>
        <p:spPr>
          <a:xfrm>
            <a:off x="7956449" y="9361631"/>
            <a:ext cx="1992223" cy="3919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75"/>
              <a:buFont typeface="Arial"/>
              <a:buNone/>
            </a:pPr>
            <a:r>
              <a:rPr lang="en-US"/>
              <a:t>22 March 2021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WISArD design</a:t>
            </a:r>
            <a:endParaRPr/>
          </a:p>
        </p:txBody>
      </p:sp>
      <p:sp>
        <p:nvSpPr>
          <p:cNvPr id="136" name="Google Shape;136;p17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325" y="3547374"/>
            <a:ext cx="7651374" cy="57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/>
          <p:nvPr/>
        </p:nvSpPr>
        <p:spPr>
          <a:xfrm>
            <a:off x="746400" y="1661875"/>
            <a:ext cx="8648700" cy="6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Signals (separated):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Signal decay: 0.6 - 1 us decay time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Signal rise time: no restriction for fast-timing, can be slower &gt; 30 ns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Signal height: DAQ input is +/- 1.15V dynamic range on 50 Ohms but can be also made to +/-2V by software offset of -1.1V and 1.1V.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SiPMs equipped with </a:t>
            </a:r>
            <a:br>
              <a:rPr lang="en-US" sz="3000"/>
            </a:br>
            <a:r>
              <a:rPr lang="en-US" sz="3000"/>
              <a:t>High and Low Gain outputs. 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Prototype will be ready </a:t>
            </a:r>
            <a:br>
              <a:rPr lang="en-US" sz="3000"/>
            </a:br>
            <a:r>
              <a:rPr lang="en-US" sz="3000"/>
              <a:t>(mid/end) April 2021 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paid through </a:t>
            </a:r>
            <a:r>
              <a:rPr i="1" lang="en-US" sz="3000"/>
              <a:t>IFIN</a:t>
            </a:r>
            <a:r>
              <a:rPr lang="en-US" sz="3000"/>
              <a:t> </a:t>
            </a:r>
            <a:br>
              <a:rPr lang="en-US" sz="3000"/>
            </a:br>
            <a:r>
              <a:rPr lang="en-US" sz="3000"/>
              <a:t>contribution to ISOLDE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/>
              <a:t>Context</a:t>
            </a:r>
            <a:endParaRPr/>
          </a:p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8450" y="1519575"/>
            <a:ext cx="4784150" cy="4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/>
          <p:nvPr/>
        </p:nvSpPr>
        <p:spPr>
          <a:xfrm>
            <a:off x="441150" y="2252113"/>
            <a:ext cx="6897300" cy="59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ISOLDE FAST Tape station: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solidFill>
                  <a:schemeClr val="dk1"/>
                </a:solidFill>
              </a:rPr>
              <a:t>3x3 cells (6mm SiPM x 9) </a:t>
            </a:r>
            <a:br>
              <a:rPr lang="en-US" sz="3000">
                <a:solidFill>
                  <a:schemeClr val="dk1"/>
                </a:solidFill>
              </a:rPr>
            </a:b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solidFill>
                  <a:schemeClr val="dk1"/>
                </a:solidFill>
              </a:rPr>
              <a:t>Sensl J-series (22</a:t>
            </a:r>
            <a:r>
              <a:rPr lang="en-US" sz="3000">
                <a:solidFill>
                  <a:schemeClr val="dk1"/>
                </a:solidFill>
              </a:rPr>
              <a:t> </a:t>
            </a:r>
            <a:r>
              <a:rPr lang="en-US" sz="3000">
                <a:solidFill>
                  <a:schemeClr val="dk1"/>
                </a:solidFill>
              </a:rPr>
              <a:t>292 Microcells)</a:t>
            </a:r>
            <a:br>
              <a:rPr lang="en-US" sz="3000">
                <a:solidFill>
                  <a:schemeClr val="dk1"/>
                </a:solidFill>
              </a:rPr>
            </a:b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solidFill>
                  <a:schemeClr val="dk1"/>
                </a:solidFill>
              </a:rPr>
              <a:t>PreAmp board sum all 9 signals</a:t>
            </a:r>
            <a:br>
              <a:rPr lang="en-US" sz="3000">
                <a:solidFill>
                  <a:schemeClr val="dk1"/>
                </a:solidFill>
              </a:rPr>
            </a:br>
            <a:br>
              <a:rPr lang="en-US" sz="3000">
                <a:solidFill>
                  <a:schemeClr val="dk1"/>
                </a:solidFill>
              </a:rPr>
            </a:b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solidFill>
                  <a:schemeClr val="dk1"/>
                </a:solidFill>
              </a:rPr>
              <a:t>2 Outputs of PreAmp </a:t>
            </a:r>
            <a:br>
              <a:rPr lang="en-US" sz="3000">
                <a:solidFill>
                  <a:schemeClr val="dk1"/>
                </a:solidFill>
              </a:rPr>
            </a:br>
            <a:r>
              <a:rPr lang="en-US" sz="3000">
                <a:solidFill>
                  <a:schemeClr val="dk1"/>
                </a:solidFill>
              </a:rPr>
              <a:t>fast (30ns) and slow (3 us)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60" name="Google Shape;60;p9"/>
          <p:cNvSpPr txBox="1"/>
          <p:nvPr/>
        </p:nvSpPr>
        <p:spPr>
          <a:xfrm>
            <a:off x="7569675" y="6903400"/>
            <a:ext cx="4784100" cy="1108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Prototype developed by IFIN (Romania)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/>
              <a:t>Sensil J-series</a:t>
            </a:r>
            <a:endParaRPr/>
          </a:p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67" name="Google Shape;6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675" y="2850198"/>
            <a:ext cx="9111726" cy="638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7225" y="1341075"/>
            <a:ext cx="10494625" cy="26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/>
              <a:t>Sensil J-series</a:t>
            </a:r>
            <a:endParaRPr/>
          </a:p>
        </p:txBody>
      </p:sp>
      <p:sp>
        <p:nvSpPr>
          <p:cNvPr id="74" name="Google Shape;74;p11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2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700" y="1892275"/>
            <a:ext cx="5737852" cy="6183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11"/>
          <p:cNvGrpSpPr/>
          <p:nvPr/>
        </p:nvGrpSpPr>
        <p:grpSpPr>
          <a:xfrm>
            <a:off x="6240159" y="1892275"/>
            <a:ext cx="6585742" cy="4879399"/>
            <a:chOff x="6163959" y="2714600"/>
            <a:chExt cx="6585742" cy="4879399"/>
          </a:xfrm>
        </p:grpSpPr>
        <p:pic>
          <p:nvPicPr>
            <p:cNvPr id="77" name="Google Shape;77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687200" y="2714600"/>
              <a:ext cx="3062501" cy="487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63959" y="2870162"/>
              <a:ext cx="3558982" cy="47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" name="Google Shape;79;p11"/>
          <p:cNvSpPr txBox="1"/>
          <p:nvPr/>
        </p:nvSpPr>
        <p:spPr>
          <a:xfrm>
            <a:off x="6571725" y="7516375"/>
            <a:ext cx="5922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Compared to HAMAMATSU: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Lower operating voltage 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Crosstalk slightly higher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WISArD beta detector</a:t>
            </a:r>
            <a:endParaRPr/>
          </a:p>
        </p:txBody>
      </p:sp>
      <p:sp>
        <p:nvSpPr>
          <p:cNvPr id="85" name="Google Shape;85;p12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3">
            <a:alphaModFix/>
          </a:blip>
          <a:srcRect b="40490" l="20632" r="25084" t="24192"/>
          <a:stretch/>
        </p:blipFill>
        <p:spPr>
          <a:xfrm>
            <a:off x="7532650" y="1715475"/>
            <a:ext cx="4090224" cy="354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2"/>
          <p:cNvPicPr preferRelativeResize="0"/>
          <p:nvPr/>
        </p:nvPicPr>
        <p:blipFill rotWithShape="1">
          <a:blip r:embed="rId4">
            <a:alphaModFix/>
          </a:blip>
          <a:srcRect b="40490" l="21262" r="24454" t="24192"/>
          <a:stretch/>
        </p:blipFill>
        <p:spPr>
          <a:xfrm>
            <a:off x="7440100" y="5457100"/>
            <a:ext cx="4275325" cy="370697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/>
          <p:nvPr/>
        </p:nvSpPr>
        <p:spPr>
          <a:xfrm>
            <a:off x="703300" y="2961250"/>
            <a:ext cx="5700300" cy="52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Plastic scintillator (EJ-200) </a:t>
            </a:r>
            <a:r>
              <a:rPr lang="en-US" sz="3000"/>
              <a:t>polystyrene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diameter = 30mm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length = 50 mm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Detector surface = 707 mm</a:t>
            </a:r>
            <a:r>
              <a:rPr baseline="30000" lang="en-US" sz="3000"/>
              <a:t>2</a:t>
            </a:r>
            <a:endParaRPr baseline="30000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9 x SiPM pixels = 324 mm</a:t>
            </a:r>
            <a:r>
              <a:rPr baseline="30000" lang="en-US" sz="3000"/>
              <a:t>2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0000"/>
                </a:solidFill>
              </a:rPr>
              <a:t>Improve S/N ratio by improving the collection efficiency!</a:t>
            </a:r>
            <a:endParaRPr sz="3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 setup (preliminary)</a:t>
            </a:r>
            <a:endParaRPr/>
          </a:p>
        </p:txBody>
      </p:sp>
      <p:sp>
        <p:nvSpPr>
          <p:cNvPr id="94" name="Google Shape;94;p13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350" y="1390150"/>
            <a:ext cx="10244299" cy="76807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1961800" y="3110525"/>
            <a:ext cx="39237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Stable PS for bias voltage</a:t>
            </a:r>
            <a:endParaRPr sz="2400"/>
          </a:p>
        </p:txBody>
      </p:sp>
      <p:sp>
        <p:nvSpPr>
          <p:cNvPr id="97" name="Google Shape;97;p13"/>
          <p:cNvSpPr txBox="1"/>
          <p:nvPr/>
        </p:nvSpPr>
        <p:spPr>
          <a:xfrm>
            <a:off x="6810750" y="1482700"/>
            <a:ext cx="44604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FASTER DAQ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 CARAS board </a:t>
            </a:r>
            <a:endParaRPr sz="2400"/>
          </a:p>
        </p:txBody>
      </p:sp>
      <p:sp>
        <p:nvSpPr>
          <p:cNvPr id="98" name="Google Shape;98;p13"/>
          <p:cNvSpPr txBox="1"/>
          <p:nvPr/>
        </p:nvSpPr>
        <p:spPr>
          <a:xfrm>
            <a:off x="8161950" y="7458625"/>
            <a:ext cx="31092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2400"/>
              <a:t>90</a:t>
            </a:r>
            <a:r>
              <a:rPr lang="en-US" sz="2400"/>
              <a:t>Sr source (5 kBq)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Plastic + SiPM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Signals</a:t>
            </a:r>
            <a:endParaRPr/>
          </a:p>
        </p:txBody>
      </p:sp>
      <p:sp>
        <p:nvSpPr>
          <p:cNvPr id="104" name="Google Shape;104;p14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91" y="3862205"/>
            <a:ext cx="5391416" cy="404222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450300" y="2202388"/>
            <a:ext cx="544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Slow signal not compatible with CARAS input</a:t>
            </a:r>
            <a:endParaRPr sz="2400"/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8768" y="3862205"/>
            <a:ext cx="5391391" cy="40422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/>
        </p:nvSpPr>
        <p:spPr>
          <a:xfrm>
            <a:off x="6671363" y="2202388"/>
            <a:ext cx="5441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Fast</a:t>
            </a:r>
            <a:r>
              <a:rPr lang="en-US" sz="2400"/>
              <a:t> signal not great </a:t>
            </a:r>
            <a:br>
              <a:rPr lang="en-US" sz="2400"/>
            </a:br>
            <a:r>
              <a:rPr lang="en-US" sz="2400"/>
              <a:t>for the QDC module</a:t>
            </a:r>
            <a:endParaRPr sz="2400"/>
          </a:p>
        </p:txBody>
      </p:sp>
      <p:sp>
        <p:nvSpPr>
          <p:cNvPr id="109" name="Google Shape;109;p14"/>
          <p:cNvSpPr txBox="1"/>
          <p:nvPr/>
        </p:nvSpPr>
        <p:spPr>
          <a:xfrm>
            <a:off x="3806750" y="8285688"/>
            <a:ext cx="5391300" cy="646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Noise level is about 5Vpp</a:t>
            </a:r>
            <a:endParaRPr sz="3000"/>
          </a:p>
        </p:txBody>
      </p:sp>
      <p:sp>
        <p:nvSpPr>
          <p:cNvPr id="110" name="Google Shape;110;p14"/>
          <p:cNvSpPr txBox="1"/>
          <p:nvPr/>
        </p:nvSpPr>
        <p:spPr>
          <a:xfrm>
            <a:off x="8719925" y="5311375"/>
            <a:ext cx="2199600" cy="646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 ~ 35 ns</a:t>
            </a:r>
            <a:endParaRPr sz="3000"/>
          </a:p>
        </p:txBody>
      </p:sp>
      <p:sp>
        <p:nvSpPr>
          <p:cNvPr id="111" name="Google Shape;111;p14"/>
          <p:cNvSpPr txBox="1"/>
          <p:nvPr/>
        </p:nvSpPr>
        <p:spPr>
          <a:xfrm>
            <a:off x="2894325" y="5311363"/>
            <a:ext cx="2199600" cy="646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 ~ 3 us</a:t>
            </a:r>
            <a:endParaRPr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QDC spectrum (fast signal)</a:t>
            </a:r>
            <a:endParaRPr/>
          </a:p>
        </p:txBody>
      </p:sp>
      <p:sp>
        <p:nvSpPr>
          <p:cNvPr id="117" name="Google Shape;117;p15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3">
            <a:alphaModFix/>
          </a:blip>
          <a:srcRect b="13125" l="4097" r="32771" t="13790"/>
          <a:stretch/>
        </p:blipFill>
        <p:spPr>
          <a:xfrm>
            <a:off x="2222250" y="1519725"/>
            <a:ext cx="8547600" cy="742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 txBox="1"/>
          <p:nvPr/>
        </p:nvSpPr>
        <p:spPr>
          <a:xfrm>
            <a:off x="5441300" y="1825575"/>
            <a:ext cx="5126700" cy="554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Qualitatively spectrum looks fine. 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/>
          <p:nvPr>
            <p:ph idx="1" type="body"/>
          </p:nvPr>
        </p:nvSpPr>
        <p:spPr>
          <a:xfrm>
            <a:off x="0" y="121272"/>
            <a:ext cx="13004700" cy="10263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ADC spectrum (slow signal)</a:t>
            </a:r>
            <a:endParaRPr/>
          </a:p>
        </p:txBody>
      </p:sp>
      <p:sp>
        <p:nvSpPr>
          <p:cNvPr id="125" name="Google Shape;125;p16"/>
          <p:cNvSpPr txBox="1"/>
          <p:nvPr>
            <p:ph idx="2" type="body"/>
          </p:nvPr>
        </p:nvSpPr>
        <p:spPr>
          <a:xfrm>
            <a:off x="2171700" y="9313440"/>
            <a:ext cx="8648700" cy="4401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spcBef>
                <a:spcPts val="4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b="16836" l="0" r="36824" t="13762"/>
          <a:stretch/>
        </p:blipFill>
        <p:spPr>
          <a:xfrm>
            <a:off x="6039800" y="2104200"/>
            <a:ext cx="6730551" cy="554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/>
        </p:nvSpPr>
        <p:spPr>
          <a:xfrm>
            <a:off x="444175" y="2331975"/>
            <a:ext cx="3035400" cy="14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222100" y="2665100"/>
            <a:ext cx="5515200" cy="1569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CARAS board configured as :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ADC + CRRC4 filter </a:t>
            </a:r>
            <a:br>
              <a:rPr lang="en-US" sz="3000"/>
            </a:br>
            <a:r>
              <a:rPr lang="en-US" sz="3000"/>
              <a:t>(shaping amplifier)</a:t>
            </a:r>
            <a:endParaRPr sz="3000"/>
          </a:p>
        </p:txBody>
      </p:sp>
      <p:cxnSp>
        <p:nvCxnSpPr>
          <p:cNvPr id="129" name="Google Shape;129;p16"/>
          <p:cNvCxnSpPr>
            <a:stCxn id="130" idx="3"/>
          </p:cNvCxnSpPr>
          <p:nvPr/>
        </p:nvCxnSpPr>
        <p:spPr>
          <a:xfrm flipH="1" rot="10800000">
            <a:off x="5404300" y="6644300"/>
            <a:ext cx="1943400" cy="442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" name="Google Shape;130;p16"/>
          <p:cNvSpPr txBox="1"/>
          <p:nvPr/>
        </p:nvSpPr>
        <p:spPr>
          <a:xfrm>
            <a:off x="222100" y="6070550"/>
            <a:ext cx="5182200" cy="2031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Signal did not look well after shaping: </a:t>
            </a:r>
            <a:br>
              <a:rPr lang="en-US" sz="3000"/>
            </a:br>
            <a:r>
              <a:rPr lang="en-US" sz="3000"/>
              <a:t>The preamp configuration was not suitable for CARAS!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White">
  <a:themeElements>
    <a:clrScheme name="Custom 3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