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83" r:id="rId3"/>
    <p:sldId id="284" r:id="rId4"/>
    <p:sldId id="285" r:id="rId5"/>
    <p:sldId id="286" r:id="rId6"/>
    <p:sldId id="287" r:id="rId7"/>
    <p:sldId id="289" r:id="rId8"/>
    <p:sldId id="256" r:id="rId9"/>
    <p:sldId id="274" r:id="rId10"/>
    <p:sldId id="275" r:id="rId11"/>
    <p:sldId id="276" r:id="rId12"/>
    <p:sldId id="277" r:id="rId13"/>
    <p:sldId id="278" r:id="rId14"/>
    <p:sldId id="281" r:id="rId15"/>
    <p:sldId id="279" r:id="rId16"/>
    <p:sldId id="280" r:id="rId17"/>
    <p:sldId id="290" r:id="rId18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84" autoAdjust="0"/>
  </p:normalViewPr>
  <p:slideViewPr>
    <p:cSldViewPr>
      <p:cViewPr varScale="1">
        <p:scale>
          <a:sx n="110" d="100"/>
          <a:sy n="110" d="100"/>
        </p:scale>
        <p:origin x="98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DF40922-173A-4505-A267-4FF14421FCDD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5C68A7C0-5A97-4D52-B056-12A13BA78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2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56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2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3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4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1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10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08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9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4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4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9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1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43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55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0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A626-20BA-4929-AFBA-A36BAEA9BBB3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99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BDF-E7BF-4321-92F2-61F8516BA5B9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0AE7-EAD6-4F64-8AEA-22BFE1610117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69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3A7-3A09-4665-9167-89E4FC3FCBF9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1918-6924-4FA9-8426-60BBAB335033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70A9-D6DD-4CF0-997C-159F5568F8A3}" type="datetime1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CFBF-0B89-4423-BEF0-F8AF1F048676}" type="datetime1">
              <a:rPr lang="fr-FR" smtClean="0"/>
              <a:t>22/03/2021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67D8-EC34-48FE-887F-F028F2BFE00E}" type="datetime1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A899-8AE4-41A8-A116-960FADB4F85F}" type="datetime1">
              <a:rPr lang="fr-FR" smtClean="0"/>
              <a:t>22/03/2021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5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6F-4E79-4340-AF65-14C6700682DC}" type="datetime1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77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0E75-67E0-4674-B1C0-41D269BD1C4D}" type="datetime1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7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D3A2-C5A3-488F-A056-3811DF0CF432}" type="datetime1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6826-8DF6-42B5-9D88-D0AB2737B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78618" y="422616"/>
            <a:ext cx="1332833" cy="5940560"/>
            <a:chOff x="384348" y="2699792"/>
            <a:chExt cx="1332833" cy="5940560"/>
          </a:xfrm>
        </p:grpSpPr>
        <p:pic>
          <p:nvPicPr>
            <p:cNvPr id="5" name="Picture 2" descr="C:\Users\guesnon\AppData\Local\Temp\Fragmentation_Manip_2010_11_19_09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02" y="5724128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guesnon\AppData\Local\Temp\Guinevere_2009_11_0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02" y="6754544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guesnon\AppData\Local\Temp\LIRAT_Piege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4716016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guesnon\AppData\Local\Temp\Nemo3_inside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2699792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guesnon\AppData\Local\Temp\Shirac2_2010_06_21_0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3707904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guesnon\AppData\Local\Temp\Tonnerre_2010_06_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48" y="7740352"/>
              <a:ext cx="13328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5508104" y="6165304"/>
            <a:ext cx="3460672" cy="504008"/>
            <a:chOff x="2331720" y="8280472"/>
            <a:chExt cx="3460672" cy="50400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79" y="8352480"/>
              <a:ext cx="623559" cy="432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720" y="8280472"/>
              <a:ext cx="777600" cy="432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10" y="8352480"/>
              <a:ext cx="915582" cy="432000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7" y="346246"/>
            <a:ext cx="2390236" cy="1368000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1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051720" y="2289076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99"/>
                </a:solidFill>
              </a:rPr>
              <a:t>Status </a:t>
            </a:r>
            <a:r>
              <a:rPr lang="en-US" sz="2800" dirty="0">
                <a:solidFill>
                  <a:srgbClr val="336699"/>
                </a:solidFill>
              </a:rPr>
              <a:t>of the preamp </a:t>
            </a:r>
            <a:r>
              <a:rPr lang="en-US" sz="2800" dirty="0" smtClean="0">
                <a:solidFill>
                  <a:srgbClr val="336699"/>
                </a:solidFill>
              </a:rPr>
              <a:t>development and cables for </a:t>
            </a:r>
            <a:r>
              <a:rPr lang="en-US" sz="2800" dirty="0">
                <a:solidFill>
                  <a:srgbClr val="336699"/>
                </a:solidFill>
              </a:rPr>
              <a:t>the silicon </a:t>
            </a:r>
            <a:r>
              <a:rPr lang="en-US" sz="2800" dirty="0" smtClean="0">
                <a:solidFill>
                  <a:srgbClr val="336699"/>
                </a:solidFill>
              </a:rPr>
              <a:t>detectors</a:t>
            </a:r>
            <a:endParaRPr lang="en-US" sz="2800" dirty="0">
              <a:solidFill>
                <a:srgbClr val="336699"/>
              </a:solidFill>
            </a:endParaRPr>
          </a:p>
          <a:p>
            <a:pPr algn="ctr"/>
            <a:endParaRPr lang="fr-FR" sz="2800" dirty="0" smtClean="0">
              <a:solidFill>
                <a:srgbClr val="336699"/>
              </a:solidFill>
            </a:endParaRPr>
          </a:p>
          <a:p>
            <a:pPr algn="ctr"/>
            <a:r>
              <a:rPr lang="fr-FR" sz="1400" dirty="0" err="1" smtClean="0">
                <a:solidFill>
                  <a:srgbClr val="336699"/>
                </a:solidFill>
              </a:rPr>
              <a:t>Monday</a:t>
            </a:r>
            <a:r>
              <a:rPr lang="fr-FR" sz="1400" dirty="0" smtClean="0">
                <a:solidFill>
                  <a:srgbClr val="336699"/>
                </a:solidFill>
              </a:rPr>
              <a:t> 22 </a:t>
            </a:r>
            <a:r>
              <a:rPr lang="fr-FR" sz="1400" dirty="0" err="1" smtClean="0">
                <a:solidFill>
                  <a:srgbClr val="336699"/>
                </a:solidFill>
              </a:rPr>
              <a:t>nd</a:t>
            </a:r>
            <a:r>
              <a:rPr lang="fr-FR" sz="1400" dirty="0" smtClean="0">
                <a:solidFill>
                  <a:srgbClr val="336699"/>
                </a:solidFill>
              </a:rPr>
              <a:t> March 2021 </a:t>
            </a:r>
          </a:p>
          <a:p>
            <a:pPr algn="ctr"/>
            <a:endParaRPr lang="fr-FR" sz="1400" dirty="0" smtClean="0">
              <a:solidFill>
                <a:srgbClr val="336699"/>
              </a:solidFill>
            </a:endParaRPr>
          </a:p>
          <a:p>
            <a:pPr algn="ctr"/>
            <a:r>
              <a:rPr lang="fr-FR" sz="1400" dirty="0">
                <a:solidFill>
                  <a:srgbClr val="336699"/>
                </a:solidFill>
              </a:rPr>
              <a:t>Laurent </a:t>
            </a:r>
            <a:r>
              <a:rPr lang="fr-FR" sz="1400" dirty="0" err="1" smtClean="0">
                <a:solidFill>
                  <a:srgbClr val="336699"/>
                </a:solidFill>
              </a:rPr>
              <a:t>Leterrier</a:t>
            </a:r>
            <a:r>
              <a:rPr lang="fr-FR" sz="1400" dirty="0" smtClean="0">
                <a:solidFill>
                  <a:srgbClr val="336699"/>
                </a:solidFill>
              </a:rPr>
              <a:t>, </a:t>
            </a:r>
            <a:r>
              <a:rPr lang="fr-FR" sz="1400" dirty="0" smtClean="0">
                <a:solidFill>
                  <a:srgbClr val="336699"/>
                </a:solidFill>
              </a:rPr>
              <a:t>Xavier Fléchard</a:t>
            </a:r>
            <a:endParaRPr lang="fr-FR" sz="1400" dirty="0" smtClean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24544" y="7780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6332" y="332656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Build low energy low intensity electron gun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10</a:t>
            </a:fld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6170" r="17989"/>
          <a:stretch/>
        </p:blipFill>
        <p:spPr bwMode="auto">
          <a:xfrm>
            <a:off x="141407" y="1141376"/>
            <a:ext cx="525658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64088" y="5173824"/>
            <a:ext cx="3098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G4: no X rays 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SIMION: e- from anode only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3" y="5262464"/>
            <a:ext cx="395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Monoenergetic</a:t>
            </a:r>
            <a:r>
              <a:rPr lang="en-US" dirty="0" smtClean="0">
                <a:solidFill>
                  <a:srgbClr val="FF0000"/>
                </a:solidFill>
              </a:rPr>
              <a:t> e- beam (0-30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~ 600 counts per </a:t>
            </a:r>
            <a:r>
              <a:rPr lang="en-US" dirty="0" smtClean="0"/>
              <a:t>second on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508104" y="1769120"/>
            <a:ext cx="334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Test bench “CEBI”</a:t>
            </a:r>
          </a:p>
          <a:p>
            <a:pPr algn="ctr"/>
            <a:r>
              <a:rPr lang="en-US" dirty="0" smtClean="0"/>
              <a:t>(canon à electron </a:t>
            </a:r>
            <a:r>
              <a:rPr lang="en-US" dirty="0" err="1" smtClean="0"/>
              <a:t>basse</a:t>
            </a:r>
            <a:r>
              <a:rPr lang="en-US" dirty="0" smtClean="0"/>
              <a:t> </a:t>
            </a:r>
            <a:r>
              <a:rPr lang="en-US" dirty="0" err="1" smtClean="0"/>
              <a:t>intensité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First tests with PVT scintillator (EJ204)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11</a:t>
            </a:fld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50824"/>
              </p:ext>
            </p:extLst>
          </p:nvPr>
        </p:nvGraphicFramePr>
        <p:xfrm>
          <a:off x="2035311" y="1390423"/>
          <a:ext cx="558091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" r:id="rId5" imgW="4135320" imgH="2880720" progId="Origin50.Graph">
                  <p:embed/>
                </p:oleObj>
              </mc:Choice>
              <mc:Fallback>
                <p:oleObj name="Graph" r:id="rId5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5311" y="1390423"/>
                        <a:ext cx="5580916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336699"/>
                </a:solidFill>
              </a:rPr>
              <a:t>Bkg</a:t>
            </a:r>
            <a:r>
              <a:rPr lang="en-US" sz="2800" dirty="0" smtClean="0">
                <a:solidFill>
                  <a:srgbClr val="336699"/>
                </a:solidFill>
              </a:rPr>
              <a:t> subtraction &amp; fit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12</a:t>
            </a:fld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94311"/>
              </p:ext>
            </p:extLst>
          </p:nvPr>
        </p:nvGraphicFramePr>
        <p:xfrm>
          <a:off x="136815" y="1454853"/>
          <a:ext cx="4537147" cy="316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Graph" r:id="rId5" imgW="4135320" imgH="2880720" progId="Origin50.Graph">
                  <p:embed/>
                </p:oleObj>
              </mc:Choice>
              <mc:Fallback>
                <p:oleObj name="Graph" r:id="rId5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815" y="1454853"/>
                        <a:ext cx="4537147" cy="316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4371769" y="1600656"/>
            <a:ext cx="4362861" cy="2414011"/>
            <a:chOff x="4252828" y="1710681"/>
            <a:chExt cx="4362861" cy="2414011"/>
          </a:xfrm>
        </p:grpSpPr>
        <p:sp>
          <p:nvSpPr>
            <p:cNvPr id="4" name="ZoneTexte 3"/>
            <p:cNvSpPr txBox="1"/>
            <p:nvPr/>
          </p:nvSpPr>
          <p:spPr>
            <a:xfrm>
              <a:off x="4252828" y="3201362"/>
              <a:ext cx="436286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Fit with combination of 5 Gaussian functions</a:t>
              </a:r>
            </a:p>
            <a:p>
              <a:r>
                <a:rPr lang="en-US" dirty="0" smtClean="0"/>
                <a:t>7 free parameters: x1,w1,A1,A2,A3,A4 &amp; A5</a:t>
              </a:r>
            </a:p>
            <a:p>
              <a:r>
                <a:rPr lang="en-US" dirty="0" smtClean="0"/>
                <a:t>With </a:t>
              </a:r>
              <a:r>
                <a:rPr lang="en-US" dirty="0" err="1" smtClean="0"/>
                <a:t>xn</a:t>
              </a:r>
              <a:r>
                <a:rPr lang="en-US" dirty="0" smtClean="0"/>
                <a:t> = n x </a:t>
              </a:r>
              <a:r>
                <a:rPr lang="en-US" dirty="0" smtClean="0"/>
                <a:t>x1</a:t>
              </a:r>
              <a:r>
                <a:rPr lang="en-US" dirty="0" smtClean="0"/>
                <a:t>, and </a:t>
              </a:r>
              <a:r>
                <a:rPr lang="en-US" dirty="0" err="1" smtClean="0"/>
                <a:t>wn</a:t>
              </a:r>
              <a:r>
                <a:rPr lang="en-US" dirty="0" smtClean="0"/>
                <a:t> = </a:t>
              </a:r>
              <a:r>
                <a:rPr lang="en-US" dirty="0" err="1" smtClean="0"/>
                <a:t>sqrt</a:t>
              </a:r>
              <a:r>
                <a:rPr lang="en-US" dirty="0" smtClean="0"/>
                <a:t>(n) x w1</a:t>
              </a:r>
              <a:endParaRPr lang="en-US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552587" y="1710681"/>
              <a:ext cx="3538736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 n e-, the response function is a convolution of n response functions  obtained for 1 e- </a:t>
              </a:r>
              <a:endParaRPr lang="en-US" dirty="0"/>
            </a:p>
          </p:txBody>
        </p:sp>
        <p:sp>
          <p:nvSpPr>
            <p:cNvPr id="6" name="Flèche vers le bas 5"/>
            <p:cNvSpPr/>
            <p:nvPr/>
          </p:nvSpPr>
          <p:spPr>
            <a:xfrm>
              <a:off x="5719323" y="2754092"/>
              <a:ext cx="864096" cy="37168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633984" y="4442121"/>
            <a:ext cx="4070312" cy="1818691"/>
            <a:chOff x="4110586" y="4328648"/>
            <a:chExt cx="4070312" cy="1818691"/>
          </a:xfrm>
        </p:grpSpPr>
        <p:grpSp>
          <p:nvGrpSpPr>
            <p:cNvPr id="13" name="Groupe 12"/>
            <p:cNvGrpSpPr/>
            <p:nvPr/>
          </p:nvGrpSpPr>
          <p:grpSpPr>
            <a:xfrm>
              <a:off x="4110586" y="4328648"/>
              <a:ext cx="4070312" cy="1818691"/>
              <a:chOff x="4318820" y="1542982"/>
              <a:chExt cx="4432908" cy="2239110"/>
            </a:xfrm>
          </p:grpSpPr>
          <p:pic>
            <p:nvPicPr>
              <p:cNvPr id="10" name="Image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8820" y="1877773"/>
                <a:ext cx="4432908" cy="1904319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4461258" y="1542982"/>
                <a:ext cx="4000198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G4 simulations: backscattering negligible</a:t>
                </a:r>
                <a:endParaRPr lang="en-US" dirty="0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4932040" y="5169064"/>
              <a:ext cx="2288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</a:t>
              </a:r>
              <a:r>
                <a:rPr lang="en-US" dirty="0" err="1" smtClean="0"/>
                <a:t>Edep</a:t>
              </a:r>
              <a:r>
                <a:rPr lang="en-US" dirty="0" smtClean="0"/>
                <a:t>=29.35 </a:t>
              </a:r>
              <a:r>
                <a:rPr lang="en-US" dirty="0" err="1" smtClean="0"/>
                <a:t>keV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4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Results for EJ204 scintillator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13</a:t>
            </a:fld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40557"/>
              </p:ext>
            </p:extLst>
          </p:nvPr>
        </p:nvGraphicFramePr>
        <p:xfrm>
          <a:off x="0" y="1526009"/>
          <a:ext cx="2067660" cy="14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Graph" r:id="rId5" imgW="4135320" imgH="2880720" progId="Origin50.Graph">
                  <p:embed/>
                </p:oleObj>
              </mc:Choice>
              <mc:Fallback>
                <p:oleObj name="Graph" r:id="rId5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526009"/>
                        <a:ext cx="2067660" cy="14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30500"/>
              </p:ext>
            </p:extLst>
          </p:nvPr>
        </p:nvGraphicFramePr>
        <p:xfrm>
          <a:off x="1784260" y="1556327"/>
          <a:ext cx="2067660" cy="14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Graph" r:id="rId7" imgW="4135320" imgH="2880720" progId="Origin50.Graph">
                  <p:embed/>
                </p:oleObj>
              </mc:Choice>
              <mc:Fallback>
                <p:oleObj name="Graph" r:id="rId7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4260" y="1556327"/>
                        <a:ext cx="2067660" cy="14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54171"/>
              </p:ext>
            </p:extLst>
          </p:nvPr>
        </p:nvGraphicFramePr>
        <p:xfrm>
          <a:off x="3419872" y="1556592"/>
          <a:ext cx="2067660" cy="14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Graph" r:id="rId9" imgW="4135320" imgH="2880720" progId="Origin50.Graph">
                  <p:embed/>
                </p:oleObj>
              </mc:Choice>
              <mc:Fallback>
                <p:oleObj name="Graph" r:id="rId9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872" y="1556592"/>
                        <a:ext cx="2067660" cy="14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564710"/>
              </p:ext>
            </p:extLst>
          </p:nvPr>
        </p:nvGraphicFramePr>
        <p:xfrm>
          <a:off x="5141073" y="1556327"/>
          <a:ext cx="2067660" cy="14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Graph" r:id="rId11" imgW="4135320" imgH="2880720" progId="Origin50.Graph">
                  <p:embed/>
                </p:oleObj>
              </mc:Choice>
              <mc:Fallback>
                <p:oleObj name="Graph" r:id="rId11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1073" y="1556327"/>
                        <a:ext cx="2067660" cy="14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92618"/>
              </p:ext>
            </p:extLst>
          </p:nvPr>
        </p:nvGraphicFramePr>
        <p:xfrm>
          <a:off x="6982075" y="1549206"/>
          <a:ext cx="2067660" cy="14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Graph" r:id="rId13" imgW="4135320" imgH="2880720" progId="Origin50.Graph">
                  <p:embed/>
                </p:oleObj>
              </mc:Choice>
              <mc:Fallback>
                <p:oleObj name="Graph" r:id="rId13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82075" y="1549206"/>
                        <a:ext cx="2067660" cy="14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79358" y="1234141"/>
            <a:ext cx="9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30keV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520360" y="1219115"/>
            <a:ext cx="9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25keV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141177" y="1187128"/>
            <a:ext cx="9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20keV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718230" y="1187173"/>
            <a:ext cx="9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15keV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7620000" y="1156677"/>
            <a:ext cx="9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0keV</a:t>
            </a:r>
            <a:endParaRPr lang="en-US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59467"/>
              </p:ext>
            </p:extLst>
          </p:nvPr>
        </p:nvGraphicFramePr>
        <p:xfrm>
          <a:off x="611560" y="3088730"/>
          <a:ext cx="4135437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Graph" r:id="rId15" imgW="4135320" imgH="2880720" progId="Origin50.Graph">
                  <p:embed/>
                </p:oleObj>
              </mc:Choice>
              <mc:Fallback>
                <p:oleObj name="Graph" r:id="rId15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1560" y="3088730"/>
                        <a:ext cx="4135437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èche droite 16"/>
          <p:cNvSpPr/>
          <p:nvPr/>
        </p:nvSpPr>
        <p:spPr>
          <a:xfrm>
            <a:off x="4211960" y="4149080"/>
            <a:ext cx="658165" cy="47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084272" y="3895870"/>
            <a:ext cx="2635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Reproducibility limited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BKG fluctuations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fluctuations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409507" y="3098771"/>
            <a:ext cx="242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sets of measurements</a:t>
            </a:r>
            <a:endParaRPr lang="en-US" dirty="0"/>
          </a:p>
        </p:txBody>
      </p:sp>
      <p:sp>
        <p:nvSpPr>
          <p:cNvPr id="20" name="Accolade fermante 19"/>
          <p:cNvSpPr/>
          <p:nvPr/>
        </p:nvSpPr>
        <p:spPr>
          <a:xfrm>
            <a:off x="7158947" y="4263819"/>
            <a:ext cx="99571" cy="52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7308304" y="4344720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Extract Birks quenching coefficient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14</a:t>
            </a:fld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108429"/>
              </p:ext>
            </p:extLst>
          </p:nvPr>
        </p:nvGraphicFramePr>
        <p:xfrm>
          <a:off x="4355976" y="1844824"/>
          <a:ext cx="4135437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Graph" r:id="rId5" imgW="4135320" imgH="2880720" progId="Origin50.Graph">
                  <p:embed/>
                </p:oleObj>
              </mc:Choice>
              <mc:Fallback>
                <p:oleObj name="Graph" r:id="rId5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1844824"/>
                        <a:ext cx="4135437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01100"/>
              </p:ext>
            </p:extLst>
          </p:nvPr>
        </p:nvGraphicFramePr>
        <p:xfrm>
          <a:off x="976977" y="1878130"/>
          <a:ext cx="3982859" cy="277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Graph" r:id="rId7" imgW="4135320" imgH="2880720" progId="Origin50.Graph">
                  <p:embed/>
                </p:oleObj>
              </mc:Choice>
              <mc:Fallback>
                <p:oleObj name="Graph" r:id="rId7" imgW="4135320" imgH="288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977" y="1878130"/>
                        <a:ext cx="3982859" cy="277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280846" y="4877453"/>
            <a:ext cx="446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Should allow to set a threshold around 10keV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precision of </a:t>
            </a:r>
            <a:r>
              <a:rPr lang="en-US" dirty="0" smtClean="0">
                <a:solidFill>
                  <a:srgbClr val="FF0000"/>
                </a:solidFill>
              </a:rPr>
              <a:t>at least 2-3 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1156014"/>
            <a:ext cx="1838495" cy="9439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8024" y="1229946"/>
            <a:ext cx="250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L: light yield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 scintillation efficiency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Tests with YAP scintillator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15</a:t>
            </a:fld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971227" y="3861048"/>
            <a:ext cx="4669790" cy="206692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57013" y="1305504"/>
            <a:ext cx="111429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49219"/>
              </p:ext>
            </p:extLst>
          </p:nvPr>
        </p:nvGraphicFramePr>
        <p:xfrm>
          <a:off x="943307" y="1292881"/>
          <a:ext cx="3888432" cy="271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Graph" r:id="rId6" imgW="3986229" imgH="2780965" progId="Origin50.Graph">
                  <p:embed/>
                </p:oleObj>
              </mc:Choice>
              <mc:Fallback>
                <p:oleObj name="Graph" r:id="rId6" imgW="3986229" imgH="278096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07" y="1292881"/>
                        <a:ext cx="3888432" cy="2716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411760" y="4941168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 simulations</a:t>
            </a:r>
            <a:endParaRPr lang="en-US" dirty="0"/>
          </a:p>
        </p:txBody>
      </p:sp>
      <p:sp>
        <p:nvSpPr>
          <p:cNvPr id="11" name="Flèche droite 10"/>
          <p:cNvSpPr/>
          <p:nvPr/>
        </p:nvSpPr>
        <p:spPr>
          <a:xfrm>
            <a:off x="5302330" y="3025804"/>
            <a:ext cx="587167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137977" y="2872145"/>
            <a:ext cx="283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Backscattering not negligible…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resolution but requires more complex fitting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Next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16</a:t>
            </a:fld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7963" y="1572017"/>
            <a:ext cx="77780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Characterization of other PVT scintillators </a:t>
            </a:r>
            <a:endParaRPr lang="en-US" dirty="0" smtClean="0"/>
          </a:p>
          <a:p>
            <a:r>
              <a:rPr lang="en-US" dirty="0" smtClean="0"/>
              <a:t>          (</a:t>
            </a:r>
            <a:r>
              <a:rPr lang="en-US" dirty="0" smtClean="0"/>
              <a:t>2018 experiment, Simon </a:t>
            </a:r>
            <a:r>
              <a:rPr lang="en-US" dirty="0" err="1" smtClean="0"/>
              <a:t>exp</a:t>
            </a:r>
            <a:r>
              <a:rPr lang="en-US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Tests with </a:t>
            </a:r>
            <a:r>
              <a:rPr lang="en-US" dirty="0" err="1" smtClean="0"/>
              <a:t>SiPMs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of future beta detector for </a:t>
            </a:r>
            <a:r>
              <a:rPr lang="en-US" dirty="0" err="1" smtClean="0"/>
              <a:t>WISArD</a:t>
            </a:r>
            <a:r>
              <a:rPr lang="en-US" dirty="0" smtClean="0"/>
              <a:t>… </a:t>
            </a:r>
          </a:p>
          <a:p>
            <a:r>
              <a:rPr lang="en-US" dirty="0"/>
              <a:t>	</a:t>
            </a:r>
            <a:r>
              <a:rPr lang="en-US" dirty="0" smtClean="0"/>
              <a:t>	goal: threshold &lt; 10 </a:t>
            </a:r>
            <a:r>
              <a:rPr lang="en-US" dirty="0" err="1" smtClean="0"/>
              <a:t>keV</a:t>
            </a:r>
            <a:r>
              <a:rPr lang="en-US" dirty="0" smtClean="0"/>
              <a:t> &amp; ~1-1.5 </a:t>
            </a:r>
            <a:r>
              <a:rPr lang="en-US" dirty="0" err="1" smtClean="0"/>
              <a:t>keV</a:t>
            </a:r>
            <a:r>
              <a:rPr lang="en-US" dirty="0" smtClean="0"/>
              <a:t> precision (0.1% on </a:t>
            </a:r>
            <a:r>
              <a:rPr lang="en-US" dirty="0" err="1" smtClean="0"/>
              <a:t>a</a:t>
            </a:r>
            <a:r>
              <a:rPr lang="en-US" baseline="-25000" dirty="0" err="1" smtClean="0">
                <a:latin typeface="Symbol" panose="05050102010706020507" pitchFamily="18" charset="2"/>
              </a:rPr>
              <a:t>bn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788024" y="1931153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April?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3848" y="4581128"/>
            <a:ext cx="7200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e 15"/>
          <p:cNvGrpSpPr/>
          <p:nvPr/>
        </p:nvGrpSpPr>
        <p:grpSpPr>
          <a:xfrm>
            <a:off x="1979711" y="3428546"/>
            <a:ext cx="6822195" cy="2691242"/>
            <a:chOff x="1979711" y="3428546"/>
            <a:chExt cx="6822195" cy="2691242"/>
          </a:xfrm>
        </p:grpSpPr>
        <p:pic>
          <p:nvPicPr>
            <p:cNvPr id="10" name="Image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1" t="6170" r="17989"/>
            <a:stretch/>
          </p:blipFill>
          <p:spPr bwMode="auto">
            <a:xfrm>
              <a:off x="1979711" y="3545259"/>
              <a:ext cx="3618805" cy="25745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03848" y="3933056"/>
              <a:ext cx="7200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3347865" y="3681415"/>
              <a:ext cx="2250651" cy="899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614110" y="3428546"/>
              <a:ext cx="3187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Removable 241Am source</a:t>
              </a:r>
            </a:p>
            <a:p>
              <a:r>
                <a:rPr lang="en-US" dirty="0" smtClean="0"/>
                <a:t> (ref for experiment @ ISOLDE)</a:t>
              </a:r>
              <a:endParaRPr lang="en-US" dirty="0"/>
            </a:p>
          </p:txBody>
        </p:sp>
      </p:grpSp>
      <p:sp>
        <p:nvSpPr>
          <p:cNvPr id="12" name="Accolade fermante 11"/>
          <p:cNvSpPr/>
          <p:nvPr/>
        </p:nvSpPr>
        <p:spPr>
          <a:xfrm>
            <a:off x="4600527" y="1732967"/>
            <a:ext cx="126068" cy="789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3848" y="4581128"/>
            <a:ext cx="72008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307" y="260648"/>
            <a:ext cx="714046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MCP detector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17</a:t>
            </a:fld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575" y="1241003"/>
            <a:ext cx="7922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Goal: monitoring implantation profile on catcher (resolution better than 300um)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Constraints: compact, works in strong </a:t>
            </a:r>
            <a:r>
              <a:rPr lang="en-US" dirty="0" err="1" smtClean="0"/>
              <a:t>Bfield</a:t>
            </a:r>
            <a:endParaRPr lang="en-US" dirty="0" smtClean="0"/>
          </a:p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6" name="AutoShape 4" descr="P10604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e 31"/>
          <p:cNvGrpSpPr/>
          <p:nvPr/>
        </p:nvGrpSpPr>
        <p:grpSpPr>
          <a:xfrm>
            <a:off x="656951" y="2438633"/>
            <a:ext cx="7274860" cy="2902509"/>
            <a:chOff x="656951" y="2438633"/>
            <a:chExt cx="7274860" cy="290250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937" y="2438633"/>
              <a:ext cx="3024336" cy="226825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7476" y="2438633"/>
              <a:ext cx="3024335" cy="2268252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 flipV="1">
              <a:off x="2123728" y="3645024"/>
              <a:ext cx="0" cy="1296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302445" y="4965889"/>
              <a:ext cx="16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Resistive anode</a:t>
              </a:r>
              <a:endParaRPr lang="en-US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5580112" y="3501008"/>
              <a:ext cx="0" cy="144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5140120" y="4971810"/>
              <a:ext cx="879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MCPs</a:t>
              </a:r>
              <a:endParaRPr lang="en-US" dirty="0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1043608" y="3104707"/>
              <a:ext cx="0" cy="82834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 rot="16200000">
              <a:off x="447919" y="333421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25mm</a:t>
              </a:r>
              <a:endParaRPr lang="en-US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280910" y="5471640"/>
            <a:ext cx="446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tested soon with mask &amp; alpha source…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3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336699"/>
                </a:solidFill>
              </a:rPr>
              <a:t>Test </a:t>
            </a:r>
            <a:r>
              <a:rPr lang="fr-FR" sz="2800" dirty="0" err="1" smtClean="0">
                <a:solidFill>
                  <a:srgbClr val="336699"/>
                </a:solidFill>
              </a:rPr>
              <a:t>results</a:t>
            </a:r>
            <a:r>
              <a:rPr lang="fr-FR" sz="2800" dirty="0" smtClean="0">
                <a:solidFill>
                  <a:srgbClr val="336699"/>
                </a:solidFill>
              </a:rPr>
              <a:t> of the first prototype : </a:t>
            </a:r>
            <a:br>
              <a:rPr lang="fr-FR" sz="2800" dirty="0" smtClean="0">
                <a:solidFill>
                  <a:srgbClr val="336699"/>
                </a:solidFill>
              </a:rPr>
            </a:br>
            <a:r>
              <a:rPr lang="fr-FR" sz="2800" dirty="0" err="1" smtClean="0">
                <a:solidFill>
                  <a:srgbClr val="336699"/>
                </a:solidFill>
              </a:rPr>
              <a:t>Amptek</a:t>
            </a:r>
            <a:r>
              <a:rPr lang="fr-FR" sz="2800" dirty="0" smtClean="0">
                <a:solidFill>
                  <a:srgbClr val="336699"/>
                </a:solidFill>
              </a:rPr>
              <a:t> version</a:t>
            </a:r>
            <a:endParaRPr lang="fr-FR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2</a:t>
            </a:fld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11560" y="1042500"/>
            <a:ext cx="8310935" cy="3610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rgbClr val="336699"/>
                </a:solidFill>
                <a:latin typeface="+mn-lt"/>
              </a:rPr>
              <a:t>	</a:t>
            </a:r>
          </a:p>
          <a:p>
            <a:pPr algn="l"/>
            <a:endParaRPr lang="fr-FR" sz="1600" dirty="0" smtClean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 smtClean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 smtClean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 smtClean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 smtClean="0">
              <a:solidFill>
                <a:srgbClr val="336699"/>
              </a:solidFill>
              <a:latin typeface="+mn-lt"/>
            </a:endParaRPr>
          </a:p>
          <a:p>
            <a:pPr algn="l"/>
            <a:endParaRPr lang="fr-FR" sz="1600" dirty="0">
              <a:solidFill>
                <a:srgbClr val="336699"/>
              </a:solidFill>
              <a:latin typeface="+mn-lt"/>
            </a:endParaRPr>
          </a:p>
          <a:p>
            <a:pPr algn="l"/>
            <a:r>
              <a:rPr lang="fr-FR" sz="1600" dirty="0" smtClean="0">
                <a:solidFill>
                  <a:srgbClr val="336699"/>
                </a:solidFill>
                <a:latin typeface="+mn-lt"/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619" y="1938776"/>
            <a:ext cx="3533155" cy="1987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2" y="1188563"/>
            <a:ext cx="4191471" cy="34875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83968" y="1395106"/>
            <a:ext cx="29986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r>
              <a:rPr lang="fr-FR" b="1" dirty="0" smtClean="0">
                <a:solidFill>
                  <a:srgbClr val="FF0000"/>
                </a:solidFill>
              </a:rPr>
              <a:t> &lt; 4,5 </a:t>
            </a:r>
            <a:r>
              <a:rPr lang="fr-FR" b="1" dirty="0" err="1" smtClean="0">
                <a:solidFill>
                  <a:srgbClr val="FF0000"/>
                </a:solidFill>
              </a:rPr>
              <a:t>keV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Si</a:t>
            </a:r>
            <a:r>
              <a:rPr lang="fr-FR" b="1" dirty="0" smtClean="0">
                <a:solidFill>
                  <a:srgbClr val="FF0000"/>
                </a:solidFill>
              </a:rPr>
              <a:t> FWHM</a:t>
            </a:r>
          </a:p>
          <a:p>
            <a:r>
              <a:rPr lang="fr-FR" b="1" dirty="0">
                <a:solidFill>
                  <a:srgbClr val="336699"/>
                </a:solidFill>
              </a:rPr>
              <a:t>at room </a:t>
            </a:r>
            <a:r>
              <a:rPr lang="fr-FR" b="1" dirty="0" err="1" smtClean="0">
                <a:solidFill>
                  <a:srgbClr val="336699"/>
                </a:solidFill>
              </a:rPr>
              <a:t>temperature</a:t>
            </a:r>
            <a:endParaRPr lang="fr-FR" b="1" dirty="0" smtClean="0">
              <a:solidFill>
                <a:srgbClr val="336699"/>
              </a:solidFill>
            </a:endParaRPr>
          </a:p>
          <a:p>
            <a:r>
              <a:rPr lang="fr-FR" b="1" dirty="0" smtClean="0">
                <a:solidFill>
                  <a:srgbClr val="336699"/>
                </a:solidFill>
              </a:rPr>
              <a:t>Cd ≈ 100 pF + 10 cm </a:t>
            </a:r>
            <a:r>
              <a:rPr lang="fr-FR" b="1" dirty="0" err="1" smtClean="0">
                <a:solidFill>
                  <a:srgbClr val="336699"/>
                </a:solidFill>
              </a:rPr>
              <a:t>cable</a:t>
            </a:r>
            <a:endParaRPr lang="fr-FR" b="1" dirty="0" smtClean="0">
              <a:solidFill>
                <a:srgbClr val="336699"/>
              </a:solidFill>
            </a:endParaRPr>
          </a:p>
          <a:p>
            <a:r>
              <a:rPr lang="fr-FR" b="1" dirty="0">
                <a:solidFill>
                  <a:srgbClr val="336699"/>
                </a:solidFill>
              </a:rPr>
              <a:t>O</a:t>
            </a:r>
            <a:r>
              <a:rPr lang="fr-FR" b="1" dirty="0" smtClean="0">
                <a:solidFill>
                  <a:srgbClr val="336699"/>
                </a:solidFill>
              </a:rPr>
              <a:t>ptimal </a:t>
            </a:r>
            <a:r>
              <a:rPr lang="fr-FR" b="1" dirty="0" err="1" smtClean="0">
                <a:solidFill>
                  <a:srgbClr val="336699"/>
                </a:solidFill>
              </a:rPr>
              <a:t>shaping</a:t>
            </a:r>
            <a:r>
              <a:rPr lang="fr-FR" b="1" dirty="0" smtClean="0">
                <a:solidFill>
                  <a:srgbClr val="336699"/>
                </a:solidFill>
              </a:rPr>
              <a:t> time = 4 µs </a:t>
            </a:r>
            <a:endParaRPr lang="fr-FR" b="1" dirty="0">
              <a:solidFill>
                <a:srgbClr val="336699"/>
              </a:solidFill>
            </a:endParaRPr>
          </a:p>
        </p:txBody>
      </p:sp>
      <p:sp>
        <p:nvSpPr>
          <p:cNvPr id="15" name="Émoticône 14"/>
          <p:cNvSpPr/>
          <p:nvPr/>
        </p:nvSpPr>
        <p:spPr>
          <a:xfrm>
            <a:off x="7880118" y="1630740"/>
            <a:ext cx="554360" cy="55476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32422" y="4437112"/>
            <a:ext cx="841604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336699"/>
                </a:solidFill>
              </a:rPr>
              <a:t>- </a:t>
            </a:r>
            <a:r>
              <a:rPr lang="en-US" sz="1800" dirty="0" smtClean="0">
                <a:solidFill>
                  <a:srgbClr val="336699"/>
                </a:solidFill>
              </a:rPr>
              <a:t>Measurements </a:t>
            </a:r>
            <a:r>
              <a:rPr lang="en-US" sz="1800" dirty="0">
                <a:solidFill>
                  <a:srgbClr val="336699"/>
                </a:solidFill>
              </a:rPr>
              <a:t>were performed with the faster system and pulse generator</a:t>
            </a:r>
            <a:r>
              <a:rPr lang="en-US" sz="1800" dirty="0" smtClean="0">
                <a:solidFill>
                  <a:srgbClr val="336699"/>
                </a:solidFill>
              </a:rPr>
              <a:t>.</a:t>
            </a:r>
            <a:endParaRPr lang="en-US" sz="1800" dirty="0" smtClean="0">
              <a:solidFill>
                <a:srgbClr val="336699"/>
              </a:solidFill>
              <a:latin typeface="+mn-lt"/>
            </a:endParaRPr>
          </a:p>
          <a:p>
            <a:pPr algn="l"/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- 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Resolution 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for the rear side is about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20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keV</a:t>
            </a:r>
            <a:r>
              <a:rPr lang="en-US" sz="1800" baseline="-25000" dirty="0" err="1" smtClean="0">
                <a:solidFill>
                  <a:srgbClr val="FF0000"/>
                </a:solidFill>
                <a:latin typeface="+mn-lt"/>
              </a:rPr>
              <a:t>si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FWHM in the same conditions except Cd ≈ 470 pF and optimal shaping time ≈ 7 µs.</a:t>
            </a:r>
            <a:endParaRPr lang="fr-FR" sz="1800" baseline="-25000" dirty="0">
              <a:solidFill>
                <a:srgbClr val="336699"/>
              </a:solidFill>
              <a:latin typeface="+mn-lt"/>
            </a:endParaRPr>
          </a:p>
          <a:p>
            <a:pPr algn="l"/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- Power consumption </a:t>
            </a:r>
            <a:r>
              <a:rPr lang="en-US" sz="1800" dirty="0">
                <a:solidFill>
                  <a:srgbClr val="336699"/>
                </a:solidFill>
              </a:rPr>
              <a:t>≈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 2,8 W / board </a:t>
            </a:r>
            <a:endParaRPr lang="en-US" sz="1800" dirty="0" smtClean="0">
              <a:solidFill>
                <a:srgbClr val="33669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7337" y="5888127"/>
            <a:ext cx="784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in Marcin’s talk (test at AIFIRA with Silicon detectors &amp; 700keV alpha beam)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607" y="116632"/>
            <a:ext cx="5626968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336699"/>
                </a:solidFill>
              </a:rPr>
              <a:t>Second prototype </a:t>
            </a:r>
            <a:r>
              <a:rPr lang="fr-FR" sz="2800" dirty="0" err="1" smtClean="0">
                <a:solidFill>
                  <a:srgbClr val="336699"/>
                </a:solidFill>
              </a:rPr>
              <a:t>board</a:t>
            </a:r>
            <a:r>
              <a:rPr lang="fr-FR" sz="2800" dirty="0" smtClean="0">
                <a:solidFill>
                  <a:srgbClr val="336699"/>
                </a:solidFill>
              </a:rPr>
              <a:t> :</a:t>
            </a:r>
            <a:br>
              <a:rPr lang="fr-FR" sz="2800" dirty="0" smtClean="0">
                <a:solidFill>
                  <a:srgbClr val="336699"/>
                </a:solidFill>
              </a:rPr>
            </a:br>
            <a:r>
              <a:rPr lang="fr-FR" sz="2800" dirty="0" smtClean="0">
                <a:solidFill>
                  <a:srgbClr val="336699"/>
                </a:solidFill>
              </a:rPr>
              <a:t>CAEN Version</a:t>
            </a:r>
            <a:endParaRPr lang="fr-FR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3</a:t>
            </a:fld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899592" y="1259632"/>
            <a:ext cx="8064896" cy="396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 err="1" smtClean="0">
                <a:solidFill>
                  <a:srgbClr val="336699"/>
                </a:solidFill>
                <a:latin typeface="+mn-lt"/>
              </a:rPr>
              <a:t>Advantage</a:t>
            </a:r>
            <a:r>
              <a:rPr lang="fr-FR" sz="1800" b="1" dirty="0" smtClean="0">
                <a:solidFill>
                  <a:srgbClr val="336699"/>
                </a:solidFill>
                <a:latin typeface="+mn-lt"/>
              </a:rPr>
              <a:t> : 	</a:t>
            </a:r>
            <a:r>
              <a:rPr lang="fr-FR" sz="1800" dirty="0" err="1" smtClean="0">
                <a:solidFill>
                  <a:srgbClr val="336699"/>
                </a:solidFill>
              </a:rPr>
              <a:t>Cost</a:t>
            </a:r>
            <a:r>
              <a:rPr lang="fr-FR" sz="1800" dirty="0" smtClean="0">
                <a:solidFill>
                  <a:srgbClr val="336699"/>
                </a:solidFill>
              </a:rPr>
              <a:t> </a:t>
            </a:r>
            <a:r>
              <a:rPr lang="fr-FR" sz="1800" dirty="0">
                <a:solidFill>
                  <a:srgbClr val="336699"/>
                </a:solidFill>
              </a:rPr>
              <a:t>≈ </a:t>
            </a:r>
            <a:r>
              <a:rPr lang="fr-FR" sz="1800" dirty="0">
                <a:solidFill>
                  <a:srgbClr val="FF0000"/>
                </a:solidFill>
              </a:rPr>
              <a:t>200 €</a:t>
            </a:r>
            <a:r>
              <a:rPr lang="fr-FR" sz="1800" dirty="0">
                <a:solidFill>
                  <a:srgbClr val="336699"/>
                </a:solidFill>
              </a:rPr>
              <a:t> per </a:t>
            </a:r>
            <a:r>
              <a:rPr lang="fr-FR" sz="1800" dirty="0" smtClean="0">
                <a:solidFill>
                  <a:srgbClr val="336699"/>
                </a:solidFill>
              </a:rPr>
              <a:t>unit ( AMPTEK : </a:t>
            </a:r>
            <a:r>
              <a:rPr lang="fr-FR" sz="1800" dirty="0" err="1" smtClean="0">
                <a:solidFill>
                  <a:srgbClr val="336699"/>
                </a:solidFill>
              </a:rPr>
              <a:t>cost</a:t>
            </a:r>
            <a:r>
              <a:rPr lang="fr-FR" sz="1800" dirty="0" smtClean="0">
                <a:solidFill>
                  <a:srgbClr val="336699"/>
                </a:solidFill>
              </a:rPr>
              <a:t> = </a:t>
            </a:r>
            <a:r>
              <a:rPr lang="fr-FR" sz="1800" dirty="0" smtClean="0">
                <a:solidFill>
                  <a:srgbClr val="FF0000"/>
                </a:solidFill>
              </a:rPr>
              <a:t>600 $</a:t>
            </a:r>
            <a:r>
              <a:rPr lang="fr-FR" sz="1800" dirty="0" smtClean="0">
                <a:solidFill>
                  <a:srgbClr val="336699"/>
                </a:solidFill>
              </a:rPr>
              <a:t> per unit)</a:t>
            </a:r>
          </a:p>
          <a:p>
            <a:pPr algn="l"/>
            <a:r>
              <a:rPr lang="fr-FR" sz="1800" b="1" dirty="0" err="1" smtClean="0">
                <a:solidFill>
                  <a:srgbClr val="336699"/>
                </a:solidFill>
              </a:rPr>
              <a:t>Disadvantage</a:t>
            </a:r>
            <a:r>
              <a:rPr lang="fr-FR" sz="1800" b="1" dirty="0" smtClean="0">
                <a:solidFill>
                  <a:srgbClr val="336699"/>
                </a:solidFill>
              </a:rPr>
              <a:t> : 	</a:t>
            </a:r>
            <a:r>
              <a:rPr lang="fr-FR" sz="1800" dirty="0" smtClean="0">
                <a:solidFill>
                  <a:srgbClr val="336699"/>
                </a:solidFill>
              </a:rPr>
              <a:t>Size = </a:t>
            </a:r>
            <a:r>
              <a:rPr lang="fr-FR" sz="1800" dirty="0">
                <a:solidFill>
                  <a:srgbClr val="336699"/>
                </a:solidFill>
              </a:rPr>
              <a:t>39 x 20 x 3 mm </a:t>
            </a:r>
            <a:r>
              <a:rPr lang="fr-FR" sz="1800" dirty="0" smtClean="0">
                <a:solidFill>
                  <a:srgbClr val="336699"/>
                </a:solidFill>
              </a:rPr>
              <a:t> (AMPTEK : size = 17 x 10 x 3 mm)</a:t>
            </a:r>
            <a:endParaRPr lang="fr-FR" sz="1800" dirty="0">
              <a:solidFill>
                <a:srgbClr val="336699"/>
              </a:solidFill>
            </a:endParaRPr>
          </a:p>
          <a:p>
            <a:pPr algn="l"/>
            <a:r>
              <a:rPr lang="fr-FR" sz="1800" b="1" dirty="0" err="1" smtClean="0">
                <a:solidFill>
                  <a:srgbClr val="336699"/>
                </a:solidFill>
              </a:rPr>
              <a:t>Uncertainty</a:t>
            </a:r>
            <a:r>
              <a:rPr lang="fr-FR" sz="1800" b="1" dirty="0" smtClean="0">
                <a:solidFill>
                  <a:srgbClr val="336699"/>
                </a:solidFill>
              </a:rPr>
              <a:t> : 	</a:t>
            </a:r>
            <a:r>
              <a:rPr lang="fr-FR" sz="1800" dirty="0" smtClean="0">
                <a:solidFill>
                  <a:srgbClr val="336699"/>
                </a:solidFill>
              </a:rPr>
              <a:t>Operating </a:t>
            </a:r>
            <a:r>
              <a:rPr lang="fr-FR" sz="1800" dirty="0" err="1" smtClean="0">
                <a:solidFill>
                  <a:srgbClr val="336699"/>
                </a:solidFill>
              </a:rPr>
              <a:t>temperature</a:t>
            </a:r>
            <a:r>
              <a:rPr lang="fr-FR" sz="1800" dirty="0" smtClean="0">
                <a:solidFill>
                  <a:srgbClr val="336699"/>
                </a:solidFill>
              </a:rPr>
              <a:t> ? </a:t>
            </a:r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 </a:t>
            </a:r>
            <a:r>
              <a:rPr lang="fr-FR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</a:t>
            </a:r>
            <a:r>
              <a:rPr lang="fr-FR" sz="1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fr-FR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checked</a:t>
            </a:r>
            <a:r>
              <a:rPr lang="fr-FR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algn="l"/>
            <a:endParaRPr lang="fr-FR" sz="1800" dirty="0">
              <a:solidFill>
                <a:srgbClr val="336699"/>
              </a:solidFill>
            </a:endParaRPr>
          </a:p>
          <a:p>
            <a:pPr algn="l"/>
            <a:r>
              <a:rPr lang="fr-FR" sz="1800" b="1" dirty="0" smtClean="0">
                <a:solidFill>
                  <a:srgbClr val="336699"/>
                </a:solidFill>
                <a:latin typeface="+mn-lt"/>
              </a:rPr>
              <a:t>Main </a:t>
            </a:r>
            <a:r>
              <a:rPr lang="fr-FR" sz="1800" b="1" dirty="0" err="1" smtClean="0">
                <a:solidFill>
                  <a:srgbClr val="336699"/>
                </a:solidFill>
                <a:latin typeface="+mn-lt"/>
              </a:rPr>
              <a:t>features</a:t>
            </a:r>
            <a:r>
              <a:rPr lang="fr-FR" sz="1800" b="1" dirty="0" smtClean="0">
                <a:solidFill>
                  <a:srgbClr val="336699"/>
                </a:solidFill>
                <a:latin typeface="+mn-lt"/>
              </a:rPr>
              <a:t> of the </a:t>
            </a:r>
            <a:r>
              <a:rPr lang="fr-FR" sz="1800" b="1" dirty="0" err="1" smtClean="0">
                <a:solidFill>
                  <a:srgbClr val="336699"/>
                </a:solidFill>
                <a:latin typeface="+mn-lt"/>
              </a:rPr>
              <a:t>board</a:t>
            </a:r>
            <a:r>
              <a:rPr lang="fr-FR" sz="1800" b="1" dirty="0" smtClean="0">
                <a:solidFill>
                  <a:srgbClr val="336699"/>
                </a:solidFill>
                <a:latin typeface="+mn-lt"/>
              </a:rPr>
              <a:t>:</a:t>
            </a:r>
          </a:p>
          <a:p>
            <a:pPr algn="l"/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- 6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</a:rPr>
              <a:t>channels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</a:rPr>
              <a:t>with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 6 charge sensitive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</a:rPr>
              <a:t>amplifiers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 CAEN </a:t>
            </a:r>
            <a:r>
              <a:rPr lang="fr-FR" sz="1800" dirty="0">
                <a:solidFill>
                  <a:srgbClr val="336699"/>
                </a:solidFill>
                <a:latin typeface="+mn-lt"/>
              </a:rPr>
              <a:t>A1422H 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version </a:t>
            </a:r>
            <a:r>
              <a:rPr lang="fr-FR" sz="1800" dirty="0">
                <a:solidFill>
                  <a:srgbClr val="336699"/>
                </a:solidFill>
                <a:latin typeface="+mn-lt"/>
              </a:rPr>
              <a:t>F2 </a:t>
            </a:r>
            <a:endParaRPr lang="fr-FR" sz="1800" dirty="0" smtClean="0">
              <a:solidFill>
                <a:srgbClr val="336699"/>
              </a:solidFill>
              <a:latin typeface="+mn-lt"/>
            </a:endParaRPr>
          </a:p>
          <a:p>
            <a:pPr algn="l"/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- For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</a:rPr>
              <a:t>each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</a:rPr>
              <a:t>channel</a:t>
            </a:r>
            <a:r>
              <a:rPr lang="fr-FR" sz="1800" dirty="0" smtClean="0">
                <a:solidFill>
                  <a:srgbClr val="336699"/>
                </a:solidFill>
                <a:latin typeface="+mn-lt"/>
              </a:rPr>
              <a:t> :</a:t>
            </a:r>
          </a:p>
          <a:p>
            <a:pPr algn="l"/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- 400 mV/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MeV</a:t>
            </a:r>
            <a:r>
              <a:rPr lang="fr-FR" sz="1800" baseline="-250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Si</a:t>
            </a:r>
            <a:r>
              <a:rPr lang="fr-FR" sz="1800" baseline="-25000" dirty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 2.4 V for 6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MeV</a:t>
            </a:r>
            <a:r>
              <a:rPr lang="fr-FR" sz="1800" baseline="-250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Si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 in CSA 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output</a:t>
            </a:r>
          </a:p>
          <a:p>
            <a:pPr algn="l"/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	- </a:t>
            </a:r>
            <a:r>
              <a:rPr lang="fr-FR" sz="1800" dirty="0">
                <a:solidFill>
                  <a:srgbClr val="336699"/>
                </a:solidFill>
                <a:sym typeface="Wingdings" panose="05000000000000000000" pitchFamily="2" charset="2"/>
              </a:rPr>
              <a:t>CSA output </a:t>
            </a:r>
            <a:r>
              <a:rPr lang="fr-FR" sz="1800" dirty="0" err="1">
                <a:solidFill>
                  <a:srgbClr val="336699"/>
                </a:solidFill>
                <a:sym typeface="Wingdings" panose="05000000000000000000" pitchFamily="2" charset="2"/>
              </a:rPr>
              <a:t>connected</a:t>
            </a:r>
            <a:r>
              <a:rPr lang="fr-FR" sz="1800" dirty="0">
                <a:solidFill>
                  <a:srgbClr val="336699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rgbClr val="336699"/>
                </a:solidFill>
                <a:sym typeface="Wingdings" panose="05000000000000000000" pitchFamily="2" charset="2"/>
              </a:rPr>
              <a:t>directly</a:t>
            </a:r>
            <a:r>
              <a:rPr lang="fr-FR" sz="1800" dirty="0">
                <a:solidFill>
                  <a:srgbClr val="336699"/>
                </a:solidFill>
                <a:sym typeface="Wingdings" panose="05000000000000000000" pitchFamily="2" charset="2"/>
              </a:rPr>
              <a:t> to input FASTER	</a:t>
            </a:r>
          </a:p>
          <a:p>
            <a:pPr algn="l"/>
            <a:endParaRPr lang="fr-FR" sz="1800" dirty="0" smtClean="0">
              <a:solidFill>
                <a:srgbClr val="336699"/>
              </a:solidFill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       </a:t>
            </a:r>
            <a:r>
              <a:rPr lang="fr-FR" sz="1800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Choice</a:t>
            </a:r>
            <a:r>
              <a:rPr lang="fr-FR" sz="18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of FASTER input range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: 5V   Max 12.5 MeV, LSB 0.75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keV</a:t>
            </a:r>
            <a:endParaRPr lang="fr-FR" sz="1800" dirty="0" smtClean="0">
              <a:solidFill>
                <a:srgbClr val="336699"/>
              </a:solidFill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fr-FR" sz="1800" dirty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		      2V   Max      5 MeV, LSB 0.30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keV</a:t>
            </a:r>
            <a:endParaRPr lang="fr-FR" sz="1800" dirty="0" smtClean="0">
              <a:solidFill>
                <a:srgbClr val="336699"/>
              </a:solidFill>
              <a:latin typeface="+mn-lt"/>
              <a:sym typeface="Wingdings" panose="05000000000000000000" pitchFamily="2" charset="2"/>
            </a:endParaRPr>
          </a:p>
          <a:p>
            <a:pPr algn="l"/>
            <a:endParaRPr lang="fr-FR" sz="1800" dirty="0">
              <a:solidFill>
                <a:srgbClr val="336699"/>
              </a:solidFill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fr-FR" sz="1800" dirty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Decay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 time ≈ 27 µs</a:t>
            </a:r>
          </a:p>
          <a:p>
            <a:pPr algn="l"/>
            <a:r>
              <a:rPr lang="fr-FR" sz="1800" dirty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Power </a:t>
            </a:r>
            <a:r>
              <a:rPr lang="fr-FR" sz="1800" dirty="0" err="1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consumption</a:t>
            </a:r>
            <a:r>
              <a:rPr lang="fr-FR" sz="1800" dirty="0" smtClean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≈ 288 mW / </a:t>
            </a:r>
            <a:r>
              <a:rPr lang="fr-FR" sz="1800" dirty="0" err="1" smtClean="0">
                <a:solidFill>
                  <a:srgbClr val="336699"/>
                </a:solidFill>
                <a:sym typeface="Wingdings" panose="05000000000000000000" pitchFamily="2" charset="2"/>
              </a:rPr>
              <a:t>channel</a:t>
            </a:r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 </a:t>
            </a:r>
            <a:r>
              <a:rPr lang="fr-FR" sz="1800" baseline="-25000" dirty="0">
                <a:solidFill>
                  <a:srgbClr val="336699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 1.8 W / </a:t>
            </a:r>
            <a:r>
              <a:rPr lang="fr-FR" sz="1800" dirty="0" err="1" smtClean="0">
                <a:solidFill>
                  <a:srgbClr val="336699"/>
                </a:solidFill>
                <a:sym typeface="Wingdings" panose="05000000000000000000" pitchFamily="2" charset="2"/>
              </a:rPr>
              <a:t>board</a:t>
            </a:r>
            <a:r>
              <a:rPr lang="fr-FR" sz="1800" dirty="0" smtClean="0">
                <a:solidFill>
                  <a:srgbClr val="336699"/>
                </a:solidFill>
                <a:sym typeface="Wingdings" panose="05000000000000000000" pitchFamily="2" charset="2"/>
              </a:rPr>
              <a:t> </a:t>
            </a:r>
          </a:p>
          <a:p>
            <a:pPr algn="l"/>
            <a:r>
              <a:rPr lang="fr-FR" sz="1800" dirty="0">
                <a:solidFill>
                  <a:srgbClr val="336699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fr-FR" sz="1800" b="1" dirty="0" smtClean="0">
                <a:solidFill>
                  <a:srgbClr val="336699"/>
                </a:solidFill>
              </a:rPr>
              <a:t>- </a:t>
            </a:r>
            <a:r>
              <a:rPr lang="fr-FR" sz="1800" dirty="0" smtClean="0">
                <a:solidFill>
                  <a:srgbClr val="336699"/>
                </a:solidFill>
              </a:rPr>
              <a:t>NEC (</a:t>
            </a:r>
            <a:r>
              <a:rPr lang="fr-FR" sz="1800" dirty="0">
                <a:solidFill>
                  <a:srgbClr val="336699"/>
                </a:solidFill>
              </a:rPr>
              <a:t>Cd = </a:t>
            </a:r>
            <a:r>
              <a:rPr lang="fr-FR" sz="1800" dirty="0" smtClean="0">
                <a:solidFill>
                  <a:srgbClr val="336699"/>
                </a:solidFill>
              </a:rPr>
              <a:t>100 </a:t>
            </a:r>
            <a:r>
              <a:rPr lang="fr-FR" sz="1800" dirty="0">
                <a:solidFill>
                  <a:srgbClr val="336699"/>
                </a:solidFill>
              </a:rPr>
              <a:t>pF + </a:t>
            </a:r>
            <a:r>
              <a:rPr lang="fr-FR" sz="1800" dirty="0" err="1">
                <a:solidFill>
                  <a:srgbClr val="336699"/>
                </a:solidFill>
              </a:rPr>
              <a:t>Ccoax</a:t>
            </a:r>
            <a:r>
              <a:rPr lang="fr-FR" sz="1800" dirty="0">
                <a:solidFill>
                  <a:srgbClr val="336699"/>
                </a:solidFill>
              </a:rPr>
              <a:t> = 10 </a:t>
            </a:r>
            <a:r>
              <a:rPr lang="fr-FR" sz="1800" dirty="0" smtClean="0">
                <a:solidFill>
                  <a:srgbClr val="336699"/>
                </a:solidFill>
              </a:rPr>
              <a:t>pF) ≈ </a:t>
            </a:r>
            <a:r>
              <a:rPr lang="fr-FR" sz="1800" dirty="0" smtClean="0">
                <a:solidFill>
                  <a:srgbClr val="FF0000"/>
                </a:solidFill>
              </a:rPr>
              <a:t>3 </a:t>
            </a:r>
            <a:r>
              <a:rPr lang="fr-FR" sz="1800" dirty="0" err="1" smtClean="0">
                <a:solidFill>
                  <a:srgbClr val="FF0000"/>
                </a:solidFill>
              </a:rPr>
              <a:t>keV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at room </a:t>
            </a:r>
            <a:r>
              <a:rPr lang="fr-FR" sz="1800" dirty="0" err="1" smtClean="0">
                <a:solidFill>
                  <a:srgbClr val="FF0000"/>
                </a:solidFill>
              </a:rPr>
              <a:t>Temperature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endParaRPr lang="fr-FR" sz="1800" dirty="0" smtClean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34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45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2001" r="2750" b="22001"/>
          <a:stretch/>
        </p:blipFill>
        <p:spPr>
          <a:xfrm>
            <a:off x="1724896" y="2731247"/>
            <a:ext cx="5871145" cy="197349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4</a:t>
            </a:fld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81925" y="2795071"/>
            <a:ext cx="21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HV input (100 V max)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249302" y="3125761"/>
            <a:ext cx="17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TEST input (50</a:t>
            </a:r>
            <a:r>
              <a:rPr lang="el-GR" dirty="0" smtClean="0"/>
              <a:t>Ω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380312" y="378023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Power ± 12 V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265554" y="3228984"/>
            <a:ext cx="143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inputs for jonction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618546" y="3501819"/>
            <a:ext cx="921467" cy="805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453219" y="2946370"/>
            <a:ext cx="1427814" cy="106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1618546" y="3451108"/>
            <a:ext cx="972701" cy="565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1618546" y="3435579"/>
            <a:ext cx="1070631" cy="321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1618546" y="3451108"/>
            <a:ext cx="1117843" cy="507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1618546" y="3255271"/>
            <a:ext cx="1209870" cy="1958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533995" y="344954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 outputs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167903" y="2458635"/>
            <a:ext cx="143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input for </a:t>
            </a:r>
            <a:r>
              <a:rPr lang="fr-FR" dirty="0" err="1" smtClean="0"/>
              <a:t>ohmic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2591247" y="2228522"/>
            <a:ext cx="19970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CAEN </a:t>
            </a:r>
            <a:r>
              <a:rPr lang="fr-FR" dirty="0" err="1" smtClean="0">
                <a:solidFill>
                  <a:srgbClr val="FF0000"/>
                </a:solidFill>
              </a:rPr>
              <a:t>preamplifiers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27334" y="2667076"/>
            <a:ext cx="2213465" cy="212790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819071" y="5482815"/>
            <a:ext cx="7560840" cy="69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336699"/>
                </a:solidFill>
                <a:latin typeface="+mn-lt"/>
              </a:rPr>
              <a:t>Test </a:t>
            </a:r>
            <a:r>
              <a:rPr lang="en-US" sz="1800" b="1" dirty="0">
                <a:solidFill>
                  <a:srgbClr val="336699"/>
                </a:solidFill>
                <a:latin typeface="+mn-lt"/>
              </a:rPr>
              <a:t>scheduled for the end of March</a:t>
            </a:r>
            <a:endParaRPr lang="fr-FR" sz="1800" b="1" dirty="0" smtClean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2022607" y="116632"/>
            <a:ext cx="562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>
                <a:solidFill>
                  <a:srgbClr val="336699"/>
                </a:solidFill>
              </a:rPr>
              <a:t>Second prototype board :</a:t>
            </a:r>
            <a:br>
              <a:rPr lang="fr-FR" sz="2800" smtClean="0">
                <a:solidFill>
                  <a:srgbClr val="336699"/>
                </a:solidFill>
              </a:rPr>
            </a:br>
            <a:r>
              <a:rPr lang="fr-FR" sz="2800" smtClean="0">
                <a:solidFill>
                  <a:srgbClr val="336699"/>
                </a:solidFill>
              </a:rPr>
              <a:t>CAEN Version</a:t>
            </a:r>
            <a:endParaRPr lang="fr-FR" sz="2800" dirty="0">
              <a:solidFill>
                <a:srgbClr val="336699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474659" y="2054344"/>
            <a:ext cx="165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I/O connecteur 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5592213" y="2444745"/>
            <a:ext cx="268983" cy="575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5</a:t>
            </a:fld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2022607" y="116632"/>
            <a:ext cx="562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>
                <a:solidFill>
                  <a:srgbClr val="336699"/>
                </a:solidFill>
              </a:rPr>
              <a:t>Second prototype board :</a:t>
            </a:r>
            <a:br>
              <a:rPr lang="fr-FR" sz="2800" smtClean="0">
                <a:solidFill>
                  <a:srgbClr val="336699"/>
                </a:solidFill>
              </a:rPr>
            </a:br>
            <a:r>
              <a:rPr lang="fr-FR" sz="2800" smtClean="0">
                <a:solidFill>
                  <a:srgbClr val="336699"/>
                </a:solidFill>
              </a:rPr>
              <a:t>CAEN Version</a:t>
            </a:r>
            <a:endParaRPr lang="fr-FR" sz="2800" dirty="0">
              <a:solidFill>
                <a:srgbClr val="3366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48" y="3356992"/>
            <a:ext cx="7642732" cy="30032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274" y="1094116"/>
            <a:ext cx="6349062" cy="23348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25601" y="1269613"/>
            <a:ext cx="3540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 final version,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d</a:t>
            </a:r>
            <a:r>
              <a:rPr lang="fr-FR" b="1" dirty="0" err="1" smtClean="0">
                <a:solidFill>
                  <a:srgbClr val="FF0000"/>
                </a:solidFill>
              </a:rPr>
              <a:t>epends</a:t>
            </a:r>
            <a:r>
              <a:rPr lang="fr-FR" b="1" dirty="0" smtClean="0">
                <a:solidFill>
                  <a:srgbClr val="FF0000"/>
                </a:solidFill>
              </a:rPr>
              <a:t> on </a:t>
            </a:r>
            <a:r>
              <a:rPr lang="fr-FR" b="1" dirty="0" err="1" smtClean="0">
                <a:solidFill>
                  <a:srgbClr val="FF0000"/>
                </a:solidFill>
              </a:rPr>
              <a:t>mecanical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constraints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30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6</a:t>
            </a:fld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2022607" y="116632"/>
            <a:ext cx="562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>
                <a:solidFill>
                  <a:srgbClr val="336699"/>
                </a:solidFill>
              </a:rPr>
              <a:t>Cable</a:t>
            </a:r>
            <a:r>
              <a:rPr lang="fr-FR" sz="2800" dirty="0" smtClean="0">
                <a:solidFill>
                  <a:srgbClr val="336699"/>
                </a:solidFill>
              </a:rPr>
              <a:t> and </a:t>
            </a:r>
            <a:r>
              <a:rPr lang="fr-FR" sz="2800" dirty="0" err="1" smtClean="0">
                <a:solidFill>
                  <a:srgbClr val="336699"/>
                </a:solidFill>
              </a:rPr>
              <a:t>connection</a:t>
            </a:r>
            <a:r>
              <a:rPr lang="fr-FR" sz="2800" dirty="0" smtClean="0">
                <a:solidFill>
                  <a:srgbClr val="336699"/>
                </a:solidFill>
              </a:rPr>
              <a:t> :</a:t>
            </a:r>
            <a:endParaRPr lang="fr-FR" sz="2800" dirty="0">
              <a:solidFill>
                <a:srgbClr val="336699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9483" y="1259632"/>
            <a:ext cx="762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Use of Fischer </a:t>
            </a:r>
            <a:r>
              <a:rPr lang="fr-FR" dirty="0" err="1" smtClean="0"/>
              <a:t>connector</a:t>
            </a:r>
            <a:r>
              <a:rPr lang="fr-FR" dirty="0" smtClean="0"/>
              <a:t> (</a:t>
            </a:r>
            <a:r>
              <a:rPr lang="fr-FR" b="1" dirty="0" smtClean="0"/>
              <a:t>105 </a:t>
            </a:r>
            <a:r>
              <a:rPr lang="fr-FR" b="1" dirty="0" err="1" smtClean="0"/>
              <a:t>serie</a:t>
            </a:r>
            <a:r>
              <a:rPr lang="fr-FR" dirty="0" smtClean="0"/>
              <a:t>) : 104 </a:t>
            </a:r>
            <a:r>
              <a:rPr lang="fr-FR" dirty="0" err="1" smtClean="0"/>
              <a:t>serie</a:t>
            </a:r>
            <a:r>
              <a:rPr lang="fr-FR" dirty="0" smtClean="0"/>
              <a:t> not compatible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cable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52" y="1709701"/>
            <a:ext cx="7026632" cy="3620476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62549" y="5453250"/>
            <a:ext cx="8871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Quotation : 3600 euros for </a:t>
            </a:r>
            <a:r>
              <a:rPr lang="fr-FR" dirty="0"/>
              <a:t>F</a:t>
            </a:r>
            <a:r>
              <a:rPr lang="fr-FR" dirty="0" smtClean="0"/>
              <a:t>ischer </a:t>
            </a:r>
            <a:r>
              <a:rPr lang="fr-FR" dirty="0" err="1" smtClean="0"/>
              <a:t>connectors</a:t>
            </a:r>
            <a:r>
              <a:rPr lang="fr-FR" dirty="0" smtClean="0"/>
              <a:t>, </a:t>
            </a:r>
            <a:r>
              <a:rPr lang="fr-FR" dirty="0" smtClean="0"/>
              <a:t>5100 euros for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smtClean="0"/>
              <a:t>(full custom, 300 m)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cost</a:t>
            </a:r>
            <a:r>
              <a:rPr lang="fr-FR" dirty="0" smtClean="0"/>
              <a:t> of the distribution boxes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estimated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Delivery time : 14 </a:t>
            </a:r>
            <a:r>
              <a:rPr lang="fr-FR" dirty="0" err="1" smtClean="0"/>
              <a:t>weeks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 </a:t>
            </a:r>
            <a:r>
              <a:rPr lang="en-US" b="1" dirty="0" smtClean="0">
                <a:solidFill>
                  <a:srgbClr val="FF0000"/>
                </a:solidFill>
              </a:rPr>
              <a:t>decision </a:t>
            </a:r>
            <a:r>
              <a:rPr lang="en-US" b="1" dirty="0">
                <a:solidFill>
                  <a:srgbClr val="FF0000"/>
                </a:solidFill>
              </a:rPr>
              <a:t>to be made before the end of </a:t>
            </a:r>
            <a:r>
              <a:rPr lang="en-US" b="1" dirty="0" smtClean="0">
                <a:solidFill>
                  <a:srgbClr val="FF0000"/>
                </a:solidFill>
              </a:rPr>
              <a:t>march !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meeting,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Monday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22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March]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>
                <a:solidFill>
                  <a:srgbClr val="FF9900"/>
                </a:solidFill>
              </a:rPr>
              <a:t>7</a:t>
            </a:fld>
            <a:endParaRPr lang="fr-FR" dirty="0">
              <a:solidFill>
                <a:srgbClr val="FF99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14" y="1340768"/>
            <a:ext cx="6557154" cy="4655273"/>
          </a:xfrm>
          <a:prstGeom prst="rect">
            <a:avLst/>
          </a:prstGeom>
        </p:spPr>
      </p:pic>
      <p:sp>
        <p:nvSpPr>
          <p:cNvPr id="92" name="ZoneTexte 91"/>
          <p:cNvSpPr txBox="1"/>
          <p:nvPr/>
        </p:nvSpPr>
        <p:spPr>
          <a:xfrm>
            <a:off x="2267744" y="393027"/>
            <a:ext cx="6043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onnection proposal for the </a:t>
            </a:r>
            <a:r>
              <a:rPr lang="en-US" sz="2400" b="1" dirty="0" err="1" smtClean="0"/>
              <a:t>WISArD</a:t>
            </a:r>
            <a:r>
              <a:rPr lang="en-US" sz="2400" b="1" dirty="0" smtClean="0"/>
              <a:t> project :</a:t>
            </a:r>
          </a:p>
          <a:p>
            <a:pPr algn="ctr"/>
            <a:r>
              <a:rPr lang="fr-FR" sz="2400" b="1" dirty="0"/>
              <a:t>Front panel for </a:t>
            </a:r>
            <a:r>
              <a:rPr lang="fr-FR" sz="2400" b="1" dirty="0" smtClean="0"/>
              <a:t>one </a:t>
            </a:r>
            <a:r>
              <a:rPr lang="fr-FR" sz="2400" b="1" dirty="0"/>
              <a:t>distribution box</a:t>
            </a:r>
          </a:p>
          <a:p>
            <a:endParaRPr lang="fr-FR" sz="2400" dirty="0"/>
          </a:p>
        </p:txBody>
      </p:sp>
      <p:sp>
        <p:nvSpPr>
          <p:cNvPr id="93" name="ZoneTexte 92"/>
          <p:cNvSpPr txBox="1"/>
          <p:nvPr/>
        </p:nvSpPr>
        <p:spPr>
          <a:xfrm>
            <a:off x="60423" y="2963257"/>
            <a:ext cx="220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One distribution box  for 4 detectors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78618" y="422616"/>
            <a:ext cx="1332833" cy="5940560"/>
            <a:chOff x="384348" y="2699792"/>
            <a:chExt cx="1332833" cy="5940560"/>
          </a:xfrm>
        </p:grpSpPr>
        <p:pic>
          <p:nvPicPr>
            <p:cNvPr id="5" name="Picture 2" descr="C:\Users\guesnon\AppData\Local\Temp\Fragmentation_Manip_2010_11_19_09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02" y="5724128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guesnon\AppData\Local\Temp\Guinevere_2009_11_0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02" y="6754544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guesnon\AppData\Local\Temp\LIRAT_Piege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4716016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guesnon\AppData\Local\Temp\Nemo3_inside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2699792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guesnon\AppData\Local\Temp\Shirac2_2010_06_21_0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4" y="3707904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guesnon\AppData\Local\Temp\Tonnerre_2010_06_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48" y="7740352"/>
              <a:ext cx="13328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5508104" y="6165304"/>
            <a:ext cx="3460672" cy="504008"/>
            <a:chOff x="2331720" y="8280472"/>
            <a:chExt cx="3460672" cy="50400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79" y="8352480"/>
              <a:ext cx="623559" cy="432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720" y="8280472"/>
              <a:ext cx="777600" cy="432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10" y="8352480"/>
              <a:ext cx="915582" cy="432000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7" y="346246"/>
            <a:ext cx="2390236" cy="1368000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fr-FR" smtClean="0"/>
              <a:t>8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051720" y="2530095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336699"/>
                </a:solidFill>
              </a:rPr>
              <a:t>beta </a:t>
            </a:r>
            <a:r>
              <a:rPr lang="en-US" sz="2800" b="1" dirty="0">
                <a:solidFill>
                  <a:srgbClr val="336699"/>
                </a:solidFill>
              </a:rPr>
              <a:t>detector </a:t>
            </a:r>
            <a:r>
              <a:rPr lang="en-US" sz="2800" b="1" dirty="0" smtClean="0">
                <a:solidFill>
                  <a:srgbClr val="336699"/>
                </a:solidFill>
              </a:rPr>
              <a:t>calibration </a:t>
            </a:r>
          </a:p>
          <a:p>
            <a:pPr lvl="0" algn="ctr"/>
            <a:r>
              <a:rPr lang="en-US" sz="2800" b="1" dirty="0">
                <a:solidFill>
                  <a:srgbClr val="336699"/>
                </a:solidFill>
              </a:rPr>
              <a:t>a</a:t>
            </a:r>
            <a:r>
              <a:rPr lang="en-US" sz="2800" b="1" dirty="0" smtClean="0">
                <a:solidFill>
                  <a:srgbClr val="336699"/>
                </a:solidFill>
              </a:rPr>
              <a:t>t low </a:t>
            </a:r>
            <a:r>
              <a:rPr lang="en-US" sz="2800" b="1" dirty="0">
                <a:solidFill>
                  <a:srgbClr val="336699"/>
                </a:solidFill>
              </a:rPr>
              <a:t>energy</a:t>
            </a:r>
            <a:endParaRPr lang="en-US" sz="2800" b="1" dirty="0" smtClean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24544" y="7780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996" y="260648"/>
            <a:ext cx="6581841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Need for accurate calibration at low energy</a:t>
            </a:r>
            <a:endParaRPr lang="en-US" sz="2800" dirty="0">
              <a:solidFill>
                <a:srgbClr val="336699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" y="332656"/>
            <a:ext cx="1300553" cy="720080"/>
          </a:xfrm>
        </p:spPr>
      </p:pic>
      <p:sp>
        <p:nvSpPr>
          <p:cNvPr id="8" name="ZoneTexte 7"/>
          <p:cNvSpPr txBox="1"/>
          <p:nvPr/>
        </p:nvSpPr>
        <p:spPr>
          <a:xfrm>
            <a:off x="136031" y="6352644"/>
            <a:ext cx="8928992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WISArD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, Visio 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conf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meeting, Monday 22  March 2021]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826-8DF6-42B5-9D88-D0AB2737B7A1}" type="slidenum">
              <a:rPr lang="en-US" smtClean="0">
                <a:solidFill>
                  <a:srgbClr val="FF9900"/>
                </a:solidFill>
              </a:rPr>
              <a:t>9</a:t>
            </a:fld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816" y="1772816"/>
            <a:ext cx="4788024" cy="235802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95536" y="1662448"/>
            <a:ext cx="3809344" cy="2637628"/>
            <a:chOff x="186592" y="1511452"/>
            <a:chExt cx="4413935" cy="297124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592" y="1511452"/>
              <a:ext cx="4413935" cy="2971248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1043608" y="3501008"/>
              <a:ext cx="302433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078185" y="3883842"/>
              <a:ext cx="302433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67464" y="1172926"/>
            <a:ext cx="483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Systematic error 10</a:t>
            </a:r>
            <a:r>
              <a:rPr lang="en-US" baseline="30000" dirty="0" smtClean="0"/>
              <a:t>-3</a:t>
            </a:r>
            <a:r>
              <a:rPr lang="en-US" dirty="0" smtClean="0"/>
              <a:t> (from 2018 test experiment)</a:t>
            </a:r>
            <a:endParaRPr lang="en-US" dirty="0"/>
          </a:p>
        </p:txBody>
      </p:sp>
      <p:sp>
        <p:nvSpPr>
          <p:cNvPr id="19" name="Flèche vers le bas 18"/>
          <p:cNvSpPr/>
          <p:nvPr/>
        </p:nvSpPr>
        <p:spPr>
          <a:xfrm rot="10800000">
            <a:off x="6728271" y="3904032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292080" y="4361402"/>
            <a:ext cx="30632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matters: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Knowledge of threshold </a:t>
            </a:r>
          </a:p>
          <a:p>
            <a:r>
              <a:rPr lang="en-US" dirty="0"/>
              <a:t>	</a:t>
            </a:r>
            <a:r>
              <a:rPr lang="en-US" dirty="0" smtClean="0"/>
              <a:t>(direct effect)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 very low threshold </a:t>
            </a:r>
          </a:p>
          <a:p>
            <a:r>
              <a:rPr lang="en-US" dirty="0"/>
              <a:t>	</a:t>
            </a:r>
            <a:r>
              <a:rPr lang="en-US" dirty="0" smtClean="0"/>
              <a:t>(backscattering)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4306861"/>
            <a:ext cx="3710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reach .1%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threshold down to 10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(x2.5 on </a:t>
            </a:r>
            <a:r>
              <a:rPr lang="en-US" dirty="0" err="1" smtClean="0"/>
              <a:t>Bck</a:t>
            </a:r>
            <a:r>
              <a:rPr lang="en-US" dirty="0" smtClean="0"/>
              <a:t> scat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Threshold uncertainty of 1-1.5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(x10 on Threshold  error)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080181" y="5928771"/>
            <a:ext cx="716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for a precise characterization of positron detector at very low energy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795</Words>
  <Application>Microsoft Office PowerPoint</Application>
  <PresentationFormat>Affichage à l'écran (4:3)</PresentationFormat>
  <Paragraphs>181</Paragraphs>
  <Slides>17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Thème Office</vt:lpstr>
      <vt:lpstr>Graph</vt:lpstr>
      <vt:lpstr>Présentation PowerPoint</vt:lpstr>
      <vt:lpstr>Test results of the first prototype :  Amptek version</vt:lpstr>
      <vt:lpstr>Second prototype board : CAEN Version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Need for accurate calibration at low energy</vt:lpstr>
      <vt:lpstr>Build low energy low intensity electron gun</vt:lpstr>
      <vt:lpstr>First tests with PVT scintillator (EJ204)</vt:lpstr>
      <vt:lpstr>Bkg subtraction &amp; fit</vt:lpstr>
      <vt:lpstr>Results for EJ204 scintillator</vt:lpstr>
      <vt:lpstr>Extract Birks quenching coefficient</vt:lpstr>
      <vt:lpstr>Tests with YAP scintillator</vt:lpstr>
      <vt:lpstr>Next</vt:lpstr>
      <vt:lpstr>MCP detector</vt:lpstr>
    </vt:vector>
  </TitlesOfParts>
  <Company>lpc caen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leterrier</dc:creator>
  <cp:lastModifiedBy>xavier flechard</cp:lastModifiedBy>
  <cp:revision>260</cp:revision>
  <cp:lastPrinted>2020-03-18T22:05:17Z</cp:lastPrinted>
  <dcterms:created xsi:type="dcterms:W3CDTF">2012-10-08T06:59:45Z</dcterms:created>
  <dcterms:modified xsi:type="dcterms:W3CDTF">2021-03-22T12:19:14Z</dcterms:modified>
</cp:coreProperties>
</file>