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9753600" cx="13004800"/>
  <p:notesSz cx="6858000" cy="9144000"/>
  <p:embeddedFontLst>
    <p:embeddedFont>
      <p:font typeface="Helvetica Neue"/>
      <p:regular r:id="rId23"/>
      <p:bold r:id="rId24"/>
      <p:italic r:id="rId25"/>
      <p:boldItalic r:id="rId26"/>
    </p:embeddedFont>
    <p:embeddedFont>
      <p:font typeface="Helvetica Neue Light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72" orient="horz"/>
        <p:guide pos="409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HelveticaNeue-bold.fntdata"/><Relationship Id="rId23" Type="http://schemas.openxmlformats.org/officeDocument/2006/relationships/font" Target="fonts/HelveticaNeue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HelveticaNeue-boldItalic.fntdata"/><Relationship Id="rId25" Type="http://schemas.openxmlformats.org/officeDocument/2006/relationships/font" Target="fonts/HelveticaNeue-italic.fntdata"/><Relationship Id="rId28" Type="http://schemas.openxmlformats.org/officeDocument/2006/relationships/font" Target="fonts/HelveticaNeueLight-bold.fntdata"/><Relationship Id="rId27" Type="http://schemas.openxmlformats.org/officeDocument/2006/relationships/font" Target="fonts/HelveticaNeueLigh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HelveticaNeueLight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HelveticaNeueLight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c9399f83cd_0_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c9399f83cd_0_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9399f83cd_0_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c9399f83cd_0_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9399f83cd_0_2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c9399f83cd_0_2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c9399f83cd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c9399f83cd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c9399f83cd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c9399f83cd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c9399f83cd_0_1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c9399f83cd_0_17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c9399f83cd_0_2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c9399f83cd_0_2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c9399f83cd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gc9399f83cd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c9399f83cd_0_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gc9399f83cd_0_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9399f83cd_0_1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9399f83cd_0_1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9399f83cd_0_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9399f83cd_0_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9399f83cd_0_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9399f83cd_0_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9399f83cd_0_20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c9399f83cd_0_20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9399f83cd_0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c9399f83cd_0_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c9399f83cd_0_1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c9399f83cd_0_18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slide_ISOLDE">
  <p:cSld name="Title_slide_ISOL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>
            <p:ph idx="2" type="pic"/>
          </p:nvPr>
        </p:nvSpPr>
        <p:spPr>
          <a:xfrm>
            <a:off x="5794333" y="574635"/>
            <a:ext cx="1416133" cy="1416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type="title"/>
          </p:nvPr>
        </p:nvSpPr>
        <p:spPr>
          <a:xfrm>
            <a:off x="755567" y="2730500"/>
            <a:ext cx="11512633" cy="35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2"/>
              </a:buClr>
              <a:buSzPts val="8000"/>
              <a:buFont typeface="Arial"/>
              <a:buNone/>
              <a:defRPr b="1">
                <a:solidFill>
                  <a:srgbClr val="7BC14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pic>
        <p:nvPicPr>
          <p:cNvPr descr="LogoOutline-Blue@4x.png"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5567" y="574636"/>
            <a:ext cx="1416133" cy="14161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_isolde_new_color.pdf" id="16" name="Google Shape;1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85822" y="574634"/>
            <a:ext cx="3582904" cy="7080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>
            <p:ph idx="1" type="body"/>
          </p:nvPr>
        </p:nvSpPr>
        <p:spPr>
          <a:xfrm>
            <a:off x="3619500" y="7035800"/>
            <a:ext cx="57658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3" type="body"/>
          </p:nvPr>
        </p:nvSpPr>
        <p:spPr>
          <a:xfrm>
            <a:off x="2648052" y="9365262"/>
            <a:ext cx="3854347" cy="34653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228600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4" type="body"/>
          </p:nvPr>
        </p:nvSpPr>
        <p:spPr>
          <a:xfrm>
            <a:off x="7956449" y="9361631"/>
            <a:ext cx="1593951" cy="34607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6712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6712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6712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66712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072">
          <p15:clr>
            <a:srgbClr val="FBAE40"/>
          </p15:clr>
        </p15:guide>
        <p15:guide id="2" pos="40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Outline_mainslide_ISOLDE">
  <p:cSld name="1_Outline_mainslide_ISOLD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idx="1" type="body"/>
          </p:nvPr>
        </p:nvSpPr>
        <p:spPr>
          <a:xfrm>
            <a:off x="0" y="121272"/>
            <a:ext cx="13004800" cy="102592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22" name="Google Shape;22;p3"/>
          <p:cNvSpPr/>
          <p:nvPr/>
        </p:nvSpPr>
        <p:spPr>
          <a:xfrm rot="10800000">
            <a:off x="16404" y="1272410"/>
            <a:ext cx="12971992" cy="42438"/>
          </a:xfrm>
          <a:prstGeom prst="rect">
            <a:avLst/>
          </a:prstGeom>
          <a:solidFill>
            <a:srgbClr val="7BC14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Google Shape;23;p3"/>
          <p:cNvSpPr txBox="1"/>
          <p:nvPr>
            <p:ph idx="2" type="body"/>
          </p:nvPr>
        </p:nvSpPr>
        <p:spPr>
          <a:xfrm>
            <a:off x="2171700" y="9313440"/>
            <a:ext cx="8648700" cy="44016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b="1" i="1"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3" type="body"/>
          </p:nvPr>
        </p:nvSpPr>
        <p:spPr>
          <a:xfrm>
            <a:off x="736600" y="1536700"/>
            <a:ext cx="11544300" cy="742473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94335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Outline_mainslide_ISOLDE">
  <p:cSld name="2_Outline_mainslide_ISOLD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idx="1" type="body"/>
          </p:nvPr>
        </p:nvSpPr>
        <p:spPr>
          <a:xfrm>
            <a:off x="16404" y="121272"/>
            <a:ext cx="12971992" cy="102592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27" name="Google Shape;27;p4"/>
          <p:cNvSpPr/>
          <p:nvPr/>
        </p:nvSpPr>
        <p:spPr>
          <a:xfrm rot="10800000">
            <a:off x="16404" y="1272410"/>
            <a:ext cx="12971992" cy="42438"/>
          </a:xfrm>
          <a:prstGeom prst="rect">
            <a:avLst/>
          </a:prstGeom>
          <a:solidFill>
            <a:srgbClr val="7BC14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Google Shape;28;p4"/>
          <p:cNvSpPr txBox="1"/>
          <p:nvPr>
            <p:ph idx="2" type="body"/>
          </p:nvPr>
        </p:nvSpPr>
        <p:spPr>
          <a:xfrm>
            <a:off x="2171700" y="9313440"/>
            <a:ext cx="8648700" cy="44016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b="1" i="1"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3" type="body"/>
          </p:nvPr>
        </p:nvSpPr>
        <p:spPr>
          <a:xfrm>
            <a:off x="736600" y="1536700"/>
            <a:ext cx="5592284" cy="742473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94335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4" type="body"/>
          </p:nvPr>
        </p:nvSpPr>
        <p:spPr>
          <a:xfrm>
            <a:off x="6669143" y="1536700"/>
            <a:ext cx="5599057" cy="742473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94335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slide_ISOLDE">
  <p:cSld name="Section_slide_ISOLD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7200" y="1966440"/>
            <a:ext cx="13032000" cy="2946254"/>
            <a:chOff x="-13600" y="3407419"/>
            <a:chExt cx="13032000" cy="2946254"/>
          </a:xfrm>
        </p:grpSpPr>
        <p:sp>
          <p:nvSpPr>
            <p:cNvPr id="33" name="Google Shape;33;p5"/>
            <p:cNvSpPr/>
            <p:nvPr/>
          </p:nvSpPr>
          <p:spPr>
            <a:xfrm rot="10800000">
              <a:off x="-13600" y="3407419"/>
              <a:ext cx="13032000" cy="64296"/>
            </a:xfrm>
            <a:prstGeom prst="rect">
              <a:avLst/>
            </a:prstGeom>
            <a:solidFill>
              <a:srgbClr val="7BC142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 rot="10800000">
              <a:off x="-13600" y="6289377"/>
              <a:ext cx="13032000" cy="64296"/>
            </a:xfrm>
            <a:prstGeom prst="rect">
              <a:avLst/>
            </a:prstGeom>
            <a:solidFill>
              <a:srgbClr val="7BC142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2171700" y="9313440"/>
            <a:ext cx="8648700" cy="44016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b="1" i="1"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type="title"/>
          </p:nvPr>
        </p:nvSpPr>
        <p:spPr>
          <a:xfrm>
            <a:off x="744537" y="2549500"/>
            <a:ext cx="11515725" cy="178013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072">
          <p15:clr>
            <a:srgbClr val="FBAE40"/>
          </p15:clr>
        </p15:guide>
        <p15:guide id="2" pos="40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Outline_mainslide_ISOLDE">
  <p:cSld name="3_Outline_mainslide_ISOLD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idx="1" type="body"/>
          </p:nvPr>
        </p:nvSpPr>
        <p:spPr>
          <a:xfrm>
            <a:off x="0" y="121272"/>
            <a:ext cx="12988396" cy="102592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39" name="Google Shape;39;p6"/>
          <p:cNvSpPr/>
          <p:nvPr/>
        </p:nvSpPr>
        <p:spPr>
          <a:xfrm rot="10800000">
            <a:off x="16404" y="1272410"/>
            <a:ext cx="12971992" cy="42438"/>
          </a:xfrm>
          <a:prstGeom prst="rect">
            <a:avLst/>
          </a:prstGeom>
          <a:solidFill>
            <a:srgbClr val="7BC14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2171700" y="9313440"/>
            <a:ext cx="8648700" cy="44016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b="1" i="1"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3" type="body"/>
          </p:nvPr>
        </p:nvSpPr>
        <p:spPr>
          <a:xfrm>
            <a:off x="736600" y="1536700"/>
            <a:ext cx="11544300" cy="742473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94335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defRPr b="0" i="0" sz="8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523240" lvl="0" marL="4572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3240" lvl="1" marL="9144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3239" lvl="2" marL="13716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3239" lvl="3" marL="18288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3239" lvl="4" marL="22860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3239" lvl="5" marL="27432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23239" lvl="6" marL="32004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23239" lvl="7" marL="36576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23240" lvl="8" marL="41148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10800000">
            <a:off x="-16074" y="9292431"/>
            <a:ext cx="13036948" cy="492196"/>
          </a:xfrm>
          <a:prstGeom prst="rect">
            <a:avLst/>
          </a:prstGeom>
          <a:solidFill>
            <a:srgbClr val="004A9E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solde_all_white.pdf" id="10" name="Google Shape;1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2368" y="9382358"/>
            <a:ext cx="1567605" cy="31224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/>
        </p:nvSpPr>
        <p:spPr>
          <a:xfrm>
            <a:off x="11557000" y="9385300"/>
            <a:ext cx="1447800" cy="323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fld id="{00000000-1234-1234-1234-123412341234}" type="slidenum">
              <a:rPr b="1" i="1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1" i="1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b="1" i="1" lang="en-US" sz="1600">
                <a:solidFill>
                  <a:srgbClr val="FFFFFF"/>
                </a:solidFill>
              </a:rPr>
              <a:t>36</a:t>
            </a:r>
            <a:endParaRPr b="1" i="1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5" Type="http://schemas.openxmlformats.org/officeDocument/2006/relationships/image" Target="../media/image4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g"/><Relationship Id="rId4" Type="http://schemas.openxmlformats.org/officeDocument/2006/relationships/image" Target="../media/image27.png"/><Relationship Id="rId5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g"/><Relationship Id="rId4" Type="http://schemas.openxmlformats.org/officeDocument/2006/relationships/image" Target="../media/image37.jpg"/><Relationship Id="rId5" Type="http://schemas.openxmlformats.org/officeDocument/2006/relationships/image" Target="../media/image44.png"/><Relationship Id="rId6" Type="http://schemas.openxmlformats.org/officeDocument/2006/relationships/image" Target="../media/image4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32.png"/><Relationship Id="rId6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41.png"/><Relationship Id="rId8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5.jpg"/><Relationship Id="rId5" Type="http://schemas.openxmlformats.org/officeDocument/2006/relationships/image" Target="../media/image11.jpg"/><Relationship Id="rId6" Type="http://schemas.openxmlformats.org/officeDocument/2006/relationships/image" Target="../media/image9.png"/><Relationship Id="rId7" Type="http://schemas.openxmlformats.org/officeDocument/2006/relationships/image" Target="../media/image8.jpg"/><Relationship Id="rId8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Relationship Id="rId4" Type="http://schemas.openxmlformats.org/officeDocument/2006/relationships/hyperlink" Target="https://hse.cern/covid-19-information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16.png"/><Relationship Id="rId5" Type="http://schemas.openxmlformats.org/officeDocument/2006/relationships/hyperlink" Target="https://twiki.cern.ch/twiki/bin/viewauth/WISARD/WebHome" TargetMode="External"/><Relationship Id="rId6" Type="http://schemas.openxmlformats.org/officeDocument/2006/relationships/hyperlink" Target="https://w.fys.kuleuven.be/elog/ISOLDE(WI)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40.pn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008" l="0" r="0" t="1008"/>
          <a:stretch/>
        </p:blipFill>
        <p:spPr>
          <a:xfrm>
            <a:off x="5207781" y="482067"/>
            <a:ext cx="2608200" cy="26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/>
          <p:nvPr>
            <p:ph type="title"/>
          </p:nvPr>
        </p:nvSpPr>
        <p:spPr>
          <a:xfrm>
            <a:off x="755567" y="2730500"/>
            <a:ext cx="11512633" cy="35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2"/>
              </a:buClr>
              <a:buSzPts val="5400"/>
              <a:buFont typeface="Arial"/>
              <a:buNone/>
            </a:pPr>
            <a:r>
              <a:rPr lang="en-US" sz="5400"/>
              <a:t>Status of WISArD upgrades</a:t>
            </a:r>
            <a:endParaRPr sz="5400"/>
          </a:p>
        </p:txBody>
      </p:sp>
      <p:sp>
        <p:nvSpPr>
          <p:cNvPr id="49" name="Google Shape;49;p8"/>
          <p:cNvSpPr txBox="1"/>
          <p:nvPr>
            <p:ph idx="1" type="body"/>
          </p:nvPr>
        </p:nvSpPr>
        <p:spPr>
          <a:xfrm>
            <a:off x="0" y="6237581"/>
            <a:ext cx="13004800" cy="303703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80"/>
              <a:buFont typeface="Arial"/>
              <a:buNone/>
            </a:pPr>
            <a:r>
              <a:rPr lang="en-US" sz="2400"/>
              <a:t>Dinko Atanasov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80"/>
              <a:buFont typeface="Arial"/>
              <a:buNone/>
            </a:pPr>
            <a:r>
              <a:rPr lang="en-US" sz="2400"/>
              <a:t>dinko.atanasov@cern.ch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80"/>
              <a:buFont typeface="Arial"/>
              <a:buNone/>
            </a:pPr>
            <a:r>
              <a:rPr lang="en-US" sz="2400"/>
              <a:t>CERN, Experimental Physics department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80"/>
              <a:buFont typeface="Arial"/>
              <a:buNone/>
            </a:pPr>
            <a:r>
              <a:t/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80"/>
              <a:buFont typeface="Arial"/>
              <a:buNone/>
            </a:pPr>
            <a:r>
              <a:rPr lang="en-US" sz="2400"/>
              <a:t>on behalf of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80"/>
              <a:buFont typeface="Arial"/>
              <a:buNone/>
            </a:pPr>
            <a:r>
              <a:rPr lang="en-US" sz="2400"/>
              <a:t>the WISArD collaboration</a:t>
            </a:r>
            <a:endParaRPr/>
          </a:p>
        </p:txBody>
      </p:sp>
      <p:sp>
        <p:nvSpPr>
          <p:cNvPr id="50" name="Google Shape;50;p8"/>
          <p:cNvSpPr txBox="1"/>
          <p:nvPr>
            <p:ph idx="3" type="body"/>
          </p:nvPr>
        </p:nvSpPr>
        <p:spPr>
          <a:xfrm>
            <a:off x="2615184" y="9365262"/>
            <a:ext cx="3887215" cy="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None/>
            </a:pPr>
            <a:r>
              <a:rPr lang="en-US"/>
              <a:t>WISArD Collaboration Meeting</a:t>
            </a:r>
            <a:endParaRPr/>
          </a:p>
        </p:txBody>
      </p:sp>
      <p:sp>
        <p:nvSpPr>
          <p:cNvPr id="51" name="Google Shape;51;p8"/>
          <p:cNvSpPr txBox="1"/>
          <p:nvPr>
            <p:ph idx="4" type="body"/>
          </p:nvPr>
        </p:nvSpPr>
        <p:spPr>
          <a:xfrm>
            <a:off x="7956449" y="9361631"/>
            <a:ext cx="1992223" cy="39196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None/>
            </a:pPr>
            <a:r>
              <a:rPr lang="en-US"/>
              <a:t>22 March 2021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7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Motorization kit tests</a:t>
            </a:r>
            <a:endParaRPr/>
          </a:p>
        </p:txBody>
      </p:sp>
      <p:sp>
        <p:nvSpPr>
          <p:cNvPr id="150" name="Google Shape;150;p17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7"/>
          <p:cNvSpPr txBox="1"/>
          <p:nvPr>
            <p:ph idx="3" type="body"/>
          </p:nvPr>
        </p:nvSpPr>
        <p:spPr>
          <a:xfrm>
            <a:off x="736600" y="1536700"/>
            <a:ext cx="11544300" cy="74247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394335" lvl="0" marL="457200" rtl="0" algn="l">
              <a:spcBef>
                <a:spcPts val="4200"/>
              </a:spcBef>
              <a:spcAft>
                <a:spcPts val="0"/>
              </a:spcAft>
              <a:buSzPts val="2610"/>
              <a:buChar char="•"/>
            </a:pPr>
            <a:r>
              <a:rPr lang="en-US"/>
              <a:t>Installation progressing well</a:t>
            </a:r>
            <a:br>
              <a:rPr lang="en-US"/>
            </a:br>
            <a:endParaRPr/>
          </a:p>
          <a:p>
            <a:pPr indent="-394335" lvl="0" marL="457200" rtl="0" algn="l">
              <a:spcBef>
                <a:spcPts val="0"/>
              </a:spcBef>
              <a:spcAft>
                <a:spcPts val="0"/>
              </a:spcAft>
              <a:buSzPts val="2610"/>
              <a:buChar char="•"/>
            </a:pPr>
            <a:r>
              <a:rPr lang="en-US"/>
              <a:t>Tests motion with load found friction in VBL</a:t>
            </a:r>
            <a:br>
              <a:rPr lang="en-US"/>
            </a:br>
            <a:r>
              <a:rPr lang="en-US"/>
              <a:t> </a:t>
            </a:r>
            <a:endParaRPr/>
          </a:p>
          <a:p>
            <a:pPr indent="-394335" lvl="0" marL="457200" rtl="0" algn="l">
              <a:spcBef>
                <a:spcPts val="0"/>
              </a:spcBef>
              <a:spcAft>
                <a:spcPts val="0"/>
              </a:spcAft>
              <a:buSzPts val="2610"/>
              <a:buChar char="•"/>
            </a:pPr>
            <a:r>
              <a:rPr lang="en-US"/>
              <a:t>Design and manufacture cheap “kit upgrade”</a:t>
            </a:r>
            <a:endParaRPr/>
          </a:p>
        </p:txBody>
      </p:sp>
      <p:pic>
        <p:nvPicPr>
          <p:cNvPr id="152" name="Google Shape;15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6700" y="5620750"/>
            <a:ext cx="4454202" cy="334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7"/>
          <p:cNvPicPr preferRelativeResize="0"/>
          <p:nvPr/>
        </p:nvPicPr>
        <p:blipFill rotWithShape="1">
          <a:blip r:embed="rId4">
            <a:alphaModFix/>
          </a:blip>
          <a:srcRect b="23173" l="20253" r="28130" t="27467"/>
          <a:stretch/>
        </p:blipFill>
        <p:spPr>
          <a:xfrm>
            <a:off x="9836144" y="1977950"/>
            <a:ext cx="2444762" cy="31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600" y="4978600"/>
            <a:ext cx="6154373" cy="351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17"/>
          <p:cNvCxnSpPr/>
          <p:nvPr/>
        </p:nvCxnSpPr>
        <p:spPr>
          <a:xfrm flipH="1" rot="10800000">
            <a:off x="3319475" y="7124925"/>
            <a:ext cx="695400" cy="16476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6" name="Google Shape;156;p17"/>
          <p:cNvCxnSpPr/>
          <p:nvPr/>
        </p:nvCxnSpPr>
        <p:spPr>
          <a:xfrm flipH="1" rot="10800000">
            <a:off x="4414850" y="7948850"/>
            <a:ext cx="2429100" cy="8856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7" name="Google Shape;157;p17"/>
          <p:cNvSpPr txBox="1"/>
          <p:nvPr/>
        </p:nvSpPr>
        <p:spPr>
          <a:xfrm>
            <a:off x="2300875" y="8772525"/>
            <a:ext cx="2218500" cy="5541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Sliding edges</a:t>
            </a:r>
            <a:endParaRPr sz="2400"/>
          </a:p>
        </p:txBody>
      </p:sp>
      <p:sp>
        <p:nvSpPr>
          <p:cNvPr id="158" name="Google Shape;158;p17"/>
          <p:cNvSpPr txBox="1"/>
          <p:nvPr/>
        </p:nvSpPr>
        <p:spPr>
          <a:xfrm>
            <a:off x="9860000" y="1561575"/>
            <a:ext cx="24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MDC solution</a:t>
            </a:r>
            <a:endParaRPr b="1"/>
          </a:p>
        </p:txBody>
      </p:sp>
      <p:sp>
        <p:nvSpPr>
          <p:cNvPr id="159" name="Google Shape;159;p17"/>
          <p:cNvSpPr txBox="1"/>
          <p:nvPr/>
        </p:nvSpPr>
        <p:spPr>
          <a:xfrm>
            <a:off x="9836150" y="8495400"/>
            <a:ext cx="24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CENBG solution</a:t>
            </a:r>
            <a:endParaRPr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Segmented FC</a:t>
            </a:r>
            <a:endParaRPr/>
          </a:p>
        </p:txBody>
      </p:sp>
      <p:sp>
        <p:nvSpPr>
          <p:cNvPr id="165" name="Google Shape;165;p18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8"/>
          <p:cNvSpPr txBox="1"/>
          <p:nvPr>
            <p:ph idx="3" type="body"/>
          </p:nvPr>
        </p:nvSpPr>
        <p:spPr>
          <a:xfrm>
            <a:off x="736600" y="1536700"/>
            <a:ext cx="11544300" cy="74247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394335" lvl="0" marL="457200" rtl="0" algn="l">
              <a:spcBef>
                <a:spcPts val="4200"/>
              </a:spcBef>
              <a:spcAft>
                <a:spcPts val="0"/>
              </a:spcAft>
              <a:buSzPts val="2610"/>
              <a:buChar char="•"/>
            </a:pPr>
            <a:r>
              <a:rPr lang="en-US"/>
              <a:t>Design complete and manufactured</a:t>
            </a:r>
            <a:br>
              <a:rPr lang="en-US"/>
            </a:br>
            <a:r>
              <a:rPr lang="en-US"/>
              <a:t>4 segments (1mm gap between electrodes)</a:t>
            </a:r>
            <a:br>
              <a:rPr lang="en-US"/>
            </a:br>
            <a:endParaRPr/>
          </a:p>
          <a:p>
            <a:pPr indent="-394335" lvl="0" marL="457200" rtl="0" algn="l">
              <a:spcBef>
                <a:spcPts val="0"/>
              </a:spcBef>
              <a:spcAft>
                <a:spcPts val="0"/>
              </a:spcAft>
              <a:buSzPts val="2610"/>
              <a:buChar char="•"/>
            </a:pPr>
            <a:r>
              <a:rPr lang="en-US"/>
              <a:t>Assembly at 95% complete (researching a support plate) </a:t>
            </a:r>
            <a:endParaRPr/>
          </a:p>
        </p:txBody>
      </p:sp>
      <p:pic>
        <p:nvPicPr>
          <p:cNvPr id="167" name="Google Shape;16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00" y="4155000"/>
            <a:ext cx="5564664" cy="417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 rotWithShape="1">
          <a:blip r:embed="rId4">
            <a:alphaModFix/>
          </a:blip>
          <a:srcRect b="6312" l="15294" r="9398" t="9632"/>
          <a:stretch/>
        </p:blipFill>
        <p:spPr>
          <a:xfrm rot="-5400000">
            <a:off x="8506675" y="2931338"/>
            <a:ext cx="2711050" cy="403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 rotWithShape="1">
          <a:blip r:embed="rId5">
            <a:alphaModFix/>
          </a:blip>
          <a:srcRect b="18334" l="22028" r="20857" t="22155"/>
          <a:stretch/>
        </p:blipFill>
        <p:spPr>
          <a:xfrm rot="5400000">
            <a:off x="8439050" y="5831799"/>
            <a:ext cx="2846299" cy="395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old Hoist constraints </a:t>
            </a:r>
            <a:endParaRPr/>
          </a:p>
        </p:txBody>
      </p:sp>
      <p:sp>
        <p:nvSpPr>
          <p:cNvPr id="175" name="Google Shape;175;p19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4150" y="1385647"/>
            <a:ext cx="4702692" cy="786106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9"/>
          <p:cNvSpPr txBox="1"/>
          <p:nvPr/>
        </p:nvSpPr>
        <p:spPr>
          <a:xfrm>
            <a:off x="734725" y="2175650"/>
            <a:ext cx="5198100" cy="52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Length of new legs advised according to </a:t>
            </a:r>
            <a:r>
              <a:rPr lang="en-US" sz="3000"/>
              <a:t>existing</a:t>
            </a:r>
            <a:r>
              <a:rPr lang="en-US" sz="3000"/>
              <a:t> hoist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New hoist and support structure purchased by ISOLDE/CERN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 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New length advised at least 1m from the current position.</a:t>
            </a:r>
            <a:endParaRPr sz="3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/>
              <a:t>Hoist</a:t>
            </a:r>
            <a:r>
              <a:rPr lang="en-US"/>
              <a:t> Installation</a:t>
            </a:r>
            <a:endParaRPr/>
          </a:p>
        </p:txBody>
      </p:sp>
      <p:sp>
        <p:nvSpPr>
          <p:cNvPr id="183" name="Google Shape;183;p20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84" name="Google Shape;18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0222" y="5548125"/>
            <a:ext cx="4337384" cy="325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0"/>
          <p:cNvPicPr preferRelativeResize="0"/>
          <p:nvPr/>
        </p:nvPicPr>
        <p:blipFill rotWithShape="1">
          <a:blip r:embed="rId4">
            <a:alphaModFix/>
          </a:blip>
          <a:srcRect b="24908" l="0" r="0" t="0"/>
          <a:stretch/>
        </p:blipFill>
        <p:spPr>
          <a:xfrm rot="-5400000">
            <a:off x="8604776" y="1145224"/>
            <a:ext cx="3888274" cy="389297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0"/>
          <p:cNvSpPr txBox="1"/>
          <p:nvPr/>
        </p:nvSpPr>
        <p:spPr>
          <a:xfrm>
            <a:off x="556750" y="1684225"/>
            <a:ext cx="6999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Lifting capacity of the hoist: </a:t>
            </a:r>
            <a:r>
              <a:rPr b="1" lang="en-US" sz="2400"/>
              <a:t>250kg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Scaffolding</a:t>
            </a:r>
            <a:r>
              <a:rPr lang="en-US" sz="2400"/>
              <a:t> build on top platform - Jan 2021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Exchange of support beams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NEW support H = 1.1m (eff. 0.98m)</a:t>
            </a:r>
            <a:endParaRPr sz="2400"/>
          </a:p>
        </p:txBody>
      </p:sp>
      <p:pic>
        <p:nvPicPr>
          <p:cNvPr id="187" name="Google Shape;18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036" y="4305500"/>
            <a:ext cx="7379030" cy="46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7779" y="3079825"/>
            <a:ext cx="2002436" cy="24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/>
              <a:t>Hoist</a:t>
            </a:r>
            <a:r>
              <a:rPr lang="en-US"/>
              <a:t> Installation</a:t>
            </a:r>
            <a:endParaRPr/>
          </a:p>
        </p:txBody>
      </p:sp>
      <p:sp>
        <p:nvSpPr>
          <p:cNvPr id="194" name="Google Shape;194;p21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95" name="Google Shape;1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275" y="1299984"/>
            <a:ext cx="3849601" cy="786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5776" y="1299972"/>
            <a:ext cx="5895802" cy="7861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Solutions</a:t>
            </a:r>
            <a:endParaRPr/>
          </a:p>
        </p:txBody>
      </p:sp>
      <p:sp>
        <p:nvSpPr>
          <p:cNvPr id="202" name="Google Shape;202;p22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8300" y="1596025"/>
            <a:ext cx="6764400" cy="35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718" y="5626449"/>
            <a:ext cx="6095262" cy="317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2"/>
          <p:cNvSpPr txBox="1"/>
          <p:nvPr/>
        </p:nvSpPr>
        <p:spPr>
          <a:xfrm>
            <a:off x="438700" y="2093125"/>
            <a:ext cx="4465800" cy="2770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Existing 6 way cross: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Gain 8-10 cm </a:t>
            </a:r>
            <a:br>
              <a:rPr lang="en-US" sz="2400"/>
            </a:br>
            <a:r>
              <a:rPr lang="en-US" sz="2400"/>
              <a:t>(efectively 16 cm due to shorter tower)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Gain 5-6 cm from Connical adaptors</a:t>
            </a:r>
            <a:endParaRPr sz="2400"/>
          </a:p>
        </p:txBody>
      </p:sp>
      <p:sp>
        <p:nvSpPr>
          <p:cNvPr id="206" name="Google Shape;206;p22"/>
          <p:cNvSpPr txBox="1"/>
          <p:nvPr/>
        </p:nvSpPr>
        <p:spPr>
          <a:xfrm>
            <a:off x="8132800" y="3155125"/>
            <a:ext cx="1595400" cy="6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315 mm</a:t>
            </a:r>
            <a:endParaRPr sz="3000"/>
          </a:p>
        </p:txBody>
      </p:sp>
      <p:sp>
        <p:nvSpPr>
          <p:cNvPr id="207" name="Google Shape;207;p22"/>
          <p:cNvSpPr txBox="1"/>
          <p:nvPr/>
        </p:nvSpPr>
        <p:spPr>
          <a:xfrm>
            <a:off x="1489100" y="6893050"/>
            <a:ext cx="1595400" cy="6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230</a:t>
            </a:r>
            <a:r>
              <a:rPr lang="en-US" sz="3000"/>
              <a:t> mm</a:t>
            </a:r>
            <a:endParaRPr sz="3000"/>
          </a:p>
        </p:txBody>
      </p:sp>
      <p:sp>
        <p:nvSpPr>
          <p:cNvPr id="208" name="Google Shape;208;p22"/>
          <p:cNvSpPr txBox="1"/>
          <p:nvPr/>
        </p:nvSpPr>
        <p:spPr>
          <a:xfrm>
            <a:off x="7802900" y="1386450"/>
            <a:ext cx="256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DN250CF </a:t>
            </a:r>
            <a:endParaRPr b="1" sz="1800"/>
          </a:p>
        </p:txBody>
      </p:sp>
      <p:sp>
        <p:nvSpPr>
          <p:cNvPr id="209" name="Google Shape;209;p22"/>
          <p:cNvSpPr txBox="1"/>
          <p:nvPr/>
        </p:nvSpPr>
        <p:spPr>
          <a:xfrm>
            <a:off x="7906925" y="5108600"/>
            <a:ext cx="256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DN250CF </a:t>
            </a:r>
            <a:endParaRPr b="1" sz="1800"/>
          </a:p>
        </p:txBody>
      </p:sp>
      <p:sp>
        <p:nvSpPr>
          <p:cNvPr id="210" name="Google Shape;210;p22"/>
          <p:cNvSpPr txBox="1"/>
          <p:nvPr/>
        </p:nvSpPr>
        <p:spPr>
          <a:xfrm>
            <a:off x="1982975" y="8806150"/>
            <a:ext cx="256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DN250CF </a:t>
            </a:r>
            <a:endParaRPr b="1" sz="1800"/>
          </a:p>
        </p:txBody>
      </p:sp>
      <p:sp>
        <p:nvSpPr>
          <p:cNvPr id="211" name="Google Shape;211;p22"/>
          <p:cNvSpPr txBox="1"/>
          <p:nvPr/>
        </p:nvSpPr>
        <p:spPr>
          <a:xfrm>
            <a:off x="1982975" y="5228263"/>
            <a:ext cx="256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DN200CF </a:t>
            </a:r>
            <a:endParaRPr b="1" sz="1800"/>
          </a:p>
        </p:txBody>
      </p:sp>
      <p:sp>
        <p:nvSpPr>
          <p:cNvPr id="212" name="Google Shape;212;p22"/>
          <p:cNvSpPr txBox="1"/>
          <p:nvPr/>
        </p:nvSpPr>
        <p:spPr>
          <a:xfrm rot="-5400000">
            <a:off x="4035850" y="3247525"/>
            <a:ext cx="256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DN200CF </a:t>
            </a:r>
            <a:endParaRPr b="1" sz="1800"/>
          </a:p>
        </p:txBody>
      </p:sp>
      <p:sp>
        <p:nvSpPr>
          <p:cNvPr id="213" name="Google Shape;213;p22"/>
          <p:cNvSpPr txBox="1"/>
          <p:nvPr/>
        </p:nvSpPr>
        <p:spPr>
          <a:xfrm rot="5400000">
            <a:off x="5877225" y="6985450"/>
            <a:ext cx="256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DN200CF </a:t>
            </a:r>
            <a:endParaRPr b="1" sz="1800"/>
          </a:p>
        </p:txBody>
      </p:sp>
      <p:pic>
        <p:nvPicPr>
          <p:cNvPr id="214" name="Google Shape;21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44805" y="1972049"/>
            <a:ext cx="1922390" cy="256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94375" y="6388200"/>
            <a:ext cx="5310328" cy="181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2"/>
          <p:cNvSpPr txBox="1"/>
          <p:nvPr/>
        </p:nvSpPr>
        <p:spPr>
          <a:xfrm>
            <a:off x="9551838" y="7320975"/>
            <a:ext cx="1595400" cy="6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64</a:t>
            </a:r>
            <a:r>
              <a:rPr lang="en-US" sz="3000"/>
              <a:t> mm</a:t>
            </a:r>
            <a:endParaRPr sz="3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3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Solutions</a:t>
            </a:r>
            <a:endParaRPr/>
          </a:p>
        </p:txBody>
      </p:sp>
      <p:sp>
        <p:nvSpPr>
          <p:cNvPr id="222" name="Google Shape;222;p23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rPr lang="en-US"/>
              <a:t>D. Zakucki </a:t>
            </a:r>
            <a:endParaRPr/>
          </a:p>
        </p:txBody>
      </p:sp>
      <p:pic>
        <p:nvPicPr>
          <p:cNvPr id="223" name="Google Shape;2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9093" y="1583612"/>
            <a:ext cx="9041313" cy="755085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3"/>
          <p:cNvSpPr txBox="1"/>
          <p:nvPr/>
        </p:nvSpPr>
        <p:spPr>
          <a:xfrm>
            <a:off x="7218075" y="1875775"/>
            <a:ext cx="3241800" cy="923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Adjust the Top flange for pot-like operation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4"/>
          <p:cNvSpPr txBox="1"/>
          <p:nvPr>
            <p:ph idx="1" type="body"/>
          </p:nvPr>
        </p:nvSpPr>
        <p:spPr>
          <a:xfrm>
            <a:off x="16404" y="121272"/>
            <a:ext cx="12971992" cy="102592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230" name="Google Shape;230;p24"/>
          <p:cNvSpPr txBox="1"/>
          <p:nvPr>
            <p:ph idx="2" type="body"/>
          </p:nvPr>
        </p:nvSpPr>
        <p:spPr>
          <a:xfrm>
            <a:off x="2171700" y="9313440"/>
            <a:ext cx="8648700" cy="44016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1" name="Google Shape;231;p24"/>
          <p:cNvSpPr txBox="1"/>
          <p:nvPr/>
        </p:nvSpPr>
        <p:spPr>
          <a:xfrm>
            <a:off x="0" y="1719830"/>
            <a:ext cx="13004800" cy="2688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Ph. Alfaurt, V. Araujo-Escalona, P. Ascher, </a:t>
            </a:r>
            <a:b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D. Atanasov, B. Blank, F. Cresto, L. Daudin, X. Fléchard, </a:t>
            </a:r>
            <a:endParaRPr/>
          </a:p>
          <a:p>
            <a:pPr indent="-514350" lvl="0" marL="5143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lphaUcPeriod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Garcia,  M.Gerbaux, J. Giovinazzo, S. Grévy, T. Kurtukian-Nieto,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E. Liénard, D. Melconian, M. Pomorski, N. Severijns, </a:t>
            </a:r>
            <a:b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S. Vanlangendonck, M. Versteegen, D. Zakoucky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9041" y="4980687"/>
            <a:ext cx="2987038" cy="128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45504" y="5034709"/>
            <a:ext cx="3035396" cy="1223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73736" y="4932598"/>
            <a:ext cx="1594858" cy="163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83973" y="4940709"/>
            <a:ext cx="2591088" cy="13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4"/>
          <p:cNvSpPr txBox="1"/>
          <p:nvPr/>
        </p:nvSpPr>
        <p:spPr>
          <a:xfrm>
            <a:off x="2002560" y="7851624"/>
            <a:ext cx="9043392" cy="120032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Funding: </a:t>
            </a:r>
            <a:endParaRPr/>
          </a:p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ANR-18-CE31-0004-02, </a:t>
            </a:r>
            <a:endParaRPr b="1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European Union’s 7th Framework Programme, Contract No. 262010 (ENSAR) </a:t>
            </a:r>
            <a:endParaRPr/>
          </a:p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Flemish Fund for Scientiﬁc Research FWO</a:t>
            </a:r>
            <a:endParaRPr/>
          </a:p>
        </p:txBody>
      </p:sp>
      <p:pic>
        <p:nvPicPr>
          <p:cNvPr id="237" name="Google Shape;237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81239" y="6882940"/>
            <a:ext cx="3578662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868594" y="6344763"/>
            <a:ext cx="1414395" cy="1420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/>
              <a:t>Timeline - 2020</a:t>
            </a:r>
            <a:endParaRPr/>
          </a:p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8" name="Google Shape;58;p9"/>
          <p:cNvSpPr txBox="1"/>
          <p:nvPr>
            <p:ph idx="3" type="body"/>
          </p:nvPr>
        </p:nvSpPr>
        <p:spPr>
          <a:xfrm>
            <a:off x="730250" y="2003200"/>
            <a:ext cx="11544300" cy="67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533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Char char="•"/>
            </a:pPr>
            <a:r>
              <a:rPr baseline="30000" lang="en-US" sz="4800"/>
              <a:t>114</a:t>
            </a:r>
            <a:r>
              <a:rPr lang="en-US" sz="4800"/>
              <a:t>In scheduling</a:t>
            </a:r>
            <a:endParaRPr sz="4800"/>
          </a:p>
          <a:p>
            <a:pPr indent="-533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Char char="•"/>
            </a:pPr>
            <a:r>
              <a:rPr lang="en-US" sz="4800">
                <a:solidFill>
                  <a:schemeClr val="dk1"/>
                </a:solidFill>
              </a:rPr>
              <a:t>Hoist installation </a:t>
            </a:r>
            <a:endParaRPr sz="4800">
              <a:solidFill>
                <a:schemeClr val="dk1"/>
              </a:solidFill>
            </a:endParaRPr>
          </a:p>
          <a:p>
            <a:pPr indent="-533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Char char="•"/>
            </a:pPr>
            <a:r>
              <a:rPr lang="en-US" sz="4800">
                <a:solidFill>
                  <a:schemeClr val="dk1"/>
                </a:solidFill>
              </a:rPr>
              <a:t>Bfield measurements</a:t>
            </a:r>
            <a:endParaRPr sz="4800"/>
          </a:p>
          <a:p>
            <a:pPr indent="-533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Char char="•"/>
            </a:pPr>
            <a:r>
              <a:rPr lang="en-US" sz="4800"/>
              <a:t>Equipment procurement and installation</a:t>
            </a:r>
            <a:endParaRPr sz="4800"/>
          </a:p>
          <a:p>
            <a:pPr indent="-533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Char char="•"/>
            </a:pPr>
            <a:r>
              <a:rPr lang="en-US" sz="4800"/>
              <a:t>In-vacuum inspection</a:t>
            </a:r>
            <a:endParaRPr sz="4800"/>
          </a:p>
          <a:p>
            <a:pPr indent="-533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Char char="•"/>
            </a:pPr>
            <a:r>
              <a:rPr lang="en-US" sz="4800"/>
              <a:t>Mechanical design and manufacturing</a:t>
            </a:r>
            <a:endParaRPr sz="4800"/>
          </a:p>
          <a:p>
            <a:pPr indent="-533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Char char="•"/>
            </a:pPr>
            <a:r>
              <a:rPr lang="en-US" sz="4800">
                <a:solidFill>
                  <a:schemeClr val="dk1"/>
                </a:solidFill>
              </a:rPr>
              <a:t>b275 arrangements</a:t>
            </a:r>
            <a:endParaRPr sz="4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/>
              <a:t>Timeline </a:t>
            </a:r>
            <a:r>
              <a:rPr lang="en-US">
                <a:solidFill>
                  <a:schemeClr val="dk1"/>
                </a:solidFill>
              </a:rPr>
              <a:t>- 2020</a:t>
            </a:r>
            <a:endParaRPr/>
          </a:p>
        </p:txBody>
      </p:sp>
      <p:sp>
        <p:nvSpPr>
          <p:cNvPr id="64" name="Google Shape;64;p10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</a:pPr>
            <a:r>
              <a:t/>
            </a:r>
            <a:endParaRPr/>
          </a:p>
        </p:txBody>
      </p:sp>
      <p:grpSp>
        <p:nvGrpSpPr>
          <p:cNvPr id="65" name="Google Shape;65;p10"/>
          <p:cNvGrpSpPr/>
          <p:nvPr/>
        </p:nvGrpSpPr>
        <p:grpSpPr>
          <a:xfrm>
            <a:off x="1091825" y="2466780"/>
            <a:ext cx="11004538" cy="6172064"/>
            <a:chOff x="3122632" y="1734480"/>
            <a:chExt cx="8217248" cy="4339800"/>
          </a:xfrm>
        </p:grpSpPr>
        <p:pic>
          <p:nvPicPr>
            <p:cNvPr id="66" name="Google Shape;66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122632" y="2461677"/>
              <a:ext cx="7836059" cy="3098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" name="Google Shape;67;p10"/>
            <p:cNvSpPr/>
            <p:nvPr/>
          </p:nvSpPr>
          <p:spPr>
            <a:xfrm>
              <a:off x="6369840" y="2248920"/>
              <a:ext cx="1237200" cy="42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3325" lIns="106675" spcFirstLastPara="1" rIns="106675" wrap="square" tIns="533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00" u="none" cap="none" strike="noStrike">
                  <a:solidFill>
                    <a:srgbClr val="FF9300"/>
                  </a:solidFill>
                  <a:latin typeface="Arial"/>
                  <a:ea typeface="Arial"/>
                  <a:cs typeface="Arial"/>
                  <a:sym typeface="Arial"/>
                </a:rPr>
                <a:t>Phase 1</a:t>
              </a:r>
              <a:endParaRPr b="0" i="0" sz="26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8717760" y="2250360"/>
              <a:ext cx="1237200" cy="42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3325" lIns="106675" spcFirstLastPara="1" rIns="106675" wrap="square" tIns="533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00" u="none" cap="none" strike="noStrike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rPr>
                <a:t>Phase 2</a:t>
              </a:r>
              <a:endParaRPr b="0" i="0" sz="26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3181680" y="5010480"/>
              <a:ext cx="2086200" cy="5772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53325" lIns="106675" spcFirstLastPara="1" rIns="106675" wrap="square" tIns="533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Safe-mode and other</a:t>
              </a:r>
              <a:endParaRPr b="0" i="0" sz="19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urgent activities</a:t>
              </a:r>
              <a:endParaRPr b="0" i="0" sz="19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5800320" y="5010480"/>
              <a:ext cx="2581500" cy="10638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53325" lIns="106675" spcFirstLastPara="1" rIns="106675" wrap="square" tIns="533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Resume gradually, starting</a:t>
              </a:r>
              <a:endParaRPr b="0" i="0" sz="19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with LS2, accelerator and</a:t>
              </a:r>
              <a:endParaRPr b="0" i="0" sz="19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detector upgrades, urgent</a:t>
              </a:r>
              <a:endParaRPr b="0" i="0" sz="19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site and building work</a:t>
              </a:r>
              <a:endParaRPr b="0" i="0" sz="19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8752680" y="5043960"/>
              <a:ext cx="2587200" cy="820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53325" lIns="106675" spcFirstLastPara="1" rIns="106675" wrap="square" tIns="533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Ramp-up to “unlimited”</a:t>
              </a:r>
              <a:endParaRPr b="0" i="0" sz="19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access may be completed </a:t>
              </a:r>
              <a:endParaRPr b="0" i="0" sz="19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by mid-September</a:t>
              </a:r>
              <a:endParaRPr b="0" i="0" sz="19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5624640" y="1735200"/>
              <a:ext cx="1293900" cy="255900"/>
            </a:xfrm>
            <a:prstGeom prst="right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rgbClr val="FF9832"/>
                </a:gs>
                <a:gs pos="100000">
                  <a:srgbClr val="FF0913"/>
                </a:gs>
              </a:gsLst>
              <a:lin ang="10800025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108350" lIns="108350" spcFirstLastPara="1" rIns="108350" wrap="square" tIns="1083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6978960" y="1734480"/>
              <a:ext cx="3659700" cy="255900"/>
            </a:xfrm>
            <a:prstGeom prst="right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rgbClr val="29D12A"/>
                </a:gs>
                <a:gs pos="100000">
                  <a:srgbClr val="FF9832"/>
                </a:gs>
              </a:gsLst>
              <a:lin ang="10800025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108350" lIns="108350" spcFirstLastPara="1" rIns="108350" wrap="square" tIns="1083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4" name="Google Shape;74;p10"/>
          <p:cNvPicPr preferRelativeResize="0"/>
          <p:nvPr/>
        </p:nvPicPr>
        <p:blipFill rotWithShape="1">
          <a:blip r:embed="rId4">
            <a:alphaModFix/>
          </a:blip>
          <a:srcRect b="23896" l="10638" r="10677" t="0"/>
          <a:stretch/>
        </p:blipFill>
        <p:spPr>
          <a:xfrm>
            <a:off x="8574320" y="1620475"/>
            <a:ext cx="943100" cy="91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08512" y="1734144"/>
            <a:ext cx="1203072" cy="80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01600" y="1590272"/>
            <a:ext cx="943104" cy="62745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0"/>
          <p:cNvSpPr/>
          <p:nvPr/>
        </p:nvSpPr>
        <p:spPr>
          <a:xfrm>
            <a:off x="1235350" y="5216050"/>
            <a:ext cx="1174800" cy="322800"/>
          </a:xfrm>
          <a:prstGeom prst="rect">
            <a:avLst/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3325" lIns="106675" spcFirstLastPara="1" rIns="106675" wrap="square" tIns="53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Mid-March</a:t>
            </a:r>
            <a:endParaRPr b="0" i="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11585" y="1757373"/>
            <a:ext cx="754176" cy="75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0"/>
          <p:cNvPicPr preferRelativeResize="0"/>
          <p:nvPr/>
        </p:nvPicPr>
        <p:blipFill rotWithShape="1">
          <a:blip r:embed="rId7">
            <a:alphaModFix/>
          </a:blip>
          <a:srcRect b="19806" l="13663" r="11754" t="15421"/>
          <a:stretch/>
        </p:blipFill>
        <p:spPr>
          <a:xfrm>
            <a:off x="11412880" y="1774600"/>
            <a:ext cx="1047600" cy="89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30528" y="1716224"/>
            <a:ext cx="541441" cy="541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ISOLDE operation</a:t>
            </a:r>
            <a:endParaRPr/>
          </a:p>
        </p:txBody>
      </p:sp>
      <p:sp>
        <p:nvSpPr>
          <p:cNvPr id="86" name="Google Shape;86;p11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1"/>
          <p:cNvSpPr txBox="1"/>
          <p:nvPr>
            <p:ph idx="3" type="body"/>
          </p:nvPr>
        </p:nvSpPr>
        <p:spPr>
          <a:xfrm>
            <a:off x="736600" y="1536700"/>
            <a:ext cx="11996700" cy="74247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394335" lvl="0" marL="457200" rtl="0" algn="l">
              <a:spcBef>
                <a:spcPts val="4200"/>
              </a:spcBef>
              <a:spcAft>
                <a:spcPts val="0"/>
              </a:spcAft>
              <a:buSzPts val="2610"/>
              <a:buChar char="•"/>
            </a:pPr>
            <a:r>
              <a:rPr lang="en-US"/>
              <a:t>While on site mask are obligatory </a:t>
            </a:r>
            <a:br>
              <a:rPr lang="en-US"/>
            </a:br>
            <a:endParaRPr/>
          </a:p>
          <a:p>
            <a:pPr indent="-394335" lvl="0" marL="457200" rtl="0" algn="l">
              <a:spcBef>
                <a:spcPts val="0"/>
              </a:spcBef>
              <a:spcAft>
                <a:spcPts val="0"/>
              </a:spcAft>
              <a:buSzPts val="2610"/>
              <a:buChar char="•"/>
            </a:pPr>
            <a:r>
              <a:rPr lang="en-US"/>
              <a:t>Proximeter was introduced and is </a:t>
            </a:r>
            <a:br>
              <a:rPr lang="en-US"/>
            </a:br>
            <a:r>
              <a:rPr lang="en-US"/>
              <a:t>mandatory</a:t>
            </a:r>
            <a:r>
              <a:rPr lang="en-US"/>
              <a:t> starting 1st March 2021</a:t>
            </a:r>
            <a:br>
              <a:rPr lang="en-US"/>
            </a:br>
            <a:br>
              <a:rPr lang="en-US"/>
            </a:br>
            <a:endParaRPr/>
          </a:p>
          <a:p>
            <a:pPr indent="-394335" lvl="0" marL="457200" rtl="0" algn="l">
              <a:spcBef>
                <a:spcPts val="0"/>
              </a:spcBef>
              <a:spcAft>
                <a:spcPts val="0"/>
              </a:spcAft>
              <a:buSzPts val="2610"/>
              <a:buChar char="•"/>
            </a:pPr>
            <a:r>
              <a:rPr lang="en-US"/>
              <a:t>Teleworking is advised as much as possible </a:t>
            </a:r>
            <a:br>
              <a:rPr lang="en-US"/>
            </a:br>
            <a:r>
              <a:rPr lang="en-US"/>
              <a:t>(reduced lab activities)</a:t>
            </a:r>
            <a:br>
              <a:rPr lang="en-US"/>
            </a:br>
            <a:endParaRPr/>
          </a:p>
          <a:p>
            <a:pPr indent="-394335" lvl="0" marL="457200" rtl="0" algn="l">
              <a:spcBef>
                <a:spcPts val="0"/>
              </a:spcBef>
              <a:spcAft>
                <a:spcPts val="0"/>
              </a:spcAft>
              <a:buSzPts val="2610"/>
              <a:buChar char="•"/>
            </a:pPr>
            <a:r>
              <a:rPr lang="en-US"/>
              <a:t>The quarantine period for users coming to CERN was reduced to 7 days and a negative PCR test is required at the end of the isolation period. (updated 4th of March 2021)</a:t>
            </a:r>
            <a:br>
              <a:rPr lang="en-US"/>
            </a:br>
            <a:r>
              <a:rPr lang="en-US"/>
              <a:t>more recent updates at:</a:t>
            </a:r>
            <a:endParaRPr/>
          </a:p>
        </p:txBody>
      </p:sp>
      <p:pic>
        <p:nvPicPr>
          <p:cNvPr id="88" name="Google Shape;8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6425" y="2011100"/>
            <a:ext cx="3356151" cy="239995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1"/>
          <p:cNvSpPr txBox="1"/>
          <p:nvPr/>
        </p:nvSpPr>
        <p:spPr>
          <a:xfrm>
            <a:off x="5978050" y="7873650"/>
            <a:ext cx="5459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https://hse.cern/covid-19-information</a:t>
            </a:r>
            <a:endParaRPr sz="24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CERN TWiki &amp; IKS ELog</a:t>
            </a:r>
            <a:endParaRPr/>
          </a:p>
        </p:txBody>
      </p:sp>
      <p:sp>
        <p:nvSpPr>
          <p:cNvPr id="95" name="Google Shape;95;p12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3713" y="2022774"/>
            <a:ext cx="5499425" cy="4213651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" name="Google Shape;97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025" y="6736425"/>
            <a:ext cx="8194200" cy="22842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2"/>
          <p:cNvSpPr txBox="1"/>
          <p:nvPr/>
        </p:nvSpPr>
        <p:spPr>
          <a:xfrm>
            <a:off x="600375" y="2230000"/>
            <a:ext cx="56250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TWiki page of WISArD (restarted!)</a:t>
            </a:r>
            <a:br>
              <a:rPr lang="en-US" sz="3000"/>
            </a:b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Adjust Elog to cover work at other institutes (ISOLDE, CENBG, LPC CAEN)</a:t>
            </a:r>
            <a:endParaRPr sz="3000"/>
          </a:p>
        </p:txBody>
      </p:sp>
      <p:sp>
        <p:nvSpPr>
          <p:cNvPr id="99" name="Google Shape;99;p12"/>
          <p:cNvSpPr txBox="1"/>
          <p:nvPr/>
        </p:nvSpPr>
        <p:spPr>
          <a:xfrm>
            <a:off x="6863775" y="1591675"/>
            <a:ext cx="5499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https://twiki.cern.ch/twiki/bin/viewauth/WISARD/WebHome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100" name="Google Shape;100;p12"/>
          <p:cNvSpPr txBox="1"/>
          <p:nvPr/>
        </p:nvSpPr>
        <p:spPr>
          <a:xfrm>
            <a:off x="839025" y="6012550"/>
            <a:ext cx="4824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https://w.fys.kuleuven.be/elog/ISOLDE(WI)/</a:t>
            </a:r>
            <a:endParaRPr sz="1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Vacuum</a:t>
            </a:r>
            <a:endParaRPr/>
          </a:p>
        </p:txBody>
      </p:sp>
      <p:sp>
        <p:nvSpPr>
          <p:cNvPr id="106" name="Google Shape;106;p13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3"/>
          <p:cNvSpPr txBox="1"/>
          <p:nvPr>
            <p:ph idx="3" type="body"/>
          </p:nvPr>
        </p:nvSpPr>
        <p:spPr>
          <a:xfrm>
            <a:off x="718075" y="1572925"/>
            <a:ext cx="7036800" cy="6292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394335" lvl="0" marL="457200" rtl="0" algn="l">
              <a:spcBef>
                <a:spcPts val="4200"/>
              </a:spcBef>
              <a:spcAft>
                <a:spcPts val="0"/>
              </a:spcAft>
              <a:buSzPts val="2610"/>
              <a:buChar char="●"/>
            </a:pPr>
            <a:r>
              <a:rPr lang="en-US">
                <a:solidFill>
                  <a:schemeClr val="dk1"/>
                </a:solidFill>
              </a:rPr>
              <a:t>OVC turbo pump exchanged HiPace-80  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94335" lvl="0" marL="457200" rtl="0" algn="l">
              <a:spcBef>
                <a:spcPts val="0"/>
              </a:spcBef>
              <a:spcAft>
                <a:spcPts val="0"/>
              </a:spcAft>
              <a:buSzPts val="2610"/>
              <a:buChar char="●"/>
            </a:pPr>
            <a:r>
              <a:rPr lang="en-US">
                <a:solidFill>
                  <a:schemeClr val="dk1"/>
                </a:solidFill>
              </a:rPr>
              <a:t>ISO-K T-piece installed with proper support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9433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10"/>
              <a:buChar char="●"/>
            </a:pPr>
            <a:r>
              <a:rPr lang="en-US">
                <a:solidFill>
                  <a:schemeClr val="dk1"/>
                </a:solidFill>
              </a:rPr>
              <a:t>Before next restart 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maintenance of all full range gauges is needed.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9433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10"/>
              <a:buChar char="●"/>
            </a:pPr>
            <a:r>
              <a:rPr lang="en-US">
                <a:solidFill>
                  <a:schemeClr val="dk1"/>
                </a:solidFill>
              </a:rPr>
              <a:t>6 turbo pumps sent for maintenance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8" name="Google Shape;108;p13"/>
          <p:cNvPicPr preferRelativeResize="0"/>
          <p:nvPr/>
        </p:nvPicPr>
        <p:blipFill rotWithShape="1">
          <a:blip r:embed="rId3">
            <a:alphaModFix/>
          </a:blip>
          <a:srcRect b="60119" l="0" r="0" t="0"/>
          <a:stretch/>
        </p:blipFill>
        <p:spPr>
          <a:xfrm rot="-5400000">
            <a:off x="6390561" y="3285652"/>
            <a:ext cx="7315200" cy="3889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1425" y="7562469"/>
            <a:ext cx="46101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00" y="5174125"/>
            <a:ext cx="7699602" cy="40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4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Vacuum</a:t>
            </a:r>
            <a:endParaRPr/>
          </a:p>
        </p:txBody>
      </p:sp>
      <p:sp>
        <p:nvSpPr>
          <p:cNvPr id="116" name="Google Shape;116;p14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4"/>
          <p:cNvSpPr txBox="1"/>
          <p:nvPr>
            <p:ph idx="3" type="body"/>
          </p:nvPr>
        </p:nvSpPr>
        <p:spPr>
          <a:xfrm>
            <a:off x="736600" y="1536700"/>
            <a:ext cx="7036800" cy="3756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50800" lIns="50800" spcFirstLastPara="1" rIns="50800" wrap="square" tIns="50800">
            <a:normAutofit lnSpcReduction="10000"/>
          </a:bodyPr>
          <a:lstStyle/>
          <a:p>
            <a:pPr indent="-394335" lvl="0" marL="45720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SzPts val="2610"/>
              <a:buChar char="●"/>
            </a:pPr>
            <a:r>
              <a:rPr lang="en-US"/>
              <a:t>UPS load is not balanced: PLC delivers power to all primary pumps → Only one line supplies power to PLC. </a:t>
            </a:r>
            <a:br>
              <a:rPr lang="en-US"/>
            </a:br>
            <a:endParaRPr/>
          </a:p>
          <a:p>
            <a:pPr indent="-39433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10"/>
              <a:buChar char="●"/>
            </a:pPr>
            <a:r>
              <a:rPr lang="en-US"/>
              <a:t>Incident while preparing for </a:t>
            </a:r>
            <a:r>
              <a:rPr baseline="30000" lang="en-US"/>
              <a:t>114</a:t>
            </a:r>
            <a:r>
              <a:rPr lang="en-US"/>
              <a:t>In → pumps overheated and reached ~40 and 60 deg</a:t>
            </a:r>
            <a:endParaRPr/>
          </a:p>
        </p:txBody>
      </p:sp>
      <p:pic>
        <p:nvPicPr>
          <p:cNvPr id="118" name="Google Shape;11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2477" y="2202897"/>
            <a:ext cx="4263799" cy="568506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4"/>
          <p:cNvSpPr txBox="1"/>
          <p:nvPr/>
        </p:nvSpPr>
        <p:spPr>
          <a:xfrm>
            <a:off x="8292425" y="1739725"/>
            <a:ext cx="426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11 Nov 2020</a:t>
            </a:r>
            <a:endParaRPr b="1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5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HV upgrades</a:t>
            </a:r>
            <a:endParaRPr/>
          </a:p>
        </p:txBody>
      </p:sp>
      <p:sp>
        <p:nvSpPr>
          <p:cNvPr id="125" name="Google Shape;125;p15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5"/>
          <p:cNvSpPr txBox="1"/>
          <p:nvPr>
            <p:ph idx="3" type="body"/>
          </p:nvPr>
        </p:nvSpPr>
        <p:spPr>
          <a:xfrm>
            <a:off x="477475" y="1819500"/>
            <a:ext cx="5500500" cy="46896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394335" lvl="0" marL="457200" rtl="0" algn="l">
              <a:spcBef>
                <a:spcPts val="4200"/>
              </a:spcBef>
              <a:spcAft>
                <a:spcPts val="0"/>
              </a:spcAft>
              <a:buSzPts val="2610"/>
              <a:buChar char="•"/>
            </a:pPr>
            <a:r>
              <a:rPr lang="en-US"/>
              <a:t>In-vacuum cabling was </a:t>
            </a:r>
            <a:br>
              <a:rPr lang="en-US"/>
            </a:br>
            <a:r>
              <a:rPr lang="en-US"/>
              <a:t>not rated for HV &gt; 10kV</a:t>
            </a:r>
            <a:br>
              <a:rPr lang="en-US"/>
            </a:br>
            <a:endParaRPr/>
          </a:p>
          <a:p>
            <a:pPr indent="-394335" lvl="0" marL="457200" rtl="0" algn="l">
              <a:spcBef>
                <a:spcPts val="0"/>
              </a:spcBef>
              <a:spcAft>
                <a:spcPts val="0"/>
              </a:spcAft>
              <a:buSzPts val="2610"/>
              <a:buChar char="•"/>
            </a:pPr>
            <a:r>
              <a:rPr lang="en-US"/>
              <a:t>Installation of Kapton </a:t>
            </a:r>
            <a:br>
              <a:rPr lang="en-US"/>
            </a:br>
            <a:r>
              <a:rPr lang="en-US"/>
              <a:t>isolated 7 stranded core</a:t>
            </a:r>
            <a:br>
              <a:rPr lang="en-US"/>
            </a:br>
            <a:endParaRPr/>
          </a:p>
          <a:p>
            <a:pPr indent="-394335" lvl="0" marL="457200" rtl="0" algn="l">
              <a:spcBef>
                <a:spcPts val="0"/>
              </a:spcBef>
              <a:spcAft>
                <a:spcPts val="0"/>
              </a:spcAft>
              <a:buSzPts val="2610"/>
              <a:buChar char="•"/>
            </a:pPr>
            <a:r>
              <a:rPr lang="en-US"/>
              <a:t>Re-location of Feedthroughs</a:t>
            </a:r>
            <a:endParaRPr/>
          </a:p>
        </p:txBody>
      </p:sp>
      <p:pic>
        <p:nvPicPr>
          <p:cNvPr id="127" name="Google Shape;127;p15"/>
          <p:cNvPicPr preferRelativeResize="0"/>
          <p:nvPr/>
        </p:nvPicPr>
        <p:blipFill rotWithShape="1">
          <a:blip r:embed="rId3">
            <a:alphaModFix/>
          </a:blip>
          <a:srcRect b="24607" l="0" r="0" t="0"/>
          <a:stretch/>
        </p:blipFill>
        <p:spPr>
          <a:xfrm rot="-5400000">
            <a:off x="5846926" y="2859476"/>
            <a:ext cx="3515748" cy="353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 rotWithShape="1">
          <a:blip r:embed="rId4">
            <a:alphaModFix/>
          </a:blip>
          <a:srcRect b="0" l="41013" r="37794" t="0"/>
          <a:stretch/>
        </p:blipFill>
        <p:spPr>
          <a:xfrm rot="5400000">
            <a:off x="7176437" y="3067737"/>
            <a:ext cx="1554650" cy="978122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5"/>
          <p:cNvSpPr/>
          <p:nvPr/>
        </p:nvSpPr>
        <p:spPr>
          <a:xfrm>
            <a:off x="7325736" y="7355175"/>
            <a:ext cx="1517400" cy="1554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161" y="6359975"/>
            <a:ext cx="5013128" cy="281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5"/>
          <p:cNvSpPr txBox="1"/>
          <p:nvPr/>
        </p:nvSpPr>
        <p:spPr>
          <a:xfrm>
            <a:off x="8661650" y="6714500"/>
            <a:ext cx="2757600" cy="923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C0000"/>
                </a:solidFill>
              </a:rPr>
              <a:t>Burned marks</a:t>
            </a:r>
            <a:br>
              <a:rPr b="1" lang="en-US" sz="2400">
                <a:solidFill>
                  <a:srgbClr val="CC0000"/>
                </a:solidFill>
              </a:rPr>
            </a:br>
            <a:r>
              <a:rPr b="1" lang="en-US" sz="2400">
                <a:solidFill>
                  <a:srgbClr val="CC0000"/>
                </a:solidFill>
              </a:rPr>
              <a:t>from sparking</a:t>
            </a:r>
            <a:endParaRPr b="1" sz="2400">
              <a:solidFill>
                <a:srgbClr val="CC0000"/>
              </a:solidFill>
            </a:endParaRPr>
          </a:p>
        </p:txBody>
      </p:sp>
      <p:pic>
        <p:nvPicPr>
          <p:cNvPr id="132" name="Google Shape;13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53700" y="2002547"/>
            <a:ext cx="3242626" cy="432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5"/>
          <p:cNvSpPr txBox="1"/>
          <p:nvPr/>
        </p:nvSpPr>
        <p:spPr>
          <a:xfrm>
            <a:off x="9453663" y="1602350"/>
            <a:ext cx="324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Feedthroug PDT</a:t>
            </a:r>
            <a:endParaRPr b="1"/>
          </a:p>
        </p:txBody>
      </p:sp>
      <p:sp>
        <p:nvSpPr>
          <p:cNvPr id="134" name="Google Shape;134;p15"/>
          <p:cNvSpPr txBox="1"/>
          <p:nvPr/>
        </p:nvSpPr>
        <p:spPr>
          <a:xfrm>
            <a:off x="5983438" y="2468500"/>
            <a:ext cx="324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PDT</a:t>
            </a:r>
            <a:endParaRPr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6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IS-Bender </a:t>
            </a:r>
            <a:endParaRPr/>
          </a:p>
        </p:txBody>
      </p:sp>
      <p:sp>
        <p:nvSpPr>
          <p:cNvPr id="140" name="Google Shape;140;p16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16"/>
          <p:cNvPicPr preferRelativeResize="0"/>
          <p:nvPr/>
        </p:nvPicPr>
        <p:blipFill rotWithShape="1">
          <a:blip r:embed="rId3">
            <a:alphaModFix/>
          </a:blip>
          <a:srcRect b="7820" l="9028" r="3742" t="1771"/>
          <a:stretch/>
        </p:blipFill>
        <p:spPr>
          <a:xfrm rot="5400000">
            <a:off x="1738275" y="4690525"/>
            <a:ext cx="3778475" cy="5219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6"/>
          <p:cNvSpPr txBox="1"/>
          <p:nvPr/>
        </p:nvSpPr>
        <p:spPr>
          <a:xfrm>
            <a:off x="604100" y="1869775"/>
            <a:ext cx="58983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Pneumatic feedthrough from FESTO</a:t>
            </a:r>
            <a:br>
              <a:rPr lang="en-US" sz="3000"/>
            </a:b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Integrated in the MDC push-pull translator</a:t>
            </a:r>
            <a:br>
              <a:rPr lang="en-US" sz="3000"/>
            </a:b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PLC controlled (C/C Labview)</a:t>
            </a:r>
            <a:endParaRPr sz="3000"/>
          </a:p>
        </p:txBody>
      </p:sp>
      <p:pic>
        <p:nvPicPr>
          <p:cNvPr id="143" name="Google Shape;14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925" y="4876797"/>
            <a:ext cx="5219174" cy="4336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926" y="1422673"/>
            <a:ext cx="3370676" cy="449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White">
  <a:themeElements>
    <a:clrScheme name="Custom 3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