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323" r:id="rId5"/>
    <p:sldId id="324" r:id="rId6"/>
    <p:sldId id="310" r:id="rId7"/>
    <p:sldId id="327" r:id="rId8"/>
    <p:sldId id="328" r:id="rId9"/>
    <p:sldId id="329" r:id="rId10"/>
    <p:sldId id="274" r:id="rId11"/>
    <p:sldId id="265" r:id="rId12"/>
    <p:sldId id="273" r:id="rId13"/>
    <p:sldId id="275" r:id="rId14"/>
    <p:sldId id="267" r:id="rId15"/>
    <p:sldId id="268" r:id="rId16"/>
    <p:sldId id="291" r:id="rId17"/>
    <p:sldId id="330" r:id="rId18"/>
    <p:sldId id="331" r:id="rId19"/>
    <p:sldId id="296" r:id="rId20"/>
    <p:sldId id="301" r:id="rId21"/>
    <p:sldId id="300" r:id="rId22"/>
    <p:sldId id="297" r:id="rId23"/>
    <p:sldId id="302" r:id="rId24"/>
    <p:sldId id="303" r:id="rId25"/>
    <p:sldId id="309" r:id="rId26"/>
    <p:sldId id="314" r:id="rId27"/>
    <p:sldId id="315" r:id="rId28"/>
    <p:sldId id="313" r:id="rId29"/>
    <p:sldId id="325" r:id="rId30"/>
    <p:sldId id="326" r:id="rId31"/>
    <p:sldId id="276" r:id="rId32"/>
    <p:sldId id="277" r:id="rId33"/>
    <p:sldId id="278" r:id="rId34"/>
    <p:sldId id="279" r:id="rId35"/>
    <p:sldId id="280" r:id="rId36"/>
    <p:sldId id="281" r:id="rId37"/>
    <p:sldId id="282" r:id="rId38"/>
    <p:sldId id="283" r:id="rId39"/>
    <p:sldId id="284" r:id="rId40"/>
    <p:sldId id="269" r:id="rId41"/>
    <p:sldId id="270" r:id="rId42"/>
    <p:sldId id="271" r:id="rId43"/>
    <p:sldId id="272" r:id="rId44"/>
    <p:sldId id="292" r:id="rId45"/>
    <p:sldId id="332" r:id="rId46"/>
    <p:sldId id="333" r:id="rId47"/>
    <p:sldId id="335" r:id="rId48"/>
    <p:sldId id="334" r:id="rId49"/>
    <p:sldId id="304" r:id="rId50"/>
    <p:sldId id="322" r:id="rId51"/>
    <p:sldId id="321" r:id="rId52"/>
    <p:sldId id="318" r:id="rId53"/>
    <p:sldId id="305" r:id="rId54"/>
    <p:sldId id="306" r:id="rId55"/>
    <p:sldId id="312" r:id="rId56"/>
    <p:sldId id="317" r:id="rId57"/>
    <p:sldId id="319" r:id="rId58"/>
    <p:sldId id="320"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69176" autoAdjust="0"/>
  </p:normalViewPr>
  <p:slideViewPr>
    <p:cSldViewPr>
      <p:cViewPr>
        <p:scale>
          <a:sx n="50" d="100"/>
          <a:sy n="50" d="100"/>
        </p:scale>
        <p:origin x="-161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1E5991-555E-4E9C-A560-2E1591EC2D5F}" type="datetimeFigureOut">
              <a:rPr lang="en-US" smtClean="0"/>
              <a:pPr/>
              <a:t>6/21/2019</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F30132-8303-4732-9A78-0702A7AB5526}" type="slidenum">
              <a:rPr lang="en-US" smtClean="0"/>
              <a:pPr/>
              <a:t>‹N°›</a:t>
            </a:fld>
            <a:endParaRPr lang="en-US"/>
          </a:p>
        </p:txBody>
      </p:sp>
    </p:spTree>
    <p:extLst>
      <p:ext uri="{BB962C8B-B14F-4D97-AF65-F5344CB8AC3E}">
        <p14:creationId xmlns:p14="http://schemas.microsoft.com/office/powerpoint/2010/main" xmlns="" val="416291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 FAIR facility</a:t>
            </a:r>
            <a:r>
              <a:rPr lang="en-US" baseline="0" dirty="0" smtClean="0"/>
              <a:t> is currently being built in Darmstadt, Germany. It is a significant extension of the existing GSI facility. The GSI facility is shown in blue and FAIR is shown in red. The GSI facility consists of a linear accelerator UNILAC, which accelerates U up to 11 A </a:t>
            </a:r>
            <a:r>
              <a:rPr lang="en-US" baseline="0" dirty="0" err="1" smtClean="0"/>
              <a:t>MeV</a:t>
            </a:r>
            <a:r>
              <a:rPr lang="en-US" baseline="0" dirty="0" smtClean="0"/>
              <a:t>, at the end of the </a:t>
            </a:r>
            <a:r>
              <a:rPr lang="en-US" baseline="0" dirty="0" err="1" smtClean="0"/>
              <a:t>Unilac</a:t>
            </a:r>
            <a:r>
              <a:rPr lang="en-US" baseline="0" dirty="0" smtClean="0"/>
              <a:t> there several experimental areas, in particular the SHIP separator which is well know for the discovery of various super-heavy elements. After the UNILAC, the beams are injected into the SIS18 synchrotron where U can be accelerated up to 1 A </a:t>
            </a:r>
            <a:r>
              <a:rPr lang="en-US" baseline="0" dirty="0" err="1" smtClean="0"/>
              <a:t>GeV</a:t>
            </a:r>
            <a:r>
              <a:rPr lang="en-US" baseline="0" dirty="0" smtClean="0"/>
              <a:t>. After the SIS a production target can be used for the production of </a:t>
            </a:r>
            <a:r>
              <a:rPr lang="en-US" baseline="0" dirty="0" err="1" smtClean="0"/>
              <a:t>seondary</a:t>
            </a:r>
            <a:r>
              <a:rPr lang="en-US" baseline="0" dirty="0" smtClean="0"/>
              <a:t> beams via fragmentation or fission. The secondary beams can be identified in charge and mass with the fragment separator and then distributed to the ESR storage ring or to other experimental areas. </a:t>
            </a:r>
          </a:p>
          <a:p>
            <a:r>
              <a:rPr lang="en-US" baseline="0" dirty="0" smtClean="0"/>
              <a:t>In the future FAIR facility, the beams from SIS18 are then injected into the SIS100 synchrotron, which can then accelerate fully stripped uranium up to 10 A </a:t>
            </a:r>
            <a:r>
              <a:rPr lang="en-US" baseline="0" dirty="0" err="1" smtClean="0"/>
              <a:t>GeV</a:t>
            </a:r>
            <a:r>
              <a:rPr lang="en-US" baseline="0" dirty="0" smtClean="0"/>
              <a:t>. After the interaction of the primary beams with a production target the secondary beams can be identified and selected with the large-acceptance Super-fragment separator. After the fragment separator the RIBs can be distributed to different experimental areas following the low-energy branch, the high-energy branch and the ring branch. An additional element of the new facility is the CRYRING storage ring, which is coupled to the ESR.</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For the next years the group</a:t>
            </a:r>
            <a:r>
              <a:rPr lang="en-US" baseline="0" dirty="0" smtClean="0"/>
              <a:t> will conduct an experiment that has been accepted by the last PAC and that is expected to take place in 2020. In this experiment nuclei between very n-rich nuclei between Be and C will be investigated. The idea is to use the proton knock-out mechanism to promote neutrons into the continue and study 2n and 4n correlations. In addition, the spectroscopy of these nuclei will be studied with high resolution to investigate the shell evolution in this region. This will be possible by using the upgraded R3B set-up located behind the FRS with the new </a:t>
            </a:r>
            <a:r>
              <a:rPr lang="en-US" baseline="0" dirty="0" err="1" smtClean="0"/>
              <a:t>NeuLand</a:t>
            </a:r>
            <a:r>
              <a:rPr lang="en-US" baseline="0" dirty="0" smtClean="0"/>
              <a:t> neutron detector, which has a better granularity and the largest efficiency worldwide to investigate 4n correlations and CALIFA a gamma-ray calorimeter that detects also the high-energy protons ejected in the reaction which. </a:t>
            </a:r>
            <a:r>
              <a:rPr lang="en-US" dirty="0" smtClean="0"/>
              <a:t>This project requests </a:t>
            </a:r>
            <a:r>
              <a:rPr lang="en-US" dirty="0" smtClean="0"/>
              <a:t>some contribution  to </a:t>
            </a:r>
            <a:r>
              <a:rPr lang="en-US" dirty="0" err="1" smtClean="0"/>
              <a:t>Neuland</a:t>
            </a:r>
            <a:r>
              <a:rPr lang="en-US" dirty="0" smtClean="0"/>
              <a:t> and </a:t>
            </a:r>
            <a:r>
              <a:rPr lang="en-US" dirty="0" err="1" smtClean="0"/>
              <a:t>Califa</a:t>
            </a:r>
            <a:r>
              <a:rPr lang="en-US" dirty="0" smtClean="0"/>
              <a:t>.</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12</a:t>
            </a:fld>
            <a:endParaRPr lang="en-US"/>
          </a:p>
        </p:txBody>
      </p:sp>
    </p:spTree>
    <p:extLst>
      <p:ext uri="{BB962C8B-B14F-4D97-AF65-F5344CB8AC3E}">
        <p14:creationId xmlns:p14="http://schemas.microsoft.com/office/powerpoint/2010/main" xmlns="" val="288075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a:t>
            </a:r>
            <a:r>
              <a:rPr lang="en-US" baseline="0" dirty="0" smtClean="0"/>
              <a:t> two-proton radioactivity is a very exotic decay where two protons are emitted simultaneously, it occurs beyond the proton </a:t>
            </a:r>
            <a:r>
              <a:rPr lang="en-US" baseline="0" dirty="0" err="1" smtClean="0"/>
              <a:t>dripline</a:t>
            </a:r>
            <a:r>
              <a:rPr lang="en-US" baseline="0" dirty="0" smtClean="0"/>
              <a:t>. The first condition for this decay to be possible is that the S2p&lt;0 and S1p&gt;0, as we can see here, this is possible for nuclei with an even proton number thanks to the pairing interaction which lowers down the ground state of even-Z neighboring nuclei, in that way is more convenient for the nucleus to directly emit two protons, than to emit first 1 proton and then another proton (sequential decay). The two interacting protons that are emitted are hold together thanks to the coulomb barrier, the </a:t>
            </a:r>
            <a:r>
              <a:rPr lang="en-US" baseline="0" dirty="0" err="1" smtClean="0"/>
              <a:t>di</a:t>
            </a:r>
            <a:r>
              <a:rPr lang="en-US" baseline="0" dirty="0" smtClean="0"/>
              <a:t>-proton system is not bound outside the nucleus. The study of this decay carries very valuable information not only on pairing, but also on </a:t>
            </a:r>
            <a:r>
              <a:rPr lang="en-US" baseline="0" dirty="0" err="1" smtClean="0"/>
              <a:t>dripline</a:t>
            </a:r>
            <a:r>
              <a:rPr lang="en-US" baseline="0" dirty="0" smtClean="0"/>
              <a:t> masses, the tunneling of the two neutrons through the barrier is also rather unique and the correlation between the two protons gives information on the orbital configuration of the nucleus. Even though it was predicted in the 60s, the first 2p emitter was observed only in the years 2000, since then 4 long-lived 2p emitters have been observed… For the first three nuclei located near the Z=28 shell models that combine dynamics and structure reproduce well the data, however for 67Kr, which is far from the shell, the predicted half-life is several orders of magnitude longer than the measured one.  it is not clear if this is due to the structure or to the onset of the formation. More similar cases have to be investigated.</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GSI/FAIR offers the best conditions to investigate heavier 2p emitters. Thanks</a:t>
            </a:r>
            <a:r>
              <a:rPr lang="en-US" baseline="0" dirty="0" smtClean="0"/>
              <a:t> to the high energy and the large variety of intense primary beams available, it will be possible to form very neutron-deficient nuclei by fragmentation with rates much larger than in any other facility. The main objective of this project at GSI/FAIR is to investigate nuclei located between Kr and </a:t>
            </a:r>
            <a:r>
              <a:rPr lang="en-US" baseline="0" dirty="0" err="1" smtClean="0"/>
              <a:t>Sn</a:t>
            </a:r>
            <a:r>
              <a:rPr lang="en-US" baseline="0" dirty="0" smtClean="0"/>
              <a:t>. The experiments will be done after the FRS or the Super-FRS in 2 steps, a first experiment will search for candidates by implanting the nuclei in a Si array, arrays of this type like AIDA are or will be available at GSI/FAIR. Once the emitters are identify, proton correlation will be investigated with a TPC (ACTAR-TPC), which is also already available. So the equipment necessary for this project is already available.</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latinLnBrk="0"/>
            <a:r>
              <a:rPr lang="en-US" noProof="0" dirty="0" smtClean="0">
                <a:effectLst/>
              </a:rPr>
              <a:t>This</a:t>
            </a:r>
            <a:r>
              <a:rPr lang="en-US" baseline="0" noProof="0" dirty="0" smtClean="0">
                <a:effectLst/>
              </a:rPr>
              <a:t> project is called </a:t>
            </a:r>
            <a:r>
              <a:rPr lang="en-US" baseline="0" noProof="0" dirty="0" err="1" smtClean="0">
                <a:effectLst/>
              </a:rPr>
              <a:t>gSpec</a:t>
            </a:r>
            <a:r>
              <a:rPr lang="en-US" baseline="0" noProof="0" dirty="0" smtClean="0">
                <a:effectLst/>
              </a:rPr>
              <a:t>, its aim is to measure at FAIR the g-factors associated to excited isomeric states whose quantum configuration is not known. The g-factor is the constant of proportionality that links the magnetic moment of a state to its angular momentum. Therefore, g-factors can provide very precise information on the angular momentum of isomeric states, which as I said in the introduction, are a signature of significant changes in the nucleus structure. This chart of nuclei shows the measured GS magnetic moments, we can see that most of them are located close to stability, the situation is much worse for excite states, which are in the scope of this project. There are three regions of interest that can be investigated at FAIR, around Ni, </a:t>
            </a:r>
            <a:r>
              <a:rPr lang="en-US" baseline="0" noProof="0" dirty="0" err="1" smtClean="0">
                <a:effectLst/>
              </a:rPr>
              <a:t>Sn</a:t>
            </a:r>
            <a:r>
              <a:rPr lang="en-US" baseline="0" noProof="0" dirty="0" smtClean="0">
                <a:effectLst/>
              </a:rPr>
              <a:t> and </a:t>
            </a:r>
            <a:r>
              <a:rPr lang="en-US" baseline="0" noProof="0" dirty="0" err="1" smtClean="0">
                <a:effectLst/>
              </a:rPr>
              <a:t>Pb</a:t>
            </a:r>
            <a:r>
              <a:rPr lang="en-US" baseline="0" noProof="0" dirty="0" smtClean="0">
                <a:effectLst/>
              </a:rPr>
              <a:t>. The first measurements within FAIR-Phase0 will concentrate on the study of </a:t>
            </a:r>
            <a:r>
              <a:rPr lang="en-US" baseline="0" noProof="0" dirty="0" err="1" smtClean="0">
                <a:effectLst/>
              </a:rPr>
              <a:t>Yrast</a:t>
            </a:r>
            <a:r>
              <a:rPr lang="en-US" baseline="0" noProof="0" dirty="0" smtClean="0">
                <a:effectLst/>
              </a:rPr>
              <a:t> isomers near 208Pb and 132Sn. Later, when the full capabilities of FAIR will be available the regions near 78Ni, 100Sn will be explored. </a:t>
            </a:r>
            <a:r>
              <a:rPr lang="en-US" baseline="0" noProof="0" dirty="0" err="1" smtClean="0">
                <a:effectLst/>
              </a:rPr>
              <a:t>Kisomers</a:t>
            </a:r>
            <a:r>
              <a:rPr lang="en-US" baseline="0" noProof="0" dirty="0" smtClean="0">
                <a:effectLst/>
              </a:rPr>
              <a:t> above </a:t>
            </a:r>
            <a:r>
              <a:rPr lang="en-US" baseline="0" noProof="0" dirty="0" err="1" smtClean="0">
                <a:effectLst/>
              </a:rPr>
              <a:t>Sn</a:t>
            </a:r>
            <a:r>
              <a:rPr lang="en-US" baseline="0" noProof="0" dirty="0" smtClean="0">
                <a:effectLst/>
              </a:rPr>
              <a:t> and shape-isomers above </a:t>
            </a:r>
            <a:r>
              <a:rPr lang="en-US" baseline="0" noProof="0" dirty="0" err="1" smtClean="0">
                <a:effectLst/>
              </a:rPr>
              <a:t>Pb</a:t>
            </a:r>
            <a:r>
              <a:rPr lang="en-US" baseline="0" noProof="0" dirty="0" smtClean="0">
                <a:effectLst/>
              </a:rPr>
              <a:t> will also become </a:t>
            </a:r>
            <a:r>
              <a:rPr lang="en-US" baseline="0" noProof="0" dirty="0" err="1" smtClean="0">
                <a:effectLst/>
              </a:rPr>
              <a:t>accesible</a:t>
            </a:r>
            <a:r>
              <a:rPr lang="en-US" baseline="0" noProof="0" dirty="0" smtClean="0">
                <a:effectLst/>
              </a:rPr>
              <a:t> at FAIR.</a:t>
            </a:r>
            <a:endParaRPr lang="en-US" noProof="0" dirty="0">
              <a:effectLst/>
            </a:endParaRPr>
          </a:p>
        </p:txBody>
      </p:sp>
      <p:sp>
        <p:nvSpPr>
          <p:cNvPr id="4" name="Espace réservé du numéro de diapositive 3"/>
          <p:cNvSpPr>
            <a:spLocks noGrp="1"/>
          </p:cNvSpPr>
          <p:nvPr>
            <p:ph type="sldNum" sz="quarter" idx="10"/>
          </p:nvPr>
        </p:nvSpPr>
        <p:spPr/>
        <p:txBody>
          <a:bodyPr/>
          <a:lstStyle/>
          <a:p>
            <a:fld id="{B54003FE-56DA-AD4E-8131-48521D622F69}" type="slidenum">
              <a:rPr lang="fr-FR" smtClean="0"/>
              <a:pPr/>
              <a:t>17</a:t>
            </a:fld>
            <a:endParaRPr lang="fr-FR"/>
          </a:p>
        </p:txBody>
      </p:sp>
    </p:spTree>
    <p:extLst>
      <p:ext uri="{BB962C8B-B14F-4D97-AF65-F5344CB8AC3E}">
        <p14:creationId xmlns:p14="http://schemas.microsoft.com/office/powerpoint/2010/main" xmlns="" val="403588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baseline="0" dirty="0" smtClean="0">
                <a:solidFill>
                  <a:schemeClr val="tx1"/>
                </a:solidFill>
                <a:latin typeface="+mn-lt"/>
                <a:ea typeface="+mn-ea"/>
                <a:cs typeface="+mn-cs"/>
              </a:rPr>
              <a:t>To measure the g factors, a spin-aligned ensemble of isomeric states is implanted into a suitable host material</a:t>
            </a:r>
            <a:r>
              <a:rPr lang="en-US" sz="1200" i="0" kern="1200" baseline="0" dirty="0" smtClean="0">
                <a:solidFill>
                  <a:schemeClr val="tx1"/>
                </a:solidFill>
                <a:latin typeface="+mn-lt"/>
                <a:ea typeface="+mn-ea"/>
                <a:cs typeface="+mn-cs"/>
              </a:rPr>
              <a:t>, which is immersed in a sufficiently strong static magnetic field. In a classical picture, the static field induces a </a:t>
            </a:r>
            <a:r>
              <a:rPr lang="en-US" sz="1200" i="0" kern="1200" baseline="0" dirty="0" err="1" smtClean="0">
                <a:solidFill>
                  <a:schemeClr val="tx1"/>
                </a:solidFill>
                <a:latin typeface="+mn-lt"/>
                <a:ea typeface="+mn-ea"/>
                <a:cs typeface="+mn-cs"/>
              </a:rPr>
              <a:t>Larmor</a:t>
            </a:r>
            <a:r>
              <a:rPr lang="en-US" sz="1200" i="0" kern="1200" baseline="0" dirty="0" smtClean="0">
                <a:solidFill>
                  <a:schemeClr val="tx1"/>
                </a:solidFill>
                <a:latin typeface="+mn-lt"/>
                <a:ea typeface="+mn-ea"/>
                <a:cs typeface="+mn-cs"/>
              </a:rPr>
              <a:t> precession of the </a:t>
            </a:r>
            <a:r>
              <a:rPr lang="en-US" sz="1200" kern="1200" baseline="0" dirty="0" smtClean="0">
                <a:solidFill>
                  <a:schemeClr val="tx1"/>
                </a:solidFill>
                <a:latin typeface="+mn-lt"/>
                <a:ea typeface="+mn-ea"/>
                <a:cs typeface="+mn-cs"/>
              </a:rPr>
              <a:t>nuclear spins. This spin precession gives rise to a time dependent change in the angular distribution of the radiation emitted by the isomers. As a consequence, the intensity of the radiation measured by a gamma-ray detector </a:t>
            </a:r>
            <a:r>
              <a:rPr lang="en-US" sz="1200" i="1" kern="1200" baseline="0" dirty="0" smtClean="0">
                <a:solidFill>
                  <a:schemeClr val="tx1"/>
                </a:solidFill>
                <a:latin typeface="+mn-lt"/>
                <a:ea typeface="+mn-ea"/>
                <a:cs typeface="+mn-cs"/>
              </a:rPr>
              <a:t>at an angle θ will change with the time, as shown in this </a:t>
            </a:r>
            <a:r>
              <a:rPr lang="en-US" sz="1200" i="0" kern="1200" baseline="0" dirty="0" smtClean="0">
                <a:solidFill>
                  <a:schemeClr val="tx1"/>
                </a:solidFill>
                <a:latin typeface="+mn-lt"/>
                <a:ea typeface="+mn-ea"/>
                <a:cs typeface="+mn-cs"/>
              </a:rPr>
              <a:t> figure. The period of the g-ray intensity oscillation is directly related to the g-factor. </a:t>
            </a:r>
            <a:br>
              <a:rPr lang="en-US" sz="1200" i="0" kern="1200" baseline="0" dirty="0" smtClean="0">
                <a:solidFill>
                  <a:schemeClr val="tx1"/>
                </a:solidFill>
                <a:latin typeface="+mn-lt"/>
                <a:ea typeface="+mn-ea"/>
                <a:cs typeface="+mn-cs"/>
              </a:rPr>
            </a:br>
            <a:r>
              <a:rPr lang="en-US" sz="1200" i="0" kern="1200" baseline="0" dirty="0" smtClean="0">
                <a:solidFill>
                  <a:schemeClr val="tx1"/>
                </a:solidFill>
                <a:latin typeface="+mn-lt"/>
                <a:ea typeface="+mn-ea"/>
                <a:cs typeface="+mn-cs"/>
              </a:rPr>
              <a:t>Here we see the set-up required to perform these measurements. It will be placed after the FRS or the S-FRS on the HISPEC/DESPEC experimental area. It consists of an electromagnet including the host material and surrounded by the DEGAS array of </a:t>
            </a:r>
            <a:r>
              <a:rPr lang="en-US" sz="1200" i="0" kern="1200" baseline="0" dirty="0" err="1" smtClean="0">
                <a:solidFill>
                  <a:schemeClr val="tx1"/>
                </a:solidFill>
                <a:latin typeface="+mn-lt"/>
                <a:ea typeface="+mn-ea"/>
                <a:cs typeface="+mn-cs"/>
              </a:rPr>
              <a:t>Ge</a:t>
            </a:r>
            <a:r>
              <a:rPr lang="en-US" sz="1200" i="0" kern="1200" baseline="0" dirty="0" smtClean="0">
                <a:solidFill>
                  <a:schemeClr val="tx1"/>
                </a:solidFill>
                <a:latin typeface="+mn-lt"/>
                <a:ea typeface="+mn-ea"/>
                <a:cs typeface="+mn-cs"/>
              </a:rPr>
              <a:t> detectors, which already exists. Ancillary detectors are also required for position and time measurement. The design of the magnet is very challenging because it has to be adapted to the large size of the secondary beams. This project requests support for the development of the magnet and the ancillary detectors.</a:t>
            </a:r>
          </a:p>
          <a:p>
            <a:endParaRPr lang="en-US" sz="1200" i="0"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N.B. (only for me) An ensemble of nuclei is spin aligned if the projections of the angular </a:t>
            </a:r>
            <a:r>
              <a:rPr lang="en-US" sz="1200" i="1" kern="1200" baseline="0" dirty="0" err="1" smtClean="0">
                <a:solidFill>
                  <a:schemeClr val="tx1"/>
                </a:solidFill>
                <a:latin typeface="+mn-lt"/>
                <a:ea typeface="+mn-ea"/>
                <a:cs typeface="+mn-cs"/>
              </a:rPr>
              <a:t>momenta</a:t>
            </a:r>
            <a:r>
              <a:rPr lang="en-US" sz="1200" i="1" kern="1200" baseline="0" dirty="0" smtClean="0">
                <a:solidFill>
                  <a:schemeClr val="tx1"/>
                </a:solidFill>
                <a:latin typeface="+mn-lt"/>
                <a:ea typeface="+mn-ea"/>
                <a:cs typeface="+mn-cs"/>
              </a:rPr>
              <a:t> of the nuclei along a symmetry axis show a distribution that has certain symmetries</a:t>
            </a:r>
            <a:endParaRPr lang="fr-FR" dirty="0">
              <a:effectLst/>
            </a:endParaRPr>
          </a:p>
        </p:txBody>
      </p:sp>
      <p:sp>
        <p:nvSpPr>
          <p:cNvPr id="4" name="Espace réservé du numéro de diapositive 3"/>
          <p:cNvSpPr>
            <a:spLocks noGrp="1"/>
          </p:cNvSpPr>
          <p:nvPr>
            <p:ph type="sldNum" sz="quarter" idx="10"/>
          </p:nvPr>
        </p:nvSpPr>
        <p:spPr/>
        <p:txBody>
          <a:bodyPr/>
          <a:lstStyle/>
          <a:p>
            <a:fld id="{B54003FE-56DA-AD4E-8131-48521D622F69}" type="slidenum">
              <a:rPr lang="fr-FR" smtClean="0"/>
              <a:pPr/>
              <a:t>18</a:t>
            </a:fld>
            <a:endParaRPr lang="fr-FR"/>
          </a:p>
        </p:txBody>
      </p:sp>
    </p:spTree>
    <p:extLst>
      <p:ext uri="{BB962C8B-B14F-4D97-AF65-F5344CB8AC3E}">
        <p14:creationId xmlns:p14="http://schemas.microsoft.com/office/powerpoint/2010/main" xmlns="" val="279887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This chart</a:t>
            </a:r>
            <a:r>
              <a:rPr lang="en-US" baseline="0" dirty="0" smtClean="0"/>
              <a:t> of nuclei represents the </a:t>
            </a:r>
            <a:r>
              <a:rPr lang="en-US" baseline="0" dirty="0" err="1" smtClean="0"/>
              <a:t>fissioning</a:t>
            </a:r>
            <a:r>
              <a:rPr lang="en-US" baseline="0" dirty="0" smtClean="0"/>
              <a:t> nuclei that have been investigated up to now with different reactions to induced fission. In the yellow panels we see in red some selected fission-fragment distributions, representing the probability of having a fission fragment of a given mass or charge. We can see that, as you may know, in the actinide region nuclei fission asymmetrically with one light and one heavy fragment. In this region, it is observed since many years that heavy fragments have a mean charge Z=54, for all </a:t>
            </a:r>
            <a:r>
              <a:rPr lang="en-US" baseline="0" dirty="0" err="1" smtClean="0"/>
              <a:t>fissioning</a:t>
            </a:r>
            <a:r>
              <a:rPr lang="en-US" baseline="0" dirty="0" smtClean="0"/>
              <a:t> nuclei. The explanation for this has been given only recently in the Nature article as being due to deformed shell effects that appear when calculations include </a:t>
            </a:r>
            <a:r>
              <a:rPr lang="en-US" baseline="0" dirty="0" err="1" smtClean="0"/>
              <a:t>octupole</a:t>
            </a:r>
            <a:r>
              <a:rPr lang="en-US" baseline="0" dirty="0" smtClean="0"/>
              <a:t> deformation. </a:t>
            </a:r>
            <a:r>
              <a:rPr lang="en-US" baseline="0" dirty="0" smtClean="0"/>
              <a:t>Still, the region of U-</a:t>
            </a:r>
            <a:r>
              <a:rPr lang="en-US" baseline="0" dirty="0" err="1" smtClean="0"/>
              <a:t>Pu</a:t>
            </a:r>
            <a:r>
              <a:rPr lang="en-US" baseline="0" dirty="0" smtClean="0"/>
              <a:t> lacks sufficiently accurate data required for applications. </a:t>
            </a:r>
            <a:r>
              <a:rPr lang="en-US" baseline="0" dirty="0" smtClean="0"/>
              <a:t>But the shapes of the distributions change when we move to other regions. We can see that when moving along the </a:t>
            </a:r>
            <a:r>
              <a:rPr lang="en-US" baseline="0" dirty="0" err="1" smtClean="0"/>
              <a:t>Th</a:t>
            </a:r>
            <a:r>
              <a:rPr lang="en-US" baseline="0" dirty="0" smtClean="0"/>
              <a:t> isotopic chain the distribution goes from asymmetric to symmetric (with two fragments of similar size). There is a region then of symmetric fission, but when we go to very neutron deficient Hg isotopes the distribution becomes asymmetric again, this was discovered recently, in 2010. You can see that the region of 180Hg is largely unexplored, as well as the region of neutron-rich pre-actinides. SOFIA@GSI is a project that measures FF yields in Z and A with high precision and has already contributed to provide precious data on the fission of some actinides like 238,236U, and also in the </a:t>
            </a:r>
            <a:r>
              <a:rPr lang="en-US" baseline="0" dirty="0" err="1" smtClean="0"/>
              <a:t>Th</a:t>
            </a:r>
            <a:r>
              <a:rPr lang="en-US" baseline="0" dirty="0" smtClean="0"/>
              <a:t> region. SOFIA is very well suited to investigate the unexplored regions and has already contributed and will significantly contribute to understand the complexity of fission yields. Because we do not have yet a complete picture that explains all these features.</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171" name="Espace réservé des notes 2"/>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Here we see the latest</a:t>
            </a:r>
            <a:r>
              <a:rPr lang="en-US" baseline="0" dirty="0" smtClean="0"/>
              <a:t> version of the </a:t>
            </a:r>
            <a:r>
              <a:rPr lang="en-US" dirty="0" smtClean="0"/>
              <a:t>SOFIA set-up, which is located downstream</a:t>
            </a:r>
            <a:r>
              <a:rPr lang="en-US" baseline="0" dirty="0" smtClean="0"/>
              <a:t> the FRS (or in the future the S-FRS). It consists of an active target where fission of a large range of secondary beams separated by the FRS is induced by Coulomb excitation. Thanks to the high kinetic E of the beam and the large acceptance of the GLAD magnet, it is possible to detect both fission fragments. The identification in mass and charge is done by measuring the E loss, magnetic rigidity and the TOF of both fission fragments. The outstanding quality of the results is shown here in this ID matrix where you can see the unprecedented resolution in Z, the horizontal lines are different Zs and are fully separated. The resolution in A or in neutron number is also excellent. This has been possible thanks to the high kinetic energy and the tailored detectors. It has also been possible to determine with high precision other fission observables the total neutron </a:t>
            </a:r>
            <a:r>
              <a:rPr lang="en-US" baseline="0" dirty="0" err="1" smtClean="0"/>
              <a:t>multip</a:t>
            </a:r>
            <a:r>
              <a:rPr lang="en-US" baseline="0" dirty="0" smtClean="0"/>
              <a:t> (for the first time measured event-by event) and the kinetic energies of the fragments. SOFIA is particularly well adapted to explore the 180Hg region, the experiment has been accepted and will take place in 2020. This project requests some funding for an upgrade of the position detectors (MWPC).</a:t>
            </a:r>
            <a:endParaRPr lang="en-US" dirty="0" smtClean="0"/>
          </a:p>
        </p:txBody>
      </p:sp>
      <p:sp>
        <p:nvSpPr>
          <p:cNvPr id="7172" name="Espace réservé du numéro de diapositive 3"/>
          <p:cNvSpPr>
            <a:spLocks noGrp="1" noChangeArrowheads="1"/>
          </p:cNvSpPr>
          <p:nvPr>
            <p:ph type="sldNum" sz="quarter" idx="5"/>
          </p:nvPr>
        </p:nvSpPr>
        <p:spPr bwMode="auto">
          <a:noFill/>
          <a:ln>
            <a:miter lim="800000"/>
            <a:headEnd/>
            <a:tailEnd/>
          </a:ln>
        </p:spPr>
        <p:txBody>
          <a:bodyPr/>
          <a:lstStyle/>
          <a:p>
            <a:fld id="{09D1ED8E-6CBB-42B1-92C6-3B7BDA4CA85D}" type="slidenum">
              <a:rPr lang="fr-FR" altLang="fr-FR"/>
              <a:pPr/>
              <a:t>24</a:t>
            </a:fld>
            <a:endParaRPr lang="fr-FR" altLang="fr-FR"/>
          </a:p>
        </p:txBody>
      </p:sp>
    </p:spTree>
    <p:extLst>
      <p:ext uri="{BB962C8B-B14F-4D97-AF65-F5344CB8AC3E}">
        <p14:creationId xmlns:p14="http://schemas.microsoft.com/office/powerpoint/2010/main" xmlns="" val="270578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Quantum shell effects are responsible for the existence of super-heavy</a:t>
            </a:r>
            <a:r>
              <a:rPr lang="en-US" baseline="0" dirty="0" smtClean="0"/>
              <a:t> nuclei, increasing the fission barrier and making them more resistant against fission. The fundamental question what are the heaviest nuclei that can be produced remains to be answer. In addition, models predict the existence of an island of stability with particularly long half-</a:t>
            </a:r>
            <a:r>
              <a:rPr lang="en-US" baseline="0" dirty="0" err="1" smtClean="0"/>
              <a:t>lifes</a:t>
            </a:r>
            <a:r>
              <a:rPr lang="en-US" baseline="0" dirty="0" smtClean="0"/>
              <a:t>, but its </a:t>
            </a:r>
            <a:r>
              <a:rPr lang="en-US" baseline="0" dirty="0" err="1" smtClean="0"/>
              <a:t>localisation</a:t>
            </a:r>
            <a:r>
              <a:rPr lang="en-US" baseline="0" dirty="0" smtClean="0"/>
              <a:t> is not clear. In order for models to answer to these questions, i</a:t>
            </a:r>
            <a:r>
              <a:rPr lang="en-US" dirty="0" smtClean="0"/>
              <a:t>t is necessary to investigate the nuclear properties (spins, moments, sizes and shapes) of nuclei in this region to constrain models.</a:t>
            </a:r>
            <a:r>
              <a:rPr lang="en-US" baseline="0" dirty="0" smtClean="0"/>
              <a:t> The present project will make use of the atomic structure of super-heavy nuclei to obtain this information. As we have said in the introduction, the hyperfine structure of the electron </a:t>
            </a:r>
            <a:r>
              <a:rPr lang="en-US" baseline="0" dirty="0" err="1" smtClean="0"/>
              <a:t>orbitals</a:t>
            </a:r>
            <a:r>
              <a:rPr lang="en-US" baseline="0" dirty="0" smtClean="0"/>
              <a:t> is a unique finger print of the nucleus, it even differs for different isotopes and isomeric states. </a:t>
            </a:r>
            <a:r>
              <a:rPr lang="en-US" sz="1200" kern="1200" baseline="0" dirty="0" smtClean="0">
                <a:solidFill>
                  <a:schemeClr val="tx1"/>
                </a:solidFill>
                <a:latin typeface="+mn-lt"/>
                <a:ea typeface="+mn-ea"/>
                <a:cs typeface="+mn-cs"/>
              </a:rPr>
              <a:t>Laser spectroscopy techniques are based on the interaction of laser beams with the atomic electrons, one scans the frequency of the laser beam until resonant excitation of the atomic electrons is induced. From the distance of the resonances of different isotopes one obtains information on the size, and from the </a:t>
            </a:r>
            <a:r>
              <a:rPr lang="en-US" sz="1200" kern="1200" baseline="0" dirty="0" err="1" smtClean="0">
                <a:solidFill>
                  <a:schemeClr val="tx1"/>
                </a:solidFill>
                <a:latin typeface="+mn-lt"/>
                <a:ea typeface="+mn-ea"/>
                <a:cs typeface="+mn-cs"/>
              </a:rPr>
              <a:t>patern</a:t>
            </a:r>
            <a:r>
              <a:rPr lang="en-US" sz="1200" kern="1200" baseline="0" dirty="0" smtClean="0">
                <a:solidFill>
                  <a:schemeClr val="tx1"/>
                </a:solidFill>
                <a:latin typeface="+mn-lt"/>
                <a:ea typeface="+mn-ea"/>
                <a:cs typeface="+mn-cs"/>
              </a:rPr>
              <a:t> of hyperfine resonances one obtains model independent information on the shape, magnetic moments and spin. </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en-US" dirty="0" smtClean="0"/>
              <a:t>Laser spectroscopy of </a:t>
            </a:r>
            <a:r>
              <a:rPr lang="en-US" dirty="0" err="1" smtClean="0"/>
              <a:t>superheavy</a:t>
            </a:r>
            <a:r>
              <a:rPr lang="en-US" dirty="0" smtClean="0"/>
              <a:t> nuclei is very challenging because these nuclei are very difficult to produce and there is a great lack of information on the</a:t>
            </a:r>
            <a:r>
              <a:rPr lang="en-US" baseline="0" dirty="0" smtClean="0"/>
              <a:t> atomic level structure </a:t>
            </a:r>
            <a:r>
              <a:rPr lang="en-US" sz="1200" kern="1200" baseline="0" dirty="0" smtClean="0">
                <a:solidFill>
                  <a:schemeClr val="tx1"/>
                </a:solidFill>
                <a:latin typeface="+mn-lt"/>
                <a:ea typeface="+mn-ea"/>
                <a:cs typeface="+mn-cs"/>
              </a:rPr>
              <a:t>of these nuclei. This explains why it took 7 years to be able to perform laser spectroscopy on No isotopes. The RADIS set-up was used. The separated fusion-evaporation products are stopped in a gas cell, </a:t>
            </a:r>
            <a:r>
              <a:rPr lang="en-US" sz="1200" kern="1200" baseline="0" dirty="0" err="1" smtClean="0">
                <a:solidFill>
                  <a:schemeClr val="tx1"/>
                </a:solidFill>
                <a:latin typeface="+mn-lt"/>
                <a:ea typeface="+mn-ea"/>
                <a:cs typeface="+mn-cs"/>
              </a:rPr>
              <a:t>neutralised</a:t>
            </a:r>
            <a:r>
              <a:rPr lang="en-US" sz="1200" kern="1200" baseline="0" dirty="0" smtClean="0">
                <a:solidFill>
                  <a:schemeClr val="tx1"/>
                </a:solidFill>
                <a:latin typeface="+mn-lt"/>
                <a:ea typeface="+mn-ea"/>
                <a:cs typeface="+mn-cs"/>
              </a:rPr>
              <a:t> in a filament, released and </a:t>
            </a:r>
            <a:r>
              <a:rPr lang="en-US" sz="1200" kern="1200" baseline="0" dirty="0" err="1" smtClean="0">
                <a:solidFill>
                  <a:schemeClr val="tx1"/>
                </a:solidFill>
                <a:latin typeface="+mn-lt"/>
                <a:ea typeface="+mn-ea"/>
                <a:cs typeface="+mn-cs"/>
              </a:rPr>
              <a:t>ionised</a:t>
            </a:r>
            <a:r>
              <a:rPr lang="en-US" sz="1200" kern="1200" baseline="0" dirty="0" smtClean="0">
                <a:solidFill>
                  <a:schemeClr val="tx1"/>
                </a:solidFill>
                <a:latin typeface="+mn-lt"/>
                <a:ea typeface="+mn-ea"/>
                <a:cs typeface="+mn-cs"/>
              </a:rPr>
              <a:t> by the lasers. The photo-ions are then guided by electric fields towards a particle detector where the ion is detected via its radioactive decay. A new setup is currently being built, the concept is similar to the RADIS setup except that the neutral atoms leave the cell</a:t>
            </a:r>
          </a:p>
          <a:p>
            <a:r>
              <a:rPr lang="en-US" sz="1200" kern="1200" baseline="0" dirty="0" smtClean="0">
                <a:solidFill>
                  <a:schemeClr val="tx1"/>
                </a:solidFill>
                <a:latin typeface="+mn-lt"/>
                <a:ea typeface="+mn-ea"/>
                <a:cs typeface="+mn-cs"/>
              </a:rPr>
              <a:t>through the nozzle and laser spectroscopy is performed by resonant ionization in the low density and low-temperature gas jet, significantly increasing the resolution. This new set-up will be used to further study No isotopes and heavier elements like </a:t>
            </a:r>
            <a:r>
              <a:rPr lang="en-US" sz="1200" kern="1200" baseline="0" dirty="0" err="1" smtClean="0">
                <a:solidFill>
                  <a:schemeClr val="tx1"/>
                </a:solidFill>
                <a:latin typeface="+mn-lt"/>
                <a:ea typeface="+mn-ea"/>
                <a:cs typeface="+mn-cs"/>
              </a:rPr>
              <a:t>Lr</a:t>
            </a:r>
            <a:r>
              <a:rPr lang="en-US" sz="1200" kern="1200" baseline="0" dirty="0" smtClean="0">
                <a:solidFill>
                  <a:schemeClr val="tx1"/>
                </a:solidFill>
                <a:latin typeface="+mn-lt"/>
                <a:ea typeface="+mn-ea"/>
                <a:cs typeface="+mn-cs"/>
              </a:rPr>
              <a:t>. The present project requests financial support to provide a new 10kHz pump laser. A similar system will be built for S3 at Spiral2.</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latinLnBrk="0"/>
            <a:endParaRPr lang="fr-FR" dirty="0">
              <a:effectLst/>
            </a:endParaRPr>
          </a:p>
        </p:txBody>
      </p:sp>
      <p:sp>
        <p:nvSpPr>
          <p:cNvPr id="4" name="Espace réservé du numéro de diapositive 3"/>
          <p:cNvSpPr>
            <a:spLocks noGrp="1"/>
          </p:cNvSpPr>
          <p:nvPr>
            <p:ph type="sldNum" sz="quarter" idx="10"/>
          </p:nvPr>
        </p:nvSpPr>
        <p:spPr/>
        <p:txBody>
          <a:bodyPr/>
          <a:lstStyle/>
          <a:p>
            <a:fld id="{B54003FE-56DA-AD4E-8131-48521D622F69}" type="slidenum">
              <a:rPr lang="fr-FR" smtClean="0"/>
              <a:pPr/>
              <a:t>45</a:t>
            </a:fld>
            <a:endParaRPr lang="fr-FR"/>
          </a:p>
        </p:txBody>
      </p:sp>
    </p:spTree>
    <p:extLst>
      <p:ext uri="{BB962C8B-B14F-4D97-AF65-F5344CB8AC3E}">
        <p14:creationId xmlns:p14="http://schemas.microsoft.com/office/powerpoint/2010/main" xmlns="" val="326446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With SIS100, GSI/FAIR will be the only facility world-wide to provide… 1.5</a:t>
            </a:r>
            <a:r>
              <a:rPr lang="en-US" baseline="0" dirty="0" smtClean="0"/>
              <a:t> A </a:t>
            </a:r>
            <a:r>
              <a:rPr lang="en-US" baseline="0" dirty="0" err="1" smtClean="0"/>
              <a:t>GeV</a:t>
            </a:r>
            <a:r>
              <a:rPr lang="en-US" baseline="0" dirty="0" smtClean="0"/>
              <a:t> is the optimum energy for RIB production.</a:t>
            </a:r>
            <a:endParaRPr lang="en-US" dirty="0" smtClean="0"/>
          </a:p>
          <a:p>
            <a:r>
              <a:rPr lang="en-US" dirty="0" smtClean="0"/>
              <a:t>Thanks to the very high primary beam intensities</a:t>
            </a:r>
            <a:r>
              <a:rPr lang="en-US" baseline="0" dirty="0" smtClean="0"/>
              <a:t> and energy,</a:t>
            </a:r>
            <a:r>
              <a:rPr lang="en-US" dirty="0" smtClean="0"/>
              <a:t> and the very large</a:t>
            </a:r>
            <a:r>
              <a:rPr lang="en-US" baseline="0" dirty="0" smtClean="0"/>
              <a:t> acceptance of the super-FRS world record intensities…</a:t>
            </a:r>
          </a:p>
          <a:p>
            <a:r>
              <a:rPr lang="en-US" baseline="0" dirty="0" smtClean="0"/>
              <a:t>Fully stripped beams are of great advantage for some experiments. </a:t>
            </a:r>
          </a:p>
          <a:p>
            <a:r>
              <a:rPr lang="en-US" baseline="0" dirty="0" smtClean="0"/>
              <a:t>A large variety of energies are possible, from stopped, A </a:t>
            </a:r>
            <a:r>
              <a:rPr lang="en-US" baseline="0" dirty="0" err="1" smtClean="0"/>
              <a:t>MeV</a:t>
            </a:r>
            <a:r>
              <a:rPr lang="en-US" baseline="0" dirty="0" smtClean="0"/>
              <a:t> and A </a:t>
            </a:r>
            <a:r>
              <a:rPr lang="en-US" baseline="0" dirty="0" err="1" smtClean="0"/>
              <a:t>GeV</a:t>
            </a:r>
            <a:r>
              <a:rPr lang="en-US" baseline="0" dirty="0" smtClean="0"/>
              <a:t> ranges)</a:t>
            </a:r>
          </a:p>
          <a:p>
            <a:r>
              <a:rPr lang="en-US" baseline="0" dirty="0" smtClean="0"/>
              <a:t>But intensity and energy are not the only asset of GSI/FAIR, thanks to beam cooling techniques that can be applied in the storage rings, the beams delivered by FAIR can have an outstanding quality in terms of </a:t>
            </a:r>
            <a:r>
              <a:rPr lang="en-US" baseline="0" dirty="0" err="1" smtClean="0"/>
              <a:t>emittance</a:t>
            </a:r>
            <a:r>
              <a:rPr lang="en-US" baseline="0" dirty="0" smtClean="0"/>
              <a:t> and momentum spread. </a:t>
            </a:r>
          </a:p>
          <a:p>
            <a:r>
              <a:rPr lang="en-US" baseline="0" dirty="0" smtClean="0"/>
              <a:t>Last but not least, the facility already hosts and will host in the future state of the art detection systems.</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54003FE-56DA-AD4E-8131-48521D622F69}" type="slidenum">
              <a:rPr lang="fr-FR" smtClean="0"/>
              <a:pPr/>
              <a:t>46</a:t>
            </a:fld>
            <a:endParaRPr lang="fr-FR"/>
          </a:p>
        </p:txBody>
      </p:sp>
    </p:spTree>
    <p:extLst>
      <p:ext uri="{BB962C8B-B14F-4D97-AF65-F5344CB8AC3E}">
        <p14:creationId xmlns:p14="http://schemas.microsoft.com/office/powerpoint/2010/main" xmlns="" val="97153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54003FE-56DA-AD4E-8131-48521D622F69}" type="slidenum">
              <a:rPr lang="fr-FR" smtClean="0"/>
              <a:pPr/>
              <a:t>48</a:t>
            </a:fld>
            <a:endParaRPr lang="fr-FR"/>
          </a:p>
        </p:txBody>
      </p:sp>
    </p:spTree>
    <p:extLst>
      <p:ext uri="{BB962C8B-B14F-4D97-AF65-F5344CB8AC3E}">
        <p14:creationId xmlns:p14="http://schemas.microsoft.com/office/powerpoint/2010/main" xmlns="" val="185977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In-</a:t>
            </a:r>
            <a:r>
              <a:rPr lang="fr-FR" dirty="0" err="1"/>
              <a:t>Gas</a:t>
            </a:r>
            <a:r>
              <a:rPr lang="fr-FR" dirty="0"/>
              <a:t> Jet laser </a:t>
            </a:r>
            <a:r>
              <a:rPr lang="fr-FR" dirty="0" err="1"/>
              <a:t>spectroscopy</a:t>
            </a:r>
            <a:r>
              <a:rPr lang="fr-FR" dirty="0"/>
              <a:t> has been </a:t>
            </a:r>
            <a:r>
              <a:rPr lang="fr-FR" dirty="0" err="1"/>
              <a:t>demonstrated</a:t>
            </a:r>
            <a:r>
              <a:rPr lang="fr-FR" dirty="0"/>
              <a:t> in 2014 in a LISOL </a:t>
            </a:r>
            <a:r>
              <a:rPr lang="fr-FR" dirty="0" err="1"/>
              <a:t>experiment</a:t>
            </a:r>
            <a:r>
              <a:rPr lang="fr-FR" dirty="0"/>
              <a:t> in Louvain la Neuve </a:t>
            </a:r>
            <a:r>
              <a:rPr lang="fr-FR" dirty="0" err="1"/>
              <a:t>where</a:t>
            </a:r>
            <a:r>
              <a:rPr lang="fr-FR" dirty="0"/>
              <a:t> </a:t>
            </a:r>
            <a:r>
              <a:rPr lang="fr-FR" dirty="0" err="1"/>
              <a:t>we</a:t>
            </a:r>
            <a:r>
              <a:rPr lang="fr-FR" dirty="0"/>
              <a:t> </a:t>
            </a:r>
            <a:r>
              <a:rPr lang="fr-FR" dirty="0" err="1"/>
              <a:t>compared</a:t>
            </a:r>
            <a:r>
              <a:rPr lang="fr-FR" dirty="0"/>
              <a:t> the in </a:t>
            </a:r>
            <a:r>
              <a:rPr lang="fr-FR" dirty="0" err="1"/>
              <a:t>cell</a:t>
            </a:r>
            <a:r>
              <a:rPr lang="fr-FR" dirty="0"/>
              <a:t> laser and in jet laser </a:t>
            </a:r>
            <a:r>
              <a:rPr lang="fr-FR" dirty="0" err="1"/>
              <a:t>spectroscopy</a:t>
            </a:r>
            <a:r>
              <a:rPr lang="fr-FR" dirty="0"/>
              <a:t> of Radioactive isotopes of </a:t>
            </a:r>
            <a:r>
              <a:rPr lang="fr-FR" dirty="0" err="1"/>
              <a:t>Ac</a:t>
            </a:r>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58</a:t>
            </a:fld>
            <a:endParaRPr lang="en-GB"/>
          </a:p>
        </p:txBody>
      </p:sp>
    </p:spTree>
    <p:extLst>
      <p:ext uri="{BB962C8B-B14F-4D97-AF65-F5344CB8AC3E}">
        <p14:creationId xmlns:p14="http://schemas.microsoft.com/office/powerpoint/2010/main" xmlns="" val="364203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I</a:t>
            </a:r>
            <a:r>
              <a:rPr lang="en-US" baseline="0" dirty="0" smtClean="0"/>
              <a:t> said, FAIR is being constructed, but during the construction the facility delivers about 3 months of beam time for experiments in the so-called FAIR-phase0…</a:t>
            </a:r>
            <a:endParaRPr lang="en-US" dirty="0" smtClean="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following</a:t>
            </a:r>
            <a:r>
              <a:rPr lang="en-US" baseline="0" dirty="0" smtClean="0"/>
              <a:t> we will describe 6 projects to be conducted at GSI/FAIR in the next 5 years. </a:t>
            </a:r>
            <a:r>
              <a:rPr lang="en-US" dirty="0" smtClean="0"/>
              <a:t>They </a:t>
            </a:r>
            <a:r>
              <a:rPr lang="en-US" baseline="0" dirty="0" smtClean="0"/>
              <a:t>will strongly contribute to answer to some of the open questions described by O. </a:t>
            </a:r>
            <a:r>
              <a:rPr lang="en-US" baseline="0" dirty="0" err="1" smtClean="0"/>
              <a:t>Sorlin</a:t>
            </a:r>
            <a:r>
              <a:rPr lang="en-US" baseline="0" dirty="0" smtClean="0"/>
              <a:t> in his talk. France is also part of the AGATA collaboration and the AGATA detector will be installed at FAIR, but this will be discussed in the dedicated talk on AGATA by </a:t>
            </a:r>
            <a:r>
              <a:rPr lang="en-US" baseline="0" dirty="0" err="1" smtClean="0"/>
              <a:t>Araceli</a:t>
            </a:r>
            <a:r>
              <a:rPr lang="en-US" baseline="0" dirty="0" smtClean="0"/>
              <a:t> Lopez Martens.</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Pairing</a:t>
            </a:r>
            <a:r>
              <a:rPr lang="en-US" baseline="0" dirty="0" smtClean="0"/>
              <a:t> correlations are the most important residual interaction in nuclei and are responsible for some remarkable features like the significant increase of binding energy of nuclei with an even number of protons and neutrons. Like the e- in superconductors, nuclei are particularly stable and have peculiar properties when their nucleons are paired. </a:t>
            </a:r>
          </a:p>
          <a:p>
            <a:r>
              <a:rPr lang="en-US" baseline="0" dirty="0" smtClean="0"/>
              <a:t>We have two complementary projects that will contribute to understand how pairing correlations evolve when we go to the drip lines. One project investigates neutron-neutron correlations in very neutron-rich nuclei in the C-O region. The other experiment studies a very exotic decay, which is the emission of two-protons that occurs in the opposite side of the chart, with very neutron-deficient nuclei close to the proton drip line </a:t>
            </a:r>
            <a:r>
              <a:rPr lang="en-US" baseline="0" dirty="0" smtClean="0"/>
              <a:t>between Ni and </a:t>
            </a:r>
            <a:r>
              <a:rPr lang="en-US" baseline="0" dirty="0" err="1" smtClean="0"/>
              <a:t>Sn</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Another</a:t>
            </a:r>
            <a:r>
              <a:rPr lang="en-US" baseline="0" dirty="0" smtClean="0"/>
              <a:t> project leads with heavier nuclei in the </a:t>
            </a:r>
            <a:r>
              <a:rPr lang="en-US" baseline="0" dirty="0" err="1" smtClean="0"/>
              <a:t>Sn</a:t>
            </a:r>
            <a:r>
              <a:rPr lang="en-US" baseline="0" dirty="0" smtClean="0"/>
              <a:t> and </a:t>
            </a:r>
            <a:r>
              <a:rPr lang="en-US" baseline="0" dirty="0" err="1" smtClean="0"/>
              <a:t>Pb</a:t>
            </a:r>
            <a:r>
              <a:rPr lang="en-US" baseline="0" dirty="0" smtClean="0"/>
              <a:t> regions and aims at measuring the magnetic moments of isomeric states. Isomeric states are excited, </a:t>
            </a:r>
            <a:r>
              <a:rPr lang="en-US" baseline="0" dirty="0" err="1" smtClean="0"/>
              <a:t>metastable</a:t>
            </a:r>
            <a:r>
              <a:rPr lang="en-US" baseline="0" dirty="0" smtClean="0"/>
              <a:t> states of nuclei. Nuclei get “trapped” in these states because one of their properties significantly differs from that of the </a:t>
            </a:r>
            <a:r>
              <a:rPr lang="en-US" baseline="0" dirty="0" err="1" smtClean="0"/>
              <a:t>gs</a:t>
            </a:r>
            <a:r>
              <a:rPr lang="en-US" baseline="0" dirty="0" smtClean="0"/>
              <a:t>, </a:t>
            </a:r>
            <a:r>
              <a:rPr lang="en-US" baseline="0" dirty="0" err="1" smtClean="0"/>
              <a:t>e.g</a:t>
            </a:r>
            <a:r>
              <a:rPr lang="en-US" baseline="0" dirty="0" smtClean="0"/>
              <a:t> their </a:t>
            </a:r>
            <a:r>
              <a:rPr lang="en-US" baseline="0" dirty="0" err="1" smtClean="0"/>
              <a:t>ang</a:t>
            </a:r>
            <a:r>
              <a:rPr lang="en-US" baseline="0" dirty="0" smtClean="0"/>
              <a:t>. Momentum, or their deformation or the orientation of their spin. Therefore, isomers are particularly interesting to investigate sudden changes in structure and new unexpected phenomena. Magnetic moments are very interesting observables because they are directly linked to the angular momentum of the state. </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Two other projects deal with even heavier nuclei in the pre-actinide and actinide region and investigate the fission of these nuclei. Fission is the</a:t>
            </a:r>
            <a:r>
              <a:rPr lang="en-US" baseline="0" dirty="0" smtClean="0"/>
              <a:t> result of a large scale collective motion where the nucleus gets more and more deformed until it splits into two fragments, as shown in the figure. Fission is a very rich laboratory for investigating the behavior of nuclei at extreme deformation. The two projects </a:t>
            </a:r>
            <a:r>
              <a:rPr lang="en-US" dirty="0" smtClean="0"/>
              <a:t>are complementary, one aims at measuring fission probabilities,</a:t>
            </a:r>
            <a:r>
              <a:rPr lang="en-US" baseline="0" dirty="0" smtClean="0"/>
              <a:t> which </a:t>
            </a:r>
            <a:r>
              <a:rPr lang="en-US" dirty="0" smtClean="0"/>
              <a:t>make possible to study the evolution from the ground state to the fission barrier, the other measures the fission-fragment yields which enable the investigation of the evolution from the fission barrier down to scission. </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Finally, we go to the region of the heaviest nuclei, whose</a:t>
            </a:r>
            <a:r>
              <a:rPr lang="en-US" baseline="0" dirty="0" smtClean="0"/>
              <a:t> existence is due to quantum mechanical shell effects. This project </a:t>
            </a:r>
            <a:r>
              <a:rPr lang="en-US" dirty="0" smtClean="0"/>
              <a:t>aims to study the nuclear structure properties of very heavy nuclei,</a:t>
            </a:r>
            <a:r>
              <a:rPr lang="en-US" baseline="0" dirty="0" smtClean="0"/>
              <a:t> which are needed in order to understand the effects that make possible the existence of super-heavy nuclei, to understand how big can nuclei get! We show here a sketch of a </a:t>
            </a:r>
            <a:r>
              <a:rPr lang="en-US" baseline="0" dirty="0" err="1" smtClean="0"/>
              <a:t>superheavy</a:t>
            </a:r>
            <a:r>
              <a:rPr lang="en-US" baseline="0" dirty="0" smtClean="0"/>
              <a:t> nucleus with the e- orbits around, the level structure of these e- </a:t>
            </a:r>
            <a:r>
              <a:rPr lang="en-US" baseline="0" dirty="0" err="1" smtClean="0"/>
              <a:t>orbitals</a:t>
            </a:r>
            <a:r>
              <a:rPr lang="en-US" baseline="0" dirty="0" smtClean="0"/>
              <a:t> is a very precise finger print of the nucleus structure because </a:t>
            </a:r>
            <a:r>
              <a:rPr lang="en-US" sz="1200" kern="1200" baseline="0" dirty="0" smtClean="0">
                <a:solidFill>
                  <a:schemeClr val="tx1"/>
                </a:solidFill>
                <a:latin typeface="+mn-lt"/>
                <a:ea typeface="+mn-ea"/>
                <a:cs typeface="+mn-cs"/>
              </a:rPr>
              <a:t>the nuclear spin, </a:t>
            </a:r>
            <a:r>
              <a:rPr lang="en-US" sz="1200" kern="1200" baseline="0" dirty="0" err="1" smtClean="0">
                <a:solidFill>
                  <a:schemeClr val="tx1"/>
                </a:solidFill>
                <a:latin typeface="+mn-lt"/>
                <a:ea typeface="+mn-ea"/>
                <a:cs typeface="+mn-cs"/>
              </a:rPr>
              <a:t>multipole</a:t>
            </a:r>
            <a:r>
              <a:rPr lang="en-US" sz="1200" kern="1200" baseline="0" dirty="0" smtClean="0">
                <a:solidFill>
                  <a:schemeClr val="tx1"/>
                </a:solidFill>
                <a:latin typeface="+mn-lt"/>
                <a:ea typeface="+mn-ea"/>
                <a:cs typeface="+mn-cs"/>
              </a:rPr>
              <a:t> moments, radial extent of the charge distribution, distribution of magnetism and the mass produce (measurable) perturbations of the atomic structure. </a:t>
            </a:r>
            <a:r>
              <a:rPr lang="en-US" baseline="0" dirty="0" smtClean="0"/>
              <a:t>The present project aims to exploit this information by using high resolution laser spectroscopy.</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en-US" dirty="0" smtClean="0"/>
              <a:t>The strength of the attractive pairing</a:t>
            </a:r>
            <a:r>
              <a:rPr lang="en-US" baseline="0" dirty="0" smtClean="0"/>
              <a:t> force is expected to increase when the nuclear density decreases. When the pairing force is very strong </a:t>
            </a:r>
            <a:r>
              <a:rPr lang="en-US" sz="1200" kern="1200" baseline="0" dirty="0" smtClean="0">
                <a:solidFill>
                  <a:schemeClr val="tx1"/>
                </a:solidFill>
                <a:latin typeface="+mn-lt"/>
                <a:ea typeface="+mn-ea"/>
                <a:cs typeface="+mn-cs"/>
              </a:rPr>
              <a:t>one expects that two fermions form a </a:t>
            </a:r>
            <a:r>
              <a:rPr lang="en-US" sz="1200" kern="1200" baseline="0" dirty="0" err="1" smtClean="0">
                <a:solidFill>
                  <a:schemeClr val="tx1"/>
                </a:solidFill>
                <a:latin typeface="+mn-lt"/>
                <a:ea typeface="+mn-ea"/>
                <a:cs typeface="+mn-cs"/>
              </a:rPr>
              <a:t>bosonic</a:t>
            </a:r>
            <a:r>
              <a:rPr lang="en-US" sz="1200" kern="1200" baseline="0" dirty="0" smtClean="0">
                <a:solidFill>
                  <a:schemeClr val="tx1"/>
                </a:solidFill>
                <a:latin typeface="+mn-lt"/>
                <a:ea typeface="+mn-ea"/>
                <a:cs typeface="+mn-cs"/>
              </a:rPr>
              <a:t> bound state with condensation in the ground state. Neutron-rich nuclei are characterized by a dilute neutron density around the nuclear surface and there are theoretical studies that predict that they may show a transition from BCS-type pairing correlations (which describes pairing in nuclei under standard conditions)  to the Bose-Einstein condensation (BEC). Another motivation is the search for the existence of an ensemble of 4 interacting neutrons, which has been proposed from experimental studies.</a:t>
            </a:r>
          </a:p>
          <a:p>
            <a:r>
              <a:rPr lang="en-US" sz="1200" kern="1200" baseline="0" dirty="0" smtClean="0">
                <a:solidFill>
                  <a:schemeClr val="tx1"/>
                </a:solidFill>
                <a:latin typeface="+mn-lt"/>
                <a:ea typeface="+mn-ea"/>
                <a:cs typeface="+mn-cs"/>
              </a:rPr>
              <a:t>The aim of this project is to investigate these two points by measuring 2n and 4n correlations by using the very well suited high-energy proton knock out reaction mechanism, where a deeply bound proton is ejected out of the nucleus. Everything happens so fast that the remaining nucleons don’t have time to adapt to the new configuration, neutrons are suddenly promote into de the continuum w/out affecting the n-n correlations. To </a:t>
            </a:r>
            <a:r>
              <a:rPr lang="en-US" sz="1200" kern="1200" baseline="0" dirty="0" err="1" smtClean="0">
                <a:solidFill>
                  <a:schemeClr val="tx1"/>
                </a:solidFill>
                <a:latin typeface="+mn-lt"/>
                <a:ea typeface="+mn-ea"/>
                <a:cs typeface="+mn-cs"/>
              </a:rPr>
              <a:t>realise</a:t>
            </a:r>
            <a:r>
              <a:rPr lang="en-US" sz="1200" kern="1200" baseline="0" dirty="0" smtClean="0">
                <a:solidFill>
                  <a:schemeClr val="tx1"/>
                </a:solidFill>
                <a:latin typeface="+mn-lt"/>
                <a:ea typeface="+mn-ea"/>
                <a:cs typeface="+mn-cs"/>
              </a:rPr>
              <a:t> this mechanism one needs high beam energies of about 400 A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 so that the wavelength is small enough to consider a collision between individual nucleons. </a:t>
            </a:r>
          </a:p>
          <a:p>
            <a:r>
              <a:rPr lang="en-US" sz="1200" kern="1200" baseline="0" dirty="0" smtClean="0">
                <a:solidFill>
                  <a:schemeClr val="tx1"/>
                </a:solidFill>
                <a:latin typeface="+mn-lt"/>
                <a:ea typeface="+mn-ea"/>
                <a:cs typeface="+mn-cs"/>
              </a:rPr>
              <a:t>O. </a:t>
            </a:r>
            <a:r>
              <a:rPr lang="en-US" sz="1200" kern="1200" baseline="0" dirty="0" err="1" smtClean="0">
                <a:solidFill>
                  <a:schemeClr val="tx1"/>
                </a:solidFill>
                <a:latin typeface="+mn-lt"/>
                <a:ea typeface="+mn-ea"/>
                <a:cs typeface="+mn-cs"/>
              </a:rPr>
              <a:t>Sorlin</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collab</a:t>
            </a:r>
            <a:r>
              <a:rPr lang="en-US" sz="1200" kern="1200" baseline="0" dirty="0" smtClean="0">
                <a:solidFill>
                  <a:schemeClr val="tx1"/>
                </a:solidFill>
                <a:latin typeface="+mn-lt"/>
                <a:ea typeface="+mn-ea"/>
                <a:cs typeface="+mn-cs"/>
              </a:rPr>
              <a:t>. Have investigated this reaction mechanism recently with a 19N beam a proton was removed from the projectile. They considered the decay channel where the excited 18C emitted 2n and investigated the correlation between the two neutrons by measuring the </a:t>
            </a:r>
            <a:r>
              <a:rPr lang="en-US" sz="1200" kern="1200" baseline="0" dirty="0" err="1" smtClean="0">
                <a:solidFill>
                  <a:schemeClr val="tx1"/>
                </a:solidFill>
                <a:latin typeface="+mn-lt"/>
                <a:ea typeface="+mn-ea"/>
                <a:cs typeface="+mn-cs"/>
              </a:rPr>
              <a:t>momenta</a:t>
            </a:r>
            <a:r>
              <a:rPr lang="en-US" sz="1200" kern="1200" baseline="0" dirty="0" smtClean="0">
                <a:solidFill>
                  <a:schemeClr val="tx1"/>
                </a:solidFill>
                <a:latin typeface="+mn-lt"/>
                <a:ea typeface="+mn-ea"/>
                <a:cs typeface="+mn-cs"/>
              </a:rPr>
              <a:t> of all the reaction products with the R3B set-up and in particular the LAND neutron detector. They observed indeed that the two neutrons where very strongly correlated indicating that indeed the reaction mechanism does not disturb the n-n correlations. It was not possible to study 4n correlations because of lack of resolution of the Land detector.</a:t>
            </a:r>
            <a:endParaRPr lang="en-US" dirty="0"/>
          </a:p>
        </p:txBody>
      </p:sp>
      <p:sp>
        <p:nvSpPr>
          <p:cNvPr id="4" name="Espace réservé du numéro de diapositive 3"/>
          <p:cNvSpPr>
            <a:spLocks noGrp="1"/>
          </p:cNvSpPr>
          <p:nvPr>
            <p:ph type="sldNum" sz="quarter" idx="10"/>
          </p:nvPr>
        </p:nvSpPr>
        <p:spPr/>
        <p:txBody>
          <a:bodyPr/>
          <a:lstStyle/>
          <a:p>
            <a:fld id="{94F30132-8303-4732-9A78-0702A7AB5526}"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9AE78E99-2287-46E6-8F90-FD58058E2634}" type="datetimeFigureOut">
              <a:rPr lang="en-US" smtClean="0"/>
              <a:pPr/>
              <a:t>6/21/2019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9AE78E99-2287-46E6-8F90-FD58058E2634}" type="datetimeFigureOut">
              <a:rPr lang="en-US" smtClean="0"/>
              <a:pPr/>
              <a:t>6/21/2019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9AE78E99-2287-46E6-8F90-FD58058E2634}" type="datetimeFigureOut">
              <a:rPr lang="en-US" smtClean="0"/>
              <a:pPr/>
              <a:t>6/21/2019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_KULeuev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a:stretch>
            <a:fillRect/>
          </a:stretch>
        </p:blipFill>
        <p:spPr bwMode="auto">
          <a:xfrm>
            <a:off x="1876" y="6476365"/>
            <a:ext cx="9144000" cy="389890"/>
          </a:xfrm>
          <a:prstGeom prst="rect">
            <a:avLst/>
          </a:prstGeom>
          <a:noFill/>
          <a:ln w="9525">
            <a:noFill/>
            <a:miter lim="800000"/>
            <a:headEnd/>
            <a:tailEnd/>
          </a:ln>
        </p:spPr>
      </p:pic>
      <p:sp>
        <p:nvSpPr>
          <p:cNvPr id="5" name="Footer Placeholder 4"/>
          <p:cNvSpPr>
            <a:spLocks noGrp="1"/>
          </p:cNvSpPr>
          <p:nvPr>
            <p:ph type="ftr" sz="quarter" idx="11"/>
          </p:nvPr>
        </p:nvSpPr>
        <p:spPr>
          <a:xfrm>
            <a:off x="3124200" y="6468112"/>
            <a:ext cx="2895600" cy="365125"/>
          </a:xfrm>
          <a:prstGeom prst="rect">
            <a:avLst/>
          </a:prstGeom>
        </p:spPr>
        <p:txBody>
          <a:bodyPr/>
          <a:lstStyle>
            <a:lvl1pPr>
              <a:defRPr b="1">
                <a:solidFill>
                  <a:schemeClr val="tx1">
                    <a:lumMod val="95000"/>
                    <a:lumOff val="5000"/>
                  </a:schemeClr>
                </a:solidFill>
              </a:defRPr>
            </a:lvl1pPr>
          </a:lstStyle>
          <a:p>
            <a:r>
              <a:rPr lang="en-US"/>
              <a:t>R. Ferrer</a:t>
            </a:r>
          </a:p>
        </p:txBody>
      </p:sp>
      <p:grpSp>
        <p:nvGrpSpPr>
          <p:cNvPr id="2" name="Group 14"/>
          <p:cNvGrpSpPr/>
          <p:nvPr userDrawn="1"/>
        </p:nvGrpSpPr>
        <p:grpSpPr>
          <a:xfrm>
            <a:off x="71726" y="6423342"/>
            <a:ext cx="923544" cy="394336"/>
            <a:chOff x="2805756" y="4193626"/>
            <a:chExt cx="923544" cy="394336"/>
          </a:xfrm>
        </p:grpSpPr>
        <p:pic>
          <p:nvPicPr>
            <p:cNvPr id="1026" name="Picture 2"/>
            <p:cNvPicPr preferRelativeResize="0">
              <a:picLocks noChangeArrowheads="1"/>
            </p:cNvPicPr>
            <p:nvPr userDrawn="1"/>
          </p:nvPicPr>
          <p:blipFill>
            <a:blip r:embed="rId3" cstate="print"/>
            <a:srcRect/>
            <a:stretch>
              <a:fillRect/>
            </a:stretch>
          </p:blipFill>
          <p:spPr bwMode="auto">
            <a:xfrm>
              <a:off x="2805756" y="4193626"/>
              <a:ext cx="923544" cy="393192"/>
            </a:xfrm>
            <a:prstGeom prst="rect">
              <a:avLst/>
            </a:prstGeom>
            <a:noFill/>
            <a:ln w="9525">
              <a:noFill/>
              <a:miter lim="800000"/>
              <a:headEnd/>
              <a:tailEnd/>
            </a:ln>
          </p:spPr>
        </p:pic>
        <p:pic>
          <p:nvPicPr>
            <p:cNvPr id="7" name="Picture 8"/>
            <p:cNvPicPr>
              <a:picLocks noChangeAspect="1" noChangeArrowheads="1"/>
            </p:cNvPicPr>
            <p:nvPr userDrawn="1"/>
          </p:nvPicPr>
          <p:blipFill>
            <a:blip r:embed="rId4" cstate="print"/>
            <a:srcRect/>
            <a:stretch>
              <a:fillRect/>
            </a:stretch>
          </p:blipFill>
          <p:spPr bwMode="auto">
            <a:xfrm>
              <a:off x="2834331" y="4222202"/>
              <a:ext cx="894708" cy="365760"/>
            </a:xfrm>
            <a:prstGeom prst="rect">
              <a:avLst/>
            </a:prstGeom>
            <a:noFill/>
            <a:ln w="9525" algn="ctr">
              <a:noFill/>
              <a:miter lim="800000"/>
              <a:headEnd/>
              <a:tailEnd/>
            </a:ln>
          </p:spPr>
        </p:pic>
      </p:grpSp>
      <p:pic>
        <p:nvPicPr>
          <p:cNvPr id="8" name="Picture 2"/>
          <p:cNvPicPr>
            <a:picLocks noChangeAspect="1" noChangeArrowheads="1"/>
          </p:cNvPicPr>
          <p:nvPr userDrawn="1"/>
        </p:nvPicPr>
        <p:blipFill>
          <a:blip r:embed="rId2" cstate="print"/>
          <a:srcRect/>
          <a:stretch>
            <a:fillRect/>
          </a:stretch>
        </p:blipFill>
        <p:spPr bwMode="auto">
          <a:xfrm>
            <a:off x="0" y="1"/>
            <a:ext cx="9144000" cy="692696"/>
          </a:xfrm>
          <a:prstGeom prst="rect">
            <a:avLst/>
          </a:prstGeom>
          <a:noFill/>
          <a:ln w="9525">
            <a:noFill/>
            <a:miter lim="800000"/>
            <a:headEnd/>
            <a:tailEnd/>
          </a:ln>
        </p:spPr>
      </p:pic>
      <p:pic>
        <p:nvPicPr>
          <p:cNvPr id="10" name="Picture 4"/>
          <p:cNvPicPr>
            <a:picLocks noChangeAspect="1" noChangeArrowheads="1"/>
          </p:cNvPicPr>
          <p:nvPr userDrawn="1"/>
        </p:nvPicPr>
        <p:blipFill>
          <a:blip r:embed="rId5" cstate="print"/>
          <a:srcRect/>
          <a:stretch>
            <a:fillRect/>
          </a:stretch>
        </p:blipFill>
        <p:spPr bwMode="auto">
          <a:xfrm>
            <a:off x="7978775" y="6415530"/>
            <a:ext cx="1097280" cy="387860"/>
          </a:xfrm>
          <a:prstGeom prst="rect">
            <a:avLst/>
          </a:prstGeom>
          <a:noFill/>
          <a:ln w="9525">
            <a:noFill/>
            <a:miter lim="800000"/>
            <a:headEnd/>
            <a:tailEnd/>
          </a:ln>
        </p:spPr>
      </p:pic>
    </p:spTree>
    <p:extLst>
      <p:ext uri="{BB962C8B-B14F-4D97-AF65-F5344CB8AC3E}">
        <p14:creationId xmlns:p14="http://schemas.microsoft.com/office/powerpoint/2010/main" xmlns="" val="424294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9AE78E99-2287-46E6-8F90-FD58058E2634}" type="datetimeFigureOut">
              <a:rPr lang="en-US" smtClean="0"/>
              <a:pPr/>
              <a:t>6/21/2019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AE78E99-2287-46E6-8F90-FD58058E2634}" type="datetimeFigureOut">
              <a:rPr lang="en-US" smtClean="0"/>
              <a:pPr/>
              <a:t>6/21/2019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9AE78E99-2287-46E6-8F90-FD58058E2634}" type="datetimeFigureOut">
              <a:rPr lang="en-US" smtClean="0"/>
              <a:pPr/>
              <a:t>6/21/2019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9AE78E99-2287-46E6-8F90-FD58058E2634}" type="datetimeFigureOut">
              <a:rPr lang="en-US" smtClean="0"/>
              <a:pPr/>
              <a:t>6/21/2019</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p>
            <a:fld id="{9AE78E99-2287-46E6-8F90-FD58058E2634}" type="datetimeFigureOut">
              <a:rPr lang="en-US" smtClean="0"/>
              <a:pPr/>
              <a:t>6/21/2019</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AE78E99-2287-46E6-8F90-FD58058E2634}" type="datetimeFigureOut">
              <a:rPr lang="en-US" smtClean="0"/>
              <a:pPr/>
              <a:t>6/21/2019</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AE78E99-2287-46E6-8F90-FD58058E2634}" type="datetimeFigureOut">
              <a:rPr lang="en-US" smtClean="0"/>
              <a:pPr/>
              <a:t>6/21/2019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AE78E99-2287-46E6-8F90-FD58058E2634}" type="datetimeFigureOut">
              <a:rPr lang="en-US" smtClean="0"/>
              <a:pPr/>
              <a:t>6/21/2019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F81E2A8-B5D2-484C-88C9-DA643C5FE003}"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78E99-2287-46E6-8F90-FD58058E2634}" type="datetimeFigureOut">
              <a:rPr lang="en-US" smtClean="0"/>
              <a:pPr/>
              <a:t>6/21/2019</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1E2A8-B5D2-484C-88C9-DA643C5FE003}"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7.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2.xml"/><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9.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2201642"/>
            <a:ext cx="8712968" cy="1200329"/>
          </a:xfrm>
          <a:prstGeom prst="rect">
            <a:avLst/>
          </a:prstGeom>
          <a:noFill/>
        </p:spPr>
        <p:txBody>
          <a:bodyPr wrap="square" rtlCol="0">
            <a:spAutoFit/>
          </a:bodyPr>
          <a:lstStyle/>
          <a:p>
            <a:pPr algn="ctr"/>
            <a:r>
              <a:rPr lang="en-US" sz="4000" b="1" dirty="0" smtClean="0"/>
              <a:t>Nuclear Physics at </a:t>
            </a:r>
            <a:r>
              <a:rPr lang="en-US" sz="4000" b="1" dirty="0" smtClean="0"/>
              <a:t>GSI/FAIR</a:t>
            </a:r>
          </a:p>
          <a:p>
            <a:pPr algn="ctr"/>
            <a:r>
              <a:rPr lang="en-US" sz="3200" b="1" dirty="0" smtClean="0"/>
              <a:t>(Facility for Antiproton and Ion Research)</a:t>
            </a:r>
            <a:endParaRPr lang="en-US" sz="32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2008" y="2420888"/>
            <a:ext cx="8964488" cy="1446550"/>
          </a:xfrm>
          <a:prstGeom prst="rect">
            <a:avLst/>
          </a:prstGeom>
          <a:noFill/>
        </p:spPr>
        <p:txBody>
          <a:bodyPr wrap="square" rtlCol="0">
            <a:spAutoFit/>
          </a:bodyPr>
          <a:lstStyle/>
          <a:p>
            <a:pPr algn="ctr"/>
            <a:r>
              <a:rPr lang="en-US" sz="2800" b="1" dirty="0" smtClean="0"/>
              <a:t>Evolution of pairing correlations towards the neutron </a:t>
            </a:r>
            <a:r>
              <a:rPr lang="en-US" sz="2800" b="1" dirty="0" err="1" smtClean="0"/>
              <a:t>dripline</a:t>
            </a:r>
            <a:r>
              <a:rPr lang="en-US" sz="2800" b="1" dirty="0" smtClean="0"/>
              <a:t> from </a:t>
            </a:r>
            <a:r>
              <a:rPr lang="en-US" sz="2800" b="1" dirty="0" err="1" smtClean="0"/>
              <a:t>di</a:t>
            </a:r>
            <a:r>
              <a:rPr lang="en-US" sz="2800" b="1" dirty="0" smtClean="0"/>
              <a:t>-neutron and tetra-neutron correlations</a:t>
            </a:r>
          </a:p>
          <a:p>
            <a:pPr algn="ctr"/>
            <a:r>
              <a:rPr lang="en-US" sz="3200" b="1" dirty="0" smtClean="0"/>
              <a:t>O. </a:t>
            </a:r>
            <a:r>
              <a:rPr lang="en-US" sz="3200" b="1" dirty="0" err="1" smtClean="0"/>
              <a:t>Sorlin</a:t>
            </a:r>
            <a:r>
              <a:rPr lang="en-US" sz="3200" b="1" dirty="0" smtClean="0"/>
              <a:t>, GANIL</a:t>
            </a:r>
            <a:endParaRPr lang="en-US" sz="3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16"/>
          <p:cNvGrpSpPr/>
          <p:nvPr/>
        </p:nvGrpSpPr>
        <p:grpSpPr>
          <a:xfrm>
            <a:off x="4644008" y="1052736"/>
            <a:ext cx="2051720" cy="2246448"/>
            <a:chOff x="728620" y="1454800"/>
            <a:chExt cx="3856914" cy="4321403"/>
          </a:xfrm>
        </p:grpSpPr>
        <p:pic>
          <p:nvPicPr>
            <p:cNvPr id="5" name="Image 4"/>
            <p:cNvPicPr>
              <a:picLocks noChangeAspect="1"/>
            </p:cNvPicPr>
            <p:nvPr/>
          </p:nvPicPr>
          <p:blipFill rotWithShape="1">
            <a:blip r:embed="rId3" cstate="print"/>
            <a:srcRect l="10754" t="21233" r="5263" b="2721"/>
            <a:stretch/>
          </p:blipFill>
          <p:spPr>
            <a:xfrm>
              <a:off x="728620" y="1454800"/>
              <a:ext cx="3856914" cy="4321403"/>
            </a:xfrm>
            <a:prstGeom prst="rect">
              <a:avLst/>
            </a:prstGeom>
          </p:spPr>
        </p:pic>
        <p:sp>
          <p:nvSpPr>
            <p:cNvPr id="6" name="ZoneTexte 5"/>
            <p:cNvSpPr txBox="1"/>
            <p:nvPr/>
          </p:nvSpPr>
          <p:spPr>
            <a:xfrm>
              <a:off x="863984" y="1870357"/>
              <a:ext cx="982971" cy="769676"/>
            </a:xfrm>
            <a:prstGeom prst="rect">
              <a:avLst/>
            </a:prstGeom>
            <a:noFill/>
          </p:spPr>
          <p:txBody>
            <a:bodyPr wrap="none" rtlCol="0">
              <a:spAutoFit/>
            </a:bodyPr>
            <a:lstStyle/>
            <a:p>
              <a:r>
                <a:rPr lang="fr-FR" sz="2000" b="1" baseline="30000" dirty="0"/>
                <a:t>19</a:t>
              </a:r>
              <a:r>
                <a:rPr lang="fr-FR" sz="2000" b="1" dirty="0"/>
                <a:t>N</a:t>
              </a:r>
            </a:p>
          </p:txBody>
        </p:sp>
      </p:grpSp>
      <p:grpSp>
        <p:nvGrpSpPr>
          <p:cNvPr id="9" name="Grouper 37"/>
          <p:cNvGrpSpPr/>
          <p:nvPr/>
        </p:nvGrpSpPr>
        <p:grpSpPr>
          <a:xfrm>
            <a:off x="0" y="3068960"/>
            <a:ext cx="5256584" cy="3456384"/>
            <a:chOff x="308960" y="742142"/>
            <a:chExt cx="8823023" cy="6580758"/>
          </a:xfrm>
        </p:grpSpPr>
        <p:grpSp>
          <p:nvGrpSpPr>
            <p:cNvPr id="10" name="Grouper 35"/>
            <p:cNvGrpSpPr/>
            <p:nvPr/>
          </p:nvGrpSpPr>
          <p:grpSpPr>
            <a:xfrm>
              <a:off x="308960" y="742142"/>
              <a:ext cx="8823023" cy="6580758"/>
              <a:chOff x="308960" y="742142"/>
              <a:chExt cx="8823023" cy="6580758"/>
            </a:xfrm>
          </p:grpSpPr>
          <p:pic>
            <p:nvPicPr>
              <p:cNvPr id="12" name="Image 11"/>
              <p:cNvPicPr>
                <a:picLocks noChangeAspect="1"/>
              </p:cNvPicPr>
              <p:nvPr/>
            </p:nvPicPr>
            <p:blipFill>
              <a:blip r:embed="rId4" cstate="print"/>
              <a:stretch>
                <a:fillRect/>
              </a:stretch>
            </p:blipFill>
            <p:spPr>
              <a:xfrm>
                <a:off x="308960" y="742142"/>
                <a:ext cx="8823023" cy="6110887"/>
              </a:xfrm>
              <a:prstGeom prst="rect">
                <a:avLst/>
              </a:prstGeom>
            </p:spPr>
          </p:pic>
          <p:sp>
            <p:nvSpPr>
              <p:cNvPr id="13" name="ZoneTexte 12"/>
              <p:cNvSpPr txBox="1"/>
              <p:nvPr/>
            </p:nvSpPr>
            <p:spPr>
              <a:xfrm>
                <a:off x="490650" y="6127105"/>
                <a:ext cx="863141" cy="1195795"/>
              </a:xfrm>
              <a:prstGeom prst="rect">
                <a:avLst/>
              </a:prstGeom>
              <a:noFill/>
            </p:spPr>
            <p:txBody>
              <a:bodyPr wrap="square" rtlCol="0">
                <a:spAutoFit/>
              </a:bodyPr>
              <a:lstStyle/>
              <a:p>
                <a:r>
                  <a:rPr lang="fr-FR" sz="2000" baseline="30000" dirty="0" smtClean="0">
                    <a:solidFill>
                      <a:srgbClr val="0000FF"/>
                    </a:solidFill>
                  </a:rPr>
                  <a:t>19</a:t>
                </a:r>
                <a:r>
                  <a:rPr lang="fr-FR" sz="2000" dirty="0" smtClean="0">
                    <a:solidFill>
                      <a:srgbClr val="0000FF"/>
                    </a:solidFill>
                  </a:rPr>
                  <a:t>N</a:t>
                </a:r>
                <a:endParaRPr lang="fr-FR" sz="2000" dirty="0">
                  <a:solidFill>
                    <a:srgbClr val="FF0000"/>
                  </a:solidFill>
                </a:endParaRPr>
              </a:p>
              <a:p>
                <a:endParaRPr lang="fr-FR" sz="2000" dirty="0">
                  <a:solidFill>
                    <a:srgbClr val="FF0000"/>
                  </a:solidFill>
                </a:endParaRPr>
              </a:p>
            </p:txBody>
          </p:sp>
          <p:sp>
            <p:nvSpPr>
              <p:cNvPr id="14" name="ZoneTexte 13"/>
              <p:cNvSpPr txBox="1"/>
              <p:nvPr/>
            </p:nvSpPr>
            <p:spPr>
              <a:xfrm>
                <a:off x="5068749" y="4148044"/>
                <a:ext cx="749990" cy="623893"/>
              </a:xfrm>
              <a:prstGeom prst="rect">
                <a:avLst/>
              </a:prstGeom>
              <a:noFill/>
            </p:spPr>
            <p:txBody>
              <a:bodyPr wrap="none" rtlCol="0">
                <a:spAutoFit/>
              </a:bodyPr>
              <a:lstStyle/>
              <a:p>
                <a:r>
                  <a:rPr lang="fr-FR" baseline="30000" dirty="0" smtClean="0">
                    <a:solidFill>
                      <a:srgbClr val="0000FF"/>
                    </a:solidFill>
                  </a:rPr>
                  <a:t>16</a:t>
                </a:r>
                <a:r>
                  <a:rPr lang="fr-FR" dirty="0" smtClean="0">
                    <a:solidFill>
                      <a:srgbClr val="0000FF"/>
                    </a:solidFill>
                  </a:rPr>
                  <a:t>C</a:t>
                </a:r>
                <a:endParaRPr lang="fr-FR" dirty="0">
                  <a:solidFill>
                    <a:srgbClr val="0000FF"/>
                  </a:solidFill>
                </a:endParaRPr>
              </a:p>
            </p:txBody>
          </p:sp>
          <p:sp>
            <p:nvSpPr>
              <p:cNvPr id="15" name="ZoneTexte 14"/>
              <p:cNvSpPr txBox="1"/>
              <p:nvPr/>
            </p:nvSpPr>
            <p:spPr>
              <a:xfrm>
                <a:off x="4901766" y="3072827"/>
                <a:ext cx="483452" cy="703187"/>
              </a:xfrm>
              <a:prstGeom prst="rect">
                <a:avLst/>
              </a:prstGeom>
              <a:noFill/>
            </p:spPr>
            <p:txBody>
              <a:bodyPr wrap="square" rtlCol="0">
                <a:spAutoFit/>
              </a:bodyPr>
              <a:lstStyle/>
              <a:p>
                <a:r>
                  <a:rPr lang="fr-FR" dirty="0">
                    <a:solidFill>
                      <a:srgbClr val="A56BFA"/>
                    </a:solidFill>
                  </a:rPr>
                  <a:t>n</a:t>
                </a:r>
              </a:p>
            </p:txBody>
          </p:sp>
          <p:sp>
            <p:nvSpPr>
              <p:cNvPr id="16" name="ZoneTexte 15"/>
              <p:cNvSpPr txBox="1"/>
              <p:nvPr/>
            </p:nvSpPr>
            <p:spPr>
              <a:xfrm>
                <a:off x="4418313" y="2798629"/>
                <a:ext cx="305943" cy="369333"/>
              </a:xfrm>
              <a:prstGeom prst="rect">
                <a:avLst/>
              </a:prstGeom>
              <a:noFill/>
            </p:spPr>
            <p:txBody>
              <a:bodyPr wrap="none" rtlCol="0">
                <a:spAutoFit/>
              </a:bodyPr>
              <a:lstStyle/>
              <a:p>
                <a:r>
                  <a:rPr lang="fr-FR" dirty="0">
                    <a:solidFill>
                      <a:srgbClr val="A56BFA"/>
                    </a:solidFill>
                  </a:rPr>
                  <a:t>n</a:t>
                </a:r>
              </a:p>
            </p:txBody>
          </p:sp>
          <p:cxnSp>
            <p:nvCxnSpPr>
              <p:cNvPr id="17" name="Connecteur droit 16"/>
              <p:cNvCxnSpPr/>
              <p:nvPr/>
            </p:nvCxnSpPr>
            <p:spPr>
              <a:xfrm>
                <a:off x="5145655" y="2399760"/>
                <a:ext cx="1241551" cy="49248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5128378" y="2466720"/>
                <a:ext cx="1276113" cy="48816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5705953" y="1989360"/>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5766435" y="1998000"/>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5498300" y="1976425"/>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5558477" y="1976425"/>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5145659" y="2201040"/>
                <a:ext cx="1208269" cy="453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a:off x="5112377" y="2270160"/>
                <a:ext cx="1224910" cy="45792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flipV="1">
                <a:off x="5624481" y="2006665"/>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V="1">
                <a:off x="4594418" y="2677752"/>
                <a:ext cx="1150849" cy="958278"/>
              </a:xfrm>
              <a:prstGeom prst="straightConnector1">
                <a:avLst/>
              </a:prstGeom>
              <a:ln w="12700" cmpd="sng">
                <a:solidFill>
                  <a:srgbClr val="A56BFA"/>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5112377" y="2334960"/>
                <a:ext cx="1241551" cy="48384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V="1">
                <a:off x="4594418" y="2347498"/>
                <a:ext cx="1007053" cy="1268936"/>
              </a:xfrm>
              <a:prstGeom prst="straightConnector1">
                <a:avLst/>
              </a:prstGeom>
              <a:ln w="12700" cmpd="sng">
                <a:solidFill>
                  <a:srgbClr val="A56BFA"/>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11" name="ZoneTexte 10"/>
            <p:cNvSpPr txBox="1"/>
            <p:nvPr/>
          </p:nvSpPr>
          <p:spPr>
            <a:xfrm>
              <a:off x="6461858" y="4634601"/>
              <a:ext cx="1150375" cy="369332"/>
            </a:xfrm>
            <a:prstGeom prst="rect">
              <a:avLst/>
            </a:prstGeom>
            <a:noFill/>
          </p:spPr>
          <p:txBody>
            <a:bodyPr wrap="none" rtlCol="0">
              <a:spAutoFit/>
            </a:bodyPr>
            <a:lstStyle/>
            <a:p>
              <a:r>
                <a:rPr lang="fr-FR" dirty="0">
                  <a:solidFill>
                    <a:srgbClr val="FF0000"/>
                  </a:solidFill>
                </a:rPr>
                <a:t>C isotopes</a:t>
              </a:r>
            </a:p>
          </p:txBody>
        </p:sp>
      </p:grpSp>
      <p:sp>
        <p:nvSpPr>
          <p:cNvPr id="3" name="Rectangle 2"/>
          <p:cNvSpPr/>
          <p:nvPr/>
        </p:nvSpPr>
        <p:spPr>
          <a:xfrm>
            <a:off x="0" y="0"/>
            <a:ext cx="9144000" cy="1231106"/>
          </a:xfrm>
          <a:prstGeom prst="rect">
            <a:avLst/>
          </a:prstGeom>
        </p:spPr>
        <p:txBody>
          <a:bodyPr wrap="square">
            <a:spAutoFit/>
          </a:bodyPr>
          <a:lstStyle/>
          <a:p>
            <a:r>
              <a:rPr lang="fr-FR" sz="2000" b="1" dirty="0" smtClean="0">
                <a:solidFill>
                  <a:srgbClr val="C442BF"/>
                </a:solidFill>
              </a:rPr>
              <a:t>Motivation:</a:t>
            </a:r>
            <a:endParaRPr lang="en-US" sz="2000" b="1" dirty="0" smtClean="0">
              <a:cs typeface="Times New Roman" pitchFamily="18" charset="0"/>
            </a:endParaRPr>
          </a:p>
          <a:p>
            <a:pPr>
              <a:buFont typeface="Arial" pitchFamily="34" charset="0"/>
              <a:buChar char="•"/>
            </a:pPr>
            <a:r>
              <a:rPr lang="en-US" dirty="0" smtClean="0">
                <a:cs typeface="Times New Roman" pitchFamily="18" charset="0"/>
              </a:rPr>
              <a:t>Evolution of pairing scheme towards drip-line, from  BCS to  BEC ? (</a:t>
            </a:r>
            <a:r>
              <a:rPr lang="en-US" dirty="0" err="1" smtClean="0">
                <a:cs typeface="Times New Roman" pitchFamily="18" charset="0"/>
              </a:rPr>
              <a:t>Hagino</a:t>
            </a:r>
            <a:r>
              <a:rPr lang="en-US" dirty="0" smtClean="0">
                <a:cs typeface="Times New Roman" pitchFamily="18" charset="0"/>
              </a:rPr>
              <a:t> et al. PRL99 (2007))</a:t>
            </a:r>
          </a:p>
          <a:p>
            <a:pPr>
              <a:buFont typeface="Arial" pitchFamily="34" charset="0"/>
              <a:buChar char="•"/>
            </a:pPr>
            <a:r>
              <a:rPr lang="en-US" dirty="0" smtClean="0">
                <a:cs typeface="Times New Roman" pitchFamily="18" charset="0"/>
              </a:rPr>
              <a:t>E</a:t>
            </a:r>
            <a:r>
              <a:rPr lang="en-US" dirty="0" smtClean="0">
                <a:cs typeface="Times New Roman" pitchFamily="18" charset="0"/>
              </a:rPr>
              <a:t>xistence  of an ensemble of 4 interacting neutrons? (</a:t>
            </a:r>
            <a:r>
              <a:rPr lang="en-US" dirty="0" smtClean="0"/>
              <a:t>Marques et </a:t>
            </a:r>
            <a:r>
              <a:rPr lang="en-US" dirty="0" err="1" smtClean="0"/>
              <a:t>al.,PRC</a:t>
            </a:r>
            <a:r>
              <a:rPr lang="en-US" dirty="0" smtClean="0"/>
              <a:t> 65 (2002), </a:t>
            </a:r>
            <a:r>
              <a:rPr lang="en-US" dirty="0" err="1" smtClean="0"/>
              <a:t>Kisamori</a:t>
            </a:r>
            <a:r>
              <a:rPr lang="en-US" dirty="0" smtClean="0"/>
              <a:t> et al. PRL 116 (2016))</a:t>
            </a:r>
            <a:endParaRPr lang="en-US" dirty="0" smtClean="0">
              <a:cs typeface="Times New Roman" pitchFamily="18" charset="0"/>
            </a:endParaRPr>
          </a:p>
        </p:txBody>
      </p:sp>
      <p:sp>
        <p:nvSpPr>
          <p:cNvPr id="8" name="ZoneTexte 7"/>
          <p:cNvSpPr txBox="1"/>
          <p:nvPr/>
        </p:nvSpPr>
        <p:spPr>
          <a:xfrm>
            <a:off x="6695728" y="3068960"/>
            <a:ext cx="2448272" cy="369332"/>
          </a:xfrm>
          <a:prstGeom prst="rect">
            <a:avLst/>
          </a:prstGeom>
          <a:noFill/>
        </p:spPr>
        <p:txBody>
          <a:bodyPr wrap="square" rtlCol="0">
            <a:spAutoFit/>
          </a:bodyPr>
          <a:lstStyle/>
          <a:p>
            <a:r>
              <a:rPr lang="fr-FR" b="1" baseline="30000" dirty="0"/>
              <a:t>19</a:t>
            </a:r>
            <a:r>
              <a:rPr lang="fr-FR" b="1" dirty="0"/>
              <a:t>N (-1p) </a:t>
            </a:r>
            <a:r>
              <a:rPr lang="fr-FR" b="1" baseline="30000" dirty="0"/>
              <a:t>18</a:t>
            </a:r>
            <a:r>
              <a:rPr lang="fr-FR" b="1" dirty="0"/>
              <a:t>C* -&gt; </a:t>
            </a:r>
            <a:r>
              <a:rPr lang="fr-FR" b="1" baseline="30000" dirty="0"/>
              <a:t>16</a:t>
            </a:r>
            <a:r>
              <a:rPr lang="fr-FR" b="1" dirty="0"/>
              <a:t>C+2n</a:t>
            </a:r>
          </a:p>
        </p:txBody>
      </p:sp>
      <p:sp>
        <p:nvSpPr>
          <p:cNvPr id="30" name="ZoneTexte 29"/>
          <p:cNvSpPr txBox="1"/>
          <p:nvPr/>
        </p:nvSpPr>
        <p:spPr>
          <a:xfrm>
            <a:off x="0" y="3284984"/>
            <a:ext cx="2843808" cy="369332"/>
          </a:xfrm>
          <a:prstGeom prst="rect">
            <a:avLst/>
          </a:prstGeom>
          <a:solidFill>
            <a:schemeClr val="bg1"/>
          </a:solidFill>
        </p:spPr>
        <p:txBody>
          <a:bodyPr wrap="square" rtlCol="0">
            <a:spAutoFit/>
          </a:bodyPr>
          <a:lstStyle/>
          <a:p>
            <a:r>
              <a:rPr lang="en-US" dirty="0" smtClean="0"/>
              <a:t>    R3B set-up (after FRS)          </a:t>
            </a:r>
            <a:endParaRPr lang="en-US" dirty="0"/>
          </a:p>
        </p:txBody>
      </p:sp>
      <p:grpSp>
        <p:nvGrpSpPr>
          <p:cNvPr id="33" name="Groupe 15">
            <a:extLst>
              <a:ext uri="{FF2B5EF4-FFF2-40B4-BE49-F238E27FC236}">
                <a16:creationId xmlns:a16="http://schemas.microsoft.com/office/drawing/2014/main" xmlns="" id="{C05545C7-1F91-1843-A9D6-F25E2B9D965E}"/>
              </a:ext>
            </a:extLst>
          </p:cNvPr>
          <p:cNvGrpSpPr/>
          <p:nvPr/>
        </p:nvGrpSpPr>
        <p:grpSpPr>
          <a:xfrm>
            <a:off x="5580112" y="3573016"/>
            <a:ext cx="3563888" cy="2204864"/>
            <a:chOff x="5652" y="484175"/>
            <a:chExt cx="4554670" cy="3028544"/>
          </a:xfrm>
        </p:grpSpPr>
        <p:pic>
          <p:nvPicPr>
            <p:cNvPr id="34" name="Image 33"/>
            <p:cNvPicPr>
              <a:picLocks noChangeAspect="1"/>
            </p:cNvPicPr>
            <p:nvPr/>
          </p:nvPicPr>
          <p:blipFill>
            <a:blip r:embed="rId5" cstate="print"/>
            <a:stretch>
              <a:fillRect/>
            </a:stretch>
          </p:blipFill>
          <p:spPr>
            <a:xfrm>
              <a:off x="106076" y="484175"/>
              <a:ext cx="2489200" cy="2984500"/>
            </a:xfrm>
            <a:prstGeom prst="rect">
              <a:avLst/>
            </a:prstGeom>
          </p:spPr>
        </p:pic>
        <p:sp>
          <p:nvSpPr>
            <p:cNvPr id="35" name="ZoneTexte 34"/>
            <p:cNvSpPr txBox="1"/>
            <p:nvPr/>
          </p:nvSpPr>
          <p:spPr>
            <a:xfrm>
              <a:off x="1294025" y="1967800"/>
              <a:ext cx="3266297" cy="803232"/>
            </a:xfrm>
            <a:prstGeom prst="rect">
              <a:avLst/>
            </a:prstGeom>
            <a:solidFill>
              <a:srgbClr val="CCFFCC"/>
            </a:solidFill>
          </p:spPr>
          <p:txBody>
            <a:bodyPr wrap="square" rtlCol="0">
              <a:spAutoFit/>
            </a:bodyPr>
            <a:lstStyle/>
            <a:p>
              <a:pPr algn="ctr"/>
              <a:r>
                <a:rPr lang="fr-FR" sz="1600" baseline="30000" dirty="0">
                  <a:solidFill>
                    <a:srgbClr val="0000FF"/>
                  </a:solidFill>
                </a:rPr>
                <a:t>18</a:t>
              </a:r>
              <a:r>
                <a:rPr lang="fr-FR" sz="1600" dirty="0">
                  <a:solidFill>
                    <a:srgbClr val="0000FF"/>
                  </a:solidFill>
                </a:rPr>
                <a:t>C :Most </a:t>
              </a:r>
              <a:r>
                <a:rPr lang="fr-FR" sz="1600" dirty="0" err="1">
                  <a:solidFill>
                    <a:srgbClr val="0000FF"/>
                  </a:solidFill>
                </a:rPr>
                <a:t>correlated</a:t>
              </a:r>
              <a:r>
                <a:rPr lang="fr-FR" sz="1600" dirty="0">
                  <a:solidFill>
                    <a:srgbClr val="0000FF"/>
                  </a:solidFill>
                </a:rPr>
                <a:t> system </a:t>
              </a:r>
            </a:p>
            <a:p>
              <a:pPr algn="ctr"/>
              <a:r>
                <a:rPr lang="fr-FR" sz="1600" dirty="0" err="1">
                  <a:solidFill>
                    <a:srgbClr val="0000FF"/>
                  </a:solidFill>
                </a:rPr>
                <a:t>ever</a:t>
              </a:r>
              <a:r>
                <a:rPr lang="fr-FR" sz="1600" dirty="0">
                  <a:solidFill>
                    <a:srgbClr val="0000FF"/>
                  </a:solidFill>
                </a:rPr>
                <a:t> </a:t>
              </a:r>
              <a:r>
                <a:rPr lang="fr-FR" sz="1600" dirty="0" err="1" smtClean="0">
                  <a:solidFill>
                    <a:srgbClr val="0000FF"/>
                  </a:solidFill>
                </a:rPr>
                <a:t>observed</a:t>
              </a:r>
              <a:r>
                <a:rPr lang="fr-FR" sz="1600" dirty="0" smtClean="0">
                  <a:solidFill>
                    <a:srgbClr val="0000FF"/>
                  </a:solidFill>
                </a:rPr>
                <a:t>!</a:t>
              </a:r>
              <a:endParaRPr lang="fr-FR" sz="1600" dirty="0">
                <a:solidFill>
                  <a:srgbClr val="0000FF"/>
                </a:solidFill>
              </a:endParaRPr>
            </a:p>
          </p:txBody>
        </p:sp>
        <p:sp>
          <p:nvSpPr>
            <p:cNvPr id="36" name="ZoneTexte 35"/>
            <p:cNvSpPr txBox="1"/>
            <p:nvPr/>
          </p:nvSpPr>
          <p:spPr>
            <a:xfrm rot="16200000">
              <a:off x="-44407" y="1717056"/>
              <a:ext cx="469449" cy="369332"/>
            </a:xfrm>
            <a:prstGeom prst="rect">
              <a:avLst/>
            </a:prstGeom>
            <a:solidFill>
              <a:srgbClr val="FFFFFF"/>
            </a:solidFill>
          </p:spPr>
          <p:txBody>
            <a:bodyPr wrap="none" rtlCol="0">
              <a:spAutoFit/>
            </a:bodyPr>
            <a:lstStyle/>
            <a:p>
              <a:r>
                <a:rPr lang="fr-FR" dirty="0"/>
                <a:t>C</a:t>
              </a:r>
              <a:r>
                <a:rPr lang="fr-FR" baseline="-25000" dirty="0"/>
                <a:t>nn</a:t>
              </a:r>
            </a:p>
          </p:txBody>
        </p:sp>
        <p:sp>
          <p:nvSpPr>
            <p:cNvPr id="37" name="ZoneTexte 36"/>
            <p:cNvSpPr txBox="1"/>
            <p:nvPr/>
          </p:nvSpPr>
          <p:spPr>
            <a:xfrm>
              <a:off x="2216440" y="3143387"/>
              <a:ext cx="467646" cy="369332"/>
            </a:xfrm>
            <a:prstGeom prst="rect">
              <a:avLst/>
            </a:prstGeom>
            <a:noFill/>
          </p:spPr>
          <p:txBody>
            <a:bodyPr wrap="none" rtlCol="0">
              <a:spAutoFit/>
            </a:bodyPr>
            <a:lstStyle/>
            <a:p>
              <a:r>
                <a:rPr lang="fr-FR" dirty="0" err="1"/>
                <a:t>q</a:t>
              </a:r>
              <a:r>
                <a:rPr lang="fr-FR" baseline="-25000" dirty="0" err="1"/>
                <a:t>nn</a:t>
              </a:r>
              <a:endParaRPr lang="fr-FR" baseline="-25000" dirty="0"/>
            </a:p>
          </p:txBody>
        </p:sp>
      </p:grpSp>
      <p:sp>
        <p:nvSpPr>
          <p:cNvPr id="43" name="Rectangle 42"/>
          <p:cNvSpPr/>
          <p:nvPr/>
        </p:nvSpPr>
        <p:spPr>
          <a:xfrm>
            <a:off x="5652120" y="5949280"/>
            <a:ext cx="3491880" cy="646331"/>
          </a:xfrm>
          <a:prstGeom prst="rect">
            <a:avLst/>
          </a:prstGeom>
        </p:spPr>
        <p:txBody>
          <a:bodyPr wrap="square">
            <a:spAutoFit/>
          </a:bodyPr>
          <a:lstStyle/>
          <a:p>
            <a:r>
              <a:rPr lang="fr-FR" dirty="0" smtClean="0"/>
              <a:t>A. Revel et al. Phys. </a:t>
            </a:r>
            <a:r>
              <a:rPr lang="fr-FR" dirty="0" err="1" smtClean="0"/>
              <a:t>Rev</a:t>
            </a:r>
            <a:r>
              <a:rPr lang="fr-FR" dirty="0" smtClean="0"/>
              <a:t>. </a:t>
            </a:r>
            <a:r>
              <a:rPr lang="fr-FR" dirty="0" err="1" smtClean="0"/>
              <a:t>Lett</a:t>
            </a:r>
            <a:r>
              <a:rPr lang="fr-FR" dirty="0" smtClean="0"/>
              <a:t> . 120, 152504 (2018) </a:t>
            </a:r>
            <a:endParaRPr lang="en-US" dirty="0"/>
          </a:p>
        </p:txBody>
      </p:sp>
      <p:sp>
        <p:nvSpPr>
          <p:cNvPr id="44" name="Rectangle 43"/>
          <p:cNvSpPr/>
          <p:nvPr/>
        </p:nvSpPr>
        <p:spPr>
          <a:xfrm>
            <a:off x="0" y="1340768"/>
            <a:ext cx="4932040" cy="1785104"/>
          </a:xfrm>
          <a:prstGeom prst="rect">
            <a:avLst/>
          </a:prstGeom>
        </p:spPr>
        <p:txBody>
          <a:bodyPr wrap="square">
            <a:spAutoFit/>
          </a:bodyPr>
          <a:lstStyle/>
          <a:p>
            <a:r>
              <a:rPr lang="fr-FR" sz="2000" b="1" dirty="0" smtClean="0">
                <a:solidFill>
                  <a:srgbClr val="FF0000"/>
                </a:solidFill>
              </a:rPr>
              <a:t>High-</a:t>
            </a:r>
            <a:r>
              <a:rPr lang="fr-FR" sz="2000" b="1" dirty="0" err="1" smtClean="0">
                <a:solidFill>
                  <a:srgbClr val="FF0000"/>
                </a:solidFill>
              </a:rPr>
              <a:t>energy</a:t>
            </a:r>
            <a:r>
              <a:rPr lang="fr-FR" sz="2000" b="1" dirty="0" smtClean="0">
                <a:solidFill>
                  <a:srgbClr val="FF0000"/>
                </a:solidFill>
              </a:rPr>
              <a:t> proton </a:t>
            </a:r>
            <a:r>
              <a:rPr lang="fr-FR" sz="2000" b="1" dirty="0" err="1" smtClean="0">
                <a:solidFill>
                  <a:srgbClr val="FF0000"/>
                </a:solidFill>
              </a:rPr>
              <a:t>knock</a:t>
            </a:r>
            <a:r>
              <a:rPr lang="fr-FR" sz="2000" b="1" dirty="0" smtClean="0">
                <a:solidFill>
                  <a:srgbClr val="FF0000"/>
                </a:solidFill>
              </a:rPr>
              <a:t> out</a:t>
            </a:r>
            <a:r>
              <a:rPr lang="fr-FR" sz="2000" b="1" dirty="0" smtClean="0">
                <a:solidFill>
                  <a:srgbClr val="FF0000"/>
                </a:solidFill>
                <a:sym typeface="Wingdings" pitchFamily="2" charset="2"/>
              </a:rPr>
              <a:t>:</a:t>
            </a:r>
            <a:endParaRPr lang="fr-FR" sz="2000" b="1" dirty="0" smtClean="0"/>
          </a:p>
          <a:p>
            <a:r>
              <a:rPr lang="fr-FR" b="1" dirty="0" err="1" smtClean="0"/>
              <a:t>Particularly</a:t>
            </a:r>
            <a:r>
              <a:rPr lang="fr-FR" b="1" dirty="0" smtClean="0"/>
              <a:t> </a:t>
            </a:r>
            <a:r>
              <a:rPr lang="fr-FR" b="1" dirty="0" err="1" smtClean="0"/>
              <a:t>well</a:t>
            </a:r>
            <a:r>
              <a:rPr lang="fr-FR" b="1" dirty="0" smtClean="0"/>
              <a:t> </a:t>
            </a:r>
            <a:r>
              <a:rPr lang="fr-FR" b="1" dirty="0" err="1" smtClean="0"/>
              <a:t>suited</a:t>
            </a:r>
            <a:r>
              <a:rPr lang="fr-FR" b="1" dirty="0" smtClean="0"/>
              <a:t> </a:t>
            </a:r>
            <a:r>
              <a:rPr lang="fr-FR" b="1" dirty="0" err="1" smtClean="0"/>
              <a:t>reaction</a:t>
            </a:r>
            <a:r>
              <a:rPr lang="fr-FR" b="1" dirty="0" smtClean="0"/>
              <a:t> </a:t>
            </a:r>
            <a:r>
              <a:rPr lang="fr-FR" b="1" dirty="0" err="1" smtClean="0"/>
              <a:t>mecanism</a:t>
            </a:r>
            <a:r>
              <a:rPr lang="fr-FR" b="1" dirty="0" smtClean="0"/>
              <a:t>  to </a:t>
            </a:r>
            <a:r>
              <a:rPr lang="fr-FR" b="1" dirty="0" err="1" smtClean="0"/>
              <a:t>investigate</a:t>
            </a:r>
            <a:r>
              <a:rPr lang="fr-FR" b="1" dirty="0" smtClean="0"/>
              <a:t> </a:t>
            </a:r>
            <a:r>
              <a:rPr lang="fr-FR" b="1" dirty="0" smtClean="0"/>
              <a:t>2n or 4n </a:t>
            </a:r>
            <a:r>
              <a:rPr lang="fr-FR" b="1" dirty="0" err="1" smtClean="0"/>
              <a:t>correlations</a:t>
            </a:r>
            <a:r>
              <a:rPr lang="fr-FR" b="1" dirty="0" smtClean="0"/>
              <a:t>:</a:t>
            </a:r>
          </a:p>
          <a:p>
            <a:r>
              <a:rPr lang="fr-FR" dirty="0" err="1" smtClean="0"/>
              <a:t>Suddenly</a:t>
            </a:r>
            <a:r>
              <a:rPr lang="fr-FR" dirty="0" smtClean="0"/>
              <a:t> </a:t>
            </a:r>
            <a:r>
              <a:rPr lang="fr-FR" dirty="0" err="1" smtClean="0"/>
              <a:t>promotes</a:t>
            </a:r>
            <a:r>
              <a:rPr lang="fr-FR" dirty="0" smtClean="0"/>
              <a:t> </a:t>
            </a:r>
            <a:r>
              <a:rPr lang="fr-FR" dirty="0" smtClean="0"/>
              <a:t>neutrons </a:t>
            </a:r>
            <a:r>
              <a:rPr lang="fr-FR" dirty="0" err="1" smtClean="0"/>
              <a:t>into</a:t>
            </a:r>
            <a:r>
              <a:rPr lang="fr-FR" dirty="0" smtClean="0"/>
              <a:t> the continuum </a:t>
            </a:r>
            <a:r>
              <a:rPr lang="fr-FR" dirty="0" err="1" smtClean="0"/>
              <a:t>without</a:t>
            </a:r>
            <a:r>
              <a:rPr lang="fr-FR" dirty="0" smtClean="0"/>
              <a:t> </a:t>
            </a:r>
            <a:r>
              <a:rPr lang="fr-FR" dirty="0" err="1" smtClean="0"/>
              <a:t>affecting</a:t>
            </a:r>
            <a:r>
              <a:rPr lang="fr-FR" dirty="0" smtClean="0"/>
              <a:t> the n-n </a:t>
            </a:r>
            <a:r>
              <a:rPr lang="fr-FR" dirty="0" err="1" smtClean="0"/>
              <a:t>correlations</a:t>
            </a:r>
            <a:r>
              <a:rPr lang="fr-FR" dirty="0" smtClean="0"/>
              <a:t>! </a:t>
            </a:r>
            <a:endParaRPr lang="fr-FR" dirty="0" smtClean="0"/>
          </a:p>
          <a:p>
            <a:r>
              <a:rPr lang="fr-FR" dirty="0" err="1" smtClean="0"/>
              <a:t>N</a:t>
            </a:r>
            <a:r>
              <a:rPr lang="fr-FR" dirty="0" err="1" smtClean="0"/>
              <a:t>eed</a:t>
            </a:r>
            <a:r>
              <a:rPr lang="fr-FR" dirty="0" smtClean="0"/>
              <a:t> </a:t>
            </a:r>
            <a:r>
              <a:rPr lang="fr-FR" dirty="0" smtClean="0"/>
              <a:t>of </a:t>
            </a:r>
            <a:r>
              <a:rPr lang="fr-FR" dirty="0" err="1" smtClean="0"/>
              <a:t>high</a:t>
            </a:r>
            <a:r>
              <a:rPr lang="fr-FR" dirty="0" smtClean="0"/>
              <a:t> </a:t>
            </a:r>
            <a:r>
              <a:rPr lang="fr-FR" dirty="0" err="1" smtClean="0"/>
              <a:t>energy</a:t>
            </a:r>
            <a:r>
              <a:rPr lang="fr-FR" dirty="0" smtClean="0"/>
              <a:t> </a:t>
            </a:r>
            <a:r>
              <a:rPr lang="fr-FR" dirty="0" smtClean="0"/>
              <a:t>projectile </a:t>
            </a:r>
            <a:r>
              <a:rPr lang="fr-FR" dirty="0" err="1" smtClean="0"/>
              <a:t>beams</a:t>
            </a:r>
            <a:r>
              <a:rPr lang="fr-FR" dirty="0" smtClean="0"/>
              <a:t> ~400 A MeV!</a:t>
            </a:r>
          </a:p>
        </p:txBody>
      </p:sp>
      <p:pic>
        <p:nvPicPr>
          <p:cNvPr id="45" name="Image 44"/>
          <p:cNvPicPr>
            <a:picLocks noChangeAspect="1"/>
          </p:cNvPicPr>
          <p:nvPr/>
        </p:nvPicPr>
        <p:blipFill rotWithShape="1">
          <a:blip r:embed="rId6" cstate="print"/>
          <a:srcRect l="10620" t="22077" r="8885" b="3521"/>
          <a:stretch/>
        </p:blipFill>
        <p:spPr>
          <a:xfrm>
            <a:off x="6804247" y="1052736"/>
            <a:ext cx="2163547" cy="2068536"/>
          </a:xfrm>
          <a:prstGeom prst="rect">
            <a:avLst/>
          </a:prstGeom>
        </p:spPr>
      </p:pic>
      <p:sp>
        <p:nvSpPr>
          <p:cNvPr id="46" name="ZoneTexte 45"/>
          <p:cNvSpPr txBox="1"/>
          <p:nvPr/>
        </p:nvSpPr>
        <p:spPr>
          <a:xfrm>
            <a:off x="1475656" y="5657671"/>
            <a:ext cx="2601641" cy="1200329"/>
          </a:xfrm>
          <a:prstGeom prst="rect">
            <a:avLst/>
          </a:prstGeom>
          <a:solidFill>
            <a:srgbClr val="CCFFCC"/>
          </a:solidFill>
        </p:spPr>
        <p:txBody>
          <a:bodyPr wrap="square" rtlCol="0">
            <a:spAutoFit/>
          </a:bodyPr>
          <a:lstStyle/>
          <a:p>
            <a:pPr algn="just"/>
            <a:r>
              <a:rPr lang="fr-FR" dirty="0" err="1">
                <a:solidFill>
                  <a:srgbClr val="0000FF"/>
                </a:solidFill>
              </a:rPr>
              <a:t>Largest</a:t>
            </a:r>
            <a:r>
              <a:rPr lang="fr-FR" dirty="0">
                <a:solidFill>
                  <a:srgbClr val="0000FF"/>
                </a:solidFill>
              </a:rPr>
              <a:t> cross section</a:t>
            </a:r>
          </a:p>
          <a:p>
            <a:pPr algn="just"/>
            <a:r>
              <a:rPr lang="fr-FR" dirty="0">
                <a:solidFill>
                  <a:srgbClr val="0000FF"/>
                </a:solidFill>
              </a:rPr>
              <a:t>for the</a:t>
            </a:r>
            <a:r>
              <a:rPr lang="fr-FR" baseline="30000" dirty="0">
                <a:solidFill>
                  <a:srgbClr val="0000FF"/>
                </a:solidFill>
              </a:rPr>
              <a:t> 14</a:t>
            </a:r>
            <a:r>
              <a:rPr lang="fr-FR" dirty="0">
                <a:solidFill>
                  <a:srgbClr val="0000FF"/>
                </a:solidFill>
              </a:rPr>
              <a:t>C + 4n </a:t>
            </a:r>
            <a:r>
              <a:rPr lang="fr-FR" dirty="0" err="1">
                <a:solidFill>
                  <a:srgbClr val="0000FF"/>
                </a:solidFill>
              </a:rPr>
              <a:t>channel</a:t>
            </a:r>
            <a:endParaRPr lang="fr-FR" dirty="0">
              <a:solidFill>
                <a:srgbClr val="0000FF"/>
              </a:solidFill>
            </a:endParaRPr>
          </a:p>
          <a:p>
            <a:pPr algn="just"/>
            <a:r>
              <a:rPr lang="fr-FR" dirty="0">
                <a:solidFill>
                  <a:srgbClr val="FF0000"/>
                </a:solidFill>
              </a:rPr>
              <a:t>-&gt; 4n </a:t>
            </a:r>
            <a:r>
              <a:rPr lang="fr-FR" dirty="0" err="1">
                <a:solidFill>
                  <a:srgbClr val="FF0000"/>
                </a:solidFill>
              </a:rPr>
              <a:t>correlations</a:t>
            </a:r>
            <a:r>
              <a:rPr lang="fr-FR" dirty="0">
                <a:solidFill>
                  <a:srgbClr val="FF0000"/>
                </a:solidFill>
              </a:rPr>
              <a:t> </a:t>
            </a:r>
            <a:r>
              <a:rPr lang="fr-FR" dirty="0" err="1">
                <a:solidFill>
                  <a:srgbClr val="FF0000"/>
                </a:solidFill>
              </a:rPr>
              <a:t>can</a:t>
            </a:r>
            <a:r>
              <a:rPr lang="fr-FR" dirty="0">
                <a:solidFill>
                  <a:srgbClr val="FF0000"/>
                </a:solidFill>
              </a:rPr>
              <a:t> </a:t>
            </a:r>
            <a:r>
              <a:rPr lang="fr-FR" dirty="0" err="1">
                <a:solidFill>
                  <a:srgbClr val="FF0000"/>
                </a:solidFill>
              </a:rPr>
              <a:t>be</a:t>
            </a:r>
            <a:r>
              <a:rPr lang="fr-FR" dirty="0">
                <a:solidFill>
                  <a:srgbClr val="FF0000"/>
                </a:solidFill>
              </a:rPr>
              <a:t> </a:t>
            </a:r>
          </a:p>
          <a:p>
            <a:pPr algn="just"/>
            <a:r>
              <a:rPr lang="fr-FR" dirty="0" err="1">
                <a:solidFill>
                  <a:srgbClr val="FF0000"/>
                </a:solidFill>
              </a:rPr>
              <a:t>investigated</a:t>
            </a:r>
            <a:r>
              <a:rPr lang="fr-FR" dirty="0">
                <a:solidFill>
                  <a:srgbClr val="FF0000"/>
                </a:solidFill>
              </a:rPr>
              <a:t> in the future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43" grpId="0"/>
      <p:bldP spid="44" grpId="0"/>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76">
            <a:extLst>
              <a:ext uri="{FF2B5EF4-FFF2-40B4-BE49-F238E27FC236}">
                <a16:creationId xmlns:a16="http://schemas.microsoft.com/office/drawing/2014/main" xmlns="" id="{8FC4AEEB-1FFB-3B4D-8BDB-F91203460E12}"/>
              </a:ext>
            </a:extLst>
          </p:cNvPr>
          <p:cNvGrpSpPr/>
          <p:nvPr/>
        </p:nvGrpSpPr>
        <p:grpSpPr>
          <a:xfrm>
            <a:off x="96162" y="3365558"/>
            <a:ext cx="8750526" cy="3476504"/>
            <a:chOff x="104175" y="3365558"/>
            <a:chExt cx="9479737" cy="3476504"/>
          </a:xfrm>
        </p:grpSpPr>
        <p:pic>
          <p:nvPicPr>
            <p:cNvPr id="2" name="Image 1">
              <a:extLst>
                <a:ext uri="{FF2B5EF4-FFF2-40B4-BE49-F238E27FC236}">
                  <a16:creationId xmlns:a16="http://schemas.microsoft.com/office/drawing/2014/main" xmlns="" id="{51F503C2-925B-FF47-B44D-66492C2F6ED0}"/>
                </a:ext>
              </a:extLst>
            </p:cNvPr>
            <p:cNvPicPr/>
            <p:nvPr/>
          </p:nvPicPr>
          <p:blipFill rotWithShape="1">
            <a:blip r:embed="rId3" cstate="print"/>
            <a:srcRect l="3316" r="502"/>
            <a:stretch/>
          </p:blipFill>
          <p:spPr>
            <a:xfrm>
              <a:off x="104175" y="3365558"/>
              <a:ext cx="5098789" cy="3476504"/>
            </a:xfrm>
            <a:prstGeom prst="rect">
              <a:avLst/>
            </a:prstGeom>
          </p:spPr>
        </p:pic>
        <p:sp>
          <p:nvSpPr>
            <p:cNvPr id="74" name="ZoneTexte 73">
              <a:extLst>
                <a:ext uri="{FF2B5EF4-FFF2-40B4-BE49-F238E27FC236}">
                  <a16:creationId xmlns:a16="http://schemas.microsoft.com/office/drawing/2014/main" xmlns="" id="{2C0E55B4-F09A-DC45-86AE-9956323BD34C}"/>
                </a:ext>
              </a:extLst>
            </p:cNvPr>
            <p:cNvSpPr txBox="1"/>
            <p:nvPr/>
          </p:nvSpPr>
          <p:spPr>
            <a:xfrm>
              <a:off x="5187026" y="3933056"/>
              <a:ext cx="4396886" cy="2446824"/>
            </a:xfrm>
            <a:prstGeom prst="rect">
              <a:avLst/>
            </a:prstGeom>
            <a:noFill/>
          </p:spPr>
          <p:txBody>
            <a:bodyPr wrap="square" rtlCol="0">
              <a:spAutoFit/>
            </a:bodyPr>
            <a:lstStyle/>
            <a:p>
              <a:r>
                <a:rPr lang="fr-FR" sz="1700" dirty="0" err="1">
                  <a:solidFill>
                    <a:srgbClr val="00B0F0"/>
                  </a:solidFill>
                </a:rPr>
                <a:t>Means</a:t>
              </a:r>
              <a:r>
                <a:rPr lang="fr-FR" sz="1700" dirty="0">
                  <a:solidFill>
                    <a:srgbClr val="00B0F0"/>
                  </a:solidFill>
                </a:rPr>
                <a:t>:</a:t>
              </a:r>
            </a:p>
            <a:p>
              <a:r>
                <a:rPr lang="fr-FR" sz="1700" dirty="0" err="1"/>
                <a:t>Study</a:t>
              </a:r>
              <a:r>
                <a:rPr lang="fr-FR" sz="1700" dirty="0"/>
                <a:t> of all </a:t>
              </a:r>
              <a:r>
                <a:rPr lang="fr-FR" sz="1700" dirty="0" err="1" smtClean="0"/>
                <a:t>steps</a:t>
              </a:r>
              <a:r>
                <a:rPr lang="fr-FR" sz="1700" dirty="0" smtClean="0"/>
                <a:t> </a:t>
              </a:r>
              <a:r>
                <a:rPr lang="fr-FR" sz="1700" dirty="0"/>
                <a:t>of the </a:t>
              </a:r>
              <a:r>
                <a:rPr lang="fr-FR" sz="1700" dirty="0" err="1"/>
                <a:t>reaction</a:t>
              </a:r>
              <a:r>
                <a:rPr lang="fr-FR" sz="1700" dirty="0"/>
                <a:t> </a:t>
              </a:r>
              <a:r>
                <a:rPr lang="fr-FR" sz="1700" dirty="0" err="1"/>
                <a:t>with</a:t>
              </a:r>
              <a:r>
                <a:rPr lang="fr-FR" sz="1700" dirty="0"/>
                <a:t> full </a:t>
              </a:r>
              <a:r>
                <a:rPr lang="fr-FR" sz="1700" dirty="0" err="1"/>
                <a:t>kinematics</a:t>
              </a:r>
              <a:r>
                <a:rPr lang="fr-FR" sz="1700" dirty="0"/>
                <a:t> </a:t>
              </a:r>
              <a:r>
                <a:rPr lang="fr-FR" sz="1700" dirty="0" smtClean="0"/>
                <a:t>for </a:t>
              </a:r>
              <a:r>
                <a:rPr lang="fr-FR" sz="1700" dirty="0"/>
                <a:t>ions and neutrons</a:t>
              </a:r>
            </a:p>
            <a:p>
              <a:endParaRPr lang="fr-FR" sz="1700" dirty="0"/>
            </a:p>
            <a:p>
              <a:r>
                <a:rPr lang="fr-FR" sz="1700" dirty="0" err="1"/>
                <a:t>Very</a:t>
              </a:r>
              <a:r>
                <a:rPr lang="fr-FR" sz="1700" dirty="0"/>
                <a:t> good (neutron) </a:t>
              </a:r>
              <a:r>
                <a:rPr lang="fr-FR" sz="1700" dirty="0" err="1"/>
                <a:t>energy</a:t>
              </a:r>
              <a:r>
                <a:rPr lang="fr-FR" sz="1700" dirty="0"/>
                <a:t> </a:t>
              </a:r>
              <a:r>
                <a:rPr lang="fr-FR" sz="1700" dirty="0" err="1"/>
                <a:t>resolution</a:t>
              </a:r>
              <a:r>
                <a:rPr lang="fr-FR" sz="1700" dirty="0"/>
                <a:t> (</a:t>
              </a:r>
              <a:r>
                <a:rPr lang="fr-FR" sz="1700" dirty="0" smtClean="0"/>
                <a:t>NEULAND), </a:t>
              </a:r>
              <a:r>
                <a:rPr lang="fr-FR" sz="1700" dirty="0" err="1" smtClean="0"/>
                <a:t>Highest</a:t>
              </a:r>
              <a:r>
                <a:rPr lang="fr-FR" sz="1700" dirty="0" smtClean="0"/>
                <a:t> </a:t>
              </a:r>
              <a:r>
                <a:rPr lang="fr-FR" sz="1700" dirty="0" err="1"/>
                <a:t>efficiency</a:t>
              </a:r>
              <a:r>
                <a:rPr lang="fr-FR" sz="1700" dirty="0"/>
                <a:t> </a:t>
              </a:r>
              <a:r>
                <a:rPr lang="fr-FR" sz="1700" dirty="0" err="1"/>
                <a:t>worldwide</a:t>
              </a:r>
              <a:endParaRPr lang="fr-FR" sz="1700" dirty="0"/>
            </a:p>
            <a:p>
              <a:endParaRPr lang="fr-FR" sz="1700" dirty="0"/>
            </a:p>
            <a:p>
              <a:r>
                <a:rPr lang="fr-FR" sz="1700" dirty="0"/>
                <a:t>Good </a:t>
              </a:r>
              <a:r>
                <a:rPr lang="fr-FR" sz="1700" dirty="0">
                  <a:latin typeface="Symbol" pitchFamily="2" charset="2"/>
                </a:rPr>
                <a:t>g</a:t>
              </a:r>
              <a:r>
                <a:rPr lang="fr-FR" sz="1700" dirty="0"/>
                <a:t> </a:t>
              </a:r>
              <a:r>
                <a:rPr lang="fr-FR" sz="1700" dirty="0" err="1"/>
                <a:t>energy</a:t>
              </a:r>
              <a:r>
                <a:rPr lang="fr-FR" sz="1700" dirty="0"/>
                <a:t> </a:t>
              </a:r>
              <a:r>
                <a:rPr lang="fr-FR" sz="1700" dirty="0" err="1"/>
                <a:t>resolution</a:t>
              </a:r>
              <a:r>
                <a:rPr lang="fr-FR" sz="1700" dirty="0"/>
                <a:t> and </a:t>
              </a:r>
              <a:r>
                <a:rPr lang="fr-FR" sz="1700" dirty="0" err="1"/>
                <a:t>efficiency</a:t>
              </a:r>
              <a:r>
                <a:rPr lang="fr-FR" sz="1700" dirty="0"/>
                <a:t> (CALIFA)</a:t>
              </a:r>
            </a:p>
          </p:txBody>
        </p:sp>
      </p:grpSp>
      <p:sp>
        <p:nvSpPr>
          <p:cNvPr id="75" name="ZoneTexte 74">
            <a:extLst>
              <a:ext uri="{FF2B5EF4-FFF2-40B4-BE49-F238E27FC236}">
                <a16:creationId xmlns:a16="http://schemas.microsoft.com/office/drawing/2014/main" xmlns="" id="{A31D8CF6-6D4D-464A-8E98-7F314291F454}"/>
              </a:ext>
            </a:extLst>
          </p:cNvPr>
          <p:cNvSpPr txBox="1"/>
          <p:nvPr/>
        </p:nvSpPr>
        <p:spPr>
          <a:xfrm>
            <a:off x="142649" y="15007"/>
            <a:ext cx="8821839" cy="461665"/>
          </a:xfrm>
          <a:prstGeom prst="rect">
            <a:avLst/>
          </a:prstGeom>
          <a:noFill/>
        </p:spPr>
        <p:txBody>
          <a:bodyPr wrap="none" rtlCol="0">
            <a:spAutoFit/>
          </a:bodyPr>
          <a:lstStyle/>
          <a:p>
            <a:r>
              <a:rPr lang="fr-FR" sz="2400" b="1" dirty="0" smtClean="0">
                <a:solidFill>
                  <a:srgbClr val="C442BF"/>
                </a:solidFill>
              </a:rPr>
              <a:t>Future </a:t>
            </a:r>
            <a:r>
              <a:rPr lang="fr-FR" sz="2400" b="1" dirty="0" err="1" smtClean="0">
                <a:solidFill>
                  <a:srgbClr val="C442BF"/>
                </a:solidFill>
              </a:rPr>
              <a:t>studies</a:t>
            </a:r>
            <a:r>
              <a:rPr lang="fr-FR" sz="2400" b="1" dirty="0" smtClean="0">
                <a:solidFill>
                  <a:srgbClr val="C442BF"/>
                </a:solidFill>
              </a:rPr>
              <a:t> of </a:t>
            </a:r>
            <a:r>
              <a:rPr lang="fr-FR" sz="2400" b="1" dirty="0">
                <a:solidFill>
                  <a:srgbClr val="C442BF"/>
                </a:solidFill>
              </a:rPr>
              <a:t>2n and 4n </a:t>
            </a:r>
            <a:r>
              <a:rPr lang="fr-FR" sz="2400" b="1" dirty="0" err="1">
                <a:solidFill>
                  <a:srgbClr val="C442BF"/>
                </a:solidFill>
              </a:rPr>
              <a:t>correlations</a:t>
            </a:r>
            <a:r>
              <a:rPr lang="fr-FR" sz="2400" b="1" dirty="0">
                <a:solidFill>
                  <a:srgbClr val="C442BF"/>
                </a:solidFill>
              </a:rPr>
              <a:t> in </a:t>
            </a:r>
            <a:r>
              <a:rPr lang="fr-FR" sz="2400" b="1" dirty="0" err="1">
                <a:solidFill>
                  <a:srgbClr val="C442BF"/>
                </a:solidFill>
              </a:rPr>
              <a:t>atomic</a:t>
            </a:r>
            <a:r>
              <a:rPr lang="fr-FR" sz="2400" b="1" dirty="0">
                <a:solidFill>
                  <a:srgbClr val="C442BF"/>
                </a:solidFill>
              </a:rPr>
              <a:t> </a:t>
            </a:r>
            <a:r>
              <a:rPr lang="fr-FR" sz="2400" b="1" dirty="0" err="1">
                <a:solidFill>
                  <a:srgbClr val="C442BF"/>
                </a:solidFill>
              </a:rPr>
              <a:t>nuclei</a:t>
            </a:r>
            <a:r>
              <a:rPr lang="fr-FR" sz="2400" b="1" dirty="0">
                <a:solidFill>
                  <a:srgbClr val="C442BF"/>
                </a:solidFill>
              </a:rPr>
              <a:t> at FAIR/GSI</a:t>
            </a:r>
          </a:p>
        </p:txBody>
      </p:sp>
      <p:sp>
        <p:nvSpPr>
          <p:cNvPr id="3" name="ZoneTexte 2">
            <a:extLst>
              <a:ext uri="{FF2B5EF4-FFF2-40B4-BE49-F238E27FC236}">
                <a16:creationId xmlns:a16="http://schemas.microsoft.com/office/drawing/2014/main" xmlns="" id="{CA2137FC-9FA2-A547-985E-B418C15A78A3}"/>
              </a:ext>
            </a:extLst>
          </p:cNvPr>
          <p:cNvSpPr txBox="1"/>
          <p:nvPr/>
        </p:nvSpPr>
        <p:spPr>
          <a:xfrm>
            <a:off x="4455465" y="465358"/>
            <a:ext cx="4693874" cy="3170099"/>
          </a:xfrm>
          <a:prstGeom prst="rect">
            <a:avLst/>
          </a:prstGeom>
          <a:noFill/>
        </p:spPr>
        <p:txBody>
          <a:bodyPr wrap="square" rtlCol="0">
            <a:spAutoFit/>
          </a:bodyPr>
          <a:lstStyle/>
          <a:p>
            <a:r>
              <a:rPr lang="fr-FR" sz="2000" dirty="0">
                <a:solidFill>
                  <a:srgbClr val="00B0F0"/>
                </a:solidFill>
              </a:rPr>
              <a:t>Program: </a:t>
            </a:r>
          </a:p>
          <a:p>
            <a:r>
              <a:rPr lang="fr-FR" dirty="0"/>
              <a:t>Use of quasi-free proton knockout </a:t>
            </a:r>
            <a:r>
              <a:rPr lang="fr-FR" dirty="0" err="1"/>
              <a:t>mechanism</a:t>
            </a:r>
            <a:r>
              <a:rPr lang="fr-FR" dirty="0"/>
              <a:t> to </a:t>
            </a:r>
            <a:r>
              <a:rPr lang="fr-FR" dirty="0" err="1"/>
              <a:t>promote</a:t>
            </a:r>
            <a:r>
              <a:rPr lang="fr-FR" dirty="0"/>
              <a:t> 1n, 2n or 4n in the continuum</a:t>
            </a:r>
          </a:p>
          <a:p>
            <a:endParaRPr lang="fr-FR" dirty="0"/>
          </a:p>
          <a:p>
            <a:r>
              <a:rPr lang="fr-FR" dirty="0" err="1" smtClean="0"/>
              <a:t>Study</a:t>
            </a:r>
            <a:r>
              <a:rPr lang="fr-FR" dirty="0" smtClean="0"/>
              <a:t> </a:t>
            </a:r>
            <a:r>
              <a:rPr lang="fr-FR" dirty="0"/>
              <a:t>of 2n or 4n </a:t>
            </a:r>
            <a:r>
              <a:rPr lang="fr-FR" dirty="0" err="1"/>
              <a:t>correlations</a:t>
            </a:r>
            <a:r>
              <a:rPr lang="fr-FR" dirty="0"/>
              <a:t> as a </a:t>
            </a:r>
            <a:r>
              <a:rPr lang="fr-FR" dirty="0" err="1"/>
              <a:t>function</a:t>
            </a:r>
            <a:r>
              <a:rPr lang="fr-FR" dirty="0"/>
              <a:t> of </a:t>
            </a:r>
            <a:r>
              <a:rPr lang="fr-FR" dirty="0" err="1"/>
              <a:t>nuclear</a:t>
            </a:r>
            <a:r>
              <a:rPr lang="fr-FR" dirty="0"/>
              <a:t> structure and the </a:t>
            </a:r>
            <a:r>
              <a:rPr lang="fr-FR" dirty="0" err="1"/>
              <a:t>proximity</a:t>
            </a:r>
            <a:r>
              <a:rPr lang="fr-FR" dirty="0"/>
              <a:t> of the </a:t>
            </a:r>
            <a:r>
              <a:rPr lang="fr-FR" dirty="0" err="1"/>
              <a:t>drip</a:t>
            </a:r>
            <a:r>
              <a:rPr lang="fr-FR" dirty="0"/>
              <a:t> line</a:t>
            </a:r>
          </a:p>
          <a:p>
            <a:r>
              <a:rPr lang="fr-FR" dirty="0">
                <a:solidFill>
                  <a:srgbClr val="C369FE"/>
                </a:solidFill>
              </a:rPr>
              <a:t>-&gt;</a:t>
            </a:r>
            <a:r>
              <a:rPr lang="fr-FR" dirty="0"/>
              <a:t> </a:t>
            </a:r>
            <a:r>
              <a:rPr lang="fr-FR" dirty="0">
                <a:solidFill>
                  <a:srgbClr val="C369FE"/>
                </a:solidFill>
              </a:rPr>
              <a:t>Evolution of </a:t>
            </a:r>
            <a:r>
              <a:rPr lang="fr-FR" dirty="0" err="1">
                <a:solidFill>
                  <a:srgbClr val="C369FE"/>
                </a:solidFill>
              </a:rPr>
              <a:t>nuclear</a:t>
            </a:r>
            <a:r>
              <a:rPr lang="fr-FR" dirty="0">
                <a:solidFill>
                  <a:srgbClr val="C369FE"/>
                </a:solidFill>
              </a:rPr>
              <a:t> </a:t>
            </a:r>
            <a:r>
              <a:rPr lang="fr-FR" dirty="0" err="1">
                <a:solidFill>
                  <a:srgbClr val="C369FE"/>
                </a:solidFill>
              </a:rPr>
              <a:t>superfluidity</a:t>
            </a:r>
            <a:r>
              <a:rPr lang="fr-FR" dirty="0">
                <a:solidFill>
                  <a:srgbClr val="C369FE"/>
                </a:solidFill>
              </a:rPr>
              <a:t> </a:t>
            </a:r>
            <a:endParaRPr lang="fr-FR" dirty="0" smtClean="0">
              <a:solidFill>
                <a:srgbClr val="C369FE"/>
              </a:solidFill>
            </a:endParaRPr>
          </a:p>
          <a:p>
            <a:endParaRPr lang="fr-FR" dirty="0" smtClean="0">
              <a:solidFill>
                <a:srgbClr val="C369FE"/>
              </a:solidFill>
            </a:endParaRPr>
          </a:p>
          <a:p>
            <a:r>
              <a:rPr lang="fr-FR" dirty="0" err="1" smtClean="0"/>
              <a:t>Spectroscopy</a:t>
            </a:r>
            <a:r>
              <a:rPr lang="fr-FR" dirty="0" smtClean="0"/>
              <a:t> of </a:t>
            </a:r>
            <a:r>
              <a:rPr lang="fr-FR" dirty="0" err="1" smtClean="0"/>
              <a:t>drip</a:t>
            </a:r>
            <a:r>
              <a:rPr lang="fr-FR" dirty="0" smtClean="0"/>
              <a:t>-line </a:t>
            </a:r>
            <a:r>
              <a:rPr lang="fr-FR" dirty="0" err="1" smtClean="0"/>
              <a:t>nuclei</a:t>
            </a:r>
            <a:r>
              <a:rPr lang="fr-FR" dirty="0" smtClean="0"/>
              <a:t> </a:t>
            </a:r>
            <a:r>
              <a:rPr lang="fr-FR" dirty="0" err="1" smtClean="0"/>
              <a:t>with</a:t>
            </a:r>
            <a:r>
              <a:rPr lang="fr-FR" dirty="0" smtClean="0"/>
              <a:t> excellent </a:t>
            </a:r>
            <a:r>
              <a:rPr lang="fr-FR" dirty="0" err="1" smtClean="0"/>
              <a:t>energy</a:t>
            </a:r>
            <a:r>
              <a:rPr lang="fr-FR" dirty="0" smtClean="0"/>
              <a:t> </a:t>
            </a:r>
            <a:r>
              <a:rPr lang="fr-FR" dirty="0" err="1" smtClean="0"/>
              <a:t>resolution</a:t>
            </a:r>
            <a:r>
              <a:rPr lang="fr-FR" dirty="0" smtClean="0"/>
              <a:t> </a:t>
            </a:r>
            <a:r>
              <a:rPr lang="fr-FR" dirty="0" smtClean="0">
                <a:solidFill>
                  <a:srgbClr val="C369FE"/>
                </a:solidFill>
              </a:rPr>
              <a:t>-&gt; </a:t>
            </a:r>
            <a:r>
              <a:rPr lang="fr-FR" dirty="0" err="1" smtClean="0">
                <a:solidFill>
                  <a:srgbClr val="C369FE"/>
                </a:solidFill>
              </a:rPr>
              <a:t>shell</a:t>
            </a:r>
            <a:r>
              <a:rPr lang="fr-FR" dirty="0" smtClean="0">
                <a:solidFill>
                  <a:srgbClr val="C369FE"/>
                </a:solidFill>
              </a:rPr>
              <a:t> </a:t>
            </a:r>
            <a:r>
              <a:rPr lang="fr-FR" dirty="0" err="1" smtClean="0">
                <a:solidFill>
                  <a:srgbClr val="C369FE"/>
                </a:solidFill>
              </a:rPr>
              <a:t>evolution</a:t>
            </a:r>
            <a:endParaRPr lang="fr-FR" dirty="0">
              <a:solidFill>
                <a:srgbClr val="C369FE"/>
              </a:solidFill>
            </a:endParaRPr>
          </a:p>
        </p:txBody>
      </p:sp>
      <p:grpSp>
        <p:nvGrpSpPr>
          <p:cNvPr id="5" name="Groupe 75">
            <a:extLst>
              <a:ext uri="{FF2B5EF4-FFF2-40B4-BE49-F238E27FC236}">
                <a16:creationId xmlns:a16="http://schemas.microsoft.com/office/drawing/2014/main" xmlns="" id="{4A50424D-A82F-EB4A-A259-7A501B6D45AA}"/>
              </a:ext>
            </a:extLst>
          </p:cNvPr>
          <p:cNvGrpSpPr/>
          <p:nvPr/>
        </p:nvGrpSpPr>
        <p:grpSpPr>
          <a:xfrm>
            <a:off x="467602" y="476672"/>
            <a:ext cx="4079836" cy="2959164"/>
            <a:chOff x="473128" y="3383607"/>
            <a:chExt cx="4556359" cy="3073425"/>
          </a:xfrm>
        </p:grpSpPr>
        <p:grpSp>
          <p:nvGrpSpPr>
            <p:cNvPr id="6" name="Grouper 39">
              <a:extLst>
                <a:ext uri="{FF2B5EF4-FFF2-40B4-BE49-F238E27FC236}">
                  <a16:creationId xmlns:a16="http://schemas.microsoft.com/office/drawing/2014/main" xmlns="" id="{B7FB365F-6032-FA4F-A2A5-0E06A212C700}"/>
                </a:ext>
              </a:extLst>
            </p:cNvPr>
            <p:cNvGrpSpPr/>
            <p:nvPr/>
          </p:nvGrpSpPr>
          <p:grpSpPr>
            <a:xfrm>
              <a:off x="473128" y="3383607"/>
              <a:ext cx="4556359" cy="3073425"/>
              <a:chOff x="4584878" y="1140278"/>
              <a:chExt cx="4556359" cy="3073425"/>
            </a:xfrm>
          </p:grpSpPr>
          <p:grpSp>
            <p:nvGrpSpPr>
              <p:cNvPr id="7" name="Grouper 34">
                <a:extLst>
                  <a:ext uri="{FF2B5EF4-FFF2-40B4-BE49-F238E27FC236}">
                    <a16:creationId xmlns:a16="http://schemas.microsoft.com/office/drawing/2014/main" xmlns="" id="{B2A207DF-EAD6-3D41-BBEE-E78AD28FCEF3}"/>
                  </a:ext>
                </a:extLst>
              </p:cNvPr>
              <p:cNvGrpSpPr/>
              <p:nvPr/>
            </p:nvGrpSpPr>
            <p:grpSpPr>
              <a:xfrm>
                <a:off x="4584878" y="1357517"/>
                <a:ext cx="4556359" cy="2856186"/>
                <a:chOff x="240343" y="638554"/>
                <a:chExt cx="4556359" cy="2856186"/>
              </a:xfrm>
            </p:grpSpPr>
            <p:sp>
              <p:nvSpPr>
                <p:cNvPr id="83" name="Rectangle 82">
                  <a:extLst>
                    <a:ext uri="{FF2B5EF4-FFF2-40B4-BE49-F238E27FC236}">
                      <a16:creationId xmlns:a16="http://schemas.microsoft.com/office/drawing/2014/main" xmlns="" id="{E00E2178-B2E4-C64A-8E6E-AE065975F530}"/>
                    </a:ext>
                  </a:extLst>
                </p:cNvPr>
                <p:cNvSpPr/>
                <p:nvPr/>
              </p:nvSpPr>
              <p:spPr>
                <a:xfrm>
                  <a:off x="4137025" y="1887851"/>
                  <a:ext cx="195928" cy="23086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FF"/>
                    </a:solidFill>
                  </a:endParaRPr>
                </a:p>
              </p:txBody>
            </p:sp>
            <p:cxnSp>
              <p:nvCxnSpPr>
                <p:cNvPr id="84" name="Connecteur droit avec flèche 83">
                  <a:extLst>
                    <a:ext uri="{FF2B5EF4-FFF2-40B4-BE49-F238E27FC236}">
                      <a16:creationId xmlns:a16="http://schemas.microsoft.com/office/drawing/2014/main" xmlns="" id="{DBED3C9D-A9B0-214D-A29A-B27EB4BA8648}"/>
                    </a:ext>
                  </a:extLst>
                </p:cNvPr>
                <p:cNvCxnSpPr/>
                <p:nvPr/>
              </p:nvCxnSpPr>
              <p:spPr>
                <a:xfrm flipH="1">
                  <a:off x="4200956" y="2001530"/>
                  <a:ext cx="263994" cy="0"/>
                </a:xfrm>
                <a:prstGeom prst="straightConnector1">
                  <a:avLst/>
                </a:prstGeom>
                <a:ln w="952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5" name="ZoneTexte 84">
                  <a:extLst>
                    <a:ext uri="{FF2B5EF4-FFF2-40B4-BE49-F238E27FC236}">
                      <a16:creationId xmlns:a16="http://schemas.microsoft.com/office/drawing/2014/main" xmlns="" id="{4CD27BB5-9780-DC42-A9DB-F41782D50CD3}"/>
                    </a:ext>
                  </a:extLst>
                </p:cNvPr>
                <p:cNvSpPr txBox="1"/>
                <p:nvPr/>
              </p:nvSpPr>
              <p:spPr>
                <a:xfrm>
                  <a:off x="4085026" y="1569552"/>
                  <a:ext cx="512365" cy="351626"/>
                </a:xfrm>
                <a:prstGeom prst="rect">
                  <a:avLst/>
                </a:prstGeom>
                <a:noFill/>
              </p:spPr>
              <p:txBody>
                <a:bodyPr wrap="none" rtlCol="0">
                  <a:spAutoFit/>
                </a:bodyPr>
                <a:lstStyle/>
                <a:p>
                  <a:r>
                    <a:rPr lang="fr-FR" sz="1600" dirty="0">
                      <a:solidFill>
                        <a:srgbClr val="0000FF"/>
                      </a:solidFill>
                    </a:rPr>
                    <a:t>-1n</a:t>
                  </a:r>
                </a:p>
              </p:txBody>
            </p:sp>
            <p:sp>
              <p:nvSpPr>
                <p:cNvPr id="86" name="Rectangle 85">
                  <a:extLst>
                    <a:ext uri="{FF2B5EF4-FFF2-40B4-BE49-F238E27FC236}">
                      <a16:creationId xmlns:a16="http://schemas.microsoft.com/office/drawing/2014/main" xmlns="" id="{5736AD2A-E730-D24B-844D-EC10E41B640B}"/>
                    </a:ext>
                  </a:extLst>
                </p:cNvPr>
                <p:cNvSpPr/>
                <p:nvPr/>
              </p:nvSpPr>
              <p:spPr>
                <a:xfrm>
                  <a:off x="4127551" y="2330185"/>
                  <a:ext cx="205402" cy="242837"/>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xmlns="" id="{A7004E1E-4BC8-534D-AA7C-5069FC1C14ED}"/>
                    </a:ext>
                  </a:extLst>
                </p:cNvPr>
                <p:cNvCxnSpPr/>
                <p:nvPr/>
              </p:nvCxnSpPr>
              <p:spPr>
                <a:xfrm>
                  <a:off x="4227364" y="2207429"/>
                  <a:ext cx="0" cy="306554"/>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8" name="ZoneTexte 87">
                  <a:extLst>
                    <a:ext uri="{FF2B5EF4-FFF2-40B4-BE49-F238E27FC236}">
                      <a16:creationId xmlns:a16="http://schemas.microsoft.com/office/drawing/2014/main" xmlns="" id="{3A968071-AD4D-5846-ADA2-CE4D00542ADD}"/>
                    </a:ext>
                  </a:extLst>
                </p:cNvPr>
                <p:cNvSpPr txBox="1"/>
                <p:nvPr/>
              </p:nvSpPr>
              <p:spPr>
                <a:xfrm>
                  <a:off x="4284337" y="2175429"/>
                  <a:ext cx="512365" cy="351626"/>
                </a:xfrm>
                <a:prstGeom prst="rect">
                  <a:avLst/>
                </a:prstGeom>
                <a:noFill/>
              </p:spPr>
              <p:txBody>
                <a:bodyPr wrap="none" rtlCol="0">
                  <a:spAutoFit/>
                </a:bodyPr>
                <a:lstStyle/>
                <a:p>
                  <a:r>
                    <a:rPr lang="fr-FR" sz="1600" dirty="0">
                      <a:solidFill>
                        <a:srgbClr val="008000"/>
                      </a:solidFill>
                    </a:rPr>
                    <a:t>-1p</a:t>
                  </a:r>
                </a:p>
              </p:txBody>
            </p:sp>
            <p:grpSp>
              <p:nvGrpSpPr>
                <p:cNvPr id="8" name="Grouper 107">
                  <a:extLst>
                    <a:ext uri="{FF2B5EF4-FFF2-40B4-BE49-F238E27FC236}">
                      <a16:creationId xmlns:a16="http://schemas.microsoft.com/office/drawing/2014/main" xmlns="" id="{C2F72643-1B2B-C740-BAA0-169D2771E43F}"/>
                    </a:ext>
                  </a:extLst>
                </p:cNvPr>
                <p:cNvGrpSpPr/>
                <p:nvPr/>
              </p:nvGrpSpPr>
              <p:grpSpPr>
                <a:xfrm>
                  <a:off x="240343" y="638554"/>
                  <a:ext cx="3701957" cy="2856186"/>
                  <a:chOff x="244343" y="3932753"/>
                  <a:chExt cx="3701957" cy="2856186"/>
                </a:xfrm>
              </p:grpSpPr>
              <p:grpSp>
                <p:nvGrpSpPr>
                  <p:cNvPr id="9" name="Grouper 97">
                    <a:extLst>
                      <a:ext uri="{FF2B5EF4-FFF2-40B4-BE49-F238E27FC236}">
                        <a16:creationId xmlns:a16="http://schemas.microsoft.com/office/drawing/2014/main" xmlns="" id="{F6A4CCDB-6793-174B-9210-D283DA0DEE84}"/>
                      </a:ext>
                    </a:extLst>
                  </p:cNvPr>
                  <p:cNvGrpSpPr/>
                  <p:nvPr/>
                </p:nvGrpSpPr>
                <p:grpSpPr>
                  <a:xfrm>
                    <a:off x="244343" y="3932753"/>
                    <a:ext cx="3701957" cy="2856186"/>
                    <a:chOff x="244343" y="3932753"/>
                    <a:chExt cx="3701957" cy="2856186"/>
                  </a:xfrm>
                </p:grpSpPr>
                <p:grpSp>
                  <p:nvGrpSpPr>
                    <p:cNvPr id="10" name="Grouper 48">
                      <a:extLst>
                        <a:ext uri="{FF2B5EF4-FFF2-40B4-BE49-F238E27FC236}">
                          <a16:creationId xmlns:a16="http://schemas.microsoft.com/office/drawing/2014/main" xmlns="" id="{32E20A98-87C6-A648-A53D-874DE0BF47B8}"/>
                        </a:ext>
                      </a:extLst>
                    </p:cNvPr>
                    <p:cNvGrpSpPr>
                      <a:grpSpLocks/>
                    </p:cNvGrpSpPr>
                    <p:nvPr/>
                  </p:nvGrpSpPr>
                  <p:grpSpPr>
                    <a:xfrm>
                      <a:off x="244343" y="3932753"/>
                      <a:ext cx="3701957" cy="2856186"/>
                      <a:chOff x="4355976" y="1449208"/>
                      <a:chExt cx="2304256" cy="1512168"/>
                    </a:xfrm>
                  </p:grpSpPr>
                  <p:pic>
                    <p:nvPicPr>
                      <p:cNvPr id="111" name="Image 110">
                        <a:extLst>
                          <a:ext uri="{FF2B5EF4-FFF2-40B4-BE49-F238E27FC236}">
                            <a16:creationId xmlns:a16="http://schemas.microsoft.com/office/drawing/2014/main" xmlns="" id="{77D0F23B-B043-1F49-8585-E6C4E82D8AF6}"/>
                          </a:ext>
                        </a:extLst>
                      </p:cNvPr>
                      <p:cNvPicPr>
                        <a:picLocks noChangeAspect="1"/>
                      </p:cNvPicPr>
                      <p:nvPr/>
                    </p:nvPicPr>
                    <p:blipFill>
                      <a:blip r:embed="rId4" cstate="print"/>
                      <a:stretch>
                        <a:fillRect/>
                      </a:stretch>
                    </p:blipFill>
                    <p:spPr>
                      <a:xfrm>
                        <a:off x="4355976" y="1449208"/>
                        <a:ext cx="2304256" cy="1512168"/>
                      </a:xfrm>
                      <a:prstGeom prst="rect">
                        <a:avLst/>
                      </a:prstGeom>
                    </p:spPr>
                  </p:pic>
                  <p:sp>
                    <p:nvSpPr>
                      <p:cNvPr id="112" name="ZoneTexte 111">
                        <a:extLst>
                          <a:ext uri="{FF2B5EF4-FFF2-40B4-BE49-F238E27FC236}">
                            <a16:creationId xmlns:a16="http://schemas.microsoft.com/office/drawing/2014/main" xmlns="" id="{B509253F-BCAC-2443-8049-CA23976BCC3E}"/>
                          </a:ext>
                        </a:extLst>
                      </p:cNvPr>
                      <p:cNvSpPr txBox="1"/>
                      <p:nvPr/>
                    </p:nvSpPr>
                    <p:spPr>
                      <a:xfrm>
                        <a:off x="5879281" y="2059439"/>
                        <a:ext cx="257630" cy="152316"/>
                      </a:xfrm>
                      <a:prstGeom prst="rect">
                        <a:avLst/>
                      </a:prstGeom>
                      <a:noFill/>
                    </p:spPr>
                    <p:txBody>
                      <a:bodyPr wrap="none" rtlCol="0">
                        <a:spAutoFit/>
                      </a:bodyPr>
                      <a:lstStyle/>
                      <a:p>
                        <a:r>
                          <a:rPr lang="fr-FR" sz="1200" baseline="30000" dirty="0">
                            <a:solidFill>
                              <a:srgbClr val="0000FF"/>
                            </a:solidFill>
                          </a:rPr>
                          <a:t>17</a:t>
                        </a:r>
                        <a:r>
                          <a:rPr lang="fr-FR" sz="1200" dirty="0">
                            <a:solidFill>
                              <a:srgbClr val="0000FF"/>
                            </a:solidFill>
                          </a:rPr>
                          <a:t>B</a:t>
                        </a:r>
                      </a:p>
                    </p:txBody>
                  </p:sp>
                  <p:sp>
                    <p:nvSpPr>
                      <p:cNvPr id="113" name="ZoneTexte 112">
                        <a:extLst>
                          <a:ext uri="{FF2B5EF4-FFF2-40B4-BE49-F238E27FC236}">
                            <a16:creationId xmlns:a16="http://schemas.microsoft.com/office/drawing/2014/main" xmlns="" id="{39C65E74-AB77-D54B-AAF5-55FCD4C7CED1}"/>
                          </a:ext>
                        </a:extLst>
                      </p:cNvPr>
                      <p:cNvSpPr txBox="1"/>
                      <p:nvPr/>
                    </p:nvSpPr>
                    <p:spPr>
                      <a:xfrm>
                        <a:off x="5614736" y="2198914"/>
                        <a:ext cx="311117" cy="152316"/>
                      </a:xfrm>
                      <a:prstGeom prst="rect">
                        <a:avLst/>
                      </a:prstGeom>
                      <a:noFill/>
                    </p:spPr>
                    <p:txBody>
                      <a:bodyPr wrap="none" rtlCol="0">
                        <a:spAutoFit/>
                      </a:bodyPr>
                      <a:lstStyle/>
                      <a:p>
                        <a:r>
                          <a:rPr lang="fr-FR" sz="1200" baseline="30000" dirty="0">
                            <a:solidFill>
                              <a:srgbClr val="0000FF"/>
                            </a:solidFill>
                          </a:rPr>
                          <a:t>14</a:t>
                        </a:r>
                        <a:r>
                          <a:rPr lang="fr-FR" sz="1200" dirty="0">
                            <a:solidFill>
                              <a:srgbClr val="0000FF"/>
                            </a:solidFill>
                          </a:rPr>
                          <a:t>Be</a:t>
                        </a:r>
                      </a:p>
                    </p:txBody>
                  </p:sp>
                  <p:sp>
                    <p:nvSpPr>
                      <p:cNvPr id="114" name="Rectangle 113">
                        <a:extLst>
                          <a:ext uri="{FF2B5EF4-FFF2-40B4-BE49-F238E27FC236}">
                            <a16:creationId xmlns:a16="http://schemas.microsoft.com/office/drawing/2014/main" xmlns="" id="{934425F4-98A7-7244-AF61-5A3A5D8239CF}"/>
                          </a:ext>
                        </a:extLst>
                      </p:cNvPr>
                      <p:cNvSpPr/>
                      <p:nvPr/>
                    </p:nvSpPr>
                    <p:spPr>
                      <a:xfrm>
                        <a:off x="6444208" y="2385312"/>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15" name="Rectangle 114">
                        <a:extLst>
                          <a:ext uri="{FF2B5EF4-FFF2-40B4-BE49-F238E27FC236}">
                            <a16:creationId xmlns:a16="http://schemas.microsoft.com/office/drawing/2014/main" xmlns="" id="{54E875DC-2376-1D4C-8933-45B6C809FBBA}"/>
                          </a:ext>
                        </a:extLst>
                      </p:cNvPr>
                      <p:cNvSpPr/>
                      <p:nvPr/>
                    </p:nvSpPr>
                    <p:spPr>
                      <a:xfrm>
                        <a:off x="6402932" y="2529328"/>
                        <a:ext cx="25186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grpSp>
                <p:sp>
                  <p:nvSpPr>
                    <p:cNvPr id="108" name="Rectangle 107">
                      <a:extLst>
                        <a:ext uri="{FF2B5EF4-FFF2-40B4-BE49-F238E27FC236}">
                          <a16:creationId xmlns:a16="http://schemas.microsoft.com/office/drawing/2014/main" xmlns="" id="{4A243ED0-748D-DC44-8162-04053B2F0EF7}"/>
                        </a:ext>
                      </a:extLst>
                    </p:cNvPr>
                    <p:cNvSpPr/>
                    <p:nvPr/>
                  </p:nvSpPr>
                  <p:spPr>
                    <a:xfrm>
                      <a:off x="2844853" y="4883878"/>
                      <a:ext cx="180000" cy="242837"/>
                    </a:xfrm>
                    <a:prstGeom prst="rect">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9" name="Connecteur droit avec flèche 108">
                      <a:extLst>
                        <a:ext uri="{FF2B5EF4-FFF2-40B4-BE49-F238E27FC236}">
                          <a16:creationId xmlns:a16="http://schemas.microsoft.com/office/drawing/2014/main" xmlns="" id="{ABCDB768-1042-CE4C-A4B7-BB4C1770E54F}"/>
                        </a:ext>
                      </a:extLst>
                    </p:cNvPr>
                    <p:cNvCxnSpPr/>
                    <p:nvPr/>
                  </p:nvCxnSpPr>
                  <p:spPr>
                    <a:xfrm>
                      <a:off x="2943745" y="4805784"/>
                      <a:ext cx="369" cy="233271"/>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0" name="Connecteur droit avec flèche 109">
                      <a:extLst>
                        <a:ext uri="{FF2B5EF4-FFF2-40B4-BE49-F238E27FC236}">
                          <a16:creationId xmlns:a16="http://schemas.microsoft.com/office/drawing/2014/main" xmlns="" id="{76DECE04-0CAF-8F49-840D-ED87F87C8365}"/>
                        </a:ext>
                      </a:extLst>
                    </p:cNvPr>
                    <p:cNvCxnSpPr/>
                    <p:nvPr/>
                  </p:nvCxnSpPr>
                  <p:spPr>
                    <a:xfrm flipH="1">
                      <a:off x="2923397" y="4739608"/>
                      <a:ext cx="190003" cy="0"/>
                    </a:xfrm>
                    <a:prstGeom prst="straightConnector1">
                      <a:avLst/>
                    </a:prstGeom>
                    <a:ln w="952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04" name="Rectangle 103">
                    <a:extLst>
                      <a:ext uri="{FF2B5EF4-FFF2-40B4-BE49-F238E27FC236}">
                        <a16:creationId xmlns:a16="http://schemas.microsoft.com/office/drawing/2014/main" xmlns="" id="{AE933CB0-B997-5F45-9DD6-785FEC8180E0}"/>
                      </a:ext>
                    </a:extLst>
                  </p:cNvPr>
                  <p:cNvSpPr/>
                  <p:nvPr/>
                </p:nvSpPr>
                <p:spPr>
                  <a:xfrm>
                    <a:off x="3229124" y="4617875"/>
                    <a:ext cx="180000" cy="242837"/>
                  </a:xfrm>
                  <a:prstGeom prst="rect">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5" name="Connecteur droit avec flèche 104">
                    <a:extLst>
                      <a:ext uri="{FF2B5EF4-FFF2-40B4-BE49-F238E27FC236}">
                        <a16:creationId xmlns:a16="http://schemas.microsoft.com/office/drawing/2014/main" xmlns="" id="{CC1A72AF-F9E4-DB4D-B0E0-1C5B0E7E0FC1}"/>
                      </a:ext>
                    </a:extLst>
                  </p:cNvPr>
                  <p:cNvCxnSpPr/>
                  <p:nvPr/>
                </p:nvCxnSpPr>
                <p:spPr>
                  <a:xfrm>
                    <a:off x="3323242" y="4495119"/>
                    <a:ext cx="0" cy="306554"/>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6" name="Connecteur droit avec flèche 105">
                    <a:extLst>
                      <a:ext uri="{FF2B5EF4-FFF2-40B4-BE49-F238E27FC236}">
                        <a16:creationId xmlns:a16="http://schemas.microsoft.com/office/drawing/2014/main" xmlns="" id="{D27D5AF2-1A58-D74F-B199-4292F476477E}"/>
                      </a:ext>
                    </a:extLst>
                  </p:cNvPr>
                  <p:cNvCxnSpPr/>
                  <p:nvPr/>
                </p:nvCxnSpPr>
                <p:spPr>
                  <a:xfrm>
                    <a:off x="2557349" y="5013299"/>
                    <a:ext cx="0" cy="306554"/>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90" name="Rectangle 89">
                  <a:extLst>
                    <a:ext uri="{FF2B5EF4-FFF2-40B4-BE49-F238E27FC236}">
                      <a16:creationId xmlns:a16="http://schemas.microsoft.com/office/drawing/2014/main" xmlns="" id="{343F7FCA-E2A7-2A40-A465-3E105ABC4A36}"/>
                    </a:ext>
                  </a:extLst>
                </p:cNvPr>
                <p:cNvSpPr/>
                <p:nvPr/>
              </p:nvSpPr>
              <p:spPr>
                <a:xfrm>
                  <a:off x="2070452" y="2113163"/>
                  <a:ext cx="180000" cy="242837"/>
                </a:xfrm>
                <a:prstGeom prst="rect">
                  <a:avLst/>
                </a:prstGeom>
                <a:noFill/>
                <a:ln w="12700" cmpd="sng">
                  <a:solidFill>
                    <a:srgbClr val="008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xmlns="" id="{18F61BC8-5D89-5141-90FB-AF9DC84609C7}"/>
                    </a:ext>
                  </a:extLst>
                </p:cNvPr>
                <p:cNvSpPr/>
                <p:nvPr/>
              </p:nvSpPr>
              <p:spPr>
                <a:xfrm>
                  <a:off x="1875840" y="2114679"/>
                  <a:ext cx="180000" cy="242837"/>
                </a:xfrm>
                <a:prstGeom prst="rect">
                  <a:avLst/>
                </a:prstGeom>
                <a:solidFill>
                  <a:srgbClr val="FFFF00"/>
                </a:solid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xmlns="" id="{4F02DDC5-BE21-D244-A927-DC71CE901708}"/>
                    </a:ext>
                  </a:extLst>
                </p:cNvPr>
                <p:cNvSpPr/>
                <p:nvPr/>
              </p:nvSpPr>
              <p:spPr>
                <a:xfrm>
                  <a:off x="1111542" y="2374285"/>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xmlns="" id="{D6A7AC4C-E2C0-4941-A818-62CB3F695A12}"/>
                    </a:ext>
                  </a:extLst>
                </p:cNvPr>
                <p:cNvSpPr/>
                <p:nvPr/>
              </p:nvSpPr>
              <p:spPr>
                <a:xfrm>
                  <a:off x="2258908" y="1854267"/>
                  <a:ext cx="180000" cy="242837"/>
                </a:xfrm>
                <a:prstGeom prst="rect">
                  <a:avLst/>
                </a:prstGeom>
                <a:solidFill>
                  <a:srgbClr val="FFFF00"/>
                </a:solid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xmlns="" id="{05EE06A7-45FB-B540-B156-F976C28F8647}"/>
                    </a:ext>
                  </a:extLst>
                </p:cNvPr>
                <p:cNvSpPr/>
                <p:nvPr/>
              </p:nvSpPr>
              <p:spPr>
                <a:xfrm>
                  <a:off x="2647955" y="1589388"/>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xmlns="" id="{FA0D45F6-F6FB-0642-92D4-CD50CF2BE678}"/>
                    </a:ext>
                  </a:extLst>
                </p:cNvPr>
                <p:cNvSpPr/>
                <p:nvPr/>
              </p:nvSpPr>
              <p:spPr>
                <a:xfrm>
                  <a:off x="3036337" y="1589388"/>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xmlns="" id="{682EE003-03CB-354E-883E-234876E8CDFB}"/>
                    </a:ext>
                  </a:extLst>
                </p:cNvPr>
                <p:cNvSpPr/>
                <p:nvPr/>
              </p:nvSpPr>
              <p:spPr>
                <a:xfrm>
                  <a:off x="3413734" y="1323047"/>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xmlns="" id="{90BB72F3-A5CC-8D4F-BC03-4F2A9898B3C2}"/>
                    </a:ext>
                  </a:extLst>
                </p:cNvPr>
                <p:cNvSpPr/>
                <p:nvPr/>
              </p:nvSpPr>
              <p:spPr>
                <a:xfrm>
                  <a:off x="1499743" y="2370148"/>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xmlns="" id="{9407F72C-482F-7C47-8156-E4E0AE19B5F2}"/>
                    </a:ext>
                  </a:extLst>
                </p:cNvPr>
                <p:cNvSpPr/>
                <p:nvPr/>
              </p:nvSpPr>
              <p:spPr>
                <a:xfrm>
                  <a:off x="2967655" y="2011244"/>
                  <a:ext cx="189554" cy="288000"/>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9" name="ZoneTexte 98">
                  <a:extLst>
                    <a:ext uri="{FF2B5EF4-FFF2-40B4-BE49-F238E27FC236}">
                      <a16:creationId xmlns:a16="http://schemas.microsoft.com/office/drawing/2014/main" xmlns="" id="{DC2AA87E-11DC-764F-989E-098BFC086BD4}"/>
                    </a:ext>
                  </a:extLst>
                </p:cNvPr>
                <p:cNvSpPr txBox="1"/>
                <p:nvPr/>
              </p:nvSpPr>
              <p:spPr>
                <a:xfrm>
                  <a:off x="3136848" y="2006152"/>
                  <a:ext cx="870412" cy="287695"/>
                </a:xfrm>
                <a:prstGeom prst="rect">
                  <a:avLst/>
                </a:prstGeom>
                <a:noFill/>
              </p:spPr>
              <p:txBody>
                <a:bodyPr wrap="none" rtlCol="0">
                  <a:spAutoFit/>
                </a:bodyPr>
                <a:lstStyle/>
                <a:p>
                  <a:r>
                    <a:rPr lang="fr-FR" sz="1200" dirty="0" err="1">
                      <a:solidFill>
                        <a:schemeClr val="tx1">
                          <a:lumMod val="85000"/>
                          <a:lumOff val="15000"/>
                        </a:schemeClr>
                      </a:solidFill>
                      <a:latin typeface="Cambria"/>
                      <a:cs typeface="Cambria"/>
                    </a:rPr>
                    <a:t>unbound</a:t>
                  </a:r>
                  <a:endParaRPr lang="fr-FR" sz="1200" dirty="0">
                    <a:solidFill>
                      <a:schemeClr val="tx1">
                        <a:lumMod val="85000"/>
                        <a:lumOff val="15000"/>
                      </a:schemeClr>
                    </a:solidFill>
                    <a:latin typeface="Cambria"/>
                    <a:cs typeface="Cambria"/>
                  </a:endParaRPr>
                </a:p>
              </p:txBody>
            </p:sp>
            <p:sp>
              <p:nvSpPr>
                <p:cNvPr id="100" name="Rectangle 99">
                  <a:extLst>
                    <a:ext uri="{FF2B5EF4-FFF2-40B4-BE49-F238E27FC236}">
                      <a16:creationId xmlns:a16="http://schemas.microsoft.com/office/drawing/2014/main" xmlns="" id="{3EF0770C-4208-1140-BAB9-FD40914995D9}"/>
                    </a:ext>
                  </a:extLst>
                </p:cNvPr>
                <p:cNvSpPr/>
                <p:nvPr/>
              </p:nvSpPr>
              <p:spPr>
                <a:xfrm>
                  <a:off x="2455456" y="1849395"/>
                  <a:ext cx="180000" cy="242837"/>
                </a:xfrm>
                <a:prstGeom prst="rect">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xmlns="" id="{C0A872B7-6794-B245-8EB5-E0FBC4613216}"/>
                    </a:ext>
                  </a:extLst>
                </p:cNvPr>
                <p:cNvSpPr txBox="1"/>
                <p:nvPr/>
              </p:nvSpPr>
              <p:spPr>
                <a:xfrm>
                  <a:off x="1968482" y="2336502"/>
                  <a:ext cx="431804" cy="287695"/>
                </a:xfrm>
                <a:prstGeom prst="rect">
                  <a:avLst/>
                </a:prstGeom>
                <a:noFill/>
              </p:spPr>
              <p:txBody>
                <a:bodyPr wrap="none" rtlCol="0">
                  <a:spAutoFit/>
                </a:bodyPr>
                <a:lstStyle/>
                <a:p>
                  <a:r>
                    <a:rPr lang="fr-FR" sz="1200" baseline="30000" dirty="0">
                      <a:solidFill>
                        <a:srgbClr val="0000FF"/>
                      </a:solidFill>
                    </a:rPr>
                    <a:t>11</a:t>
                  </a:r>
                  <a:r>
                    <a:rPr lang="fr-FR" sz="1200" dirty="0">
                      <a:solidFill>
                        <a:srgbClr val="0000FF"/>
                      </a:solidFill>
                    </a:rPr>
                    <a:t>Li</a:t>
                  </a:r>
                </a:p>
              </p:txBody>
            </p:sp>
            <p:cxnSp>
              <p:nvCxnSpPr>
                <p:cNvPr id="102" name="Connecteur droit avec flèche 101">
                  <a:extLst>
                    <a:ext uri="{FF2B5EF4-FFF2-40B4-BE49-F238E27FC236}">
                      <a16:creationId xmlns:a16="http://schemas.microsoft.com/office/drawing/2014/main" xmlns="" id="{9A155B47-5B11-AE4B-BA37-20A31598CCDC}"/>
                    </a:ext>
                  </a:extLst>
                </p:cNvPr>
                <p:cNvCxnSpPr/>
                <p:nvPr/>
              </p:nvCxnSpPr>
              <p:spPr>
                <a:xfrm>
                  <a:off x="2732997" y="1501303"/>
                  <a:ext cx="369" cy="233271"/>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82" name="ZoneTexte 81">
                <a:extLst>
                  <a:ext uri="{FF2B5EF4-FFF2-40B4-BE49-F238E27FC236}">
                    <a16:creationId xmlns:a16="http://schemas.microsoft.com/office/drawing/2014/main" xmlns="" id="{BBB71214-F23D-9F46-8398-B8556398EB15}"/>
                  </a:ext>
                </a:extLst>
              </p:cNvPr>
              <p:cNvSpPr txBox="1"/>
              <p:nvPr/>
            </p:nvSpPr>
            <p:spPr>
              <a:xfrm>
                <a:off x="4906487" y="1140278"/>
                <a:ext cx="3883159" cy="351626"/>
              </a:xfrm>
              <a:prstGeom prst="rect">
                <a:avLst/>
              </a:prstGeom>
              <a:solidFill>
                <a:srgbClr val="FFFFFF"/>
              </a:solidFill>
            </p:spPr>
            <p:txBody>
              <a:bodyPr wrap="none" rtlCol="0">
                <a:spAutoFit/>
              </a:bodyPr>
              <a:lstStyle/>
              <a:p>
                <a:r>
                  <a:rPr lang="fr-FR" sz="1600" dirty="0" err="1" smtClean="0">
                    <a:solidFill>
                      <a:srgbClr val="0000FF"/>
                    </a:solidFill>
                  </a:rPr>
                  <a:t>Experiment</a:t>
                </a:r>
                <a:r>
                  <a:rPr lang="fr-FR" sz="1600" dirty="0" smtClean="0">
                    <a:solidFill>
                      <a:srgbClr val="0000FF"/>
                    </a:solidFill>
                  </a:rPr>
                  <a:t> </a:t>
                </a:r>
                <a:r>
                  <a:rPr lang="fr-FR" sz="1600" dirty="0" err="1" smtClean="0">
                    <a:solidFill>
                      <a:srgbClr val="0000FF"/>
                    </a:solidFill>
                  </a:rPr>
                  <a:t>accepted</a:t>
                </a:r>
                <a:r>
                  <a:rPr lang="fr-FR" sz="1600" dirty="0" smtClean="0">
                    <a:solidFill>
                      <a:srgbClr val="0000FF"/>
                    </a:solidFill>
                  </a:rPr>
                  <a:t>, </a:t>
                </a:r>
                <a:r>
                  <a:rPr lang="fr-FR" sz="1600" dirty="0" err="1" smtClean="0">
                    <a:solidFill>
                      <a:srgbClr val="0000FF"/>
                    </a:solidFill>
                  </a:rPr>
                  <a:t>planned</a:t>
                </a:r>
                <a:r>
                  <a:rPr lang="fr-FR" sz="1600" dirty="0" smtClean="0">
                    <a:solidFill>
                      <a:srgbClr val="0000FF"/>
                    </a:solidFill>
                  </a:rPr>
                  <a:t> in 2020</a:t>
                </a:r>
                <a:endParaRPr lang="fr-FR" sz="1600" dirty="0">
                  <a:solidFill>
                    <a:srgbClr val="0000FF"/>
                  </a:solidFill>
                </a:endParaRPr>
              </a:p>
            </p:txBody>
          </p:sp>
        </p:grpSp>
        <p:cxnSp>
          <p:nvCxnSpPr>
            <p:cNvPr id="79" name="Connecteur droit avec flèche 78">
              <a:extLst>
                <a:ext uri="{FF2B5EF4-FFF2-40B4-BE49-F238E27FC236}">
                  <a16:creationId xmlns:a16="http://schemas.microsoft.com/office/drawing/2014/main" xmlns="" id="{049DD2FB-5D83-154A-8DE1-CEF9FE2EE847}"/>
                </a:ext>
              </a:extLst>
            </p:cNvPr>
            <p:cNvCxnSpPr/>
            <p:nvPr/>
          </p:nvCxnSpPr>
          <p:spPr>
            <a:xfrm flipH="1">
              <a:off x="2324106" y="4668680"/>
              <a:ext cx="263994" cy="0"/>
            </a:xfrm>
            <a:prstGeom prst="straightConnector1">
              <a:avLst/>
            </a:prstGeom>
            <a:ln w="952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80" name="Image 79">
              <a:extLst>
                <a:ext uri="{FF2B5EF4-FFF2-40B4-BE49-F238E27FC236}">
                  <a16:creationId xmlns:a16="http://schemas.microsoft.com/office/drawing/2014/main" xmlns="" id="{E18B3705-40AE-0A4D-913F-752925A9F7B3}"/>
                </a:ext>
              </a:extLst>
            </p:cNvPr>
            <p:cNvPicPr>
              <a:picLocks noChangeAspect="1"/>
            </p:cNvPicPr>
            <p:nvPr/>
          </p:nvPicPr>
          <p:blipFill rotWithShape="1">
            <a:blip r:embed="rId4" cstate="print"/>
            <a:srcRect l="72745" t="72419" r="21080" b="18376"/>
            <a:stretch/>
          </p:blipFill>
          <p:spPr>
            <a:xfrm>
              <a:off x="2469546" y="4535762"/>
              <a:ext cx="228600" cy="262890"/>
            </a:xfrm>
            <a:prstGeom prst="rect">
              <a:avLst/>
            </a:prstGeom>
          </p:spPr>
        </p:pic>
      </p:grpSp>
    </p:spTree>
    <p:extLst>
      <p:ext uri="{BB962C8B-B14F-4D97-AF65-F5344CB8AC3E}">
        <p14:creationId xmlns:p14="http://schemas.microsoft.com/office/powerpoint/2010/main" xmlns="" val="14621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1077218"/>
          </a:xfrm>
          <a:prstGeom prst="rect">
            <a:avLst/>
          </a:prstGeom>
          <a:noFill/>
        </p:spPr>
        <p:txBody>
          <a:bodyPr wrap="square" rtlCol="0">
            <a:spAutoFit/>
          </a:bodyPr>
          <a:lstStyle/>
          <a:p>
            <a:pPr algn="ctr"/>
            <a:r>
              <a:rPr lang="en-US" sz="3200" b="1" dirty="0" smtClean="0"/>
              <a:t>Two-proton radioactivity</a:t>
            </a:r>
          </a:p>
          <a:p>
            <a:pPr algn="ctr"/>
            <a:r>
              <a:rPr lang="en-US" sz="3200" b="1" dirty="0" smtClean="0"/>
              <a:t>J. </a:t>
            </a:r>
            <a:r>
              <a:rPr lang="en-US" sz="3200" b="1" dirty="0" err="1" smtClean="0"/>
              <a:t>Govinazzo</a:t>
            </a:r>
            <a:r>
              <a:rPr lang="en-US" sz="3200" b="1" dirty="0" smtClean="0"/>
              <a:t>, CENBG</a:t>
            </a:r>
            <a:endParaRPr lang="en-US" sz="3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0" y="6583695"/>
            <a:ext cx="9144000" cy="272718"/>
            <a:chOff x="0" y="6583695"/>
            <a:chExt cx="9144000" cy="272718"/>
          </a:xfrm>
        </p:grpSpPr>
        <p:sp>
          <p:nvSpPr>
            <p:cNvPr id="4" name="Rectangle 3"/>
            <p:cNvSpPr/>
            <p:nvPr/>
          </p:nvSpPr>
          <p:spPr>
            <a:xfrm>
              <a:off x="0" y="6597352"/>
              <a:ext cx="9144000" cy="259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p:cNvSpPr txBox="1">
              <a:spLocks noChangeArrowheads="1"/>
            </p:cNvSpPr>
            <p:nvPr/>
          </p:nvSpPr>
          <p:spPr bwMode="auto">
            <a:xfrm>
              <a:off x="6897048" y="6583695"/>
              <a:ext cx="2246952"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altLang="fr-FR" sz="1200" b="1" dirty="0" smtClean="0"/>
                <a:t>GSI / FAIR – 2-proton radioactivity</a:t>
              </a:r>
              <a:endParaRPr lang="en-US" altLang="fr-FR" sz="1200" b="1" dirty="0"/>
            </a:p>
          </p:txBody>
        </p:sp>
      </p:grpSp>
      <p:sp>
        <p:nvSpPr>
          <p:cNvPr id="11" name="Text Box 2"/>
          <p:cNvSpPr txBox="1">
            <a:spLocks noChangeArrowheads="1"/>
          </p:cNvSpPr>
          <p:nvPr/>
        </p:nvSpPr>
        <p:spPr bwMode="auto">
          <a:xfrm>
            <a:off x="3126662" y="0"/>
            <a:ext cx="2859620"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2400" b="1" dirty="0" smtClean="0">
                <a:solidFill>
                  <a:srgbClr val="C00000"/>
                </a:solidFill>
              </a:rPr>
              <a:t>2-proton </a:t>
            </a:r>
            <a:r>
              <a:rPr lang="en-US" altLang="fr-FR" sz="2400" b="1" dirty="0" smtClean="0">
                <a:solidFill>
                  <a:srgbClr val="C00000"/>
                </a:solidFill>
              </a:rPr>
              <a:t>radioactivity</a:t>
            </a:r>
            <a:endParaRPr lang="en-US" altLang="fr-FR" sz="2400" b="1" dirty="0" smtClean="0">
              <a:solidFill>
                <a:srgbClr val="C00000"/>
              </a:solidFill>
            </a:endParaRPr>
          </a:p>
        </p:txBody>
      </p:sp>
      <p:sp>
        <p:nvSpPr>
          <p:cNvPr id="14" name="Text Box 2"/>
          <p:cNvSpPr txBox="1">
            <a:spLocks noChangeArrowheads="1"/>
          </p:cNvSpPr>
          <p:nvPr/>
        </p:nvSpPr>
        <p:spPr bwMode="auto">
          <a:xfrm>
            <a:off x="35496" y="6583694"/>
            <a:ext cx="1435256"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200" b="1" dirty="0" smtClean="0"/>
              <a:t>CS-IN2P3 – </a:t>
            </a:r>
            <a:r>
              <a:rPr lang="en-US" altLang="fr-FR" sz="1200" b="1" dirty="0" err="1" smtClean="0"/>
              <a:t>june</a:t>
            </a:r>
            <a:r>
              <a:rPr lang="en-US" altLang="fr-FR" sz="1200" b="1" dirty="0" smtClean="0"/>
              <a:t> 2019</a:t>
            </a:r>
            <a:endParaRPr lang="en-US" altLang="fr-FR" sz="1200" b="1" dirty="0"/>
          </a:p>
        </p:txBody>
      </p:sp>
      <p:pic>
        <p:nvPicPr>
          <p:cNvPr id="15" name="Imag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19303" y="20054"/>
            <a:ext cx="833785" cy="625339"/>
          </a:xfrm>
          <a:prstGeom prst="rect">
            <a:avLst/>
          </a:prstGeom>
        </p:spPr>
      </p:pic>
      <p:grpSp>
        <p:nvGrpSpPr>
          <p:cNvPr id="3" name="Groupe 36"/>
          <p:cNvGrpSpPr/>
          <p:nvPr/>
        </p:nvGrpSpPr>
        <p:grpSpPr>
          <a:xfrm>
            <a:off x="251519" y="631375"/>
            <a:ext cx="5570302" cy="2989997"/>
            <a:chOff x="251519" y="631375"/>
            <a:chExt cx="5570302" cy="2989997"/>
          </a:xfrm>
        </p:grpSpPr>
        <p:sp>
          <p:nvSpPr>
            <p:cNvPr id="21" name="Rectangle 20"/>
            <p:cNvSpPr/>
            <p:nvPr/>
          </p:nvSpPr>
          <p:spPr>
            <a:xfrm>
              <a:off x="2406343" y="631375"/>
              <a:ext cx="3415478" cy="626701"/>
            </a:xfrm>
            <a:prstGeom prst="rect">
              <a:avLst/>
            </a:prstGeom>
            <a:solidFill>
              <a:srgbClr val="FFFFFF">
                <a:alpha val="50196"/>
              </a:srgbClr>
            </a:solidFill>
          </p:spPr>
          <p:txBody>
            <a:bodyPr wrap="none" lIns="36000" tIns="36000" rIns="36000" bIns="36000">
              <a:spAutoFit/>
            </a:bodyPr>
            <a:lstStyle/>
            <a:p>
              <a:pPr lvl="0">
                <a:spcAft>
                  <a:spcPts val="0"/>
                </a:spcAft>
                <a:tabLst>
                  <a:tab pos="182563" algn="l"/>
                  <a:tab pos="539750" algn="l"/>
                </a:tabLs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 unique &amp; very exotic decay mode</a:t>
              </a:r>
              <a:endPar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r>
                <a:rPr lang="en-US"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for </a:t>
              </a: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unbound</a:t>
              </a:r>
              <a:r>
                <a:rPr lang="en-US"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even-Z </a:t>
              </a:r>
              <a:r>
                <a:rPr lang="en-US"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nuclei</a:t>
              </a:r>
              <a:r>
                <a:rPr lang="en-US"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p>
          </p:txBody>
        </p:sp>
        <p:grpSp>
          <p:nvGrpSpPr>
            <p:cNvPr id="5" name="Groupe 21"/>
            <p:cNvGrpSpPr>
              <a:grpSpLocks noChangeAspect="1"/>
            </p:cNvGrpSpPr>
            <p:nvPr/>
          </p:nvGrpSpPr>
          <p:grpSpPr>
            <a:xfrm>
              <a:off x="251519" y="855034"/>
              <a:ext cx="4655297" cy="2766338"/>
              <a:chOff x="2868035" y="863578"/>
              <a:chExt cx="6275965" cy="3729395"/>
            </a:xfrm>
          </p:grpSpPr>
          <p:grpSp>
            <p:nvGrpSpPr>
              <p:cNvPr id="6" name="Group 14"/>
              <p:cNvGrpSpPr>
                <a:grpSpLocks noChangeAspect="1"/>
              </p:cNvGrpSpPr>
              <p:nvPr/>
            </p:nvGrpSpPr>
            <p:grpSpPr bwMode="auto">
              <a:xfrm>
                <a:off x="4518659" y="1358273"/>
                <a:ext cx="4625341" cy="3234700"/>
                <a:chOff x="1802" y="768"/>
                <a:chExt cx="3958" cy="2768"/>
              </a:xfrm>
            </p:grpSpPr>
            <p:pic>
              <p:nvPicPr>
                <p:cNvPr id="30" name="Picture 11" descr="E:\giovinazzo\physique\figures\schema\2003\table_isotopes\table_isotopes_no_text.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802" y="768"/>
                  <a:ext cx="3958" cy="2768"/>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8"/>
                <p:cNvSpPr>
                  <a:spLocks noChangeArrowheads="1"/>
                </p:cNvSpPr>
                <p:nvPr/>
              </p:nvSpPr>
              <p:spPr bwMode="auto">
                <a:xfrm>
                  <a:off x="2304" y="2544"/>
                  <a:ext cx="432" cy="432"/>
                </a:xfrm>
                <a:prstGeom prst="rect">
                  <a:avLst/>
                </a:prstGeom>
                <a:solidFill>
                  <a:schemeClr val="bg1">
                    <a:alpha val="50000"/>
                  </a:schemeClr>
                </a:solidFill>
                <a:ln w="28575">
                  <a:solidFill>
                    <a:schemeClr val="bg1">
                      <a:lumMod val="6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grpSp>
          <p:cxnSp>
            <p:nvCxnSpPr>
              <p:cNvPr id="25" name="Connecteur droit 24"/>
              <p:cNvCxnSpPr/>
              <p:nvPr/>
            </p:nvCxnSpPr>
            <p:spPr>
              <a:xfrm>
                <a:off x="5219700" y="884271"/>
                <a:ext cx="390437" cy="254944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2868035" y="3160281"/>
                <a:ext cx="2237265" cy="77827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5219700" y="3141663"/>
                <a:ext cx="390437" cy="796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868036" y="863578"/>
                <a:ext cx="2237264" cy="257013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9" name="Picture 7" descr="E:\giovinazzo\physique\figures\schema\2003\table_isotopes\table_isotopes_zoom.gi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68037" y="884272"/>
                <a:ext cx="2351664" cy="2257598"/>
              </a:xfrm>
              <a:prstGeom prst="rect">
                <a:avLst/>
              </a:prstGeom>
              <a:solidFill>
                <a:schemeClr val="bg1">
                  <a:alpha val="50000"/>
                </a:schemeClr>
              </a:solidFill>
              <a:ln w="28575">
                <a:solidFill>
                  <a:schemeClr val="bg1">
                    <a:lumMod val="65000"/>
                  </a:schemeClr>
                </a:solidFill>
                <a:miter lim="800000"/>
                <a:headEnd/>
                <a:tailEnd/>
              </a:ln>
            </p:spPr>
          </p:pic>
        </p:grpSp>
      </p:grpSp>
      <p:sp>
        <p:nvSpPr>
          <p:cNvPr id="9" name="Flèche courbée vers la droite 8"/>
          <p:cNvSpPr/>
          <p:nvPr/>
        </p:nvSpPr>
        <p:spPr>
          <a:xfrm>
            <a:off x="849433" y="1545815"/>
            <a:ext cx="216024" cy="244920"/>
          </a:xfrm>
          <a:prstGeom prst="curvedRigh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 name="Forme libre 34"/>
          <p:cNvSpPr/>
          <p:nvPr/>
        </p:nvSpPr>
        <p:spPr>
          <a:xfrm>
            <a:off x="312420" y="1013461"/>
            <a:ext cx="1676400" cy="1440180"/>
          </a:xfrm>
          <a:custGeom>
            <a:avLst/>
            <a:gdLst>
              <a:gd name="connsiteX0" fmla="*/ 0 w 1775460"/>
              <a:gd name="connsiteY0" fmla="*/ 1349999 h 1349999"/>
              <a:gd name="connsiteX1" fmla="*/ 1440180 w 1775460"/>
              <a:gd name="connsiteY1" fmla="*/ 138419 h 1349999"/>
              <a:gd name="connsiteX2" fmla="*/ 1775460 w 1775460"/>
              <a:gd name="connsiteY2" fmla="*/ 77459 h 1349999"/>
              <a:gd name="connsiteX0" fmla="*/ 0 w 1775460"/>
              <a:gd name="connsiteY0" fmla="*/ 1281121 h 1281121"/>
              <a:gd name="connsiteX1" fmla="*/ 822960 w 1775460"/>
              <a:gd name="connsiteY1" fmla="*/ 587701 h 1281121"/>
              <a:gd name="connsiteX2" fmla="*/ 1775460 w 1775460"/>
              <a:gd name="connsiteY2" fmla="*/ 8581 h 1281121"/>
              <a:gd name="connsiteX0" fmla="*/ 0 w 1394460"/>
              <a:gd name="connsiteY0" fmla="*/ 1161368 h 1161368"/>
              <a:gd name="connsiteX1" fmla="*/ 822960 w 1394460"/>
              <a:gd name="connsiteY1" fmla="*/ 467948 h 1161368"/>
              <a:gd name="connsiteX2" fmla="*/ 1394460 w 1394460"/>
              <a:gd name="connsiteY2" fmla="*/ 10748 h 1161368"/>
              <a:gd name="connsiteX0" fmla="*/ 0 w 1394460"/>
              <a:gd name="connsiteY0" fmla="*/ 1161368 h 1161368"/>
              <a:gd name="connsiteX1" fmla="*/ 822960 w 1394460"/>
              <a:gd name="connsiteY1" fmla="*/ 467948 h 1161368"/>
              <a:gd name="connsiteX2" fmla="*/ 1394460 w 1394460"/>
              <a:gd name="connsiteY2" fmla="*/ 10748 h 1161368"/>
              <a:gd name="connsiteX0" fmla="*/ 0 w 1394460"/>
              <a:gd name="connsiteY0" fmla="*/ 1161368 h 1161368"/>
              <a:gd name="connsiteX1" fmla="*/ 822960 w 1394460"/>
              <a:gd name="connsiteY1" fmla="*/ 467948 h 1161368"/>
              <a:gd name="connsiteX2" fmla="*/ 1394460 w 1394460"/>
              <a:gd name="connsiteY2" fmla="*/ 10748 h 1161368"/>
              <a:gd name="connsiteX0" fmla="*/ 0 w 1394460"/>
              <a:gd name="connsiteY0" fmla="*/ 1150620 h 1150620"/>
              <a:gd name="connsiteX1" fmla="*/ 822960 w 1394460"/>
              <a:gd name="connsiteY1" fmla="*/ 457200 h 1150620"/>
              <a:gd name="connsiteX2" fmla="*/ 1394460 w 1394460"/>
              <a:gd name="connsiteY2" fmla="*/ 0 h 1150620"/>
              <a:gd name="connsiteX0" fmla="*/ 0 w 1394460"/>
              <a:gd name="connsiteY0" fmla="*/ 1150620 h 1150620"/>
              <a:gd name="connsiteX1" fmla="*/ 1394460 w 1394460"/>
              <a:gd name="connsiteY1" fmla="*/ 0 h 1150620"/>
              <a:gd name="connsiteX0" fmla="*/ 0 w 1356360"/>
              <a:gd name="connsiteY0" fmla="*/ 1143000 h 1143000"/>
              <a:gd name="connsiteX1" fmla="*/ 1356360 w 1356360"/>
              <a:gd name="connsiteY1" fmla="*/ 0 h 1143000"/>
              <a:gd name="connsiteX0" fmla="*/ 0 w 1562100"/>
              <a:gd name="connsiteY0" fmla="*/ 1333500 h 1333500"/>
              <a:gd name="connsiteX1" fmla="*/ 1562100 w 1562100"/>
              <a:gd name="connsiteY1" fmla="*/ 0 h 1333500"/>
              <a:gd name="connsiteX0" fmla="*/ 0 w 1562100"/>
              <a:gd name="connsiteY0" fmla="*/ 1333500 h 1333500"/>
              <a:gd name="connsiteX1" fmla="*/ 1562100 w 1562100"/>
              <a:gd name="connsiteY1" fmla="*/ 0 h 1333500"/>
              <a:gd name="connsiteX0" fmla="*/ 0 w 1562100"/>
              <a:gd name="connsiteY0" fmla="*/ 1333500 h 1333500"/>
              <a:gd name="connsiteX1" fmla="*/ 1562100 w 1562100"/>
              <a:gd name="connsiteY1" fmla="*/ 0 h 1333500"/>
              <a:gd name="connsiteX0" fmla="*/ 0 w 1661160"/>
              <a:gd name="connsiteY0" fmla="*/ 1402080 h 1402080"/>
              <a:gd name="connsiteX1" fmla="*/ 1661160 w 1661160"/>
              <a:gd name="connsiteY1" fmla="*/ 0 h 1402080"/>
              <a:gd name="connsiteX0" fmla="*/ 0 w 1676400"/>
              <a:gd name="connsiteY0" fmla="*/ 1440180 h 1440180"/>
              <a:gd name="connsiteX1" fmla="*/ 1676400 w 1676400"/>
              <a:gd name="connsiteY1" fmla="*/ 0 h 1440180"/>
              <a:gd name="connsiteX0" fmla="*/ 0 w 1676400"/>
              <a:gd name="connsiteY0" fmla="*/ 1440180 h 1440180"/>
              <a:gd name="connsiteX1" fmla="*/ 1676400 w 1676400"/>
              <a:gd name="connsiteY1" fmla="*/ 0 h 1440180"/>
              <a:gd name="connsiteX0" fmla="*/ 0 w 1676400"/>
              <a:gd name="connsiteY0" fmla="*/ 1440180 h 1440180"/>
              <a:gd name="connsiteX1" fmla="*/ 1676400 w 1676400"/>
              <a:gd name="connsiteY1" fmla="*/ 0 h 1440180"/>
            </a:gdLst>
            <a:ahLst/>
            <a:cxnLst>
              <a:cxn ang="0">
                <a:pos x="connsiteX0" y="connsiteY0"/>
              </a:cxn>
              <a:cxn ang="0">
                <a:pos x="connsiteX1" y="connsiteY1"/>
              </a:cxn>
            </a:cxnLst>
            <a:rect l="l" t="t" r="r" b="b"/>
            <a:pathLst>
              <a:path w="1676400" h="1440180">
                <a:moveTo>
                  <a:pt x="0" y="1440180"/>
                </a:moveTo>
                <a:cubicBezTo>
                  <a:pt x="589280" y="904240"/>
                  <a:pt x="1018540" y="543560"/>
                  <a:pt x="1676400"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42"/>
          <p:cNvGrpSpPr/>
          <p:nvPr/>
        </p:nvGrpSpPr>
        <p:grpSpPr>
          <a:xfrm>
            <a:off x="3707904" y="514686"/>
            <a:ext cx="5109626" cy="3706402"/>
            <a:chOff x="3707904" y="514686"/>
            <a:chExt cx="5109626" cy="3706402"/>
          </a:xfrm>
        </p:grpSpPr>
        <p:pic>
          <p:nvPicPr>
            <p:cNvPr id="19" name="Image 18" descr="D:\giovinazzo\instances\CS_IN2P3\2019\2019_CSI_IN2P3-GSI-FAIR\figures\SchemeEmission2P.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46341" y="514686"/>
              <a:ext cx="2971189" cy="2101033"/>
            </a:xfrm>
            <a:prstGeom prst="rect">
              <a:avLst/>
            </a:prstGeom>
            <a:noFill/>
            <a:ln>
              <a:noFill/>
            </a:ln>
          </p:spPr>
        </p:pic>
        <p:pic>
          <p:nvPicPr>
            <p:cNvPr id="20" name="Image 19" descr="D:\giovinazzo\instances\CS_IN2P3\2019\2019_CSI_IN2P3-GSI-FAIR\figures\SchemeLevel2P.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86576" y="2637776"/>
              <a:ext cx="2332727" cy="1583312"/>
            </a:xfrm>
            <a:prstGeom prst="rect">
              <a:avLst/>
            </a:prstGeom>
            <a:noFill/>
            <a:ln>
              <a:noFill/>
            </a:ln>
          </p:spPr>
        </p:pic>
        <p:sp>
          <p:nvSpPr>
            <p:cNvPr id="38" name="Rectangle 37"/>
            <p:cNvSpPr/>
            <p:nvPr/>
          </p:nvSpPr>
          <p:spPr>
            <a:xfrm>
              <a:off x="3707904" y="2492896"/>
              <a:ext cx="2000667" cy="1211476"/>
            </a:xfrm>
            <a:prstGeom prst="rect">
              <a:avLst/>
            </a:prstGeom>
            <a:solidFill>
              <a:srgbClr val="FFFFFF">
                <a:alpha val="50196"/>
              </a:srgbClr>
            </a:solidFill>
          </p:spPr>
          <p:txBody>
            <a:bodyPr wrap="none" lIns="36000" tIns="36000" rIns="36000" bIns="36000">
              <a:spAutoFit/>
            </a:bodyPr>
            <a:lstStyle/>
            <a:p>
              <a:pPr lvl="0">
                <a:spcAft>
                  <a:spcPts val="0"/>
                </a:spcAft>
                <a:tabLst>
                  <a:tab pos="87313" algn="l"/>
                  <a:tab pos="2698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unbound…</a:t>
              </a:r>
            </a:p>
            <a:p>
              <a:pPr lvl="0">
                <a:spcBef>
                  <a:spcPts val="600"/>
                </a:spcBef>
                <a:spcAft>
                  <a:spcPts val="0"/>
                </a:spcAft>
                <a:tabLst>
                  <a:tab pos="87313" algn="l"/>
                  <a:tab pos="2698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Coulomb</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barrier</a:t>
              </a:r>
            </a:p>
            <a:p>
              <a:pPr lvl="0">
                <a:spcBef>
                  <a:spcPts val="600"/>
                </a:spcBef>
                <a:spcAft>
                  <a:spcPts val="0"/>
                </a:spcAft>
                <a:tabLst>
                  <a:tab pos="87313" algn="l"/>
                  <a:tab pos="2698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pairing </a:t>
              </a:r>
              <a:r>
                <a:rPr lang="en-US" sz="16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correlations</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87313" algn="l"/>
                  <a:tab pos="2698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(proton-proton)</a:t>
              </a:r>
              <a:endPar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grpSp>
      <p:grpSp>
        <p:nvGrpSpPr>
          <p:cNvPr id="10" name="Groupe 43"/>
          <p:cNvGrpSpPr/>
          <p:nvPr/>
        </p:nvGrpSpPr>
        <p:grpSpPr>
          <a:xfrm>
            <a:off x="0" y="3717032"/>
            <a:ext cx="9144000" cy="2714353"/>
            <a:chOff x="0" y="3717032"/>
            <a:chExt cx="9144000" cy="2714353"/>
          </a:xfrm>
        </p:grpSpPr>
        <p:sp>
          <p:nvSpPr>
            <p:cNvPr id="39" name="Rectangle 38"/>
            <p:cNvSpPr/>
            <p:nvPr/>
          </p:nvSpPr>
          <p:spPr>
            <a:xfrm>
              <a:off x="3059832" y="4149080"/>
              <a:ext cx="5908211" cy="1380754"/>
            </a:xfrm>
            <a:prstGeom prst="rect">
              <a:avLst/>
            </a:prstGeom>
            <a:noFill/>
          </p:spPr>
          <p:txBody>
            <a:bodyPr wrap="none" lIns="36000" tIns="36000" rIns="36000" bIns="36000">
              <a:spAutoFit/>
            </a:bodyPr>
            <a:lstStyle/>
            <a:p>
              <a:pPr lvl="0">
                <a:spcAft>
                  <a:spcPts val="0"/>
                </a:spcAft>
                <a:tabLst>
                  <a:tab pos="87313" algn="l"/>
                  <a:tab pos="2698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predicted in the 60’s</a:t>
              </a:r>
            </a:p>
            <a:p>
              <a:pPr>
                <a:tabLst>
                  <a:tab pos="87313" algn="l"/>
                  <a:tab pos="2698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indirect evidence in the 2000’s</a:t>
              </a:r>
            </a:p>
            <a:p>
              <a:pPr>
                <a:tabLst>
                  <a:tab pos="87313" algn="l"/>
                  <a:tab pos="269875" algn="l"/>
                  <a:tab pos="1703388" algn="l"/>
                </a:tabLst>
              </a:pP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observed cases: 	</a:t>
              </a:r>
              <a:r>
                <a:rPr lang="en-US" sz="1600" b="1" baseline="30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45</a:t>
              </a:r>
              <a:r>
                <a:rPr lang="en-US" sz="16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Fe</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(GANIL, GSI), </a:t>
              </a:r>
              <a:r>
                <a:rPr lang="en-US" sz="1600" b="1" baseline="30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48</a:t>
              </a:r>
              <a:r>
                <a:rPr lang="en-US" sz="16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Ni</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(GANIL,NSCL), </a:t>
              </a:r>
              <a:r>
                <a:rPr lang="en-US" sz="1600" b="1" baseline="30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54</a:t>
              </a:r>
              <a:r>
                <a:rPr lang="en-US" sz="16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Zn</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(GANIL),</a:t>
              </a:r>
            </a:p>
            <a:p>
              <a:pPr>
                <a:tabLst>
                  <a:tab pos="87313" algn="l"/>
                  <a:tab pos="269875" algn="l"/>
                  <a:tab pos="1703388" algn="l"/>
                </a:tabLst>
              </a:pP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b="1" baseline="30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67</a:t>
              </a:r>
              <a:r>
                <a:rPr lang="en-US" sz="16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Kr</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(RIKEN)</a:t>
              </a: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spcBef>
                  <a:spcPts val="600"/>
                </a:spcBef>
                <a:tabLst>
                  <a:tab pos="87313" algn="l"/>
                  <a:tab pos="269875" algn="l"/>
                  <a:tab pos="1703388"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correlations (tracking exp., TPC): </a:t>
              </a: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45</a:t>
              </a:r>
              <a:r>
                <a:rPr lang="en-US"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Fe</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poor data on </a:t>
              </a:r>
              <a:r>
                <a:rPr lang="en-US" sz="1600" b="1" baseline="300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54</a:t>
              </a:r>
              <a:r>
                <a:rPr lang="en-US" sz="1600" b="1" i="1"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Zn</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16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p:txBody>
        </p:sp>
        <p:sp>
          <p:nvSpPr>
            <p:cNvPr id="40" name="Text Box 64"/>
            <p:cNvSpPr txBox="1">
              <a:spLocks noChangeArrowheads="1"/>
            </p:cNvSpPr>
            <p:nvPr/>
          </p:nvSpPr>
          <p:spPr bwMode="auto">
            <a:xfrm>
              <a:off x="259792" y="3717032"/>
              <a:ext cx="3398485" cy="1334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tabLst>
                  <a:tab pos="93663" algn="l"/>
                  <a:tab pos="446088" algn="l"/>
                </a:tabLst>
              </a:pPr>
              <a:r>
                <a:rPr lang="en-US" b="1" dirty="0" smtClean="0">
                  <a:solidFill>
                    <a:srgbClr val="0070C0"/>
                  </a:solidFill>
                  <a:latin typeface="Calibri" panose="020F0502020204030204" pitchFamily="34" charset="0"/>
                </a:rPr>
                <a:t>physics motivation</a:t>
              </a:r>
              <a:r>
                <a:rPr lang="en-US" sz="1600" dirty="0" smtClean="0">
                  <a:latin typeface="Calibri" panose="020F0502020204030204" pitchFamily="34" charset="0"/>
                </a:rPr>
                <a:t> (beyond drip-line)</a:t>
              </a:r>
            </a:p>
            <a:p>
              <a:pPr>
                <a:tabLst>
                  <a:tab pos="93663" algn="l"/>
                  <a:tab pos="446088" algn="l"/>
                </a:tabLst>
              </a:pPr>
              <a:r>
                <a:rPr lang="en-US" sz="1600" b="1" dirty="0">
                  <a:solidFill>
                    <a:srgbClr val="00B050"/>
                  </a:solidFill>
                  <a:latin typeface="Calibri" panose="020F0502020204030204" pitchFamily="34" charset="0"/>
                </a:rPr>
                <a:t>	</a:t>
              </a:r>
              <a:r>
                <a:rPr lang="en-US" sz="1600" b="1" dirty="0">
                  <a:solidFill>
                    <a:srgbClr val="00B050"/>
                  </a:solidFill>
                  <a:latin typeface="Calibri" panose="020F0502020204030204" pitchFamily="34" charset="0"/>
                  <a:sym typeface="Wingdings 3" panose="05040102010807070707" pitchFamily="18" charset="2"/>
                </a:rPr>
                <a:t></a:t>
              </a:r>
              <a:r>
                <a:rPr lang="en-US" sz="1600" dirty="0">
                  <a:solidFill>
                    <a:srgbClr val="00B050"/>
                  </a:solidFill>
                  <a:latin typeface="Calibri" panose="020F0502020204030204" pitchFamily="34" charset="0"/>
                  <a:sym typeface="Wingdings 3" panose="05040102010807070707" pitchFamily="18" charset="2"/>
                </a:rPr>
                <a:t>	</a:t>
              </a:r>
              <a:r>
                <a:rPr lang="en-US" sz="1600" b="1" dirty="0" smtClean="0">
                  <a:solidFill>
                    <a:srgbClr val="00B050"/>
                  </a:solidFill>
                  <a:latin typeface="Calibri" panose="020F0502020204030204" pitchFamily="34" charset="0"/>
                  <a:sym typeface="Wingdings 3" panose="05040102010807070707" pitchFamily="18" charset="2"/>
                </a:rPr>
                <a:t> pairing </a:t>
              </a:r>
              <a:endParaRPr lang="en-US" sz="1600" b="1" dirty="0" smtClean="0">
                <a:solidFill>
                  <a:srgbClr val="00B050"/>
                </a:solidFill>
                <a:latin typeface="Calibri" panose="020F0502020204030204" pitchFamily="34" charset="0"/>
                <a:sym typeface="Wingdings 3" panose="05040102010807070707" pitchFamily="18" charset="2"/>
              </a:endParaRPr>
            </a:p>
            <a:p>
              <a:pPr>
                <a:tabLst>
                  <a:tab pos="93663" algn="l"/>
                  <a:tab pos="446088" algn="l"/>
                </a:tabLst>
              </a:pPr>
              <a:r>
                <a:rPr lang="en-US" sz="1600" b="1" dirty="0" smtClean="0">
                  <a:solidFill>
                    <a:srgbClr val="00B050"/>
                  </a:solidFill>
                  <a:latin typeface="Calibri" panose="020F0502020204030204" pitchFamily="34" charset="0"/>
                </a:rPr>
                <a:t>	</a:t>
              </a:r>
              <a:r>
                <a:rPr lang="en-US" sz="1600" b="1" dirty="0" smtClean="0">
                  <a:solidFill>
                    <a:srgbClr val="00B050"/>
                  </a:solidFill>
                  <a:latin typeface="Calibri" panose="020F0502020204030204" pitchFamily="34" charset="0"/>
                  <a:sym typeface="Wingdings 3" panose="05040102010807070707" pitchFamily="18" charset="2"/>
                </a:rPr>
                <a:t></a:t>
              </a:r>
              <a:r>
                <a:rPr lang="en-US" sz="1600" dirty="0" smtClean="0">
                  <a:solidFill>
                    <a:srgbClr val="00B050"/>
                  </a:solidFill>
                  <a:latin typeface="Calibri" panose="020F0502020204030204" pitchFamily="34" charset="0"/>
                  <a:sym typeface="Wingdings 3" panose="05040102010807070707" pitchFamily="18" charset="2"/>
                </a:rPr>
                <a:t>	</a:t>
              </a:r>
              <a:r>
                <a:rPr lang="en-US" sz="1600" dirty="0" smtClean="0">
                  <a:solidFill>
                    <a:srgbClr val="00B050"/>
                  </a:solidFill>
                  <a:latin typeface="Calibri" panose="020F0502020204030204" pitchFamily="34" charset="0"/>
                  <a:sym typeface="Wingdings 3" panose="05040102010807070707" pitchFamily="18" charset="2"/>
                </a:rPr>
                <a:t> </a:t>
              </a:r>
              <a:r>
                <a:rPr lang="en-US" sz="1600" b="1" dirty="0" smtClean="0">
                  <a:solidFill>
                    <a:srgbClr val="00B050"/>
                  </a:solidFill>
                  <a:latin typeface="Calibri" panose="020F0502020204030204" pitchFamily="34" charset="0"/>
                  <a:sym typeface="Wingdings 3" panose="05040102010807070707" pitchFamily="18" charset="2"/>
                </a:rPr>
                <a:t>drip-line </a:t>
              </a:r>
              <a:r>
                <a:rPr lang="en-US" sz="1600" b="1" dirty="0" smtClean="0">
                  <a:solidFill>
                    <a:srgbClr val="00B050"/>
                  </a:solidFill>
                  <a:latin typeface="Calibri" panose="020F0502020204030204" pitchFamily="34" charset="0"/>
                  <a:sym typeface="Wingdings 3" panose="05040102010807070707" pitchFamily="18" charset="2"/>
                </a:rPr>
                <a:t>and </a:t>
              </a:r>
              <a:r>
                <a:rPr lang="en-US" sz="1600" b="1" dirty="0" smtClean="0">
                  <a:solidFill>
                    <a:srgbClr val="00B050"/>
                  </a:solidFill>
                  <a:latin typeface="Calibri" panose="020F0502020204030204" pitchFamily="34" charset="0"/>
                  <a:sym typeface="Wingdings 3" panose="05040102010807070707" pitchFamily="18" charset="2"/>
                </a:rPr>
                <a:t>masses</a:t>
              </a:r>
              <a:endParaRPr lang="en-US" sz="1600" dirty="0" smtClean="0">
                <a:solidFill>
                  <a:srgbClr val="00B050"/>
                </a:solidFill>
                <a:latin typeface="Calibri" panose="020F0502020204030204" pitchFamily="34" charset="0"/>
                <a:sym typeface="Wingdings 3" panose="05040102010807070707" pitchFamily="18" charset="2"/>
              </a:endParaRPr>
            </a:p>
            <a:p>
              <a:pPr>
                <a:tabLst>
                  <a:tab pos="93663" algn="l"/>
                  <a:tab pos="446088" algn="l"/>
                </a:tabLst>
              </a:pPr>
              <a:r>
                <a:rPr lang="en-US" sz="1600" b="1" dirty="0">
                  <a:solidFill>
                    <a:srgbClr val="00B050"/>
                  </a:solidFill>
                  <a:latin typeface="Calibri" panose="020F0502020204030204" pitchFamily="34" charset="0"/>
                </a:rPr>
                <a:t>	</a:t>
              </a:r>
              <a:r>
                <a:rPr lang="en-US" sz="1600" b="1" dirty="0">
                  <a:solidFill>
                    <a:srgbClr val="00B050"/>
                  </a:solidFill>
                  <a:latin typeface="Calibri" panose="020F0502020204030204" pitchFamily="34" charset="0"/>
                  <a:sym typeface="Wingdings 3" panose="05040102010807070707" pitchFamily="18" charset="2"/>
                </a:rPr>
                <a:t></a:t>
              </a:r>
              <a:r>
                <a:rPr lang="en-US" sz="1600" dirty="0">
                  <a:solidFill>
                    <a:srgbClr val="00B050"/>
                  </a:solidFill>
                  <a:latin typeface="Calibri" panose="020F0502020204030204" pitchFamily="34" charset="0"/>
                  <a:sym typeface="Wingdings 3" panose="05040102010807070707" pitchFamily="18" charset="2"/>
                </a:rPr>
                <a:t>	</a:t>
              </a:r>
              <a:r>
                <a:rPr lang="en-US" sz="1600" b="1" dirty="0" smtClean="0">
                  <a:solidFill>
                    <a:srgbClr val="00B050"/>
                  </a:solidFill>
                  <a:latin typeface="Calibri" panose="020F0502020204030204" pitchFamily="34" charset="0"/>
                  <a:sym typeface="Wingdings 3" panose="05040102010807070707" pitchFamily="18" charset="2"/>
                </a:rPr>
                <a:t> tunnel effect</a:t>
              </a:r>
              <a:endParaRPr lang="en-US" sz="1600" dirty="0">
                <a:solidFill>
                  <a:srgbClr val="00B050"/>
                </a:solidFill>
                <a:latin typeface="Calibri" panose="020F0502020204030204" pitchFamily="34" charset="0"/>
                <a:sym typeface="Wingdings 3" panose="05040102010807070707" pitchFamily="18" charset="2"/>
              </a:endParaRPr>
            </a:p>
            <a:p>
              <a:pPr>
                <a:tabLst>
                  <a:tab pos="93663" algn="l"/>
                  <a:tab pos="446088" algn="l"/>
                </a:tabLst>
              </a:pPr>
              <a:r>
                <a:rPr lang="en-US" sz="1600" b="1" dirty="0">
                  <a:solidFill>
                    <a:srgbClr val="00B050"/>
                  </a:solidFill>
                  <a:latin typeface="Calibri" panose="020F0502020204030204" pitchFamily="34" charset="0"/>
                </a:rPr>
                <a:t>	</a:t>
              </a:r>
              <a:r>
                <a:rPr lang="en-US" sz="1600" b="1" dirty="0">
                  <a:solidFill>
                    <a:srgbClr val="00B050"/>
                  </a:solidFill>
                  <a:latin typeface="Calibri" panose="020F0502020204030204" pitchFamily="34" charset="0"/>
                  <a:sym typeface="Wingdings 3" panose="05040102010807070707" pitchFamily="18" charset="2"/>
                </a:rPr>
                <a:t></a:t>
              </a:r>
              <a:r>
                <a:rPr lang="en-US" sz="1600" dirty="0">
                  <a:solidFill>
                    <a:srgbClr val="00B050"/>
                  </a:solidFill>
                  <a:latin typeface="Calibri" panose="020F0502020204030204" pitchFamily="34" charset="0"/>
                  <a:sym typeface="Wingdings 3" panose="05040102010807070707" pitchFamily="18" charset="2"/>
                </a:rPr>
                <a:t>	</a:t>
              </a:r>
              <a:r>
                <a:rPr lang="en-US" sz="1600" b="1" dirty="0" smtClean="0">
                  <a:solidFill>
                    <a:srgbClr val="00B050"/>
                  </a:solidFill>
                  <a:latin typeface="Calibri" panose="020F0502020204030204" pitchFamily="34" charset="0"/>
                  <a:sym typeface="Wingdings 3" panose="05040102010807070707" pitchFamily="18" charset="2"/>
                </a:rPr>
                <a:t> nuclear structure</a:t>
              </a:r>
              <a:endParaRPr lang="en-US" sz="1600" dirty="0">
                <a:solidFill>
                  <a:srgbClr val="00B050"/>
                </a:solidFill>
                <a:latin typeface="Calibri" panose="020F0502020204030204" pitchFamily="34" charset="0"/>
                <a:sym typeface="Wingdings 3" panose="05040102010807070707" pitchFamily="18" charset="2"/>
              </a:endParaRPr>
            </a:p>
          </p:txBody>
        </p:sp>
        <p:sp>
          <p:nvSpPr>
            <p:cNvPr id="41" name="Text Box 64"/>
            <p:cNvSpPr txBox="1">
              <a:spLocks noChangeArrowheads="1"/>
            </p:cNvSpPr>
            <p:nvPr/>
          </p:nvSpPr>
          <p:spPr bwMode="auto">
            <a:xfrm>
              <a:off x="0" y="5589240"/>
              <a:ext cx="5456356" cy="842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tabLst>
                  <a:tab pos="93663" algn="l"/>
                  <a:tab pos="446088" algn="l"/>
                </a:tabLst>
              </a:pPr>
              <a:r>
                <a:rPr lang="en-US" b="1" dirty="0" smtClean="0">
                  <a:solidFill>
                    <a:srgbClr val="0070C0"/>
                  </a:solidFill>
                  <a:latin typeface="Calibri" panose="020F0502020204030204" pitchFamily="34" charset="0"/>
                </a:rPr>
                <a:t>difficult theoretical interpretation</a:t>
              </a:r>
              <a:endParaRPr lang="en-US" sz="1600" dirty="0" smtClean="0">
                <a:latin typeface="Calibri" panose="020F0502020204030204" pitchFamily="34" charset="0"/>
              </a:endParaRPr>
            </a:p>
            <a:p>
              <a:pPr>
                <a:tabLst>
                  <a:tab pos="93663" algn="l"/>
                  <a:tab pos="355600" algn="l"/>
                </a:tabLst>
              </a:pPr>
              <a:r>
                <a:rPr lang="en-US" sz="1600" dirty="0">
                  <a:latin typeface="Calibri" panose="020F0502020204030204" pitchFamily="34" charset="0"/>
                </a:rPr>
                <a:t>	</a:t>
              </a:r>
              <a:r>
                <a:rPr lang="en-US" sz="1600" dirty="0">
                  <a:latin typeface="Calibri" panose="020F0502020204030204" pitchFamily="34" charset="0"/>
                  <a:sym typeface="Wingdings 3" panose="05040102010807070707" pitchFamily="18" charset="2"/>
                </a:rPr>
                <a:t>•	combine decay </a:t>
              </a:r>
              <a:r>
                <a:rPr lang="en-US" sz="1600" b="1" dirty="0">
                  <a:latin typeface="Calibri" panose="020F0502020204030204" pitchFamily="34" charset="0"/>
                  <a:sym typeface="Wingdings 3" panose="05040102010807070707" pitchFamily="18" charset="2"/>
                </a:rPr>
                <a:t>dynamics</a:t>
              </a:r>
              <a:r>
                <a:rPr lang="en-US" sz="1600" dirty="0">
                  <a:latin typeface="Calibri" panose="020F0502020204030204" pitchFamily="34" charset="0"/>
                  <a:sym typeface="Wingdings 3" panose="05040102010807070707" pitchFamily="18" charset="2"/>
                </a:rPr>
                <a:t> &amp; nuclear </a:t>
              </a:r>
              <a:r>
                <a:rPr lang="en-US" sz="1600" b="1" dirty="0">
                  <a:latin typeface="Calibri" panose="020F0502020204030204" pitchFamily="34" charset="0"/>
                  <a:sym typeface="Wingdings 3" panose="05040102010807070707" pitchFamily="18" charset="2"/>
                </a:rPr>
                <a:t>structure</a:t>
              </a:r>
            </a:p>
            <a:p>
              <a:pPr>
                <a:tabLst>
                  <a:tab pos="93663" algn="l"/>
                  <a:tab pos="355600" algn="l"/>
                </a:tabLst>
              </a:pPr>
              <a:r>
                <a:rPr lang="en-US" sz="1600" dirty="0">
                  <a:latin typeface="Calibri" panose="020F0502020204030204" pitchFamily="34" charset="0"/>
                </a:rPr>
                <a:t>	</a:t>
              </a: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new calculations (deformation) </a:t>
              </a:r>
              <a:r>
                <a:rPr lang="en-US" sz="1600" dirty="0" smtClean="0">
                  <a:latin typeface="Calibri" panose="020F0502020204030204" pitchFamily="34" charset="0"/>
                  <a:sym typeface="Wingdings" panose="05000000000000000000" pitchFamily="2" charset="2"/>
                </a:rPr>
                <a:t> Gamow coupled channels</a:t>
              </a:r>
              <a:endParaRPr lang="en-US" sz="1600" dirty="0">
                <a:latin typeface="Calibri" panose="020F0502020204030204" pitchFamily="34" charset="0"/>
                <a:sym typeface="Wingdings 3" panose="05040102010807070707" pitchFamily="18" charset="2"/>
              </a:endParaRPr>
            </a:p>
          </p:txBody>
        </p:sp>
        <p:sp>
          <p:nvSpPr>
            <p:cNvPr id="42" name="Text Box 64"/>
            <p:cNvSpPr txBox="1">
              <a:spLocks noChangeArrowheads="1"/>
            </p:cNvSpPr>
            <p:nvPr/>
          </p:nvSpPr>
          <p:spPr bwMode="auto">
            <a:xfrm>
              <a:off x="5911136" y="5805264"/>
              <a:ext cx="3232864" cy="565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tabLst>
                  <a:tab pos="93663" algn="l"/>
                  <a:tab pos="446088" algn="l"/>
                </a:tabLst>
              </a:pPr>
              <a:r>
                <a:rPr lang="en-US" sz="1600" b="1" dirty="0" smtClean="0">
                  <a:latin typeface="Calibri" panose="020F0502020204030204" pitchFamily="34" charset="0"/>
                </a:rPr>
                <a:t>need for various cases</a:t>
              </a:r>
            </a:p>
            <a:p>
              <a:pPr>
                <a:tabLst>
                  <a:tab pos="93663" algn="l"/>
                  <a:tab pos="446088" algn="l"/>
                </a:tabLst>
              </a:pPr>
              <a:r>
                <a:rPr lang="en-US" sz="1600" b="1" dirty="0" smtClean="0">
                  <a:latin typeface="Calibri" panose="020F0502020204030204" pitchFamily="34" charset="0"/>
                </a:rPr>
                <a:t>orbital configurations / deformation</a:t>
              </a:r>
              <a:endParaRPr lang="en-US" sz="1600" dirty="0" smtClean="0">
                <a:latin typeface="Calibri" panose="020F0502020204030204" pitchFamily="34" charset="0"/>
              </a:endParaRPr>
            </a:p>
          </p:txBody>
        </p:sp>
        <p:sp>
          <p:nvSpPr>
            <p:cNvPr id="36" name="Flèche droite 35"/>
            <p:cNvSpPr/>
            <p:nvPr/>
          </p:nvSpPr>
          <p:spPr>
            <a:xfrm>
              <a:off x="5508104" y="6021288"/>
              <a:ext cx="308235" cy="188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xmlns="" val="105518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 5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9912" y="5157192"/>
            <a:ext cx="2059979" cy="1544984"/>
          </a:xfrm>
          <a:prstGeom prst="rect">
            <a:avLst/>
          </a:prstGeom>
        </p:spPr>
      </p:pic>
      <p:grpSp>
        <p:nvGrpSpPr>
          <p:cNvPr id="2" name="Groupe 2"/>
          <p:cNvGrpSpPr/>
          <p:nvPr/>
        </p:nvGrpSpPr>
        <p:grpSpPr>
          <a:xfrm>
            <a:off x="0" y="6583695"/>
            <a:ext cx="9144000" cy="272718"/>
            <a:chOff x="0" y="6583695"/>
            <a:chExt cx="9144000" cy="272718"/>
          </a:xfrm>
        </p:grpSpPr>
        <p:sp>
          <p:nvSpPr>
            <p:cNvPr id="4" name="Rectangle 3"/>
            <p:cNvSpPr/>
            <p:nvPr/>
          </p:nvSpPr>
          <p:spPr>
            <a:xfrm>
              <a:off x="0" y="6597352"/>
              <a:ext cx="9144000" cy="259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p:cNvSpPr txBox="1">
              <a:spLocks noChangeArrowheads="1"/>
            </p:cNvSpPr>
            <p:nvPr/>
          </p:nvSpPr>
          <p:spPr bwMode="auto">
            <a:xfrm>
              <a:off x="6897048" y="6583695"/>
              <a:ext cx="2246952"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altLang="fr-FR" sz="1200" b="1" dirty="0" smtClean="0"/>
                <a:t>GSI / FAIR – 2-proton radioactivity</a:t>
              </a:r>
              <a:endParaRPr lang="en-US" altLang="fr-FR" sz="1200" b="1" dirty="0"/>
            </a:p>
          </p:txBody>
        </p:sp>
      </p:grpSp>
      <p:sp>
        <p:nvSpPr>
          <p:cNvPr id="11" name="Text Box 2"/>
          <p:cNvSpPr txBox="1">
            <a:spLocks noChangeArrowheads="1"/>
          </p:cNvSpPr>
          <p:nvPr/>
        </p:nvSpPr>
        <p:spPr bwMode="auto">
          <a:xfrm>
            <a:off x="107950" y="20016"/>
            <a:ext cx="4395489"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2400" b="1" dirty="0" smtClean="0">
                <a:solidFill>
                  <a:srgbClr val="C00000"/>
                </a:solidFill>
              </a:rPr>
              <a:t>2-proton radioactivity @ GSI/FAIR</a:t>
            </a:r>
          </a:p>
        </p:txBody>
      </p:sp>
      <p:sp>
        <p:nvSpPr>
          <p:cNvPr id="14" name="Text Box 2"/>
          <p:cNvSpPr txBox="1">
            <a:spLocks noChangeArrowheads="1"/>
          </p:cNvSpPr>
          <p:nvPr/>
        </p:nvSpPr>
        <p:spPr bwMode="auto">
          <a:xfrm>
            <a:off x="35496" y="6583694"/>
            <a:ext cx="1435256"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200" b="1" dirty="0" smtClean="0"/>
              <a:t>CS-IN2P3 – </a:t>
            </a:r>
            <a:r>
              <a:rPr lang="en-US" altLang="fr-FR" sz="1200" b="1" dirty="0" err="1" smtClean="0"/>
              <a:t>june</a:t>
            </a:r>
            <a:r>
              <a:rPr lang="en-US" altLang="fr-FR" sz="1200" b="1" dirty="0" smtClean="0"/>
              <a:t> 2019</a:t>
            </a:r>
            <a:endParaRPr lang="en-US" altLang="fr-FR" sz="1200" b="1" dirty="0"/>
          </a:p>
        </p:txBody>
      </p:sp>
      <p:pic>
        <p:nvPicPr>
          <p:cNvPr id="8" name="Imag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19303" y="20054"/>
            <a:ext cx="833785" cy="625339"/>
          </a:xfrm>
          <a:prstGeom prst="rect">
            <a:avLst/>
          </a:prstGeom>
        </p:spPr>
      </p:pic>
      <p:grpSp>
        <p:nvGrpSpPr>
          <p:cNvPr id="3" name="Groupe 1"/>
          <p:cNvGrpSpPr/>
          <p:nvPr/>
        </p:nvGrpSpPr>
        <p:grpSpPr>
          <a:xfrm>
            <a:off x="2993302" y="827263"/>
            <a:ext cx="5580920" cy="4329929"/>
            <a:chOff x="2264969" y="827263"/>
            <a:chExt cx="5580920" cy="4329929"/>
          </a:xfrm>
        </p:grpSpPr>
        <p:pic>
          <p:nvPicPr>
            <p:cNvPr id="9" name="Imag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97844" y="881863"/>
              <a:ext cx="5208314" cy="4275329"/>
            </a:xfrm>
            <a:prstGeom prst="rect">
              <a:avLst/>
            </a:prstGeom>
          </p:spPr>
        </p:pic>
        <p:sp>
          <p:nvSpPr>
            <p:cNvPr id="10" name="Triangle isocèle 9"/>
            <p:cNvSpPr/>
            <p:nvPr/>
          </p:nvSpPr>
          <p:spPr>
            <a:xfrm flipV="1">
              <a:off x="2264969" y="827263"/>
              <a:ext cx="4340176" cy="389841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Box 64"/>
            <p:cNvSpPr txBox="1">
              <a:spLocks noChangeArrowheads="1"/>
            </p:cNvSpPr>
            <p:nvPr/>
          </p:nvSpPr>
          <p:spPr bwMode="auto">
            <a:xfrm>
              <a:off x="6851833" y="4715157"/>
              <a:ext cx="718714"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sz="1200" dirty="0" smtClean="0">
                  <a:latin typeface="Calibri" panose="020F0502020204030204" pitchFamily="34" charset="0"/>
                  <a:sym typeface="Wingdings 3" panose="05040102010807070707" pitchFamily="18" charset="2"/>
                </a:rPr>
                <a:t>AME 2016</a:t>
              </a:r>
            </a:p>
            <a:p>
              <a:pPr algn="r"/>
              <a:r>
                <a:rPr lang="en-US" sz="1200" dirty="0" smtClean="0">
                  <a:latin typeface="Calibri" panose="020F0502020204030204" pitchFamily="34" charset="0"/>
                  <a:sym typeface="Wingdings 3" panose="05040102010807070707" pitchFamily="18" charset="2"/>
                </a:rPr>
                <a:t>isotopes</a:t>
              </a:r>
            </a:p>
          </p:txBody>
        </p:sp>
        <p:grpSp>
          <p:nvGrpSpPr>
            <p:cNvPr id="5" name="Groupe 12"/>
            <p:cNvGrpSpPr/>
            <p:nvPr/>
          </p:nvGrpSpPr>
          <p:grpSpPr>
            <a:xfrm>
              <a:off x="3131840" y="3291713"/>
              <a:ext cx="2586452" cy="1783667"/>
              <a:chOff x="1814468" y="2265305"/>
              <a:chExt cx="2586452" cy="1783667"/>
            </a:xfrm>
          </p:grpSpPr>
          <p:grpSp>
            <p:nvGrpSpPr>
              <p:cNvPr id="6" name="Groupe 14"/>
              <p:cNvGrpSpPr/>
              <p:nvPr/>
            </p:nvGrpSpPr>
            <p:grpSpPr>
              <a:xfrm>
                <a:off x="1814468" y="3597391"/>
                <a:ext cx="778860" cy="451581"/>
                <a:chOff x="1360434" y="4479249"/>
                <a:chExt cx="778860" cy="451581"/>
              </a:xfrm>
            </p:grpSpPr>
            <p:sp>
              <p:nvSpPr>
                <p:cNvPr id="25" name="Text Box 64"/>
                <p:cNvSpPr txBox="1">
                  <a:spLocks noChangeArrowheads="1"/>
                </p:cNvSpPr>
                <p:nvPr/>
              </p:nvSpPr>
              <p:spPr bwMode="auto">
                <a:xfrm>
                  <a:off x="1618977" y="4581128"/>
                  <a:ext cx="520317" cy="349702"/>
                </a:xfrm>
                <a:prstGeom prst="rect">
                  <a:avLst/>
                </a:prstGeom>
                <a:solidFill>
                  <a:schemeClr val="bg1"/>
                </a:solidFill>
                <a:ln w="28575">
                  <a:solidFill>
                    <a:schemeClr val="tx1">
                      <a:lumMod val="65000"/>
                      <a:lumOff val="35000"/>
                    </a:schemeClr>
                  </a:solidFill>
                  <a:miter lim="800000"/>
                  <a:headEnd/>
                  <a:tailEnd/>
                </a:ln>
                <a:effectLst/>
                <a:extLst/>
              </p:spPr>
              <p:txBody>
                <a:bodyPr wrap="none" lIns="72000" tIns="36000" rIns="72000" bIns="36000">
                  <a:spAutoFit/>
                </a:bodyPr>
                <a:lstStyle/>
                <a:p>
                  <a:pPr algn="r"/>
                  <a:r>
                    <a:rPr lang="en-US" sz="1800" b="1" baseline="30000" dirty="0" smtClean="0">
                      <a:solidFill>
                        <a:schemeClr val="tx1">
                          <a:lumMod val="65000"/>
                          <a:lumOff val="35000"/>
                        </a:schemeClr>
                      </a:solidFill>
                      <a:latin typeface="Calibri" panose="020F0502020204030204" pitchFamily="34" charset="0"/>
                      <a:sym typeface="Wingdings 3" panose="05040102010807070707" pitchFamily="18" charset="2"/>
                    </a:rPr>
                    <a:t>45</a:t>
                  </a:r>
                  <a:r>
                    <a:rPr lang="en-US" sz="1800" b="1" dirty="0" smtClean="0">
                      <a:solidFill>
                        <a:schemeClr val="tx1">
                          <a:lumMod val="65000"/>
                          <a:lumOff val="35000"/>
                        </a:schemeClr>
                      </a:solidFill>
                      <a:latin typeface="Calibri" panose="020F0502020204030204" pitchFamily="34" charset="0"/>
                      <a:sym typeface="Wingdings 3" panose="05040102010807070707" pitchFamily="18" charset="2"/>
                    </a:rPr>
                    <a:t>Fe</a:t>
                  </a:r>
                </a:p>
              </p:txBody>
            </p:sp>
            <p:cxnSp>
              <p:nvCxnSpPr>
                <p:cNvPr id="26" name="Connecteur droit avec flèche 25"/>
                <p:cNvCxnSpPr>
                  <a:stCxn id="25" idx="1"/>
                </p:cNvCxnSpPr>
                <p:nvPr/>
              </p:nvCxnSpPr>
              <p:spPr>
                <a:xfrm flipH="1" flipV="1">
                  <a:off x="1360434" y="4479249"/>
                  <a:ext cx="258543" cy="276730"/>
                </a:xfrm>
                <a:prstGeom prst="straightConnector1">
                  <a:avLst/>
                </a:prstGeom>
                <a:ln w="190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3" name="Groupe 15"/>
              <p:cNvGrpSpPr/>
              <p:nvPr/>
            </p:nvGrpSpPr>
            <p:grpSpPr>
              <a:xfrm>
                <a:off x="1940135" y="3247689"/>
                <a:ext cx="913351" cy="349702"/>
                <a:chOff x="1486101" y="4129547"/>
                <a:chExt cx="913351" cy="349702"/>
              </a:xfrm>
            </p:grpSpPr>
            <p:sp>
              <p:nvSpPr>
                <p:cNvPr id="23" name="Text Box 64"/>
                <p:cNvSpPr txBox="1">
                  <a:spLocks noChangeArrowheads="1"/>
                </p:cNvSpPr>
                <p:nvPr/>
              </p:nvSpPr>
              <p:spPr bwMode="auto">
                <a:xfrm>
                  <a:off x="1888560" y="4129547"/>
                  <a:ext cx="510892" cy="349702"/>
                </a:xfrm>
                <a:prstGeom prst="rect">
                  <a:avLst/>
                </a:prstGeom>
                <a:solidFill>
                  <a:schemeClr val="bg1"/>
                </a:solidFill>
                <a:ln w="28575">
                  <a:solidFill>
                    <a:schemeClr val="tx1">
                      <a:lumMod val="65000"/>
                      <a:lumOff val="35000"/>
                    </a:schemeClr>
                  </a:solidFill>
                  <a:miter lim="800000"/>
                  <a:headEnd/>
                  <a:tailEnd/>
                </a:ln>
                <a:effectLst/>
                <a:extLst/>
              </p:spPr>
              <p:txBody>
                <a:bodyPr wrap="none" lIns="72000" tIns="36000" rIns="72000" bIns="36000">
                  <a:spAutoFit/>
                </a:bodyPr>
                <a:lstStyle/>
                <a:p>
                  <a:pPr algn="r"/>
                  <a:r>
                    <a:rPr lang="en-US" sz="1800" b="1" baseline="30000" dirty="0" smtClean="0">
                      <a:solidFill>
                        <a:schemeClr val="tx1">
                          <a:lumMod val="65000"/>
                          <a:lumOff val="35000"/>
                        </a:schemeClr>
                      </a:solidFill>
                      <a:latin typeface="Calibri" panose="020F0502020204030204" pitchFamily="34" charset="0"/>
                      <a:sym typeface="Wingdings 3" panose="05040102010807070707" pitchFamily="18" charset="2"/>
                    </a:rPr>
                    <a:t>48</a:t>
                  </a:r>
                  <a:r>
                    <a:rPr lang="en-US" sz="1800" b="1" dirty="0" smtClean="0">
                      <a:solidFill>
                        <a:schemeClr val="tx1">
                          <a:lumMod val="65000"/>
                          <a:lumOff val="35000"/>
                        </a:schemeClr>
                      </a:solidFill>
                      <a:latin typeface="Calibri" panose="020F0502020204030204" pitchFamily="34" charset="0"/>
                      <a:sym typeface="Wingdings 3" panose="05040102010807070707" pitchFamily="18" charset="2"/>
                    </a:rPr>
                    <a:t>Ni</a:t>
                  </a:r>
                </a:p>
              </p:txBody>
            </p:sp>
            <p:cxnSp>
              <p:nvCxnSpPr>
                <p:cNvPr id="24" name="Connecteur droit avec flèche 23"/>
                <p:cNvCxnSpPr>
                  <a:stCxn id="23" idx="1"/>
                </p:cNvCxnSpPr>
                <p:nvPr/>
              </p:nvCxnSpPr>
              <p:spPr>
                <a:xfrm flipH="1" flipV="1">
                  <a:off x="1486101" y="4206437"/>
                  <a:ext cx="402459" cy="97961"/>
                </a:xfrm>
                <a:prstGeom prst="straightConnector1">
                  <a:avLst/>
                </a:prstGeom>
                <a:ln w="190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 name="Groupe 16"/>
              <p:cNvGrpSpPr/>
              <p:nvPr/>
            </p:nvGrpSpPr>
            <p:grpSpPr>
              <a:xfrm>
                <a:off x="2462540" y="2786354"/>
                <a:ext cx="915896" cy="349702"/>
                <a:chOff x="2008506" y="3668212"/>
                <a:chExt cx="915896" cy="349702"/>
              </a:xfrm>
            </p:grpSpPr>
            <p:sp>
              <p:nvSpPr>
                <p:cNvPr id="21" name="Text Box 64"/>
                <p:cNvSpPr txBox="1">
                  <a:spLocks noChangeArrowheads="1"/>
                </p:cNvSpPr>
                <p:nvPr/>
              </p:nvSpPr>
              <p:spPr bwMode="auto">
                <a:xfrm>
                  <a:off x="2387862" y="3668212"/>
                  <a:ext cx="536540" cy="349702"/>
                </a:xfrm>
                <a:prstGeom prst="rect">
                  <a:avLst/>
                </a:prstGeom>
                <a:solidFill>
                  <a:schemeClr val="bg1"/>
                </a:solidFill>
                <a:ln w="28575">
                  <a:solidFill>
                    <a:schemeClr val="tx1">
                      <a:lumMod val="65000"/>
                      <a:lumOff val="35000"/>
                    </a:schemeClr>
                  </a:solidFill>
                  <a:miter lim="800000"/>
                  <a:headEnd/>
                  <a:tailEnd/>
                </a:ln>
                <a:effectLst/>
                <a:extLst/>
              </p:spPr>
              <p:txBody>
                <a:bodyPr wrap="none" lIns="72000" tIns="36000" rIns="72000" bIns="36000">
                  <a:spAutoFit/>
                </a:bodyPr>
                <a:lstStyle/>
                <a:p>
                  <a:pPr algn="r"/>
                  <a:r>
                    <a:rPr lang="en-US" sz="1800" b="1" baseline="30000" dirty="0" smtClean="0">
                      <a:solidFill>
                        <a:schemeClr val="tx1">
                          <a:lumMod val="65000"/>
                          <a:lumOff val="35000"/>
                        </a:schemeClr>
                      </a:solidFill>
                      <a:latin typeface="Calibri" panose="020F0502020204030204" pitchFamily="34" charset="0"/>
                      <a:sym typeface="Wingdings 3" panose="05040102010807070707" pitchFamily="18" charset="2"/>
                    </a:rPr>
                    <a:t>54</a:t>
                  </a:r>
                  <a:r>
                    <a:rPr lang="en-US" sz="1800" b="1" dirty="0" smtClean="0">
                      <a:solidFill>
                        <a:schemeClr val="tx1">
                          <a:lumMod val="65000"/>
                          <a:lumOff val="35000"/>
                        </a:schemeClr>
                      </a:solidFill>
                      <a:latin typeface="Calibri" panose="020F0502020204030204" pitchFamily="34" charset="0"/>
                      <a:sym typeface="Wingdings 3" panose="05040102010807070707" pitchFamily="18" charset="2"/>
                    </a:rPr>
                    <a:t>Zn</a:t>
                  </a:r>
                </a:p>
              </p:txBody>
            </p:sp>
            <p:cxnSp>
              <p:nvCxnSpPr>
                <p:cNvPr id="22" name="Connecteur droit avec flèche 21"/>
                <p:cNvCxnSpPr>
                  <a:stCxn id="21" idx="1"/>
                </p:cNvCxnSpPr>
                <p:nvPr/>
              </p:nvCxnSpPr>
              <p:spPr>
                <a:xfrm flipH="1">
                  <a:off x="2008506" y="3843063"/>
                  <a:ext cx="379356" cy="29268"/>
                </a:xfrm>
                <a:prstGeom prst="straightConnector1">
                  <a:avLst/>
                </a:prstGeom>
                <a:ln w="190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 name="Groupe 17"/>
              <p:cNvGrpSpPr/>
              <p:nvPr/>
            </p:nvGrpSpPr>
            <p:grpSpPr>
              <a:xfrm>
                <a:off x="3486843" y="2265305"/>
                <a:ext cx="914077" cy="366070"/>
                <a:chOff x="3032809" y="3147163"/>
                <a:chExt cx="914077" cy="366070"/>
              </a:xfrm>
            </p:grpSpPr>
            <p:sp>
              <p:nvSpPr>
                <p:cNvPr id="19" name="Text Box 64"/>
                <p:cNvSpPr txBox="1">
                  <a:spLocks noChangeArrowheads="1"/>
                </p:cNvSpPr>
                <p:nvPr/>
              </p:nvSpPr>
              <p:spPr bwMode="auto">
                <a:xfrm>
                  <a:off x="3438495" y="3163531"/>
                  <a:ext cx="508391" cy="349702"/>
                </a:xfrm>
                <a:prstGeom prst="rect">
                  <a:avLst/>
                </a:prstGeom>
                <a:solidFill>
                  <a:schemeClr val="bg1"/>
                </a:solidFill>
                <a:ln w="28575">
                  <a:solidFill>
                    <a:schemeClr val="tx1">
                      <a:lumMod val="65000"/>
                      <a:lumOff val="35000"/>
                    </a:schemeClr>
                  </a:solidFill>
                  <a:miter lim="800000"/>
                  <a:headEnd/>
                  <a:tailEnd/>
                </a:ln>
                <a:effectLst/>
                <a:extLst/>
              </p:spPr>
              <p:txBody>
                <a:bodyPr wrap="none" lIns="72000" tIns="36000" rIns="72000" bIns="36000">
                  <a:spAutoFit/>
                </a:bodyPr>
                <a:lstStyle/>
                <a:p>
                  <a:pPr algn="r"/>
                  <a:r>
                    <a:rPr lang="en-US" sz="1800" b="1" baseline="30000" dirty="0" smtClean="0">
                      <a:solidFill>
                        <a:schemeClr val="tx1">
                          <a:lumMod val="65000"/>
                          <a:lumOff val="35000"/>
                        </a:schemeClr>
                      </a:solidFill>
                      <a:latin typeface="Calibri" panose="020F0502020204030204" pitchFamily="34" charset="0"/>
                      <a:sym typeface="Wingdings 3" panose="05040102010807070707" pitchFamily="18" charset="2"/>
                    </a:rPr>
                    <a:t>67</a:t>
                  </a:r>
                  <a:r>
                    <a:rPr lang="en-US" sz="1800" b="1" dirty="0" smtClean="0">
                      <a:solidFill>
                        <a:schemeClr val="tx1">
                          <a:lumMod val="65000"/>
                          <a:lumOff val="35000"/>
                        </a:schemeClr>
                      </a:solidFill>
                      <a:latin typeface="Calibri" panose="020F0502020204030204" pitchFamily="34" charset="0"/>
                      <a:sym typeface="Wingdings 3" panose="05040102010807070707" pitchFamily="18" charset="2"/>
                    </a:rPr>
                    <a:t>Kr</a:t>
                  </a:r>
                </a:p>
              </p:txBody>
            </p:sp>
            <p:cxnSp>
              <p:nvCxnSpPr>
                <p:cNvPr id="20" name="Connecteur droit avec flèche 19"/>
                <p:cNvCxnSpPr>
                  <a:stCxn id="19" idx="1"/>
                </p:cNvCxnSpPr>
                <p:nvPr/>
              </p:nvCxnSpPr>
              <p:spPr>
                <a:xfrm flipH="1" flipV="1">
                  <a:off x="3032809" y="3147163"/>
                  <a:ext cx="405686" cy="191219"/>
                </a:xfrm>
                <a:prstGeom prst="straightConnector1">
                  <a:avLst/>
                </a:prstGeom>
                <a:ln w="190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17" name="Groupe 26"/>
            <p:cNvGrpSpPr/>
            <p:nvPr/>
          </p:nvGrpSpPr>
          <p:grpSpPr>
            <a:xfrm>
              <a:off x="4529078" y="1073432"/>
              <a:ext cx="3316811" cy="1337736"/>
              <a:chOff x="4096335" y="1484784"/>
              <a:chExt cx="3316811" cy="1337736"/>
            </a:xfrm>
          </p:grpSpPr>
          <p:sp>
            <p:nvSpPr>
              <p:cNvPr id="28" name="Ellipse 27"/>
              <p:cNvSpPr/>
              <p:nvPr/>
            </p:nvSpPr>
            <p:spPr>
              <a:xfrm rot="19350224">
                <a:off x="4096335" y="2047824"/>
                <a:ext cx="3316811" cy="77469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ext Box 64"/>
              <p:cNvSpPr txBox="1">
                <a:spLocks noChangeArrowheads="1"/>
              </p:cNvSpPr>
              <p:nvPr/>
            </p:nvSpPr>
            <p:spPr bwMode="auto">
              <a:xfrm>
                <a:off x="4371472" y="1484784"/>
                <a:ext cx="566997" cy="626701"/>
              </a:xfrm>
              <a:prstGeom prst="rect">
                <a:avLst/>
              </a:prstGeom>
              <a:solidFill>
                <a:schemeClr val="bg1"/>
              </a:solidFill>
              <a:ln w="28575">
                <a:solidFill>
                  <a:srgbClr val="FF9933"/>
                </a:solidFill>
                <a:miter lim="800000"/>
                <a:headEnd/>
                <a:tailEnd/>
              </a:ln>
              <a:effectLst/>
              <a:extLst/>
            </p:spPr>
            <p:txBody>
              <a:bodyPr wrap="none" lIns="72000" tIns="36000" rIns="72000" bIns="36000">
                <a:spAutoFit/>
              </a:bodyPr>
              <a:lstStyle/>
              <a:p>
                <a:pPr algn="r"/>
                <a:r>
                  <a:rPr lang="en-US" sz="3600" b="1" dirty="0" smtClean="0">
                    <a:solidFill>
                      <a:srgbClr val="FF9933"/>
                    </a:solidFill>
                    <a:latin typeface="Calibri" panose="020F0502020204030204" pitchFamily="34" charset="0"/>
                    <a:sym typeface="Wingdings 3" panose="05040102010807070707" pitchFamily="18" charset="2"/>
                  </a:rPr>
                  <a:t> ? </a:t>
                </a:r>
              </a:p>
            </p:txBody>
          </p:sp>
          <p:cxnSp>
            <p:nvCxnSpPr>
              <p:cNvPr id="30" name="Connecteur droit avec flèche 29"/>
              <p:cNvCxnSpPr>
                <a:stCxn id="29" idx="3"/>
                <a:endCxn id="28" idx="0"/>
              </p:cNvCxnSpPr>
              <p:nvPr/>
            </p:nvCxnSpPr>
            <p:spPr>
              <a:xfrm>
                <a:off x="4938469" y="1798135"/>
                <a:ext cx="580489" cy="329718"/>
              </a:xfrm>
              <a:prstGeom prst="straightConnector1">
                <a:avLst/>
              </a:prstGeom>
              <a:ln w="19050">
                <a:solidFill>
                  <a:srgbClr val="FF993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18" name="Groupe 50"/>
          <p:cNvGrpSpPr/>
          <p:nvPr/>
        </p:nvGrpSpPr>
        <p:grpSpPr>
          <a:xfrm>
            <a:off x="7846194" y="1212743"/>
            <a:ext cx="1334318" cy="3226055"/>
            <a:chOff x="7552684" y="1212743"/>
            <a:chExt cx="1334318" cy="3226055"/>
          </a:xfrm>
        </p:grpSpPr>
        <p:grpSp>
          <p:nvGrpSpPr>
            <p:cNvPr id="27" name="Groupe 33"/>
            <p:cNvGrpSpPr/>
            <p:nvPr/>
          </p:nvGrpSpPr>
          <p:grpSpPr>
            <a:xfrm>
              <a:off x="7552684" y="4150651"/>
              <a:ext cx="1316685" cy="288147"/>
              <a:chOff x="7146331" y="1665829"/>
              <a:chExt cx="1316685" cy="288147"/>
            </a:xfrm>
          </p:grpSpPr>
          <p:sp>
            <p:nvSpPr>
              <p:cNvPr id="35" name="Text Box 64"/>
              <p:cNvSpPr txBox="1">
                <a:spLocks noChangeArrowheads="1"/>
              </p:cNvSpPr>
              <p:nvPr/>
            </p:nvSpPr>
            <p:spPr bwMode="auto">
              <a:xfrm>
                <a:off x="7562595" y="1665829"/>
                <a:ext cx="900421" cy="288147"/>
              </a:xfrm>
              <a:prstGeom prst="rect">
                <a:avLst/>
              </a:prstGeom>
              <a:solidFill>
                <a:srgbClr val="FFFFFF">
                  <a:alpha val="50196"/>
                </a:srgbClr>
              </a:solidFill>
              <a:ln w="28575">
                <a:noFill/>
                <a:miter lim="800000"/>
                <a:headEnd/>
                <a:tailEnd/>
              </a:ln>
              <a:effectLst/>
              <a:extLst/>
            </p:spPr>
            <p:txBody>
              <a:bodyPr wrap="none" lIns="72000" tIns="36000" rIns="72000" bIns="36000">
                <a:spAutoFit/>
              </a:bodyPr>
              <a:lstStyle/>
              <a:p>
                <a:r>
                  <a:rPr lang="en-US" sz="1400" b="1" dirty="0" smtClean="0">
                    <a:latin typeface="Calibri" panose="020F0502020204030204" pitchFamily="34" charset="0"/>
                    <a:sym typeface="Wingdings 3" panose="05040102010807070707" pitchFamily="18" charset="2"/>
                  </a:rPr>
                  <a:t>Z = 28 (Ni)</a:t>
                </a:r>
              </a:p>
            </p:txBody>
          </p:sp>
          <p:cxnSp>
            <p:nvCxnSpPr>
              <p:cNvPr id="36" name="Connecteur droit avec flèche 35"/>
              <p:cNvCxnSpPr>
                <a:stCxn id="35" idx="1"/>
              </p:cNvCxnSpPr>
              <p:nvPr/>
            </p:nvCxnSpPr>
            <p:spPr>
              <a:xfrm flipH="1" flipV="1">
                <a:off x="7146331" y="1809902"/>
                <a:ext cx="416264" cy="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e 44"/>
            <p:cNvGrpSpPr/>
            <p:nvPr/>
          </p:nvGrpSpPr>
          <p:grpSpPr>
            <a:xfrm>
              <a:off x="7552684" y="3087730"/>
              <a:ext cx="1313158" cy="288147"/>
              <a:chOff x="7146331" y="1665829"/>
              <a:chExt cx="1313158" cy="288147"/>
            </a:xfrm>
          </p:grpSpPr>
          <p:sp>
            <p:nvSpPr>
              <p:cNvPr id="46" name="Text Box 64"/>
              <p:cNvSpPr txBox="1">
                <a:spLocks noChangeArrowheads="1"/>
              </p:cNvSpPr>
              <p:nvPr/>
            </p:nvSpPr>
            <p:spPr bwMode="auto">
              <a:xfrm>
                <a:off x="7562595" y="1665829"/>
                <a:ext cx="896894" cy="288147"/>
              </a:xfrm>
              <a:prstGeom prst="rect">
                <a:avLst/>
              </a:prstGeom>
              <a:solidFill>
                <a:srgbClr val="FFFFFF">
                  <a:alpha val="50196"/>
                </a:srgbClr>
              </a:solidFill>
              <a:ln w="28575">
                <a:noFill/>
                <a:miter lim="800000"/>
                <a:headEnd/>
                <a:tailEnd/>
              </a:ln>
              <a:effectLst/>
              <a:extLst/>
            </p:spPr>
            <p:txBody>
              <a:bodyPr wrap="none" lIns="72000" tIns="36000" rIns="72000" bIns="36000">
                <a:spAutoFit/>
              </a:bodyPr>
              <a:lstStyle/>
              <a:p>
                <a:r>
                  <a:rPr lang="en-US" sz="1400" b="1" dirty="0" smtClean="0">
                    <a:latin typeface="Calibri" panose="020F0502020204030204" pitchFamily="34" charset="0"/>
                    <a:sym typeface="Wingdings 3" panose="05040102010807070707" pitchFamily="18" charset="2"/>
                  </a:rPr>
                  <a:t>Z = 36 (Kr)</a:t>
                </a:r>
              </a:p>
            </p:txBody>
          </p:sp>
          <p:cxnSp>
            <p:nvCxnSpPr>
              <p:cNvPr id="47" name="Connecteur droit avec flèche 46"/>
              <p:cNvCxnSpPr>
                <a:stCxn id="46" idx="1"/>
              </p:cNvCxnSpPr>
              <p:nvPr/>
            </p:nvCxnSpPr>
            <p:spPr>
              <a:xfrm flipH="1">
                <a:off x="7146331" y="1809903"/>
                <a:ext cx="41626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 name="Groupe 47"/>
            <p:cNvGrpSpPr/>
            <p:nvPr/>
          </p:nvGrpSpPr>
          <p:grpSpPr>
            <a:xfrm>
              <a:off x="7552684" y="1212743"/>
              <a:ext cx="1334318" cy="288147"/>
              <a:chOff x="7146331" y="1665829"/>
              <a:chExt cx="1334318" cy="288147"/>
            </a:xfrm>
          </p:grpSpPr>
          <p:sp>
            <p:nvSpPr>
              <p:cNvPr id="49" name="Text Box 64"/>
              <p:cNvSpPr txBox="1">
                <a:spLocks noChangeArrowheads="1"/>
              </p:cNvSpPr>
              <p:nvPr/>
            </p:nvSpPr>
            <p:spPr bwMode="auto">
              <a:xfrm>
                <a:off x="7562595" y="1665829"/>
                <a:ext cx="918054" cy="288147"/>
              </a:xfrm>
              <a:prstGeom prst="rect">
                <a:avLst/>
              </a:prstGeom>
              <a:solidFill>
                <a:srgbClr val="FFFFFF">
                  <a:alpha val="50196"/>
                </a:srgbClr>
              </a:solidFill>
              <a:ln w="28575">
                <a:noFill/>
                <a:miter lim="800000"/>
                <a:headEnd/>
                <a:tailEnd/>
              </a:ln>
              <a:effectLst/>
              <a:extLst/>
            </p:spPr>
            <p:txBody>
              <a:bodyPr wrap="none" lIns="72000" tIns="36000" rIns="72000" bIns="36000">
                <a:spAutoFit/>
              </a:bodyPr>
              <a:lstStyle/>
              <a:p>
                <a:r>
                  <a:rPr lang="en-US" sz="1400" b="1" dirty="0" smtClean="0">
                    <a:latin typeface="Calibri" panose="020F0502020204030204" pitchFamily="34" charset="0"/>
                    <a:sym typeface="Wingdings 3" panose="05040102010807070707" pitchFamily="18" charset="2"/>
                  </a:rPr>
                  <a:t>Z = 50 (Sn)</a:t>
                </a:r>
              </a:p>
            </p:txBody>
          </p:sp>
          <p:cxnSp>
            <p:nvCxnSpPr>
              <p:cNvPr id="50" name="Connecteur droit avec flèche 49"/>
              <p:cNvCxnSpPr>
                <a:stCxn id="49" idx="1"/>
              </p:cNvCxnSpPr>
              <p:nvPr/>
            </p:nvCxnSpPr>
            <p:spPr>
              <a:xfrm flipH="1">
                <a:off x="7146331" y="1809903"/>
                <a:ext cx="41626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52" name="Text Box 64"/>
          <p:cNvSpPr txBox="1">
            <a:spLocks noChangeArrowheads="1"/>
          </p:cNvSpPr>
          <p:nvPr/>
        </p:nvSpPr>
        <p:spPr bwMode="auto">
          <a:xfrm rot="19163010">
            <a:off x="6166682" y="2324808"/>
            <a:ext cx="1590032" cy="503590"/>
          </a:xfrm>
          <a:prstGeom prst="rect">
            <a:avLst/>
          </a:prstGeom>
          <a:solidFill>
            <a:srgbClr val="FFFFFF">
              <a:alpha val="50196"/>
            </a:srgbClr>
          </a:solidFill>
          <a:ln w="28575">
            <a:noFill/>
            <a:miter lim="800000"/>
            <a:headEnd/>
            <a:tailEnd/>
          </a:ln>
          <a:effectLst/>
          <a:extLst/>
        </p:spPr>
        <p:txBody>
          <a:bodyPr wrap="none" lIns="72000" tIns="36000" rIns="72000" bIns="36000">
            <a:spAutoFit/>
          </a:bodyPr>
          <a:lstStyle/>
          <a:p>
            <a:pPr algn="ctr"/>
            <a:r>
              <a:rPr lang="en-US" sz="1400" b="1" dirty="0" smtClean="0">
                <a:latin typeface="Calibri" panose="020F0502020204030204" pitchFamily="34" charset="0"/>
                <a:sym typeface="Wingdings 3" panose="05040102010807070707" pitchFamily="18" charset="2"/>
              </a:rPr>
              <a:t>mid-shells &amp;</a:t>
            </a:r>
          </a:p>
          <a:p>
            <a:pPr algn="ctr"/>
            <a:r>
              <a:rPr lang="en-US" sz="1400" b="1" dirty="0" smtClean="0">
                <a:latin typeface="Calibri" panose="020F0502020204030204" pitchFamily="34" charset="0"/>
                <a:sym typeface="Wingdings 3" panose="05040102010807070707" pitchFamily="18" charset="2"/>
              </a:rPr>
              <a:t>deformation region</a:t>
            </a:r>
          </a:p>
        </p:txBody>
      </p:sp>
      <p:sp>
        <p:nvSpPr>
          <p:cNvPr id="53" name="Text Box 64"/>
          <p:cNvSpPr txBox="1">
            <a:spLocks noChangeArrowheads="1"/>
          </p:cNvSpPr>
          <p:nvPr/>
        </p:nvSpPr>
        <p:spPr bwMode="auto">
          <a:xfrm rot="19163010">
            <a:off x="4573023" y="4400920"/>
            <a:ext cx="1455059" cy="288147"/>
          </a:xfrm>
          <a:prstGeom prst="rect">
            <a:avLst/>
          </a:prstGeom>
          <a:solidFill>
            <a:srgbClr val="FFFFFF">
              <a:alpha val="50196"/>
            </a:srgbClr>
          </a:solidFill>
          <a:ln w="28575">
            <a:noFill/>
            <a:miter lim="800000"/>
            <a:headEnd/>
            <a:tailEnd/>
          </a:ln>
          <a:effectLst/>
          <a:extLst/>
        </p:spPr>
        <p:txBody>
          <a:bodyPr wrap="none" lIns="72000" tIns="36000" rIns="72000" bIns="36000">
            <a:spAutoFit/>
          </a:bodyPr>
          <a:lstStyle/>
          <a:p>
            <a:pPr algn="ctr"/>
            <a:r>
              <a:rPr lang="en-US" sz="1400" dirty="0" smtClean="0">
                <a:latin typeface="Calibri" panose="020F0502020204030204" pitchFamily="34" charset="0"/>
                <a:sym typeface="Wingdings 3" panose="05040102010807070707" pitchFamily="18" charset="2"/>
              </a:rPr>
              <a:t>(GANIL/NSCL/GSI)</a:t>
            </a:r>
          </a:p>
        </p:txBody>
      </p:sp>
      <p:sp>
        <p:nvSpPr>
          <p:cNvPr id="54" name="Text Box 64"/>
          <p:cNvSpPr txBox="1">
            <a:spLocks noChangeArrowheads="1"/>
          </p:cNvSpPr>
          <p:nvPr/>
        </p:nvSpPr>
        <p:spPr bwMode="auto">
          <a:xfrm rot="19163010">
            <a:off x="6171802" y="3625080"/>
            <a:ext cx="693634" cy="288147"/>
          </a:xfrm>
          <a:prstGeom prst="rect">
            <a:avLst/>
          </a:prstGeom>
          <a:solidFill>
            <a:srgbClr val="FFFFFF">
              <a:alpha val="50196"/>
            </a:srgbClr>
          </a:solidFill>
          <a:ln w="28575">
            <a:noFill/>
            <a:miter lim="800000"/>
            <a:headEnd/>
            <a:tailEnd/>
          </a:ln>
          <a:effectLst/>
          <a:extLst/>
        </p:spPr>
        <p:txBody>
          <a:bodyPr wrap="none" lIns="72000" tIns="36000" rIns="72000" bIns="36000">
            <a:spAutoFit/>
          </a:bodyPr>
          <a:lstStyle/>
          <a:p>
            <a:pPr algn="ctr"/>
            <a:r>
              <a:rPr lang="en-US" sz="1400" dirty="0" smtClean="0">
                <a:latin typeface="Calibri" panose="020F0502020204030204" pitchFamily="34" charset="0"/>
                <a:sym typeface="Wingdings 3" panose="05040102010807070707" pitchFamily="18" charset="2"/>
              </a:rPr>
              <a:t>(RIKEN)</a:t>
            </a:r>
          </a:p>
        </p:txBody>
      </p:sp>
      <p:sp>
        <p:nvSpPr>
          <p:cNvPr id="41" name="Text Box 64"/>
          <p:cNvSpPr txBox="1">
            <a:spLocks noChangeArrowheads="1"/>
          </p:cNvSpPr>
          <p:nvPr/>
        </p:nvSpPr>
        <p:spPr bwMode="auto">
          <a:xfrm>
            <a:off x="35496" y="652410"/>
            <a:ext cx="5390249" cy="5735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tabLst>
                <a:tab pos="87313" algn="l"/>
                <a:tab pos="355600" algn="l"/>
                <a:tab pos="625475" algn="l"/>
                <a:tab pos="3051175" algn="l"/>
              </a:tabLst>
            </a:pPr>
            <a:r>
              <a:rPr lang="en-US" sz="1600" b="1" dirty="0">
                <a:latin typeface="Calibri" panose="020F0502020204030204" pitchFamily="34" charset="0"/>
              </a:rPr>
              <a:t>	</a:t>
            </a:r>
            <a:r>
              <a:rPr lang="en-US" sz="1600" b="1" dirty="0">
                <a:latin typeface="Calibri" panose="020F0502020204030204" pitchFamily="34" charset="0"/>
                <a:sym typeface="Wingdings 3" panose="05040102010807070707" pitchFamily="18" charset="2"/>
              </a:rPr>
              <a:t></a:t>
            </a:r>
            <a:r>
              <a:rPr lang="en-US" sz="1600" dirty="0">
                <a:latin typeface="Calibri" panose="020F0502020204030204" pitchFamily="34" charset="0"/>
                <a:sym typeface="Wingdings 3" panose="05040102010807070707" pitchFamily="18" charset="2"/>
              </a:rPr>
              <a:t>	</a:t>
            </a:r>
            <a:r>
              <a:rPr lang="en-US" sz="1600" b="1" dirty="0" smtClean="0">
                <a:latin typeface="Calibri" panose="020F0502020204030204" pitchFamily="34" charset="0"/>
                <a:sym typeface="Wingdings 3" panose="05040102010807070707" pitchFamily="18" charset="2"/>
              </a:rPr>
              <a:t>current facilities </a:t>
            </a:r>
            <a:r>
              <a:rPr lang="en-US" sz="1600" dirty="0" smtClean="0">
                <a:latin typeface="Calibri" panose="020F0502020204030204" pitchFamily="34" charset="0"/>
                <a:sym typeface="Wingdings 3" panose="05040102010807070707" pitchFamily="18" charset="2"/>
              </a:rPr>
              <a:t>(</a:t>
            </a:r>
            <a:r>
              <a:rPr lang="en-US" sz="1600" dirty="0" err="1" smtClean="0">
                <a:latin typeface="Calibri" panose="020F0502020204030204" pitchFamily="34" charset="0"/>
                <a:sym typeface="Wingdings 3" panose="05040102010807070707" pitchFamily="18" charset="2"/>
              </a:rPr>
              <a:t>proj</a:t>
            </a:r>
            <a:r>
              <a:rPr lang="en-US" sz="1600" dirty="0" smtClean="0">
                <a:latin typeface="Calibri" panose="020F0502020204030204" pitchFamily="34" charset="0"/>
                <a:sym typeface="Wingdings 3" panose="05040102010807070707" pitchFamily="18" charset="2"/>
              </a:rPr>
              <a:t>. fragmentation) – limited possibilities</a:t>
            </a:r>
            <a:endParaRPr lang="en-US" sz="1600" dirty="0">
              <a:latin typeface="Calibri" panose="020F0502020204030204" pitchFamily="34" charset="0"/>
              <a:sym typeface="Wingdings 3" panose="05040102010807070707" pitchFamily="18" charset="2"/>
            </a:endParaRPr>
          </a:p>
          <a:p>
            <a:pPr>
              <a:tabLst>
                <a:tab pos="87313" algn="l"/>
                <a:tab pos="355600" algn="l"/>
                <a:tab pos="625475" algn="l"/>
                <a:tab pos="3051175" algn="l"/>
              </a:tabLst>
            </a:pPr>
            <a:r>
              <a:rPr lang="en-US" sz="1600" b="1" dirty="0">
                <a:latin typeface="Calibri" panose="020F0502020204030204" pitchFamily="34" charset="0"/>
                <a:sym typeface="Wingdings 3" panose="05040102010807070707" pitchFamily="18" charset="2"/>
              </a:rPr>
              <a:t>		</a:t>
            </a:r>
            <a:r>
              <a:rPr lang="en-US" sz="1600" b="1" dirty="0">
                <a:latin typeface="Calibri" panose="020F0502020204030204" pitchFamily="34" charset="0"/>
                <a:sym typeface="Wingdings" panose="05000000000000000000" pitchFamily="2" charset="2"/>
              </a:rPr>
              <a:t>	GANIL </a:t>
            </a:r>
            <a:r>
              <a:rPr lang="en-US" sz="1600" dirty="0">
                <a:latin typeface="Calibri" panose="020F0502020204030204" pitchFamily="34" charset="0"/>
                <a:sym typeface="Wingdings" panose="05000000000000000000" pitchFamily="2" charset="2"/>
              </a:rPr>
              <a:t>(95 MeV/A)</a:t>
            </a:r>
            <a:endParaRPr lang="en-US" sz="1600" dirty="0">
              <a:latin typeface="Calibri" panose="020F0502020204030204" pitchFamily="34" charset="0"/>
            </a:endParaRPr>
          </a:p>
          <a:p>
            <a:pPr>
              <a:tabLst>
                <a:tab pos="87313" algn="l"/>
                <a:tab pos="355600" algn="l"/>
                <a:tab pos="625475" algn="l"/>
                <a:tab pos="3051175" algn="l"/>
              </a:tabLst>
            </a:pPr>
            <a:r>
              <a:rPr lang="en-US" sz="1600" b="1" dirty="0">
                <a:latin typeface="Calibri" panose="020F0502020204030204" pitchFamily="34" charset="0"/>
                <a:sym typeface="Wingdings 3" panose="05040102010807070707" pitchFamily="18" charset="2"/>
              </a:rPr>
              <a:t>		</a:t>
            </a:r>
            <a:r>
              <a:rPr lang="en-US" sz="1600" b="1" dirty="0">
                <a:latin typeface="Calibri" panose="020F0502020204030204" pitchFamily="34" charset="0"/>
                <a:sym typeface="Wingdings" panose="05000000000000000000" pitchFamily="2" charset="2"/>
              </a:rPr>
              <a:t>	NSCL </a:t>
            </a:r>
            <a:r>
              <a:rPr lang="en-US" sz="1600" dirty="0">
                <a:latin typeface="Calibri" panose="020F0502020204030204" pitchFamily="34" charset="0"/>
                <a:sym typeface="Wingdings" panose="05000000000000000000" pitchFamily="2" charset="2"/>
              </a:rPr>
              <a:t>(160 MeV/A)</a:t>
            </a:r>
            <a:endParaRPr lang="en-US" sz="1600" dirty="0">
              <a:latin typeface="Calibri" panose="020F0502020204030204" pitchFamily="34" charset="0"/>
            </a:endParaRPr>
          </a:p>
          <a:p>
            <a:pPr>
              <a:tabLst>
                <a:tab pos="87313" algn="l"/>
                <a:tab pos="355600" algn="l"/>
                <a:tab pos="625475" algn="l"/>
                <a:tab pos="3051175" algn="l"/>
              </a:tabLst>
            </a:pPr>
            <a:r>
              <a:rPr lang="en-US" sz="1600" b="1" dirty="0">
                <a:latin typeface="Calibri" panose="020F0502020204030204" pitchFamily="34" charset="0"/>
                <a:sym typeface="Wingdings 3" panose="05040102010807070707" pitchFamily="18" charset="2"/>
              </a:rPr>
              <a:t>		</a:t>
            </a:r>
            <a:r>
              <a:rPr lang="en-US" sz="1600" b="1" dirty="0">
                <a:latin typeface="Calibri" panose="020F0502020204030204" pitchFamily="34" charset="0"/>
                <a:sym typeface="Wingdings" panose="05000000000000000000" pitchFamily="2" charset="2"/>
              </a:rPr>
              <a:t>	</a:t>
            </a:r>
            <a:r>
              <a:rPr lang="en-US" sz="1600" b="1" dirty="0" smtClean="0">
                <a:latin typeface="Calibri" panose="020F0502020204030204" pitchFamily="34" charset="0"/>
                <a:sym typeface="Wingdings" panose="05000000000000000000" pitchFamily="2" charset="2"/>
              </a:rPr>
              <a:t>RIKEN </a:t>
            </a:r>
            <a:r>
              <a:rPr lang="en-US" sz="1600" dirty="0" smtClean="0">
                <a:latin typeface="Calibri" panose="020F0502020204030204" pitchFamily="34" charset="0"/>
                <a:sym typeface="Wingdings" panose="05000000000000000000" pitchFamily="2" charset="2"/>
              </a:rPr>
              <a:t>(350 </a:t>
            </a:r>
            <a:r>
              <a:rPr lang="en-US" sz="1600" dirty="0">
                <a:latin typeface="Calibri" panose="020F0502020204030204" pitchFamily="34" charset="0"/>
                <a:sym typeface="Wingdings" panose="05000000000000000000" pitchFamily="2" charset="2"/>
              </a:rPr>
              <a:t>MeV/A)</a:t>
            </a:r>
            <a:endParaRPr lang="en-US" sz="1600" dirty="0">
              <a:latin typeface="Calibri" panose="020F0502020204030204" pitchFamily="34" charset="0"/>
            </a:endParaRPr>
          </a:p>
          <a:p>
            <a:pPr>
              <a:tabLst>
                <a:tab pos="87313" algn="l"/>
                <a:tab pos="355600" algn="l"/>
                <a:tab pos="625475" algn="l"/>
                <a:tab pos="3051175" algn="l"/>
              </a:tabLst>
            </a:pPr>
            <a:endParaRPr lang="en-US" sz="1600" b="1" dirty="0" smtClean="0">
              <a:latin typeface="Calibri" panose="020F0502020204030204" pitchFamily="34" charset="0"/>
            </a:endParaRPr>
          </a:p>
          <a:p>
            <a:pPr>
              <a:tabLst>
                <a:tab pos="87313" algn="l"/>
                <a:tab pos="355600" algn="l"/>
                <a:tab pos="625475" algn="l"/>
                <a:tab pos="3051175" algn="l"/>
              </a:tabLst>
            </a:pPr>
            <a:endParaRPr lang="en-US" sz="1600" b="1" dirty="0">
              <a:latin typeface="Calibri" panose="020F0502020204030204" pitchFamily="34" charset="0"/>
            </a:endParaRPr>
          </a:p>
          <a:p>
            <a:pPr>
              <a:tabLst>
                <a:tab pos="87313" algn="l"/>
                <a:tab pos="355600" algn="l"/>
                <a:tab pos="625475" algn="l"/>
                <a:tab pos="3051175" algn="l"/>
              </a:tabLst>
            </a:pPr>
            <a:r>
              <a:rPr lang="en-US" sz="1600" b="1" dirty="0">
                <a:solidFill>
                  <a:srgbClr val="009900"/>
                </a:solidFill>
                <a:latin typeface="Calibri" panose="020F0502020204030204" pitchFamily="34" charset="0"/>
              </a:rPr>
              <a:t>	</a:t>
            </a:r>
            <a:r>
              <a:rPr lang="en-US" sz="1600" b="1" dirty="0">
                <a:solidFill>
                  <a:srgbClr val="009900"/>
                </a:solidFill>
                <a:latin typeface="Calibri" panose="020F0502020204030204" pitchFamily="34" charset="0"/>
                <a:sym typeface="Wingdings 3" panose="05040102010807070707" pitchFamily="18" charset="2"/>
              </a:rPr>
              <a:t></a:t>
            </a:r>
            <a:r>
              <a:rPr lang="en-US" sz="1600" dirty="0">
                <a:solidFill>
                  <a:srgbClr val="009900"/>
                </a:solidFill>
                <a:latin typeface="Calibri" panose="020F0502020204030204" pitchFamily="34" charset="0"/>
                <a:sym typeface="Wingdings 3" panose="05040102010807070707" pitchFamily="18" charset="2"/>
              </a:rPr>
              <a:t>	</a:t>
            </a:r>
            <a:r>
              <a:rPr lang="en-US" sz="1600" b="1" dirty="0" smtClean="0">
                <a:solidFill>
                  <a:srgbClr val="009900"/>
                </a:solidFill>
                <a:latin typeface="Calibri" panose="020F0502020204030204" pitchFamily="34" charset="0"/>
                <a:sym typeface="Wingdings 3" panose="05040102010807070707" pitchFamily="18" charset="2"/>
              </a:rPr>
              <a:t>FAIR (</a:t>
            </a:r>
            <a:r>
              <a:rPr lang="en-US" sz="1600" b="1" dirty="0">
                <a:solidFill>
                  <a:srgbClr val="009900"/>
                </a:solidFill>
                <a:latin typeface="Calibri" panose="020F0502020204030204" pitchFamily="34" charset="0"/>
                <a:sym typeface="Wingdings 3" panose="05040102010807070707" pitchFamily="18" charset="2"/>
              </a:rPr>
              <a:t>FRS / </a:t>
            </a:r>
            <a:r>
              <a:rPr lang="en-US" sz="1600" b="1" dirty="0" smtClean="0">
                <a:solidFill>
                  <a:srgbClr val="009900"/>
                </a:solidFill>
                <a:latin typeface="Calibri" panose="020F0502020204030204" pitchFamily="34" charset="0"/>
                <a:sym typeface="Wingdings 3" panose="05040102010807070707" pitchFamily="18" charset="2"/>
              </a:rPr>
              <a:t>Super-FRS)</a:t>
            </a:r>
            <a:endParaRPr lang="en-US" sz="1600" b="1" dirty="0">
              <a:solidFill>
                <a:srgbClr val="009900"/>
              </a:solidFill>
              <a:latin typeface="Calibri" panose="020F0502020204030204" pitchFamily="34" charset="0"/>
              <a:sym typeface="Wingdings 3" panose="05040102010807070707" pitchFamily="18" charset="2"/>
            </a:endParaRPr>
          </a:p>
          <a:p>
            <a:pPr>
              <a:tabLst>
                <a:tab pos="87313" algn="l"/>
                <a:tab pos="355600" algn="l"/>
                <a:tab pos="625475" algn="l"/>
                <a:tab pos="3051175" algn="l"/>
              </a:tabLst>
            </a:pPr>
            <a:r>
              <a:rPr lang="en-US" sz="1600" b="1" dirty="0">
                <a:latin typeface="Calibri" panose="020F0502020204030204" pitchFamily="34" charset="0"/>
                <a:sym typeface="Wingdings 3" panose="05040102010807070707" pitchFamily="18" charset="2"/>
              </a:rPr>
              <a:t>		</a:t>
            </a:r>
            <a:r>
              <a:rPr lang="en-US" sz="1600" b="1" dirty="0" smtClean="0">
                <a:latin typeface="Calibri" panose="020F0502020204030204" pitchFamily="34" charset="0"/>
                <a:sym typeface="Wingdings" panose="05000000000000000000" pitchFamily="2" charset="2"/>
              </a:rPr>
              <a:t>rate estimates </a:t>
            </a:r>
            <a:r>
              <a:rPr lang="en-US" sz="12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(courtesy </a:t>
            </a:r>
            <a:r>
              <a:rPr lang="en-US" sz="12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of B. Blank)</a:t>
            </a:r>
          </a:p>
          <a:p>
            <a:pPr lvl="0" algn="just">
              <a:spcAft>
                <a:spcPts val="0"/>
              </a:spcAft>
              <a:tabLst>
                <a:tab pos="87313" algn="l"/>
                <a:tab pos="355600" algn="l"/>
                <a:tab pos="625475" algn="l"/>
                <a:tab pos="3051175" algn="l"/>
              </a:tabLst>
            </a:pP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70 </a:t>
            </a: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48</a:t>
            </a:r>
            <a:r>
              <a:rPr lang="en-US"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Ni</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Calibri" panose="020F0502020204030204" pitchFamily="34" charset="0"/>
                <a:ea typeface="Calibri" panose="020F0502020204030204" pitchFamily="34" charset="0"/>
                <a:cs typeface="Times New Roman" panose="02020603050405020304" pitchFamily="18" charset="0"/>
              </a:rPr>
              <a:t>/ day </a:t>
            </a:r>
            <a:r>
              <a:rPr lang="en-US" sz="1600" dirty="0">
                <a:latin typeface="Calibri" panose="020F0502020204030204" pitchFamily="34" charset="0"/>
                <a:ea typeface="Calibri" panose="020F0502020204030204" pitchFamily="34" charset="0"/>
                <a:cs typeface="Times New Roman" panose="02020603050405020304" pitchFamily="18" charset="0"/>
              </a:rPr>
              <a:t>with </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58</a:t>
            </a:r>
            <a:r>
              <a:rPr lang="en-US" sz="1600" b="1" i="1" dirty="0">
                <a:latin typeface="Calibri" panose="020F0502020204030204" pitchFamily="34" charset="0"/>
                <a:ea typeface="Calibri" panose="020F0502020204030204" pitchFamily="34" charset="0"/>
                <a:cs typeface="Times New Roman" panose="02020603050405020304" pitchFamily="18" charset="0"/>
              </a:rPr>
              <a:t>Ni</a:t>
            </a:r>
            <a:r>
              <a:rPr lang="en-US" sz="1600" dirty="0">
                <a:latin typeface="Calibri" panose="020F0502020204030204" pitchFamily="34" charset="0"/>
                <a:ea typeface="Calibri" panose="020F0502020204030204" pitchFamily="34" charset="0"/>
                <a:cs typeface="Times New Roman" panose="02020603050405020304" pitchFamily="18" charset="0"/>
              </a:rPr>
              <a:t> beam	</a:t>
            </a:r>
            <a:r>
              <a:rPr lang="en-US" sz="16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50 </a:t>
            </a:r>
            <a:r>
              <a:rPr lang="en-US" sz="1600"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more </a:t>
            </a:r>
            <a:r>
              <a:rPr lang="en-US" sz="16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GANIL</a:t>
            </a:r>
            <a:endParaRPr lang="fr-FR"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lvl="0" algn="just">
              <a:spcAft>
                <a:spcPts val="0"/>
              </a:spcAft>
              <a:tabLst>
                <a:tab pos="87313" algn="l"/>
                <a:tab pos="355600" algn="l"/>
                <a:tab pos="625475" algn="l"/>
                <a:tab pos="3051175" algn="l"/>
              </a:tabLst>
            </a:pP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200 </a:t>
            </a: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67</a:t>
            </a:r>
            <a:r>
              <a:rPr lang="en-US"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Kr</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Calibri" panose="020F0502020204030204" pitchFamily="34" charset="0"/>
                <a:ea typeface="Calibri" panose="020F0502020204030204" pitchFamily="34" charset="0"/>
                <a:cs typeface="Times New Roman" panose="02020603050405020304" pitchFamily="18" charset="0"/>
              </a:rPr>
              <a:t>/ day </a:t>
            </a:r>
            <a:r>
              <a:rPr lang="en-US" sz="1600" dirty="0">
                <a:latin typeface="Calibri" panose="020F0502020204030204" pitchFamily="34" charset="0"/>
                <a:ea typeface="Calibri" panose="020F0502020204030204" pitchFamily="34" charset="0"/>
                <a:cs typeface="Times New Roman" panose="02020603050405020304" pitchFamily="18" charset="0"/>
              </a:rPr>
              <a:t>with </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78</a:t>
            </a:r>
            <a:r>
              <a:rPr lang="en-US" sz="1600" b="1" i="1" dirty="0">
                <a:latin typeface="Calibri" panose="020F0502020204030204" pitchFamily="34" charset="0"/>
                <a:ea typeface="Calibri" panose="020F0502020204030204" pitchFamily="34" charset="0"/>
                <a:cs typeface="Times New Roman" panose="02020603050405020304" pitchFamily="18" charset="0"/>
              </a:rPr>
              <a:t>Kr</a:t>
            </a:r>
            <a:r>
              <a:rPr lang="en-US" sz="1600" dirty="0">
                <a:latin typeface="Calibri" panose="020F0502020204030204" pitchFamily="34" charset="0"/>
                <a:ea typeface="Calibri" panose="020F0502020204030204" pitchFamily="34" charset="0"/>
                <a:cs typeface="Times New Roman" panose="02020603050405020304" pitchFamily="18" charset="0"/>
              </a:rPr>
              <a:t> beam	</a:t>
            </a:r>
            <a:r>
              <a:rPr lang="en-US" sz="16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20 </a:t>
            </a:r>
            <a:r>
              <a:rPr lang="en-US" sz="1600"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more </a:t>
            </a:r>
            <a:r>
              <a:rPr lang="en-US" sz="16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RIKEN</a:t>
            </a:r>
            <a:endParaRPr lang="fr-FR"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lvl="0" algn="just">
              <a:spcAft>
                <a:spcPts val="0"/>
              </a:spcAft>
              <a:tabLst>
                <a:tab pos="87313" algn="l"/>
                <a:tab pos="355600" algn="l"/>
                <a:tab pos="625475" algn="l"/>
                <a:tab pos="3051175" algn="l"/>
              </a:tabLst>
            </a:pP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100 </a:t>
            </a: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71</a:t>
            </a:r>
            <a:r>
              <a:rPr lang="en-US"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Sr</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60 </a:t>
            </a:r>
            <a:r>
              <a:rPr lang="en-US" sz="1600" b="1" baseline="30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75</a:t>
            </a:r>
            <a:r>
              <a:rPr lang="en-US" sz="16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Zr </a:t>
            </a:r>
            <a:r>
              <a:rPr lang="en-US" sz="1600" dirty="0" smtClean="0">
                <a:latin typeface="Calibri" panose="020F0502020204030204" pitchFamily="34" charset="0"/>
                <a:ea typeface="Calibri" panose="020F0502020204030204" pitchFamily="34" charset="0"/>
                <a:cs typeface="Times New Roman" panose="02020603050405020304" pitchFamily="18" charset="0"/>
              </a:rPr>
              <a:t>/ day with </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92</a:t>
            </a:r>
            <a:r>
              <a:rPr lang="en-US" sz="1600" b="1" i="1" dirty="0">
                <a:latin typeface="Calibri" panose="020F0502020204030204" pitchFamily="34" charset="0"/>
                <a:ea typeface="Calibri" panose="020F0502020204030204" pitchFamily="34" charset="0"/>
                <a:cs typeface="Times New Roman" panose="02020603050405020304" pitchFamily="18" charset="0"/>
              </a:rPr>
              <a:t>Mo</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Calibri" panose="020F0502020204030204" pitchFamily="34" charset="0"/>
                <a:ea typeface="Calibri" panose="020F0502020204030204" pitchFamily="34" charset="0"/>
                <a:cs typeface="Times New Roman" panose="02020603050405020304" pitchFamily="18" charset="0"/>
              </a:rPr>
              <a:t>beam</a:t>
            </a:r>
          </a:p>
          <a:p>
            <a:pPr lvl="0" algn="just">
              <a:spcAft>
                <a:spcPts val="0"/>
              </a:spcAft>
              <a:tabLst>
                <a:tab pos="87313" algn="l"/>
                <a:tab pos="355600" algn="l"/>
                <a:tab pos="625475" algn="l"/>
                <a:tab pos="30511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a:t>
            </a: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79</a:t>
            </a:r>
            <a:r>
              <a:rPr lang="en-US"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Mo</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Calibri" panose="020F0502020204030204" pitchFamily="34" charset="0"/>
                <a:ea typeface="Calibri" panose="020F0502020204030204" pitchFamily="34" charset="0"/>
                <a:cs typeface="Times New Roman" panose="02020603050405020304" pitchFamily="18" charset="0"/>
              </a:rPr>
              <a:t>/day with </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92</a:t>
            </a:r>
            <a:r>
              <a:rPr lang="en-US" sz="1600" b="1" i="1" dirty="0">
                <a:latin typeface="Calibri" panose="020F0502020204030204" pitchFamily="34" charset="0"/>
                <a:ea typeface="Calibri" panose="020F0502020204030204" pitchFamily="34" charset="0"/>
                <a:cs typeface="Times New Roman" panose="02020603050405020304" pitchFamily="18" charset="0"/>
              </a:rPr>
              <a:t>Mo</a:t>
            </a:r>
            <a:r>
              <a:rPr lang="en-US" sz="1600" dirty="0">
                <a:latin typeface="Calibri" panose="020F0502020204030204" pitchFamily="34" charset="0"/>
                <a:ea typeface="Calibri" panose="020F0502020204030204" pitchFamily="34" charset="0"/>
                <a:cs typeface="Times New Roman" panose="02020603050405020304" pitchFamily="18" charset="0"/>
              </a:rPr>
              <a:t> beam</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lvl="0" algn="just">
              <a:spcAft>
                <a:spcPts val="0"/>
              </a:spcAft>
              <a:tabLst>
                <a:tab pos="87313" algn="l"/>
                <a:tab pos="355600" algn="l"/>
                <a:tab pos="625475" algn="l"/>
                <a:tab pos="3051175" algn="l"/>
              </a:tabLst>
            </a:pP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a:t>
            </a:r>
            <a:r>
              <a:rPr lang="en-US" sz="16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98</a:t>
            </a:r>
            <a:r>
              <a:rPr lang="en-US"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Sn</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/day </a:t>
            </a:r>
            <a:r>
              <a:rPr lang="en-US" sz="1600" dirty="0" smtClean="0">
                <a:latin typeface="Calibri" panose="020F0502020204030204" pitchFamily="34" charset="0"/>
                <a:ea typeface="Calibri" panose="020F0502020204030204" pitchFamily="34" charset="0"/>
                <a:cs typeface="Times New Roman" panose="02020603050405020304" pitchFamily="18" charset="0"/>
              </a:rPr>
              <a:t>with </a:t>
            </a:r>
            <a:r>
              <a:rPr lang="en-US" sz="1600" b="1" baseline="30000" dirty="0" smtClean="0">
                <a:latin typeface="Calibri" panose="020F0502020204030204" pitchFamily="34" charset="0"/>
                <a:ea typeface="Calibri" panose="020F0502020204030204" pitchFamily="34" charset="0"/>
                <a:cs typeface="Times New Roman" panose="02020603050405020304" pitchFamily="18" charset="0"/>
              </a:rPr>
              <a:t>124</a:t>
            </a:r>
            <a:r>
              <a:rPr lang="en-US" sz="1600" b="1" i="1" dirty="0" smtClean="0">
                <a:latin typeface="Calibri" panose="020F0502020204030204" pitchFamily="34" charset="0"/>
                <a:ea typeface="Calibri" panose="020F0502020204030204" pitchFamily="34" charset="0"/>
                <a:cs typeface="Times New Roman" panose="02020603050405020304" pitchFamily="18" charset="0"/>
              </a:rPr>
              <a:t>Xe</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beam</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tabLst>
                <a:tab pos="87313" algn="l"/>
                <a:tab pos="355600" algn="l"/>
                <a:tab pos="625475" algn="l"/>
                <a:tab pos="3051175" algn="l"/>
              </a:tabLst>
            </a:pPr>
            <a:endParaRPr lang="en-US" sz="1600" b="1" dirty="0" smtClean="0">
              <a:latin typeface="Calibri" panose="020F0502020204030204" pitchFamily="34" charset="0"/>
            </a:endParaRPr>
          </a:p>
          <a:p>
            <a:pPr>
              <a:tabLst>
                <a:tab pos="87313" algn="l"/>
                <a:tab pos="355600" algn="l"/>
                <a:tab pos="625475" algn="l"/>
                <a:tab pos="3051175" algn="l"/>
              </a:tabLst>
            </a:pPr>
            <a:endParaRPr lang="en-US" sz="1600" b="1" dirty="0">
              <a:latin typeface="Calibri" panose="020F0502020204030204" pitchFamily="34" charset="0"/>
            </a:endParaRPr>
          </a:p>
          <a:p>
            <a:pPr>
              <a:tabLst>
                <a:tab pos="87313" algn="l"/>
                <a:tab pos="355600" algn="l"/>
                <a:tab pos="625475" algn="l"/>
                <a:tab pos="3051175" algn="l"/>
              </a:tabLst>
            </a:pPr>
            <a:r>
              <a:rPr lang="en-US" sz="1600" b="1" dirty="0">
                <a:solidFill>
                  <a:srgbClr val="009900"/>
                </a:solidFill>
                <a:latin typeface="Calibri" panose="020F0502020204030204" pitchFamily="34" charset="0"/>
              </a:rPr>
              <a:t>	</a:t>
            </a:r>
            <a:r>
              <a:rPr lang="en-US" sz="1600" b="1" dirty="0">
                <a:solidFill>
                  <a:srgbClr val="009900"/>
                </a:solidFill>
                <a:latin typeface="Calibri" panose="020F0502020204030204" pitchFamily="34" charset="0"/>
                <a:sym typeface="Wingdings 3" panose="05040102010807070707" pitchFamily="18" charset="2"/>
              </a:rPr>
              <a:t></a:t>
            </a:r>
            <a:r>
              <a:rPr lang="en-US" sz="1600" dirty="0">
                <a:solidFill>
                  <a:srgbClr val="009900"/>
                </a:solidFill>
                <a:latin typeface="Calibri" panose="020F0502020204030204" pitchFamily="34" charset="0"/>
                <a:sym typeface="Wingdings 3" panose="05040102010807070707" pitchFamily="18" charset="2"/>
              </a:rPr>
              <a:t>	</a:t>
            </a:r>
            <a:r>
              <a:rPr lang="en-US" sz="1600" b="1" dirty="0" smtClean="0">
                <a:solidFill>
                  <a:srgbClr val="009900"/>
                </a:solidFill>
                <a:latin typeface="Calibri" panose="020F0502020204030204" pitchFamily="34" charset="0"/>
                <a:sym typeface="Wingdings 3" panose="05040102010807070707" pitchFamily="18" charset="2"/>
              </a:rPr>
              <a:t>2-step experiments</a:t>
            </a:r>
          </a:p>
          <a:p>
            <a:pPr>
              <a:tabLst>
                <a:tab pos="87313" algn="l"/>
                <a:tab pos="355600" algn="l"/>
                <a:tab pos="625475" algn="l"/>
                <a:tab pos="3051175" algn="l"/>
              </a:tabLst>
            </a:pPr>
            <a:r>
              <a:rPr lang="en-US" sz="1600" b="1" dirty="0" smtClean="0">
                <a:latin typeface="Calibri" panose="020F0502020204030204" pitchFamily="34" charset="0"/>
                <a:sym typeface="Wingdings 3" panose="05040102010807070707" pitchFamily="18" charset="2"/>
              </a:rPr>
              <a:t>		</a:t>
            </a:r>
            <a:r>
              <a:rPr lang="en-US" sz="1600" b="1" dirty="0" smtClean="0">
                <a:latin typeface="Calibri" panose="020F0502020204030204" pitchFamily="34" charset="0"/>
                <a:sym typeface="Wingdings" panose="05000000000000000000" pitchFamily="2" charset="2"/>
              </a:rPr>
              <a:t>	search for candidates</a:t>
            </a:r>
          </a:p>
          <a:p>
            <a:pPr>
              <a:tabLst>
                <a:tab pos="87313" algn="l"/>
                <a:tab pos="355600" algn="l"/>
                <a:tab pos="625475" algn="l"/>
                <a:tab pos="3051175" algn="l"/>
              </a:tabLst>
            </a:pPr>
            <a:r>
              <a:rPr lang="en-US" sz="1600" dirty="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	 	decay identification (DSSD)</a:t>
            </a:r>
          </a:p>
          <a:p>
            <a:pPr>
              <a:tabLst>
                <a:tab pos="87313" algn="l"/>
                <a:tab pos="355600" algn="l"/>
                <a:tab pos="625475" algn="l"/>
                <a:tab pos="3051175" algn="l"/>
              </a:tabLst>
            </a:pPr>
            <a:r>
              <a:rPr lang="en-US" sz="1600" dirty="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		 NUSTAR / DESPEC</a:t>
            </a:r>
          </a:p>
          <a:p>
            <a:pPr>
              <a:tabLst>
                <a:tab pos="87313" algn="l"/>
                <a:tab pos="355600" algn="l"/>
                <a:tab pos="625475" algn="l"/>
                <a:tab pos="3051175" algn="l"/>
              </a:tabLst>
            </a:pPr>
            <a:r>
              <a:rPr lang="en-US" sz="1600" b="1" dirty="0">
                <a:latin typeface="Calibri" panose="020F0502020204030204" pitchFamily="34" charset="0"/>
                <a:sym typeface="Wingdings" panose="05000000000000000000" pitchFamily="2" charset="2"/>
              </a:rPr>
              <a:t>	</a:t>
            </a:r>
            <a:r>
              <a:rPr lang="en-US" sz="1600" b="1" dirty="0" smtClean="0">
                <a:latin typeface="Calibri" panose="020F0502020204030204" pitchFamily="34" charset="0"/>
                <a:sym typeface="Wingdings" panose="05000000000000000000" pitchFamily="2" charset="2"/>
              </a:rPr>
              <a:t>	</a:t>
            </a:r>
            <a:r>
              <a:rPr lang="en-US" sz="1600" b="1" dirty="0" smtClean="0">
                <a:latin typeface="Calibri" panose="020F0502020204030204" pitchFamily="34" charset="0"/>
                <a:sym typeface="Wingdings 3" panose="05040102010807070707" pitchFamily="18" charset="2"/>
              </a:rPr>
              <a:t> </a:t>
            </a:r>
            <a:r>
              <a:rPr lang="en-US" sz="1600" b="1" dirty="0" smtClean="0">
                <a:latin typeface="Calibri" panose="020F0502020204030204" pitchFamily="34" charset="0"/>
                <a:sym typeface="Wingdings" panose="05000000000000000000" pitchFamily="2" charset="2"/>
              </a:rPr>
              <a:t>	correlations (tracking exp.) </a:t>
            </a:r>
            <a:r>
              <a:rPr lang="en-US" sz="1600" dirty="0" smtClean="0">
                <a:latin typeface="Calibri" panose="020F0502020204030204" pitchFamily="34" charset="0"/>
                <a:sym typeface="Wingdings" panose="05000000000000000000" pitchFamily="2" charset="2"/>
              </a:rPr>
              <a:t> ACTAR TPC</a:t>
            </a:r>
          </a:p>
          <a:p>
            <a:pPr>
              <a:tabLst>
                <a:tab pos="87313" algn="l"/>
                <a:tab pos="355600" algn="l"/>
                <a:tab pos="625475" algn="l"/>
                <a:tab pos="3051175" algn="l"/>
              </a:tabLst>
            </a:pPr>
            <a:r>
              <a:rPr lang="en-US" sz="1600" b="1" dirty="0" smtClean="0">
                <a:latin typeface="Calibri" panose="020F0502020204030204" pitchFamily="34" charset="0"/>
                <a:sym typeface="Wingdings 3" panose="05040102010807070707" pitchFamily="18" charset="2"/>
              </a:rPr>
              <a:t>		 equipment already available</a:t>
            </a:r>
            <a:endParaRPr lang="en-US" sz="1600" dirty="0" smtClean="0">
              <a:latin typeface="Calibri" panose="020F0502020204030204" pitchFamily="34" charset="0"/>
              <a:sym typeface="Wingdings" panose="05000000000000000000" pitchFamily="2" charset="2"/>
            </a:endParaRPr>
          </a:p>
          <a:p>
            <a:pPr>
              <a:tabLst>
                <a:tab pos="87313" algn="l"/>
                <a:tab pos="355600" algn="l"/>
                <a:tab pos="625475" algn="l"/>
                <a:tab pos="3051175" algn="l"/>
              </a:tabLst>
            </a:pPr>
            <a:endParaRPr lang="en-US" sz="1600" dirty="0" smtClean="0">
              <a:latin typeface="Calibri" panose="020F0502020204030204" pitchFamily="34" charset="0"/>
              <a:sym typeface="Wingdings" panose="05000000000000000000" pitchFamily="2" charset="2"/>
            </a:endParaRPr>
          </a:p>
          <a:p>
            <a:pPr>
              <a:tabLst>
                <a:tab pos="87313" algn="l"/>
                <a:tab pos="355600" algn="l"/>
                <a:tab pos="625475" algn="l"/>
                <a:tab pos="3051175" algn="l"/>
              </a:tabLst>
            </a:pPr>
            <a:endParaRPr lang="en-US" sz="1600" b="1" dirty="0">
              <a:latin typeface="Calibri" panose="020F0502020204030204" pitchFamily="34" charset="0"/>
              <a:sym typeface="Wingdings" panose="05000000000000000000" pitchFamily="2" charset="2"/>
            </a:endParaRPr>
          </a:p>
        </p:txBody>
      </p:sp>
      <p:sp>
        <p:nvSpPr>
          <p:cNvPr id="56" name="ZoneTexte 55"/>
          <p:cNvSpPr txBox="1"/>
          <p:nvPr/>
        </p:nvSpPr>
        <p:spPr>
          <a:xfrm rot="16200000">
            <a:off x="5118100" y="5759594"/>
            <a:ext cx="996097" cy="318924"/>
          </a:xfrm>
          <a:prstGeom prst="rect">
            <a:avLst/>
          </a:prstGeom>
          <a:noFill/>
        </p:spPr>
        <p:txBody>
          <a:bodyPr wrap="none" lIns="36000" tIns="36000" rIns="36000" bIns="36000" rtlCol="0">
            <a:spAutoFit/>
          </a:bodyPr>
          <a:lstStyle/>
          <a:p>
            <a:pPr algn="ctr"/>
            <a:r>
              <a:rPr lang="en-US" sz="1600" b="1" dirty="0" smtClean="0">
                <a:solidFill>
                  <a:srgbClr val="0070C0"/>
                </a:solidFill>
              </a:rPr>
              <a:t>ACTAR TPC</a:t>
            </a:r>
            <a:endParaRPr lang="en-US" sz="1600" b="1" dirty="0">
              <a:solidFill>
                <a:srgbClr val="0070C0"/>
              </a:solidFill>
            </a:endParaRPr>
          </a:p>
        </p:txBody>
      </p:sp>
    </p:spTree>
    <p:extLst>
      <p:ext uri="{BB962C8B-B14F-4D97-AF65-F5344CB8AC3E}">
        <p14:creationId xmlns:p14="http://schemas.microsoft.com/office/powerpoint/2010/main" xmlns="" val="841985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1077218"/>
          </a:xfrm>
          <a:prstGeom prst="rect">
            <a:avLst/>
          </a:prstGeom>
          <a:noFill/>
        </p:spPr>
        <p:txBody>
          <a:bodyPr wrap="square" rtlCol="0">
            <a:spAutoFit/>
          </a:bodyPr>
          <a:lstStyle/>
          <a:p>
            <a:pPr algn="ctr"/>
            <a:r>
              <a:rPr lang="en-US" sz="3200" b="1" dirty="0" smtClean="0"/>
              <a:t>Nuclear magnetic moments of isomeric states</a:t>
            </a:r>
          </a:p>
          <a:p>
            <a:pPr algn="ctr"/>
            <a:r>
              <a:rPr lang="en-US" sz="3200" b="1" dirty="0" smtClean="0"/>
              <a:t>R. </a:t>
            </a:r>
            <a:r>
              <a:rPr lang="en-US" sz="3200" b="1" dirty="0" err="1" smtClean="0"/>
              <a:t>Lozeva</a:t>
            </a:r>
            <a:r>
              <a:rPr lang="en-US" sz="3200" b="1" dirty="0" smtClean="0"/>
              <a:t>, CSNSM</a:t>
            </a:r>
            <a:endParaRPr lang="en-US" sz="3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136962" y="65959"/>
            <a:ext cx="8865400" cy="8709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smtClean="0">
                <a:latin typeface="Arial Black"/>
                <a:cs typeface="Arial Black"/>
              </a:rPr>
              <a:t>gSPEC@FAIR</a:t>
            </a:r>
            <a:r>
              <a:rPr lang="fr-FR" sz="4000" dirty="0" smtClean="0">
                <a:latin typeface="Arial Black"/>
                <a:cs typeface="Arial Black"/>
              </a:rPr>
              <a:t>  </a:t>
            </a:r>
          </a:p>
        </p:txBody>
      </p:sp>
      <p:sp>
        <p:nvSpPr>
          <p:cNvPr id="13" name="Rectangle 12"/>
          <p:cNvSpPr/>
          <p:nvPr/>
        </p:nvSpPr>
        <p:spPr>
          <a:xfrm>
            <a:off x="3931888" y="355108"/>
            <a:ext cx="3188746" cy="400110"/>
          </a:xfrm>
          <a:prstGeom prst="rect">
            <a:avLst/>
          </a:prstGeom>
        </p:spPr>
        <p:txBody>
          <a:bodyPr wrap="square">
            <a:spAutoFit/>
          </a:bodyPr>
          <a:lstStyle/>
          <a:p>
            <a:r>
              <a:rPr lang="fr-FR" sz="2000" b="1" dirty="0" err="1" smtClean="0">
                <a:latin typeface="Arial Black"/>
                <a:cs typeface="Arial Black"/>
              </a:rPr>
              <a:t>Scientific</a:t>
            </a:r>
            <a:r>
              <a:rPr lang="fr-FR" sz="2000" b="1" dirty="0" smtClean="0">
                <a:latin typeface="Arial Black"/>
                <a:cs typeface="Arial Black"/>
              </a:rPr>
              <a:t> motivation</a:t>
            </a:r>
            <a:endParaRPr lang="fr-FR" sz="2000" dirty="0" smtClean="0">
              <a:latin typeface="Arial Black"/>
              <a:cs typeface="Arial Black"/>
            </a:endParaRPr>
          </a:p>
        </p:txBody>
      </p:sp>
      <p:sp>
        <p:nvSpPr>
          <p:cNvPr id="16" name="Rectangle 15"/>
          <p:cNvSpPr/>
          <p:nvPr/>
        </p:nvSpPr>
        <p:spPr>
          <a:xfrm>
            <a:off x="59868" y="853055"/>
            <a:ext cx="7899052" cy="861774"/>
          </a:xfrm>
          <a:prstGeom prst="rect">
            <a:avLst/>
          </a:prstGeom>
          <a:noFill/>
        </p:spPr>
        <p:txBody>
          <a:bodyPr wrap="square">
            <a:spAutoFit/>
          </a:bodyPr>
          <a:lstStyle/>
          <a:p>
            <a:r>
              <a:rPr lang="fr-FR" sz="1400" b="1" dirty="0" err="1" smtClean="0">
                <a:solidFill>
                  <a:srgbClr val="FF0000"/>
                </a:solidFill>
                <a:latin typeface="Arial Black"/>
                <a:cs typeface="Arial Black"/>
              </a:rPr>
              <a:t>Unknown</a:t>
            </a:r>
            <a:r>
              <a:rPr lang="fr-FR" sz="1400" b="1" dirty="0" smtClean="0">
                <a:solidFill>
                  <a:srgbClr val="FF0000"/>
                </a:solidFill>
                <a:latin typeface="Arial Black"/>
                <a:cs typeface="Arial Black"/>
              </a:rPr>
              <a:t> g </a:t>
            </a:r>
            <a:r>
              <a:rPr lang="fr-FR" sz="1400" b="1" dirty="0" err="1" smtClean="0">
                <a:solidFill>
                  <a:srgbClr val="FF0000"/>
                </a:solidFill>
                <a:latin typeface="Arial Black"/>
                <a:cs typeface="Arial Black"/>
              </a:rPr>
              <a:t>factors</a:t>
            </a:r>
            <a:r>
              <a:rPr lang="fr-FR" sz="1400" b="1" dirty="0" smtClean="0">
                <a:solidFill>
                  <a:srgbClr val="FF0000"/>
                </a:solidFill>
                <a:latin typeface="Arial Black"/>
                <a:cs typeface="Arial Black"/>
              </a:rPr>
              <a:t> for </a:t>
            </a:r>
            <a:r>
              <a:rPr lang="fr-FR" sz="1400" b="1" dirty="0" err="1" smtClean="0">
                <a:solidFill>
                  <a:srgbClr val="FF0000"/>
                </a:solidFill>
                <a:latin typeface="Arial Black"/>
                <a:cs typeface="Arial Black"/>
              </a:rPr>
              <a:t>excited</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isomeric</a:t>
            </a:r>
            <a:r>
              <a:rPr lang="fr-FR" sz="1400" b="1" dirty="0" smtClean="0">
                <a:solidFill>
                  <a:srgbClr val="FF0000"/>
                </a:solidFill>
                <a:latin typeface="Arial Black"/>
                <a:cs typeface="Arial Black"/>
              </a:rPr>
              <a:t> states : </a:t>
            </a:r>
            <a:r>
              <a:rPr lang="fr-FR" sz="1400" b="1" dirty="0" err="1" smtClean="0">
                <a:solidFill>
                  <a:srgbClr val="FF0000"/>
                </a:solidFill>
                <a:latin typeface="Arial Black"/>
                <a:cs typeface="Arial Black"/>
              </a:rPr>
              <a:t>unknown</a:t>
            </a:r>
            <a:r>
              <a:rPr lang="fr-FR" sz="1400" b="1" dirty="0" smtClean="0">
                <a:solidFill>
                  <a:srgbClr val="FF0000"/>
                </a:solidFill>
                <a:latin typeface="Arial Black"/>
                <a:cs typeface="Arial Black"/>
              </a:rPr>
              <a:t> configuration</a:t>
            </a:r>
          </a:p>
          <a:p>
            <a:pPr marL="171450" indent="-171450">
              <a:buFont typeface="Arial"/>
              <a:buChar char="•"/>
            </a:pPr>
            <a:r>
              <a:rPr lang="fr-FR" sz="1200" b="1" dirty="0" smtClean="0">
                <a:solidFill>
                  <a:srgbClr val="46609D"/>
                </a:solidFill>
                <a:latin typeface="Arial Black"/>
                <a:cs typeface="Arial Black"/>
              </a:rPr>
              <a:t>g </a:t>
            </a:r>
            <a:r>
              <a:rPr lang="fr-FR" sz="1200" b="1" dirty="0">
                <a:solidFill>
                  <a:srgbClr val="46609D"/>
                </a:solidFill>
                <a:latin typeface="Arial Black"/>
                <a:cs typeface="Arial Black"/>
              </a:rPr>
              <a:t>factor : the </a:t>
            </a:r>
            <a:r>
              <a:rPr lang="fr-FR" sz="1200" b="1" dirty="0" err="1">
                <a:solidFill>
                  <a:srgbClr val="46609D"/>
                </a:solidFill>
                <a:latin typeface="Arial Black"/>
                <a:cs typeface="Arial Black"/>
              </a:rPr>
              <a:t>dimensionless</a:t>
            </a:r>
            <a:r>
              <a:rPr lang="fr-FR" sz="1200" b="1" dirty="0">
                <a:solidFill>
                  <a:srgbClr val="46609D"/>
                </a:solidFill>
                <a:latin typeface="Arial Black"/>
                <a:cs typeface="Arial Black"/>
              </a:rPr>
              <a:t> </a:t>
            </a:r>
            <a:r>
              <a:rPr lang="fr-FR" sz="1200" b="1" dirty="0" err="1">
                <a:solidFill>
                  <a:srgbClr val="46609D"/>
                </a:solidFill>
                <a:latin typeface="Arial Black"/>
                <a:cs typeface="Arial Black"/>
              </a:rPr>
              <a:t>magnetic</a:t>
            </a:r>
            <a:r>
              <a:rPr lang="fr-FR" sz="1200" b="1" dirty="0">
                <a:solidFill>
                  <a:srgbClr val="46609D"/>
                </a:solidFill>
                <a:latin typeface="Arial Black"/>
                <a:cs typeface="Arial Black"/>
              </a:rPr>
              <a:t> moment, M1 </a:t>
            </a:r>
            <a:r>
              <a:rPr lang="fr-FR" sz="1200" b="1" dirty="0" err="1">
                <a:solidFill>
                  <a:srgbClr val="46609D"/>
                </a:solidFill>
                <a:latin typeface="Arial Black"/>
                <a:cs typeface="Arial Black"/>
              </a:rPr>
              <a:t>operator</a:t>
            </a:r>
            <a:endParaRPr lang="fr-FR" sz="1200" dirty="0" smtClean="0">
              <a:solidFill>
                <a:srgbClr val="46609D"/>
              </a:solidFill>
              <a:effectLst/>
              <a:latin typeface="Arial Black"/>
              <a:cs typeface="Arial Black"/>
            </a:endParaRPr>
          </a:p>
          <a:p>
            <a:pPr marL="171450" indent="-171450">
              <a:buFont typeface="Arial"/>
              <a:buChar char="•"/>
            </a:pPr>
            <a:r>
              <a:rPr lang="fr-FR" sz="1200" b="1" dirty="0" err="1" smtClean="0">
                <a:solidFill>
                  <a:srgbClr val="46609D"/>
                </a:solidFill>
                <a:latin typeface="Arial Black"/>
                <a:cs typeface="Arial Black"/>
              </a:rPr>
              <a:t>measure</a:t>
            </a:r>
            <a:r>
              <a:rPr lang="fr-FR" sz="1200" b="1" dirty="0" smtClean="0">
                <a:solidFill>
                  <a:srgbClr val="46609D"/>
                </a:solidFill>
                <a:latin typeface="Arial Black"/>
                <a:cs typeface="Arial Black"/>
              </a:rPr>
              <a:t> </a:t>
            </a:r>
            <a:r>
              <a:rPr lang="fr-FR" sz="1200" b="1" dirty="0">
                <a:solidFill>
                  <a:srgbClr val="46609D"/>
                </a:solidFill>
                <a:latin typeface="Arial Black"/>
                <a:cs typeface="Arial Black"/>
              </a:rPr>
              <a:t>of the valence </a:t>
            </a:r>
            <a:r>
              <a:rPr lang="fr-FR" sz="1200" b="1" dirty="0" err="1">
                <a:solidFill>
                  <a:srgbClr val="46609D"/>
                </a:solidFill>
                <a:latin typeface="Arial Black"/>
                <a:cs typeface="Arial Black"/>
              </a:rPr>
              <a:t>nucleon</a:t>
            </a:r>
            <a:r>
              <a:rPr lang="fr-FR" sz="1200" b="1" dirty="0">
                <a:solidFill>
                  <a:srgbClr val="46609D"/>
                </a:solidFill>
                <a:latin typeface="Arial Black"/>
                <a:cs typeface="Arial Black"/>
              </a:rPr>
              <a:t> configuration</a:t>
            </a:r>
            <a:endParaRPr lang="fr-FR" sz="1200" dirty="0" smtClean="0">
              <a:solidFill>
                <a:srgbClr val="46609D"/>
              </a:solidFill>
              <a:effectLst/>
              <a:latin typeface="Arial Black"/>
              <a:cs typeface="Arial Black"/>
            </a:endParaRPr>
          </a:p>
          <a:p>
            <a:pPr marL="171450" indent="-171450">
              <a:buFont typeface="Arial"/>
              <a:buChar char="•"/>
            </a:pPr>
            <a:r>
              <a:rPr lang="fr-FR" sz="1200" b="1" dirty="0" smtClean="0">
                <a:solidFill>
                  <a:srgbClr val="46609D"/>
                </a:solidFill>
                <a:latin typeface="Arial Black"/>
                <a:cs typeface="Arial Black"/>
              </a:rPr>
              <a:t>single</a:t>
            </a:r>
            <a:r>
              <a:rPr lang="fr-FR" sz="1200" b="1" dirty="0">
                <a:solidFill>
                  <a:srgbClr val="46609D"/>
                </a:solidFill>
                <a:latin typeface="Arial Black"/>
                <a:cs typeface="Arial Black"/>
              </a:rPr>
              <a:t>-</a:t>
            </a:r>
            <a:r>
              <a:rPr lang="fr-FR" sz="1200" b="1" dirty="0" err="1">
                <a:solidFill>
                  <a:srgbClr val="46609D"/>
                </a:solidFill>
                <a:latin typeface="Arial Black"/>
                <a:cs typeface="Arial Black"/>
              </a:rPr>
              <a:t>particle</a:t>
            </a:r>
            <a:r>
              <a:rPr lang="fr-FR" sz="1200" b="1" dirty="0">
                <a:solidFill>
                  <a:srgbClr val="46609D"/>
                </a:solidFill>
                <a:latin typeface="Arial Black"/>
                <a:cs typeface="Arial Black"/>
              </a:rPr>
              <a:t> excitations, orbital </a:t>
            </a:r>
            <a:r>
              <a:rPr lang="fr-FR" sz="1200" b="1" dirty="0" err="1">
                <a:solidFill>
                  <a:srgbClr val="46609D"/>
                </a:solidFill>
                <a:latin typeface="Arial Black"/>
                <a:cs typeface="Arial Black"/>
              </a:rPr>
              <a:t>evolution</a:t>
            </a:r>
            <a:r>
              <a:rPr lang="fr-FR" sz="1200" b="1" dirty="0">
                <a:solidFill>
                  <a:srgbClr val="46609D"/>
                </a:solidFill>
                <a:latin typeface="Arial Black"/>
                <a:cs typeface="Arial Black"/>
              </a:rPr>
              <a:t>, </a:t>
            </a:r>
            <a:r>
              <a:rPr lang="fr-FR" sz="1200" b="1" dirty="0" err="1">
                <a:solidFill>
                  <a:srgbClr val="46609D"/>
                </a:solidFill>
                <a:latin typeface="Arial Black"/>
                <a:cs typeface="Arial Black"/>
              </a:rPr>
              <a:t>development</a:t>
            </a:r>
            <a:r>
              <a:rPr lang="fr-FR" sz="1200" b="1" dirty="0">
                <a:solidFill>
                  <a:srgbClr val="46609D"/>
                </a:solidFill>
                <a:latin typeface="Arial Black"/>
                <a:cs typeface="Arial Black"/>
              </a:rPr>
              <a:t> of collectivity </a:t>
            </a:r>
            <a:r>
              <a:rPr lang="fr-FR" sz="1200" b="1" dirty="0" smtClean="0">
                <a:solidFill>
                  <a:srgbClr val="46609D"/>
                </a:solidFill>
                <a:latin typeface="Arial Black"/>
                <a:cs typeface="Arial Black"/>
              </a:rPr>
              <a:t>&amp; </a:t>
            </a:r>
            <a:r>
              <a:rPr lang="fr-FR" sz="1200" b="1" dirty="0" err="1">
                <a:solidFill>
                  <a:srgbClr val="46609D"/>
                </a:solidFill>
                <a:latin typeface="Arial Black"/>
                <a:cs typeface="Arial Black"/>
              </a:rPr>
              <a:t>deformation</a:t>
            </a:r>
            <a:endParaRPr lang="fr-FR" sz="1200" dirty="0">
              <a:solidFill>
                <a:srgbClr val="46609D"/>
              </a:solidFill>
              <a:effectLst/>
              <a:latin typeface="Arial Black"/>
              <a:cs typeface="Arial Black"/>
            </a:endParaRPr>
          </a:p>
        </p:txBody>
      </p:sp>
      <p:pic>
        <p:nvPicPr>
          <p:cNvPr id="12" name="Image 11" descr="Screen Shot 2019-01-28 at 10.11.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84462" y="37356"/>
            <a:ext cx="1909733" cy="1261595"/>
          </a:xfrm>
          <a:prstGeom prst="rect">
            <a:avLst/>
          </a:prstGeom>
        </p:spPr>
      </p:pic>
      <p:pic>
        <p:nvPicPr>
          <p:cNvPr id="48" name="Image 47" descr="regions-gSPEC.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9727" y="1805785"/>
            <a:ext cx="7184463" cy="4589841"/>
          </a:xfrm>
          <a:prstGeom prst="rect">
            <a:avLst/>
          </a:prstGeom>
          <a:ln w="28575" cmpd="sng">
            <a:solidFill>
              <a:srgbClr val="46609D"/>
            </a:solidFill>
          </a:ln>
        </p:spPr>
      </p:pic>
      <p:sp>
        <p:nvSpPr>
          <p:cNvPr id="17" name="ZoneTexte 16"/>
          <p:cNvSpPr txBox="1"/>
          <p:nvPr/>
        </p:nvSpPr>
        <p:spPr>
          <a:xfrm>
            <a:off x="504056" y="6528325"/>
            <a:ext cx="4202122" cy="307777"/>
          </a:xfrm>
          <a:prstGeom prst="rect">
            <a:avLst/>
          </a:prstGeom>
          <a:noFill/>
        </p:spPr>
        <p:txBody>
          <a:bodyPr wrap="square" rtlCol="0">
            <a:spAutoFit/>
          </a:bodyPr>
          <a:lstStyle/>
          <a:p>
            <a:r>
              <a:rPr lang="fr-FR" sz="1400" i="1" dirty="0" smtClean="0">
                <a:solidFill>
                  <a:schemeClr val="bg1">
                    <a:lumMod val="50000"/>
                  </a:schemeClr>
                </a:solidFill>
                <a:latin typeface="Arial Black"/>
                <a:cs typeface="Arial Black"/>
              </a:rPr>
              <a:t>HI 240, 55 (19) and </a:t>
            </a:r>
            <a:r>
              <a:rPr lang="fr-FR" sz="1400" i="1" dirty="0" err="1" smtClean="0">
                <a:solidFill>
                  <a:schemeClr val="bg1">
                    <a:lumMod val="50000"/>
                  </a:schemeClr>
                </a:solidFill>
                <a:latin typeface="Arial Black"/>
                <a:cs typeface="Arial Black"/>
              </a:rPr>
              <a:t>references</a:t>
            </a:r>
            <a:r>
              <a:rPr lang="fr-FR" sz="1400" i="1" dirty="0" smtClean="0">
                <a:solidFill>
                  <a:schemeClr val="bg1">
                    <a:lumMod val="50000"/>
                  </a:schemeClr>
                </a:solidFill>
                <a:latin typeface="Arial Black"/>
                <a:cs typeface="Arial Black"/>
              </a:rPr>
              <a:t> </a:t>
            </a:r>
            <a:r>
              <a:rPr lang="fr-FR" sz="1400" i="1" dirty="0" err="1" smtClean="0">
                <a:solidFill>
                  <a:schemeClr val="bg1">
                    <a:lumMod val="50000"/>
                  </a:schemeClr>
                </a:solidFill>
                <a:latin typeface="Arial Black"/>
                <a:cs typeface="Arial Black"/>
              </a:rPr>
              <a:t>therein</a:t>
            </a:r>
            <a:endParaRPr lang="fr-FR" sz="1400" i="1" dirty="0">
              <a:solidFill>
                <a:schemeClr val="bg1">
                  <a:lumMod val="50000"/>
                </a:schemeClr>
              </a:solidFill>
              <a:latin typeface="Arial Black"/>
              <a:cs typeface="Arial Black"/>
            </a:endParaRPr>
          </a:p>
        </p:txBody>
      </p:sp>
      <p:sp>
        <p:nvSpPr>
          <p:cNvPr id="25" name="Rectangle 24"/>
          <p:cNvSpPr/>
          <p:nvPr/>
        </p:nvSpPr>
        <p:spPr>
          <a:xfrm rot="16200000">
            <a:off x="-1685254" y="3968712"/>
            <a:ext cx="4686397" cy="307778"/>
          </a:xfrm>
          <a:prstGeom prst="rect">
            <a:avLst/>
          </a:prstGeom>
          <a:solidFill>
            <a:srgbClr val="FFFFFF"/>
          </a:solidFill>
        </p:spPr>
        <p:txBody>
          <a:bodyPr wrap="square">
            <a:spAutoFit/>
          </a:bodyPr>
          <a:lstStyle/>
          <a:p>
            <a:r>
              <a:rPr lang="fr-FR" sz="1400" b="1" dirty="0" smtClean="0">
                <a:solidFill>
                  <a:srgbClr val="FF0000"/>
                </a:solidFill>
                <a:latin typeface="Arial Black"/>
                <a:cs typeface="Arial Black"/>
              </a:rPr>
              <a:t>18 collaboration </a:t>
            </a:r>
            <a:r>
              <a:rPr lang="fr-FR" sz="1400" b="1" dirty="0" err="1" smtClean="0">
                <a:solidFill>
                  <a:srgbClr val="FF0000"/>
                </a:solidFill>
                <a:latin typeface="Arial Black"/>
                <a:cs typeface="Arial Black"/>
              </a:rPr>
              <a:t>LoIs</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gSPEC</a:t>
            </a:r>
            <a:r>
              <a:rPr lang="fr-FR" sz="1400" b="1" dirty="0" smtClean="0">
                <a:solidFill>
                  <a:srgbClr val="FF0000"/>
                </a:solidFill>
                <a:latin typeface="Arial Black"/>
                <a:cs typeface="Arial Black"/>
              </a:rPr>
              <a:t> workshop 2018 </a:t>
            </a:r>
            <a:endParaRPr lang="fr-FR" sz="1400" dirty="0" smtClean="0">
              <a:solidFill>
                <a:srgbClr val="FF0000"/>
              </a:solidFill>
              <a:latin typeface="Arial Black"/>
              <a:cs typeface="Arial Black"/>
            </a:endParaRPr>
          </a:p>
        </p:txBody>
      </p:sp>
      <p:grpSp>
        <p:nvGrpSpPr>
          <p:cNvPr id="2" name="Grouper 81"/>
          <p:cNvGrpSpPr/>
          <p:nvPr/>
        </p:nvGrpSpPr>
        <p:grpSpPr>
          <a:xfrm>
            <a:off x="4067944" y="2897649"/>
            <a:ext cx="4032448" cy="1755487"/>
            <a:chOff x="3563888" y="2897649"/>
            <a:chExt cx="4032448" cy="1755487"/>
          </a:xfrm>
        </p:grpSpPr>
        <p:cxnSp>
          <p:nvCxnSpPr>
            <p:cNvPr id="14" name="Connecteur droit avec flèche 13"/>
            <p:cNvCxnSpPr/>
            <p:nvPr/>
          </p:nvCxnSpPr>
          <p:spPr>
            <a:xfrm>
              <a:off x="5004048" y="3356992"/>
              <a:ext cx="1224136" cy="144016"/>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3563888" y="3933056"/>
              <a:ext cx="2376264" cy="72008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193388" y="2897649"/>
              <a:ext cx="1402948" cy="1323439"/>
            </a:xfrm>
            <a:prstGeom prst="rect">
              <a:avLst/>
            </a:prstGeom>
          </p:spPr>
          <p:txBody>
            <a:bodyPr wrap="none">
              <a:spAutoFit/>
            </a:bodyPr>
            <a:lstStyle/>
            <a:p>
              <a:r>
                <a:rPr lang="fr-FR" sz="1600" b="1" dirty="0" err="1" smtClean="0">
                  <a:solidFill>
                    <a:srgbClr val="FF0000"/>
                  </a:solidFill>
                  <a:latin typeface="Arial Black"/>
                  <a:cs typeface="Arial Black"/>
                </a:rPr>
                <a:t>Yrast</a:t>
              </a:r>
              <a:r>
                <a:rPr lang="fr-FR" sz="1600" b="1" dirty="0" smtClean="0">
                  <a:solidFill>
                    <a:srgbClr val="FF0000"/>
                  </a:solidFill>
                  <a:latin typeface="Arial Black"/>
                  <a:cs typeface="Arial Black"/>
                </a:rPr>
                <a:t> </a:t>
              </a:r>
            </a:p>
            <a:p>
              <a:r>
                <a:rPr lang="fr-FR" sz="1600" b="1" dirty="0" err="1" smtClean="0">
                  <a:solidFill>
                    <a:srgbClr val="FF0000"/>
                  </a:solidFill>
                  <a:latin typeface="Arial Black"/>
                  <a:cs typeface="Arial Black"/>
                </a:rPr>
                <a:t>isomers</a:t>
              </a:r>
              <a:endParaRPr lang="fr-FR" sz="1600" b="1" dirty="0" smtClean="0">
                <a:solidFill>
                  <a:srgbClr val="FF0000"/>
                </a:solidFill>
                <a:latin typeface="Arial Black"/>
                <a:cs typeface="Arial Black"/>
              </a:endParaRPr>
            </a:p>
            <a:p>
              <a:r>
                <a:rPr lang="fr-FR" sz="1600" b="1" dirty="0" smtClean="0">
                  <a:solidFill>
                    <a:srgbClr val="FF0000"/>
                  </a:solidFill>
                  <a:latin typeface="Arial Black"/>
                  <a:cs typeface="Arial Black"/>
                </a:rPr>
                <a:t>(</a:t>
              </a:r>
              <a:r>
                <a:rPr lang="fr-FR" sz="1600" b="1" dirty="0" err="1" smtClean="0">
                  <a:solidFill>
                    <a:srgbClr val="FF0000"/>
                  </a:solidFill>
                  <a:latin typeface="Arial Black"/>
                  <a:cs typeface="Arial Black"/>
                </a:rPr>
                <a:t>near</a:t>
              </a:r>
              <a:r>
                <a:rPr lang="fr-FR" sz="1600" b="1" dirty="0" smtClean="0">
                  <a:solidFill>
                    <a:srgbClr val="FF0000"/>
                  </a:solidFill>
                  <a:latin typeface="Arial Black"/>
                  <a:cs typeface="Arial Black"/>
                </a:rPr>
                <a:t> </a:t>
              </a:r>
              <a:r>
                <a:rPr lang="fr-FR" sz="1600" b="1" baseline="30000" dirty="0" smtClean="0">
                  <a:solidFill>
                    <a:srgbClr val="FF0000"/>
                  </a:solidFill>
                  <a:latin typeface="Arial Black"/>
                  <a:cs typeface="Arial Black"/>
                </a:rPr>
                <a:t>132</a:t>
              </a:r>
              <a:r>
                <a:rPr lang="fr-FR" sz="1600" b="1" dirty="0" smtClean="0">
                  <a:solidFill>
                    <a:srgbClr val="FF0000"/>
                  </a:solidFill>
                  <a:latin typeface="Arial Black"/>
                  <a:cs typeface="Arial Black"/>
                </a:rPr>
                <a:t>Sn</a:t>
              </a:r>
            </a:p>
            <a:p>
              <a:r>
                <a:rPr lang="fr-FR" sz="1600" b="1" dirty="0" smtClean="0">
                  <a:solidFill>
                    <a:srgbClr val="FF0000"/>
                  </a:solidFill>
                  <a:latin typeface="Arial Black"/>
                  <a:cs typeface="Arial Black"/>
                </a:rPr>
                <a:t>&amp;  </a:t>
              </a:r>
              <a:r>
                <a:rPr lang="fr-FR" sz="1600" b="1" baseline="30000" dirty="0" smtClean="0">
                  <a:solidFill>
                    <a:srgbClr val="FF0000"/>
                  </a:solidFill>
                  <a:latin typeface="Arial Black"/>
                  <a:cs typeface="Arial Black"/>
                </a:rPr>
                <a:t>208</a:t>
              </a:r>
              <a:r>
                <a:rPr lang="fr-FR" sz="1600" b="1" dirty="0" smtClean="0">
                  <a:solidFill>
                    <a:srgbClr val="FF0000"/>
                  </a:solidFill>
                  <a:latin typeface="Arial Black"/>
                  <a:cs typeface="Arial Black"/>
                </a:rPr>
                <a:t>Pb)</a:t>
              </a:r>
            </a:p>
            <a:p>
              <a:r>
                <a:rPr lang="fr-FR" sz="1600" b="1" dirty="0" smtClean="0">
                  <a:solidFill>
                    <a:srgbClr val="FF0000"/>
                  </a:solidFill>
                  <a:latin typeface="Arial Black"/>
                  <a:cs typeface="Arial Black"/>
                </a:rPr>
                <a:t>FAIR-0</a:t>
              </a:r>
              <a:endParaRPr lang="fr-FR" sz="1600" dirty="0" smtClean="0">
                <a:solidFill>
                  <a:srgbClr val="FF0000"/>
                </a:solidFill>
                <a:latin typeface="Arial Black"/>
                <a:cs typeface="Arial Black"/>
              </a:endParaRPr>
            </a:p>
          </p:txBody>
        </p:sp>
      </p:grpSp>
      <p:grpSp>
        <p:nvGrpSpPr>
          <p:cNvPr id="3" name="Grouper 82"/>
          <p:cNvGrpSpPr/>
          <p:nvPr/>
        </p:nvGrpSpPr>
        <p:grpSpPr>
          <a:xfrm>
            <a:off x="2483768" y="1772816"/>
            <a:ext cx="5904656" cy="4545216"/>
            <a:chOff x="1979712" y="1772816"/>
            <a:chExt cx="5904656" cy="4545216"/>
          </a:xfrm>
        </p:grpSpPr>
        <p:cxnSp>
          <p:nvCxnSpPr>
            <p:cNvPr id="24" name="Connecteur droit avec flèche 23"/>
            <p:cNvCxnSpPr/>
            <p:nvPr/>
          </p:nvCxnSpPr>
          <p:spPr>
            <a:xfrm flipV="1">
              <a:off x="5436096" y="2708920"/>
              <a:ext cx="1008112" cy="504058"/>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516216" y="1772816"/>
              <a:ext cx="1368152" cy="1077218"/>
            </a:xfrm>
            <a:prstGeom prst="rect">
              <a:avLst/>
            </a:prstGeom>
          </p:spPr>
          <p:txBody>
            <a:bodyPr wrap="square">
              <a:spAutoFit/>
            </a:bodyPr>
            <a:lstStyle/>
            <a:p>
              <a:r>
                <a:rPr lang="fr-FR" sz="1600" b="1" dirty="0" smtClean="0">
                  <a:solidFill>
                    <a:srgbClr val="FF0000"/>
                  </a:solidFill>
                  <a:latin typeface="Arial Black"/>
                  <a:cs typeface="Arial Black"/>
                </a:rPr>
                <a:t>Shape</a:t>
              </a:r>
            </a:p>
            <a:p>
              <a:r>
                <a:rPr lang="fr-FR" sz="1600" b="1" dirty="0" err="1" smtClean="0">
                  <a:solidFill>
                    <a:srgbClr val="FF0000"/>
                  </a:solidFill>
                  <a:latin typeface="Arial Black"/>
                  <a:cs typeface="Arial Black"/>
                </a:rPr>
                <a:t>Isomers</a:t>
              </a:r>
              <a:r>
                <a:rPr lang="fr-FR" sz="1600" b="1" dirty="0" smtClean="0">
                  <a:solidFill>
                    <a:srgbClr val="FF0000"/>
                  </a:solidFill>
                  <a:latin typeface="Arial Black"/>
                  <a:cs typeface="Arial Black"/>
                </a:rPr>
                <a:t> </a:t>
              </a:r>
            </a:p>
            <a:p>
              <a:r>
                <a:rPr lang="fr-FR" sz="1600" b="1" dirty="0" smtClean="0">
                  <a:solidFill>
                    <a:srgbClr val="FF0000"/>
                  </a:solidFill>
                  <a:latin typeface="Arial Black"/>
                  <a:cs typeface="Arial Black"/>
                </a:rPr>
                <a:t>(Po, Rn)</a:t>
              </a:r>
            </a:p>
            <a:p>
              <a:r>
                <a:rPr lang="fr-FR" sz="1600" b="1" dirty="0" smtClean="0">
                  <a:solidFill>
                    <a:srgbClr val="FF0000"/>
                  </a:solidFill>
                  <a:latin typeface="Arial Black"/>
                  <a:cs typeface="Arial Black"/>
                </a:rPr>
                <a:t>FAIR-1</a:t>
              </a:r>
              <a:endParaRPr lang="fr-FR" sz="1600" dirty="0" smtClean="0">
                <a:solidFill>
                  <a:srgbClr val="FF0000"/>
                </a:solidFill>
                <a:latin typeface="Arial Black"/>
                <a:cs typeface="Arial Black"/>
              </a:endParaRPr>
            </a:p>
          </p:txBody>
        </p:sp>
        <p:cxnSp>
          <p:nvCxnSpPr>
            <p:cNvPr id="41" name="Connecteur droit avec flèche 40"/>
            <p:cNvCxnSpPr/>
            <p:nvPr/>
          </p:nvCxnSpPr>
          <p:spPr>
            <a:xfrm>
              <a:off x="3275856" y="4509120"/>
              <a:ext cx="1512168" cy="648072"/>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860032" y="4716433"/>
              <a:ext cx="1512168" cy="584775"/>
            </a:xfrm>
            <a:prstGeom prst="rect">
              <a:avLst/>
            </a:prstGeom>
          </p:spPr>
          <p:txBody>
            <a:bodyPr wrap="square">
              <a:spAutoFit/>
            </a:bodyPr>
            <a:lstStyle/>
            <a:p>
              <a:r>
                <a:rPr lang="fr-FR" sz="1600" b="1" dirty="0" smtClean="0">
                  <a:solidFill>
                    <a:srgbClr val="FF0000"/>
                  </a:solidFill>
                  <a:latin typeface="Arial Black"/>
                  <a:cs typeface="Arial Black"/>
                </a:rPr>
                <a:t>K-</a:t>
              </a:r>
              <a:r>
                <a:rPr lang="fr-FR" sz="1600" b="1" dirty="0" err="1" smtClean="0">
                  <a:solidFill>
                    <a:srgbClr val="FF0000"/>
                  </a:solidFill>
                  <a:latin typeface="Arial Black"/>
                  <a:cs typeface="Arial Black"/>
                </a:rPr>
                <a:t>Isomers</a:t>
              </a:r>
              <a:r>
                <a:rPr lang="fr-FR" sz="1600" b="1" dirty="0" smtClean="0">
                  <a:solidFill>
                    <a:srgbClr val="FF0000"/>
                  </a:solidFill>
                  <a:latin typeface="Arial Black"/>
                  <a:cs typeface="Arial Black"/>
                </a:rPr>
                <a:t> (La, </a:t>
              </a:r>
              <a:r>
                <a:rPr lang="fr-FR" sz="1600" b="1" dirty="0" err="1" smtClean="0">
                  <a:solidFill>
                    <a:srgbClr val="FF0000"/>
                  </a:solidFill>
                  <a:latin typeface="Arial Black"/>
                  <a:cs typeface="Arial Black"/>
                </a:rPr>
                <a:t>Nd</a:t>
              </a:r>
              <a:r>
                <a:rPr lang="fr-FR" sz="1600" b="1" dirty="0" smtClean="0">
                  <a:solidFill>
                    <a:srgbClr val="FF0000"/>
                  </a:solidFill>
                  <a:latin typeface="Arial Black"/>
                  <a:cs typeface="Arial Black"/>
                </a:rPr>
                <a:t>)</a:t>
              </a:r>
              <a:endParaRPr lang="fr-FR" sz="1600" dirty="0" smtClean="0">
                <a:solidFill>
                  <a:srgbClr val="FF0000"/>
                </a:solidFill>
                <a:latin typeface="Arial Black"/>
                <a:cs typeface="Arial Black"/>
              </a:endParaRPr>
            </a:p>
          </p:txBody>
        </p:sp>
        <p:sp>
          <p:nvSpPr>
            <p:cNvPr id="46" name="Rectangle 45"/>
            <p:cNvSpPr/>
            <p:nvPr/>
          </p:nvSpPr>
          <p:spPr>
            <a:xfrm>
              <a:off x="4283968" y="5445224"/>
              <a:ext cx="1531188" cy="830997"/>
            </a:xfrm>
            <a:prstGeom prst="rect">
              <a:avLst/>
            </a:prstGeom>
          </p:spPr>
          <p:txBody>
            <a:bodyPr wrap="none">
              <a:spAutoFit/>
            </a:bodyPr>
            <a:lstStyle/>
            <a:p>
              <a:r>
                <a:rPr lang="fr-FR" sz="1600" b="1" dirty="0" err="1" smtClean="0">
                  <a:solidFill>
                    <a:srgbClr val="FF0000"/>
                  </a:solidFill>
                  <a:latin typeface="Arial Black"/>
                  <a:cs typeface="Arial Black"/>
                </a:rPr>
                <a:t>Isomers</a:t>
              </a:r>
              <a:r>
                <a:rPr lang="fr-FR" sz="1600" b="1" dirty="0" smtClean="0">
                  <a:solidFill>
                    <a:srgbClr val="FF0000"/>
                  </a:solidFill>
                  <a:latin typeface="Arial Black"/>
                  <a:cs typeface="Arial Black"/>
                </a:rPr>
                <a:t> in </a:t>
              </a:r>
            </a:p>
            <a:p>
              <a:r>
                <a:rPr lang="fr-FR" sz="1600" b="1" baseline="30000" dirty="0" smtClean="0">
                  <a:solidFill>
                    <a:srgbClr val="FF0000"/>
                  </a:solidFill>
                  <a:latin typeface="Arial Black"/>
                  <a:cs typeface="Arial Black"/>
                </a:rPr>
                <a:t>100</a:t>
              </a:r>
              <a:r>
                <a:rPr lang="fr-FR" sz="1600" b="1" dirty="0" smtClean="0">
                  <a:solidFill>
                    <a:srgbClr val="FF0000"/>
                  </a:solidFill>
                  <a:latin typeface="Arial Black"/>
                  <a:cs typeface="Arial Black"/>
                </a:rPr>
                <a:t>Sn </a:t>
              </a:r>
              <a:r>
                <a:rPr lang="fr-FR" sz="1600" b="1" dirty="0" err="1" smtClean="0">
                  <a:solidFill>
                    <a:srgbClr val="FF0000"/>
                  </a:solidFill>
                  <a:latin typeface="Arial Black"/>
                  <a:cs typeface="Arial Black"/>
                </a:rPr>
                <a:t>region</a:t>
              </a:r>
              <a:endParaRPr lang="fr-FR" sz="1600" b="1" dirty="0" smtClean="0">
                <a:solidFill>
                  <a:srgbClr val="FF0000"/>
                </a:solidFill>
                <a:latin typeface="Arial Black"/>
                <a:cs typeface="Arial Black"/>
              </a:endParaRPr>
            </a:p>
            <a:p>
              <a:r>
                <a:rPr lang="fr-FR" sz="1600" b="1" dirty="0" smtClean="0">
                  <a:solidFill>
                    <a:srgbClr val="FF0000"/>
                  </a:solidFill>
                  <a:latin typeface="Arial Black"/>
                  <a:cs typeface="Arial Black"/>
                </a:rPr>
                <a:t>FAIR-1 </a:t>
              </a:r>
              <a:endParaRPr lang="en-US" sz="1600" dirty="0"/>
            </a:p>
          </p:txBody>
        </p:sp>
        <p:cxnSp>
          <p:nvCxnSpPr>
            <p:cNvPr id="51" name="Connecteur droit avec flèche 50"/>
            <p:cNvCxnSpPr/>
            <p:nvPr/>
          </p:nvCxnSpPr>
          <p:spPr>
            <a:xfrm>
              <a:off x="2339752" y="4653136"/>
              <a:ext cx="1944216" cy="1008112"/>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1979712" y="5445224"/>
              <a:ext cx="792088" cy="432048"/>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771800" y="5733256"/>
              <a:ext cx="1364476" cy="584776"/>
            </a:xfrm>
            <a:prstGeom prst="rect">
              <a:avLst/>
            </a:prstGeom>
          </p:spPr>
          <p:txBody>
            <a:bodyPr wrap="none">
              <a:spAutoFit/>
            </a:bodyPr>
            <a:lstStyle/>
            <a:p>
              <a:r>
                <a:rPr lang="fr-FR" sz="1600" b="1" dirty="0" err="1" smtClean="0">
                  <a:solidFill>
                    <a:srgbClr val="FF0000"/>
                  </a:solidFill>
                  <a:latin typeface="Arial Black"/>
                  <a:cs typeface="Arial Black"/>
                </a:rPr>
                <a:t>Isomers</a:t>
              </a:r>
              <a:r>
                <a:rPr lang="fr-FR" sz="1600" b="1" dirty="0" smtClean="0">
                  <a:solidFill>
                    <a:srgbClr val="FF0000"/>
                  </a:solidFill>
                  <a:latin typeface="Arial Black"/>
                  <a:cs typeface="Arial Black"/>
                </a:rPr>
                <a:t> in </a:t>
              </a:r>
            </a:p>
            <a:p>
              <a:r>
                <a:rPr lang="fr-FR" sz="1600" b="1" dirty="0" smtClean="0">
                  <a:solidFill>
                    <a:srgbClr val="FF0000"/>
                  </a:solidFill>
                  <a:latin typeface="Arial Black"/>
                  <a:cs typeface="Arial Black"/>
                </a:rPr>
                <a:t>Ni </a:t>
              </a:r>
              <a:r>
                <a:rPr lang="fr-FR" sz="1600" b="1" dirty="0" err="1" smtClean="0">
                  <a:solidFill>
                    <a:srgbClr val="FF0000"/>
                  </a:solidFill>
                  <a:latin typeface="Arial Black"/>
                  <a:cs typeface="Arial Black"/>
                </a:rPr>
                <a:t>region</a:t>
              </a:r>
              <a:r>
                <a:rPr lang="fr-FR" sz="1600" b="1" dirty="0" smtClean="0">
                  <a:solidFill>
                    <a:srgbClr val="FF0000"/>
                  </a:solidFill>
                  <a:latin typeface="Arial Black"/>
                  <a:cs typeface="Arial Black"/>
                </a:rPr>
                <a:t> </a:t>
              </a:r>
              <a:endParaRPr lang="en-US" sz="1600" dirty="0"/>
            </a:p>
          </p:txBody>
        </p:sp>
      </p:grpSp>
      <p:sp>
        <p:nvSpPr>
          <p:cNvPr id="81" name="ZoneTexte 80"/>
          <p:cNvSpPr txBox="1"/>
          <p:nvPr/>
        </p:nvSpPr>
        <p:spPr>
          <a:xfrm>
            <a:off x="1835696" y="1979548"/>
            <a:ext cx="5031922" cy="369332"/>
          </a:xfrm>
          <a:prstGeom prst="rect">
            <a:avLst/>
          </a:prstGeom>
          <a:noFill/>
        </p:spPr>
        <p:txBody>
          <a:bodyPr wrap="none" rtlCol="0">
            <a:spAutoFit/>
          </a:bodyPr>
          <a:lstStyle/>
          <a:p>
            <a:r>
              <a:rPr lang="fr-FR" dirty="0" smtClean="0">
                <a:latin typeface="Arial Black"/>
                <a:cs typeface="Arial Black"/>
              </a:rPr>
              <a:t>MEASURE g </a:t>
            </a:r>
            <a:r>
              <a:rPr lang="fr-FR" dirty="0" err="1" smtClean="0">
                <a:latin typeface="Arial Black"/>
                <a:cs typeface="Arial Black"/>
              </a:rPr>
              <a:t>factors</a:t>
            </a:r>
            <a:r>
              <a:rPr lang="fr-FR" dirty="0" smtClean="0">
                <a:latin typeface="Arial Black"/>
                <a:cs typeface="Arial Black"/>
              </a:rPr>
              <a:t> of </a:t>
            </a:r>
            <a:r>
              <a:rPr lang="fr-FR" dirty="0" err="1" smtClean="0">
                <a:latin typeface="Arial Black"/>
                <a:cs typeface="Arial Black"/>
              </a:rPr>
              <a:t>isomeric</a:t>
            </a:r>
            <a:r>
              <a:rPr lang="fr-FR" dirty="0" smtClean="0">
                <a:latin typeface="Arial Black"/>
                <a:cs typeface="Arial Black"/>
              </a:rPr>
              <a:t> states</a:t>
            </a:r>
            <a:endParaRPr lang="fr-FR" dirty="0">
              <a:latin typeface="Arial Black"/>
              <a:cs typeface="Arial Black"/>
            </a:endParaRPr>
          </a:p>
        </p:txBody>
      </p:sp>
    </p:spTree>
    <p:extLst>
      <p:ext uri="{BB962C8B-B14F-4D97-AF65-F5344CB8AC3E}">
        <p14:creationId xmlns:p14="http://schemas.microsoft.com/office/powerpoint/2010/main" xmlns="" val="400638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Screen Shot 2019-01-28 at 10.11.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24327" y="37357"/>
            <a:ext cx="1569867" cy="1037075"/>
          </a:xfrm>
          <a:prstGeom prst="rect">
            <a:avLst/>
          </a:prstGeom>
        </p:spPr>
      </p:pic>
      <p:sp>
        <p:nvSpPr>
          <p:cNvPr id="9" name="Titre 1"/>
          <p:cNvSpPr txBox="1">
            <a:spLocks/>
          </p:cNvSpPr>
          <p:nvPr/>
        </p:nvSpPr>
        <p:spPr>
          <a:xfrm>
            <a:off x="136962" y="65959"/>
            <a:ext cx="8865400" cy="8709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smtClean="0">
                <a:latin typeface="Arial Black"/>
                <a:cs typeface="Arial Black"/>
              </a:rPr>
              <a:t>gSPEC@FAIR</a:t>
            </a:r>
            <a:r>
              <a:rPr lang="fr-FR" sz="4000" dirty="0" smtClean="0">
                <a:latin typeface="Arial Black"/>
                <a:cs typeface="Arial Black"/>
              </a:rPr>
              <a:t>  </a:t>
            </a:r>
          </a:p>
        </p:txBody>
      </p:sp>
      <p:sp>
        <p:nvSpPr>
          <p:cNvPr id="10" name="Rectangle 9"/>
          <p:cNvSpPr/>
          <p:nvPr/>
        </p:nvSpPr>
        <p:spPr>
          <a:xfrm>
            <a:off x="251520" y="836712"/>
            <a:ext cx="3191424" cy="400110"/>
          </a:xfrm>
          <a:prstGeom prst="rect">
            <a:avLst/>
          </a:prstGeom>
        </p:spPr>
        <p:txBody>
          <a:bodyPr wrap="none">
            <a:spAutoFit/>
          </a:bodyPr>
          <a:lstStyle/>
          <a:p>
            <a:r>
              <a:rPr lang="fr-FR" sz="2000" b="1" dirty="0" err="1" smtClean="0">
                <a:latin typeface="Arial Black"/>
                <a:cs typeface="Arial Black"/>
              </a:rPr>
              <a:t>Experimental</a:t>
            </a:r>
            <a:r>
              <a:rPr lang="fr-FR" sz="2000" b="1" dirty="0" smtClean="0">
                <a:latin typeface="Arial Black"/>
                <a:cs typeface="Arial Black"/>
              </a:rPr>
              <a:t> </a:t>
            </a:r>
            <a:r>
              <a:rPr lang="fr-FR" sz="2000" b="1" dirty="0" err="1" smtClean="0">
                <a:latin typeface="Arial Black"/>
                <a:cs typeface="Arial Black"/>
              </a:rPr>
              <a:t>method</a:t>
            </a:r>
            <a:endParaRPr lang="fr-FR" sz="2000" dirty="0" smtClean="0">
              <a:latin typeface="Arial Black"/>
              <a:cs typeface="Arial Black"/>
            </a:endParaRPr>
          </a:p>
        </p:txBody>
      </p:sp>
      <p:sp>
        <p:nvSpPr>
          <p:cNvPr id="7" name="ZoneTexte 6"/>
          <p:cNvSpPr txBox="1"/>
          <p:nvPr/>
        </p:nvSpPr>
        <p:spPr>
          <a:xfrm>
            <a:off x="4355976" y="1052736"/>
            <a:ext cx="3926634" cy="400110"/>
          </a:xfrm>
          <a:prstGeom prst="rect">
            <a:avLst/>
          </a:prstGeom>
          <a:noFill/>
        </p:spPr>
        <p:txBody>
          <a:bodyPr wrap="square" rtlCol="0">
            <a:spAutoFit/>
          </a:bodyPr>
          <a:lstStyle/>
          <a:p>
            <a:r>
              <a:rPr lang="fr-FR" sz="2000" dirty="0" smtClean="0">
                <a:latin typeface="Arial Black"/>
                <a:cs typeface="Arial Black"/>
              </a:rPr>
              <a:t>Main </a:t>
            </a:r>
            <a:r>
              <a:rPr lang="fr-FR" sz="2000" dirty="0" err="1" smtClean="0">
                <a:latin typeface="Arial Black"/>
                <a:cs typeface="Arial Black"/>
              </a:rPr>
              <a:t>experimental</a:t>
            </a:r>
            <a:r>
              <a:rPr lang="fr-FR" sz="2000" dirty="0" smtClean="0">
                <a:latin typeface="Arial Black"/>
                <a:cs typeface="Arial Black"/>
              </a:rPr>
              <a:t> SETUP </a:t>
            </a:r>
            <a:endParaRPr lang="fr-FR" sz="2000" dirty="0">
              <a:latin typeface="Arial Black"/>
              <a:cs typeface="Arial Black"/>
            </a:endParaRPr>
          </a:p>
        </p:txBody>
      </p:sp>
      <p:sp>
        <p:nvSpPr>
          <p:cNvPr id="80" name="ZoneTexte 79"/>
          <p:cNvSpPr txBox="1"/>
          <p:nvPr/>
        </p:nvSpPr>
        <p:spPr>
          <a:xfrm>
            <a:off x="3923928" y="1556792"/>
            <a:ext cx="5026330" cy="523220"/>
          </a:xfrm>
          <a:prstGeom prst="rect">
            <a:avLst/>
          </a:prstGeom>
          <a:noFill/>
        </p:spPr>
        <p:txBody>
          <a:bodyPr wrap="square" rtlCol="0">
            <a:spAutoFit/>
          </a:bodyPr>
          <a:lstStyle/>
          <a:p>
            <a:r>
              <a:rPr lang="fr-FR" sz="1400" i="1" dirty="0" err="1" smtClean="0">
                <a:solidFill>
                  <a:schemeClr val="bg1">
                    <a:lumMod val="50000"/>
                  </a:schemeClr>
                </a:solidFill>
                <a:latin typeface="Arial Black"/>
                <a:cs typeface="Arial Black"/>
              </a:rPr>
              <a:t>Magnet</a:t>
            </a:r>
            <a:r>
              <a:rPr lang="fr-FR" sz="1400" i="1" dirty="0" smtClean="0">
                <a:solidFill>
                  <a:schemeClr val="bg1">
                    <a:lumMod val="50000"/>
                  </a:schemeClr>
                </a:solidFill>
                <a:latin typeface="Arial Black"/>
                <a:cs typeface="Arial Black"/>
              </a:rPr>
              <a:t> + </a:t>
            </a:r>
            <a:r>
              <a:rPr lang="fr-FR" sz="1400" i="1" dirty="0" err="1" smtClean="0">
                <a:solidFill>
                  <a:schemeClr val="bg1">
                    <a:lumMod val="50000"/>
                  </a:schemeClr>
                </a:solidFill>
                <a:latin typeface="Arial Black"/>
                <a:cs typeface="Arial Black"/>
              </a:rPr>
              <a:t>HpGe</a:t>
            </a:r>
            <a:r>
              <a:rPr lang="fr-FR" sz="1400" i="1" dirty="0">
                <a:solidFill>
                  <a:schemeClr val="bg1">
                    <a:lumMod val="50000"/>
                  </a:schemeClr>
                </a:solidFill>
                <a:latin typeface="Arial Black"/>
                <a:cs typeface="Arial Black"/>
              </a:rPr>
              <a:t> </a:t>
            </a:r>
            <a:r>
              <a:rPr lang="fr-FR" sz="1400" i="1" dirty="0" smtClean="0">
                <a:solidFill>
                  <a:schemeClr val="bg1">
                    <a:lumMod val="50000"/>
                  </a:schemeClr>
                </a:solidFill>
                <a:latin typeface="Arial Black"/>
                <a:cs typeface="Arial Black"/>
              </a:rPr>
              <a:t>detectors + </a:t>
            </a:r>
            <a:r>
              <a:rPr lang="fr-FR" sz="1400" i="1" dirty="0" err="1" smtClean="0">
                <a:solidFill>
                  <a:schemeClr val="bg1">
                    <a:lumMod val="50000"/>
                  </a:schemeClr>
                </a:solidFill>
                <a:latin typeface="Arial Black"/>
                <a:cs typeface="Arial Black"/>
              </a:rPr>
              <a:t>ancillary</a:t>
            </a:r>
            <a:r>
              <a:rPr lang="fr-FR" sz="1400" i="1" dirty="0" smtClean="0">
                <a:solidFill>
                  <a:schemeClr val="bg1">
                    <a:lumMod val="50000"/>
                  </a:schemeClr>
                </a:solidFill>
                <a:latin typeface="Arial Black"/>
                <a:cs typeface="Arial Black"/>
              </a:rPr>
              <a:t> </a:t>
            </a:r>
          </a:p>
          <a:p>
            <a:r>
              <a:rPr lang="fr-FR" sz="1400" i="1" dirty="0" smtClean="0">
                <a:solidFill>
                  <a:schemeClr val="bg1">
                    <a:lumMod val="50000"/>
                  </a:schemeClr>
                </a:solidFill>
                <a:latin typeface="Arial Black"/>
                <a:cs typeface="Arial Black"/>
              </a:rPr>
              <a:t>(</a:t>
            </a:r>
            <a:r>
              <a:rPr lang="fr-FR" sz="1400" i="1" dirty="0" err="1" smtClean="0">
                <a:solidFill>
                  <a:schemeClr val="bg1">
                    <a:lumMod val="50000"/>
                  </a:schemeClr>
                </a:solidFill>
                <a:latin typeface="Arial Black"/>
                <a:cs typeface="Arial Black"/>
              </a:rPr>
              <a:t>x,y</a:t>
            </a:r>
            <a:r>
              <a:rPr lang="fr-FR" sz="1400" i="1" dirty="0" smtClean="0">
                <a:solidFill>
                  <a:schemeClr val="bg1">
                    <a:lumMod val="50000"/>
                  </a:schemeClr>
                </a:solidFill>
                <a:latin typeface="Arial Black"/>
                <a:cs typeface="Arial Black"/>
              </a:rPr>
              <a:t>) detectors for </a:t>
            </a:r>
            <a:r>
              <a:rPr lang="fr-FR" sz="1400" i="1" dirty="0" err="1" smtClean="0">
                <a:solidFill>
                  <a:schemeClr val="bg1">
                    <a:lumMod val="50000"/>
                  </a:schemeClr>
                </a:solidFill>
                <a:latin typeface="Arial Black"/>
                <a:cs typeface="Arial Black"/>
              </a:rPr>
              <a:t>high</a:t>
            </a:r>
            <a:r>
              <a:rPr lang="fr-FR" sz="1400" i="1" dirty="0" smtClean="0">
                <a:solidFill>
                  <a:schemeClr val="bg1">
                    <a:lumMod val="50000"/>
                  </a:schemeClr>
                </a:solidFill>
                <a:latin typeface="Arial Black"/>
                <a:cs typeface="Arial Black"/>
              </a:rPr>
              <a:t> B + host =&gt; </a:t>
            </a:r>
            <a:r>
              <a:rPr lang="fr-FR" sz="1400" i="1" u="sng" dirty="0" smtClean="0">
                <a:solidFill>
                  <a:schemeClr val="bg1">
                    <a:lumMod val="50000"/>
                  </a:schemeClr>
                </a:solidFill>
                <a:latin typeface="Arial Black"/>
                <a:cs typeface="Arial Black"/>
              </a:rPr>
              <a:t>R&amp;D </a:t>
            </a:r>
            <a:r>
              <a:rPr lang="fr-FR" sz="1400" i="1" u="sng" dirty="0" err="1" smtClean="0">
                <a:solidFill>
                  <a:schemeClr val="bg1">
                    <a:lumMod val="50000"/>
                  </a:schemeClr>
                </a:solidFill>
                <a:latin typeface="Arial Black"/>
                <a:cs typeface="Arial Black"/>
              </a:rPr>
              <a:t>needed</a:t>
            </a:r>
            <a:r>
              <a:rPr lang="fr-FR" sz="1400" i="1" u="sng" dirty="0" smtClean="0">
                <a:solidFill>
                  <a:schemeClr val="bg1">
                    <a:lumMod val="50000"/>
                  </a:schemeClr>
                </a:solidFill>
                <a:latin typeface="Arial Black"/>
                <a:cs typeface="Arial Black"/>
              </a:rPr>
              <a:t>!</a:t>
            </a:r>
            <a:endParaRPr lang="fr-FR" sz="1400" i="1" u="sng" dirty="0">
              <a:solidFill>
                <a:schemeClr val="bg1">
                  <a:lumMod val="50000"/>
                </a:schemeClr>
              </a:solidFill>
              <a:latin typeface="Arial Black"/>
              <a:cs typeface="Arial Black"/>
            </a:endParaRPr>
          </a:p>
        </p:txBody>
      </p:sp>
      <p:sp>
        <p:nvSpPr>
          <p:cNvPr id="81" name="ZoneTexte 80"/>
          <p:cNvSpPr txBox="1"/>
          <p:nvPr/>
        </p:nvSpPr>
        <p:spPr>
          <a:xfrm>
            <a:off x="895333" y="1154240"/>
            <a:ext cx="2048126" cy="307777"/>
          </a:xfrm>
          <a:prstGeom prst="rect">
            <a:avLst/>
          </a:prstGeom>
          <a:noFill/>
        </p:spPr>
        <p:txBody>
          <a:bodyPr wrap="square" rtlCol="0">
            <a:spAutoFit/>
          </a:bodyPr>
          <a:lstStyle/>
          <a:p>
            <a:r>
              <a:rPr lang="fr-FR" sz="1400" i="1" dirty="0" err="1">
                <a:solidFill>
                  <a:schemeClr val="bg1">
                    <a:lumMod val="50000"/>
                  </a:schemeClr>
                </a:solidFill>
                <a:latin typeface="Arial Black"/>
                <a:cs typeface="Arial Black"/>
              </a:rPr>
              <a:t>W</a:t>
            </a:r>
            <a:r>
              <a:rPr lang="fr-FR" sz="1400" i="1" dirty="0" err="1" smtClean="0">
                <a:solidFill>
                  <a:schemeClr val="bg1">
                    <a:lumMod val="50000"/>
                  </a:schemeClr>
                </a:solidFill>
                <a:latin typeface="Arial Black"/>
                <a:cs typeface="Arial Black"/>
              </a:rPr>
              <a:t>ell</a:t>
            </a:r>
            <a:r>
              <a:rPr lang="fr-FR" sz="1400" i="1" dirty="0" smtClean="0">
                <a:solidFill>
                  <a:schemeClr val="bg1">
                    <a:lumMod val="50000"/>
                  </a:schemeClr>
                </a:solidFill>
                <a:latin typeface="Arial Black"/>
                <a:cs typeface="Arial Black"/>
              </a:rPr>
              <a:t> </a:t>
            </a:r>
            <a:r>
              <a:rPr lang="fr-FR" sz="1400" i="1" dirty="0" err="1" smtClean="0">
                <a:solidFill>
                  <a:schemeClr val="bg1">
                    <a:lumMod val="50000"/>
                  </a:schemeClr>
                </a:solidFill>
                <a:latin typeface="Arial Black"/>
                <a:cs typeface="Arial Black"/>
              </a:rPr>
              <a:t>established</a:t>
            </a:r>
            <a:r>
              <a:rPr lang="fr-FR" sz="1400" i="1" dirty="0" smtClean="0">
                <a:solidFill>
                  <a:schemeClr val="bg1">
                    <a:lumMod val="50000"/>
                  </a:schemeClr>
                </a:solidFill>
                <a:latin typeface="Arial Black"/>
                <a:cs typeface="Arial Black"/>
              </a:rPr>
              <a:t>!</a:t>
            </a:r>
            <a:endParaRPr lang="fr-FR" sz="1400" i="1" dirty="0">
              <a:solidFill>
                <a:schemeClr val="bg1">
                  <a:lumMod val="50000"/>
                </a:schemeClr>
              </a:solidFill>
              <a:latin typeface="Arial Black"/>
              <a:cs typeface="Arial Black"/>
            </a:endParaRPr>
          </a:p>
        </p:txBody>
      </p:sp>
      <p:grpSp>
        <p:nvGrpSpPr>
          <p:cNvPr id="3" name="Grouper 82"/>
          <p:cNvGrpSpPr/>
          <p:nvPr/>
        </p:nvGrpSpPr>
        <p:grpSpPr>
          <a:xfrm>
            <a:off x="-1" y="1412776"/>
            <a:ext cx="3747447" cy="5310738"/>
            <a:chOff x="5526260" y="1398774"/>
            <a:chExt cx="3747447" cy="5310738"/>
          </a:xfrm>
        </p:grpSpPr>
        <p:sp>
          <p:nvSpPr>
            <p:cNvPr id="82" name="Rectangle 81"/>
            <p:cNvSpPr/>
            <p:nvPr/>
          </p:nvSpPr>
          <p:spPr>
            <a:xfrm>
              <a:off x="5705773" y="2910942"/>
              <a:ext cx="3567934" cy="3601494"/>
            </a:xfrm>
            <a:prstGeom prst="rect">
              <a:avLst/>
            </a:prstGeom>
            <a:noFill/>
            <a:ln w="38100"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 name="Grouper 60"/>
            <p:cNvGrpSpPr>
              <a:grpSpLocks noChangeAspect="1"/>
            </p:cNvGrpSpPr>
            <p:nvPr/>
          </p:nvGrpSpPr>
          <p:grpSpPr>
            <a:xfrm>
              <a:off x="5526260" y="1398774"/>
              <a:ext cx="3711440" cy="5310738"/>
              <a:chOff x="5431676" y="1227311"/>
              <a:chExt cx="3906779" cy="5590249"/>
            </a:xfrm>
          </p:grpSpPr>
          <p:pic>
            <p:nvPicPr>
              <p:cNvPr id="55" name="Image 54" descr="method-gSPEC.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6010" y="1454705"/>
                <a:ext cx="1811937" cy="1395913"/>
              </a:xfrm>
              <a:prstGeom prst="rect">
                <a:avLst/>
              </a:prstGeom>
            </p:spPr>
          </p:pic>
          <p:pic>
            <p:nvPicPr>
              <p:cNvPr id="56" name="Image 55" descr="Rt-example.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31676" y="3130440"/>
                <a:ext cx="3631253" cy="3687120"/>
              </a:xfrm>
              <a:prstGeom prst="rect">
                <a:avLst/>
              </a:prstGeom>
            </p:spPr>
          </p:pic>
          <p:sp>
            <p:nvSpPr>
              <p:cNvPr id="57" name="ZoneTexte 56"/>
              <p:cNvSpPr txBox="1"/>
              <p:nvPr/>
            </p:nvSpPr>
            <p:spPr>
              <a:xfrm>
                <a:off x="5848030" y="1227311"/>
                <a:ext cx="3490425" cy="328014"/>
              </a:xfrm>
              <a:prstGeom prst="rect">
                <a:avLst/>
              </a:prstGeom>
              <a:noFill/>
            </p:spPr>
            <p:txBody>
              <a:bodyPr wrap="square" rtlCol="0">
                <a:spAutoFit/>
              </a:bodyPr>
              <a:lstStyle/>
              <a:p>
                <a:r>
                  <a:rPr lang="fr-FR" sz="1400" i="1" dirty="0" smtClean="0">
                    <a:solidFill>
                      <a:srgbClr val="FF0000"/>
                    </a:solidFill>
                    <a:latin typeface="Arial Black"/>
                    <a:cs typeface="Arial Black"/>
                  </a:rPr>
                  <a:t>Spin (J) </a:t>
                </a:r>
                <a:r>
                  <a:rPr lang="fr-FR" sz="1400" i="1" dirty="0" err="1" smtClean="0">
                    <a:solidFill>
                      <a:srgbClr val="FF0000"/>
                    </a:solidFill>
                    <a:latin typeface="Arial Black"/>
                    <a:cs typeface="Arial Black"/>
                  </a:rPr>
                  <a:t>precession</a:t>
                </a:r>
                <a:r>
                  <a:rPr lang="fr-FR" sz="1400" i="1" dirty="0" smtClean="0">
                    <a:solidFill>
                      <a:srgbClr val="FF0000"/>
                    </a:solidFill>
                    <a:latin typeface="Arial Black"/>
                    <a:cs typeface="Arial Black"/>
                  </a:rPr>
                  <a:t> in </a:t>
                </a:r>
                <a:r>
                  <a:rPr lang="fr-FR" sz="1400" i="1" dirty="0">
                    <a:solidFill>
                      <a:srgbClr val="FF0000"/>
                    </a:solidFill>
                    <a:latin typeface="Arial Black"/>
                    <a:cs typeface="Arial Black"/>
                  </a:rPr>
                  <a:t>F</a:t>
                </a:r>
                <a:r>
                  <a:rPr lang="fr-FR" sz="1400" i="1" dirty="0" smtClean="0">
                    <a:solidFill>
                      <a:srgbClr val="FF0000"/>
                    </a:solidFill>
                    <a:latin typeface="Arial Black"/>
                    <a:cs typeface="Arial Black"/>
                  </a:rPr>
                  <a:t>ield (B)</a:t>
                </a:r>
                <a:endParaRPr lang="fr-FR" sz="1400" i="1" dirty="0">
                  <a:solidFill>
                    <a:srgbClr val="FF0000"/>
                  </a:solidFill>
                  <a:latin typeface="Arial Black"/>
                  <a:cs typeface="Arial Black"/>
                </a:endParaRPr>
              </a:p>
            </p:txBody>
          </p:sp>
          <p:sp>
            <p:nvSpPr>
              <p:cNvPr id="58" name="ZoneTexte 57"/>
              <p:cNvSpPr txBox="1"/>
              <p:nvPr/>
            </p:nvSpPr>
            <p:spPr>
              <a:xfrm rot="16200000">
                <a:off x="5423841" y="4633718"/>
                <a:ext cx="1406754" cy="323976"/>
              </a:xfrm>
              <a:prstGeom prst="rect">
                <a:avLst/>
              </a:prstGeom>
              <a:noFill/>
            </p:spPr>
            <p:txBody>
              <a:bodyPr wrap="square" rtlCol="0">
                <a:spAutoFit/>
              </a:bodyPr>
              <a:lstStyle/>
              <a:p>
                <a:r>
                  <a:rPr lang="fr-FR" sz="1400" i="1" dirty="0" err="1" smtClean="0">
                    <a:solidFill>
                      <a:srgbClr val="FF0000"/>
                    </a:solidFill>
                    <a:latin typeface="Arial Black"/>
                    <a:cs typeface="Arial Black"/>
                  </a:rPr>
                  <a:t>Alignment</a:t>
                </a:r>
                <a:endParaRPr lang="fr-FR" sz="1400" i="1" dirty="0">
                  <a:solidFill>
                    <a:srgbClr val="FF0000"/>
                  </a:solidFill>
                  <a:latin typeface="Arial Black"/>
                  <a:cs typeface="Arial Black"/>
                </a:endParaRPr>
              </a:p>
            </p:txBody>
          </p:sp>
          <p:sp>
            <p:nvSpPr>
              <p:cNvPr id="59" name="ZoneTexte 58"/>
              <p:cNvSpPr txBox="1"/>
              <p:nvPr/>
            </p:nvSpPr>
            <p:spPr>
              <a:xfrm>
                <a:off x="6225482" y="4480530"/>
                <a:ext cx="3028562" cy="323976"/>
              </a:xfrm>
              <a:prstGeom prst="rect">
                <a:avLst/>
              </a:prstGeom>
              <a:noFill/>
            </p:spPr>
            <p:txBody>
              <a:bodyPr wrap="square" rtlCol="0">
                <a:spAutoFit/>
              </a:bodyPr>
              <a:lstStyle/>
              <a:p>
                <a:r>
                  <a:rPr lang="fr-FR" sz="1400" b="1" i="1" dirty="0">
                    <a:solidFill>
                      <a:srgbClr val="FF0000"/>
                    </a:solidFill>
                    <a:latin typeface="Arial Black"/>
                    <a:cs typeface="Arial Black"/>
                  </a:rPr>
                  <a:t>g</a:t>
                </a:r>
                <a:r>
                  <a:rPr lang="fr-FR" sz="1400" b="1" i="1" dirty="0" smtClean="0">
                    <a:solidFill>
                      <a:srgbClr val="FF0000"/>
                    </a:solidFill>
                    <a:latin typeface="Arial Black"/>
                    <a:cs typeface="Arial Black"/>
                  </a:rPr>
                  <a:t> factor : </a:t>
                </a:r>
                <a:r>
                  <a:rPr lang="fr-FR" sz="1400" b="1" i="1" dirty="0" err="1" smtClean="0">
                    <a:solidFill>
                      <a:srgbClr val="FF0000"/>
                    </a:solidFill>
                    <a:latin typeface="Symbol" charset="2"/>
                    <a:cs typeface="Symbol" charset="2"/>
                  </a:rPr>
                  <a:t>pn</a:t>
                </a:r>
                <a:r>
                  <a:rPr lang="fr-FR" sz="1400" b="1" i="1" dirty="0" smtClean="0">
                    <a:solidFill>
                      <a:srgbClr val="FF0000"/>
                    </a:solidFill>
                    <a:latin typeface="Symbol" charset="2"/>
                    <a:cs typeface="Symbol" charset="2"/>
                  </a:rPr>
                  <a:t> </a:t>
                </a:r>
                <a:r>
                  <a:rPr lang="fr-FR" sz="1400" b="1" i="1" dirty="0" smtClean="0">
                    <a:solidFill>
                      <a:srgbClr val="FF0000"/>
                    </a:solidFill>
                    <a:latin typeface="Arial Black"/>
                    <a:cs typeface="Arial Black"/>
                  </a:rPr>
                  <a:t>configuration </a:t>
                </a:r>
                <a:endParaRPr lang="fr-FR" sz="1400" b="1" i="1" dirty="0">
                  <a:solidFill>
                    <a:srgbClr val="FF0000"/>
                  </a:solidFill>
                  <a:latin typeface="Arial Black"/>
                  <a:cs typeface="Arial Black"/>
                </a:endParaRPr>
              </a:p>
            </p:txBody>
          </p:sp>
        </p:grpSp>
      </p:grpSp>
      <p:grpSp>
        <p:nvGrpSpPr>
          <p:cNvPr id="5" name="Grouper 77"/>
          <p:cNvGrpSpPr>
            <a:grpSpLocks noChangeAspect="1"/>
          </p:cNvGrpSpPr>
          <p:nvPr/>
        </p:nvGrpSpPr>
        <p:grpSpPr>
          <a:xfrm>
            <a:off x="539551" y="3789040"/>
            <a:ext cx="1756987" cy="2058840"/>
            <a:chOff x="6366309" y="3583981"/>
            <a:chExt cx="1849461" cy="2167200"/>
          </a:xfrm>
        </p:grpSpPr>
        <p:cxnSp>
          <p:nvCxnSpPr>
            <p:cNvPr id="64" name="Connecteur droit avec flèche 63"/>
            <p:cNvCxnSpPr/>
            <p:nvPr/>
          </p:nvCxnSpPr>
          <p:spPr>
            <a:xfrm>
              <a:off x="6972692" y="4266162"/>
              <a:ext cx="1243078"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5" name="Connecteur droit avec flèche 64"/>
            <p:cNvCxnSpPr/>
            <p:nvPr/>
          </p:nvCxnSpPr>
          <p:spPr>
            <a:xfrm flipV="1">
              <a:off x="6366309" y="3583981"/>
              <a:ext cx="0" cy="2167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 name="Grouper 61"/>
          <p:cNvGrpSpPr>
            <a:grpSpLocks noChangeAspect="1"/>
          </p:cNvGrpSpPr>
          <p:nvPr/>
        </p:nvGrpSpPr>
        <p:grpSpPr>
          <a:xfrm>
            <a:off x="3563888" y="2348880"/>
            <a:ext cx="5580112" cy="4007058"/>
            <a:chOff x="684223" y="1871964"/>
            <a:chExt cx="6627805" cy="4759402"/>
          </a:xfrm>
        </p:grpSpPr>
        <p:pic>
          <p:nvPicPr>
            <p:cNvPr id="6" name="Image 5" descr="Diapositive1.jpg"/>
            <p:cNvPicPr>
              <a:picLocks noChangeAspect="1"/>
            </p:cNvPicPr>
            <p:nvPr/>
          </p:nvPicPr>
          <p:blipFill>
            <a:blip r:embed="rId6" cstate="print">
              <a:extLst>
                <a:ext uri="{28A0092B-C50C-407E-A947-70E740481C1C}">
                  <a14:useLocalDpi xmlns:a14="http://schemas.microsoft.com/office/drawing/2010/main" xmlns="" val="0"/>
                </a:ext>
              </a:extLst>
            </a:blip>
            <a:srcRect t="1637" r="594"/>
            <a:stretch>
              <a:fillRect/>
            </a:stretch>
          </p:blipFill>
          <p:spPr>
            <a:xfrm>
              <a:off x="897439" y="1871964"/>
              <a:ext cx="6414589" cy="4759402"/>
            </a:xfrm>
            <a:prstGeom prst="rect">
              <a:avLst/>
            </a:prstGeom>
          </p:spPr>
        </p:pic>
        <p:sp>
          <p:nvSpPr>
            <p:cNvPr id="11" name="ZoneTexte 10"/>
            <p:cNvSpPr txBox="1"/>
            <p:nvPr/>
          </p:nvSpPr>
          <p:spPr>
            <a:xfrm>
              <a:off x="2309252" y="5977300"/>
              <a:ext cx="3703906" cy="613785"/>
            </a:xfrm>
            <a:prstGeom prst="rect">
              <a:avLst/>
            </a:prstGeom>
            <a:noFill/>
          </p:spPr>
          <p:txBody>
            <a:bodyPr wrap="square" rtlCol="0">
              <a:spAutoFit/>
            </a:bodyPr>
            <a:lstStyle/>
            <a:p>
              <a:r>
                <a:rPr lang="fr-FR" sz="1400" i="1" dirty="0" err="1" smtClean="0">
                  <a:solidFill>
                    <a:srgbClr val="FF0000"/>
                  </a:solidFill>
                  <a:latin typeface="Arial Black"/>
                  <a:cs typeface="Arial Black"/>
                </a:rPr>
                <a:t>mainly</a:t>
              </a:r>
              <a:r>
                <a:rPr lang="fr-FR" sz="1400" i="1" dirty="0" smtClean="0">
                  <a:solidFill>
                    <a:srgbClr val="FF0000"/>
                  </a:solidFill>
                  <a:latin typeface="Arial Black"/>
                  <a:cs typeface="Arial Black"/>
                </a:rPr>
                <a:t> Fission/Fragmentation of </a:t>
              </a:r>
              <a:r>
                <a:rPr lang="fr-FR" sz="1400" i="1" dirty="0" smtClean="0">
                  <a:solidFill>
                    <a:srgbClr val="FF0000"/>
                  </a:solidFill>
                  <a:latin typeface="Arial Black"/>
                  <a:cs typeface="Arial Black"/>
                </a:rPr>
                <a:t> </a:t>
              </a:r>
              <a:r>
                <a:rPr lang="fr-FR" sz="1400" i="1" baseline="30000" dirty="0" smtClean="0">
                  <a:solidFill>
                    <a:srgbClr val="FF0000"/>
                  </a:solidFill>
                  <a:latin typeface="Arial Black"/>
                  <a:cs typeface="Arial Black"/>
                </a:rPr>
                <a:t>238</a:t>
              </a:r>
              <a:r>
                <a:rPr lang="fr-FR" sz="1400" i="1" dirty="0" smtClean="0">
                  <a:solidFill>
                    <a:srgbClr val="FF0000"/>
                  </a:solidFill>
                  <a:latin typeface="Arial Black"/>
                  <a:cs typeface="Arial Black"/>
                </a:rPr>
                <a:t>U </a:t>
              </a:r>
              <a:r>
                <a:rPr lang="fr-FR" sz="1400" i="1" dirty="0" err="1" smtClean="0">
                  <a:solidFill>
                    <a:srgbClr val="FF0000"/>
                  </a:solidFill>
                  <a:latin typeface="Arial Black"/>
                  <a:cs typeface="Arial Black"/>
                </a:rPr>
                <a:t>primary</a:t>
              </a:r>
              <a:r>
                <a:rPr lang="fr-FR" sz="1400" i="1" dirty="0" smtClean="0">
                  <a:solidFill>
                    <a:srgbClr val="FF0000"/>
                  </a:solidFill>
                  <a:latin typeface="Arial Black"/>
                  <a:cs typeface="Arial Black"/>
                </a:rPr>
                <a:t> </a:t>
              </a:r>
              <a:r>
                <a:rPr lang="fr-FR" sz="1400" i="1" dirty="0" err="1" smtClean="0">
                  <a:solidFill>
                    <a:srgbClr val="FF0000"/>
                  </a:solidFill>
                  <a:latin typeface="Arial Black"/>
                  <a:cs typeface="Arial Black"/>
                </a:rPr>
                <a:t>beam</a:t>
              </a:r>
              <a:endParaRPr lang="fr-FR" sz="1400" i="1" dirty="0">
                <a:solidFill>
                  <a:srgbClr val="FF0000"/>
                </a:solidFill>
                <a:latin typeface="Arial Black"/>
                <a:cs typeface="Arial Black"/>
              </a:endParaRPr>
            </a:p>
          </p:txBody>
        </p:sp>
        <p:sp>
          <p:nvSpPr>
            <p:cNvPr id="12" name="ZoneTexte 11"/>
            <p:cNvSpPr txBox="1"/>
            <p:nvPr/>
          </p:nvSpPr>
          <p:spPr>
            <a:xfrm>
              <a:off x="940807" y="4437799"/>
              <a:ext cx="1834880" cy="613785"/>
            </a:xfrm>
            <a:prstGeom prst="rect">
              <a:avLst/>
            </a:prstGeom>
            <a:noFill/>
          </p:spPr>
          <p:txBody>
            <a:bodyPr wrap="square" rtlCol="0">
              <a:spAutoFit/>
            </a:bodyPr>
            <a:lstStyle/>
            <a:p>
              <a:r>
                <a:rPr lang="fr-FR" sz="1400" i="1" dirty="0" err="1" smtClean="0">
                  <a:solidFill>
                    <a:srgbClr val="FF0000"/>
                  </a:solidFill>
                  <a:latin typeface="Arial Black"/>
                  <a:cs typeface="Arial Black"/>
                </a:rPr>
                <a:t>Secondary</a:t>
              </a:r>
              <a:r>
                <a:rPr lang="fr-FR" sz="1400" i="1" dirty="0" smtClean="0">
                  <a:solidFill>
                    <a:srgbClr val="FF0000"/>
                  </a:solidFill>
                  <a:latin typeface="Arial Black"/>
                  <a:cs typeface="Arial Black"/>
                </a:rPr>
                <a:t> </a:t>
              </a:r>
            </a:p>
            <a:p>
              <a:r>
                <a:rPr lang="fr-FR" sz="1400" i="1" dirty="0">
                  <a:solidFill>
                    <a:srgbClr val="FF0000"/>
                  </a:solidFill>
                  <a:latin typeface="Arial Black"/>
                  <a:cs typeface="Arial Black"/>
                </a:rPr>
                <a:t>F</a:t>
              </a:r>
              <a:r>
                <a:rPr lang="fr-FR" sz="1400" i="1" dirty="0" smtClean="0">
                  <a:solidFill>
                    <a:srgbClr val="FF0000"/>
                  </a:solidFill>
                  <a:latin typeface="Arial Black"/>
                  <a:cs typeface="Arial Black"/>
                </a:rPr>
                <a:t>ragments</a:t>
              </a:r>
              <a:endParaRPr lang="fr-FR" sz="1400" i="1" dirty="0">
                <a:solidFill>
                  <a:srgbClr val="FF0000"/>
                </a:solidFill>
                <a:latin typeface="Arial Black"/>
                <a:cs typeface="Arial Black"/>
              </a:endParaRPr>
            </a:p>
          </p:txBody>
        </p:sp>
        <p:sp>
          <p:nvSpPr>
            <p:cNvPr id="13" name="ZoneTexte 12"/>
            <p:cNvSpPr txBox="1"/>
            <p:nvPr/>
          </p:nvSpPr>
          <p:spPr>
            <a:xfrm>
              <a:off x="684223" y="2812770"/>
              <a:ext cx="1368446" cy="621457"/>
            </a:xfrm>
            <a:prstGeom prst="rect">
              <a:avLst/>
            </a:prstGeom>
            <a:noFill/>
          </p:spPr>
          <p:txBody>
            <a:bodyPr wrap="square" rtlCol="0">
              <a:spAutoFit/>
            </a:bodyPr>
            <a:lstStyle/>
            <a:p>
              <a:r>
                <a:rPr lang="fr-FR" sz="1400" i="1" dirty="0" smtClean="0">
                  <a:solidFill>
                    <a:srgbClr val="FF0000"/>
                  </a:solidFill>
                  <a:latin typeface="Arial Black"/>
                  <a:cs typeface="Arial Black"/>
                </a:rPr>
                <a:t>Host</a:t>
              </a:r>
            </a:p>
            <a:p>
              <a:r>
                <a:rPr lang="fr-FR" sz="1400" i="1" dirty="0" err="1" smtClean="0">
                  <a:solidFill>
                    <a:srgbClr val="FF0000"/>
                  </a:solidFill>
                  <a:latin typeface="Arial Black"/>
                  <a:cs typeface="Arial Black"/>
                </a:rPr>
                <a:t>material</a:t>
              </a:r>
              <a:endParaRPr lang="fr-FR" sz="1400" i="1" dirty="0">
                <a:solidFill>
                  <a:srgbClr val="FF0000"/>
                </a:solidFill>
                <a:latin typeface="Arial Black"/>
                <a:cs typeface="Arial Black"/>
              </a:endParaRPr>
            </a:p>
          </p:txBody>
        </p:sp>
        <p:sp>
          <p:nvSpPr>
            <p:cNvPr id="14" name="ZoneTexte 13"/>
            <p:cNvSpPr txBox="1"/>
            <p:nvPr/>
          </p:nvSpPr>
          <p:spPr>
            <a:xfrm>
              <a:off x="1282918" y="2043020"/>
              <a:ext cx="1035364" cy="361050"/>
            </a:xfrm>
            <a:prstGeom prst="rect">
              <a:avLst/>
            </a:prstGeom>
            <a:noFill/>
          </p:spPr>
          <p:txBody>
            <a:bodyPr wrap="square" rtlCol="0">
              <a:spAutoFit/>
            </a:bodyPr>
            <a:lstStyle/>
            <a:p>
              <a:pPr algn="r"/>
              <a:r>
                <a:rPr lang="fr-FR" sz="1400" i="1" dirty="0" smtClean="0">
                  <a:solidFill>
                    <a:srgbClr val="FF0000"/>
                  </a:solidFill>
                  <a:latin typeface="Arial Black"/>
                  <a:cs typeface="Arial Black"/>
                </a:rPr>
                <a:t>B&gt;2T</a:t>
              </a:r>
              <a:endParaRPr lang="fr-FR" sz="1400" i="1" dirty="0">
                <a:solidFill>
                  <a:srgbClr val="FF0000"/>
                </a:solidFill>
                <a:latin typeface="Arial Black"/>
                <a:cs typeface="Arial Black"/>
              </a:endParaRPr>
            </a:p>
          </p:txBody>
        </p:sp>
      </p:grpSp>
    </p:spTree>
    <p:extLst>
      <p:ext uri="{BB962C8B-B14F-4D97-AF65-F5344CB8AC3E}">
        <p14:creationId xmlns:p14="http://schemas.microsoft.com/office/powerpoint/2010/main" xmlns="" val="5238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1569660"/>
          </a:xfrm>
          <a:prstGeom prst="rect">
            <a:avLst/>
          </a:prstGeom>
          <a:noFill/>
        </p:spPr>
        <p:txBody>
          <a:bodyPr wrap="square" rtlCol="0">
            <a:spAutoFit/>
          </a:bodyPr>
          <a:lstStyle/>
          <a:p>
            <a:pPr algn="ctr"/>
            <a:r>
              <a:rPr lang="en-US" sz="3200" b="1" dirty="0" smtClean="0"/>
              <a:t>High-</a:t>
            </a:r>
            <a:r>
              <a:rPr lang="en-US" sz="3200" b="1" dirty="0" err="1" smtClean="0"/>
              <a:t>precission</a:t>
            </a:r>
            <a:r>
              <a:rPr lang="en-US" sz="3200" b="1" dirty="0" smtClean="0"/>
              <a:t> decay-probability measurements at  CRYRING</a:t>
            </a:r>
          </a:p>
          <a:p>
            <a:pPr algn="ctr"/>
            <a:r>
              <a:rPr lang="en-US" sz="3200" b="1" dirty="0" smtClean="0"/>
              <a:t>B. </a:t>
            </a:r>
            <a:r>
              <a:rPr lang="en-US" sz="3200" b="1" dirty="0" err="1" smtClean="0"/>
              <a:t>Jurado</a:t>
            </a:r>
            <a:r>
              <a:rPr lang="en-US" sz="3200" b="1" dirty="0" smtClean="0"/>
              <a:t>, CENBG</a:t>
            </a:r>
            <a:endParaRPr lang="en-US" sz="3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267744" y="-29980"/>
            <a:ext cx="4536504" cy="707886"/>
          </a:xfrm>
          <a:prstGeom prst="rect">
            <a:avLst/>
          </a:prstGeom>
          <a:noFill/>
        </p:spPr>
        <p:txBody>
          <a:bodyPr wrap="square" rtlCol="0">
            <a:spAutoFit/>
          </a:bodyPr>
          <a:lstStyle/>
          <a:p>
            <a:r>
              <a:rPr lang="en-US" sz="4000" b="1" dirty="0" smtClean="0"/>
              <a:t>The GSI/FAIR facility</a:t>
            </a:r>
            <a:endParaRPr lang="en-US" sz="4000" b="1" dirty="0"/>
          </a:p>
        </p:txBody>
      </p:sp>
      <p:grpSp>
        <p:nvGrpSpPr>
          <p:cNvPr id="6" name="Groupe 5"/>
          <p:cNvGrpSpPr/>
          <p:nvPr/>
        </p:nvGrpSpPr>
        <p:grpSpPr>
          <a:xfrm>
            <a:off x="0" y="620688"/>
            <a:ext cx="9104359" cy="6297272"/>
            <a:chOff x="0" y="620688"/>
            <a:chExt cx="9104359" cy="6297272"/>
          </a:xfrm>
        </p:grpSpPr>
        <p:pic>
          <p:nvPicPr>
            <p:cNvPr id="2" name="Image 1" descr="gsi_fair.tif"/>
            <p:cNvPicPr>
              <a:picLocks noChangeAspect="1"/>
            </p:cNvPicPr>
            <p:nvPr/>
          </p:nvPicPr>
          <p:blipFill>
            <a:blip r:embed="rId3" cstate="print"/>
            <a:srcRect l="2751" t="8400" r="4326" b="6198"/>
            <a:stretch>
              <a:fillRect/>
            </a:stretch>
          </p:blipFill>
          <p:spPr>
            <a:xfrm>
              <a:off x="0" y="620688"/>
              <a:ext cx="9104359" cy="6297272"/>
            </a:xfrm>
            <a:prstGeom prst="rect">
              <a:avLst/>
            </a:prstGeom>
          </p:spPr>
        </p:pic>
        <p:sp>
          <p:nvSpPr>
            <p:cNvPr id="4" name="ZoneTexte 3"/>
            <p:cNvSpPr txBox="1"/>
            <p:nvPr/>
          </p:nvSpPr>
          <p:spPr>
            <a:xfrm>
              <a:off x="7665402" y="5859340"/>
              <a:ext cx="1224136" cy="369332"/>
            </a:xfrm>
            <a:prstGeom prst="rect">
              <a:avLst/>
            </a:prstGeom>
            <a:solidFill>
              <a:schemeClr val="bg1"/>
            </a:solidFill>
          </p:spPr>
          <p:txBody>
            <a:bodyPr wrap="square" rtlCol="0">
              <a:spAutoFit/>
            </a:bodyPr>
            <a:lstStyle/>
            <a:p>
              <a:r>
                <a:rPr lang="en-US" b="1" dirty="0" smtClean="0">
                  <a:solidFill>
                    <a:srgbClr val="0033CC"/>
                  </a:solidFill>
                </a:rPr>
                <a:t>GSI</a:t>
              </a:r>
              <a:endParaRPr lang="en-US" b="1" dirty="0">
                <a:solidFill>
                  <a:srgbClr val="0033CC"/>
                </a:solidFill>
              </a:endParaRPr>
            </a:p>
          </p:txBody>
        </p:sp>
        <p:sp>
          <p:nvSpPr>
            <p:cNvPr id="5" name="ZoneTexte 4"/>
            <p:cNvSpPr txBox="1"/>
            <p:nvPr/>
          </p:nvSpPr>
          <p:spPr>
            <a:xfrm>
              <a:off x="7611326" y="6207332"/>
              <a:ext cx="1224136" cy="369332"/>
            </a:xfrm>
            <a:prstGeom prst="rect">
              <a:avLst/>
            </a:prstGeom>
            <a:solidFill>
              <a:schemeClr val="bg1"/>
            </a:solidFill>
          </p:spPr>
          <p:txBody>
            <a:bodyPr wrap="square" rtlCol="0">
              <a:spAutoFit/>
            </a:bodyPr>
            <a:lstStyle/>
            <a:p>
              <a:r>
                <a:rPr lang="en-US" b="1" dirty="0" smtClean="0">
                  <a:solidFill>
                    <a:srgbClr val="FF0000"/>
                  </a:solidFill>
                </a:rPr>
                <a:t>FAIR</a:t>
              </a:r>
              <a:endParaRPr lang="en-US" b="1" dirty="0">
                <a:solidFill>
                  <a:srgbClr val="FF0000"/>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9"/>
          <p:cNvSpPr txBox="1">
            <a:spLocks noChangeArrowheads="1"/>
          </p:cNvSpPr>
          <p:nvPr/>
        </p:nvSpPr>
        <p:spPr bwMode="auto">
          <a:xfrm>
            <a:off x="-252536" y="0"/>
            <a:ext cx="9994900" cy="830997"/>
          </a:xfrm>
          <a:prstGeom prst="rect">
            <a:avLst/>
          </a:prstGeom>
          <a:noFill/>
          <a:ln w="9525">
            <a:noFill/>
            <a:miter lim="800000"/>
            <a:headEnd/>
            <a:tailEnd/>
          </a:ln>
        </p:spPr>
        <p:txBody>
          <a:bodyPr>
            <a:spAutoFit/>
          </a:bodyPr>
          <a:lstStyle/>
          <a:p>
            <a:pPr algn="ctr"/>
            <a:r>
              <a:rPr lang="fr-FR" altLang="fr-FR" sz="2400" b="1" dirty="0">
                <a:sym typeface="Wingdings" pitchFamily="2" charset="2"/>
              </a:rPr>
              <a:t>The </a:t>
            </a:r>
            <a:r>
              <a:rPr lang="fr-FR" altLang="fr-FR" sz="2400" b="1" dirty="0" err="1">
                <a:sym typeface="Wingdings" pitchFamily="2" charset="2"/>
              </a:rPr>
              <a:t>interest</a:t>
            </a:r>
            <a:r>
              <a:rPr lang="fr-FR" altLang="fr-FR" sz="2400" b="1" dirty="0">
                <a:sym typeface="Wingdings" pitchFamily="2" charset="2"/>
              </a:rPr>
              <a:t> of </a:t>
            </a:r>
            <a:r>
              <a:rPr lang="fr-FR" altLang="fr-FR" sz="2400" b="1" dirty="0" err="1" smtClean="0">
                <a:sym typeface="Wingdings" pitchFamily="2" charset="2"/>
              </a:rPr>
              <a:t>measuring</a:t>
            </a:r>
            <a:r>
              <a:rPr lang="fr-FR" altLang="fr-FR" sz="2400" b="1" dirty="0" smtClean="0">
                <a:sym typeface="Wingdings" pitchFamily="2" charset="2"/>
              </a:rPr>
              <a:t> </a:t>
            </a:r>
            <a:r>
              <a:rPr lang="fr-FR" altLang="fr-FR" sz="2400" b="1" dirty="0" err="1" smtClean="0">
                <a:sym typeface="Wingdings" pitchFamily="2" charset="2"/>
              </a:rPr>
              <a:t>decay</a:t>
            </a:r>
            <a:r>
              <a:rPr lang="fr-FR" altLang="fr-FR" sz="2400" b="1" dirty="0" smtClean="0">
                <a:sym typeface="Wingdings" pitchFamily="2" charset="2"/>
              </a:rPr>
              <a:t> </a:t>
            </a:r>
            <a:r>
              <a:rPr lang="fr-FR" altLang="fr-FR" sz="2400" b="1" dirty="0" err="1" smtClean="0">
                <a:sym typeface="Wingdings" pitchFamily="2" charset="2"/>
              </a:rPr>
              <a:t>probabilities</a:t>
            </a:r>
            <a:r>
              <a:rPr lang="fr-FR" altLang="fr-FR" sz="2400" b="1" dirty="0" smtClean="0">
                <a:sym typeface="Wingdings" pitchFamily="2" charset="2"/>
              </a:rPr>
              <a:t> </a:t>
            </a:r>
            <a:r>
              <a:rPr lang="fr-FR" altLang="fr-FR" sz="2400" b="1" dirty="0" err="1" smtClean="0">
                <a:sym typeface="Wingdings" pitchFamily="2" charset="2"/>
              </a:rPr>
              <a:t>induced</a:t>
            </a:r>
            <a:r>
              <a:rPr lang="fr-FR" altLang="fr-FR" sz="2400" b="1" dirty="0" smtClean="0">
                <a:sym typeface="Wingdings" pitchFamily="2" charset="2"/>
              </a:rPr>
              <a:t> by </a:t>
            </a:r>
            <a:r>
              <a:rPr lang="fr-FR" altLang="fr-FR" sz="2400" b="1" dirty="0" err="1" smtClean="0">
                <a:sym typeface="Wingdings" pitchFamily="2" charset="2"/>
              </a:rPr>
              <a:t>transfer</a:t>
            </a:r>
            <a:r>
              <a:rPr lang="fr-FR" altLang="fr-FR" sz="2400" b="1" dirty="0" smtClean="0">
                <a:sym typeface="Wingdings" pitchFamily="2" charset="2"/>
              </a:rPr>
              <a:t> or </a:t>
            </a:r>
          </a:p>
          <a:p>
            <a:pPr algn="ctr"/>
            <a:r>
              <a:rPr lang="fr-FR" altLang="fr-FR" sz="2400" b="1" dirty="0" err="1" smtClean="0">
                <a:sym typeface="Wingdings" pitchFamily="2" charset="2"/>
              </a:rPr>
              <a:t>inelastic</a:t>
            </a:r>
            <a:r>
              <a:rPr lang="fr-FR" altLang="fr-FR" sz="2400" b="1" dirty="0" smtClean="0">
                <a:sym typeface="Wingdings" pitchFamily="2" charset="2"/>
              </a:rPr>
              <a:t> </a:t>
            </a:r>
            <a:r>
              <a:rPr lang="fr-FR" altLang="fr-FR" sz="2400" b="1" dirty="0" err="1" smtClean="0">
                <a:sym typeface="Wingdings" pitchFamily="2" charset="2"/>
              </a:rPr>
              <a:t>scatering</a:t>
            </a:r>
            <a:r>
              <a:rPr lang="fr-FR" altLang="fr-FR" sz="2400" b="1" dirty="0" smtClean="0">
                <a:sym typeface="Wingdings" pitchFamily="2" charset="2"/>
              </a:rPr>
              <a:t> </a:t>
            </a:r>
            <a:r>
              <a:rPr lang="fr-FR" altLang="fr-FR" sz="2400" b="1" dirty="0" err="1" smtClean="0">
                <a:sym typeface="Wingdings" pitchFamily="2" charset="2"/>
              </a:rPr>
              <a:t>reacions</a:t>
            </a:r>
            <a:endParaRPr lang="fr-FR" altLang="fr-FR" sz="2400" b="1" dirty="0"/>
          </a:p>
        </p:txBody>
      </p:sp>
      <p:sp>
        <p:nvSpPr>
          <p:cNvPr id="3" name="ZoneTexte 3"/>
          <p:cNvSpPr txBox="1">
            <a:spLocks noChangeArrowheads="1"/>
          </p:cNvSpPr>
          <p:nvPr/>
        </p:nvSpPr>
        <p:spPr bwMode="auto">
          <a:xfrm>
            <a:off x="0" y="3689737"/>
            <a:ext cx="9144000" cy="1323439"/>
          </a:xfrm>
          <a:prstGeom prst="rect">
            <a:avLst/>
          </a:prstGeom>
          <a:noFill/>
          <a:ln w="50800">
            <a:solidFill>
              <a:srgbClr val="FF0000"/>
            </a:solidFill>
            <a:miter lim="800000"/>
            <a:headEnd/>
            <a:tailEnd/>
          </a:ln>
        </p:spPr>
        <p:txBody>
          <a:bodyPr wrap="square">
            <a:spAutoFit/>
          </a:bodyPr>
          <a:lstStyle/>
          <a:p>
            <a:pPr algn="just" eaLnBrk="1" hangingPunct="1"/>
            <a:r>
              <a:rPr lang="en-US" altLang="fr-FR" sz="2000" b="1" dirty="0" smtClean="0">
                <a:cs typeface="Arial" pitchFamily="34" charset="0"/>
              </a:rPr>
              <a:t>Transfer or inelastic scattering reactions in inverse kinematics make possible:</a:t>
            </a:r>
          </a:p>
          <a:p>
            <a:pPr algn="just" eaLnBrk="1" hangingPunct="1">
              <a:buFont typeface="Arial" pitchFamily="34" charset="0"/>
              <a:buChar char="•"/>
            </a:pPr>
            <a:r>
              <a:rPr lang="en-US" altLang="fr-FR" sz="2000" b="1" dirty="0" smtClean="0">
                <a:cs typeface="Arial" pitchFamily="34" charset="0"/>
              </a:rPr>
              <a:t>Systematic </a:t>
            </a:r>
            <a:r>
              <a:rPr lang="en-US" altLang="fr-FR" sz="2000" b="1" dirty="0">
                <a:cs typeface="Arial" pitchFamily="34" charset="0"/>
              </a:rPr>
              <a:t>studies with different reactions and in different regions</a:t>
            </a:r>
          </a:p>
          <a:p>
            <a:pPr algn="just" eaLnBrk="1" hangingPunct="1">
              <a:buFont typeface="Arial" pitchFamily="34" charset="0"/>
              <a:buChar char="•"/>
            </a:pPr>
            <a:r>
              <a:rPr lang="en-US" altLang="fr-FR" sz="2000" b="1" dirty="0">
                <a:cs typeface="Arial" pitchFamily="34" charset="0"/>
              </a:rPr>
              <a:t>Simultaneous measurement of all </a:t>
            </a:r>
            <a:r>
              <a:rPr lang="en-US" altLang="fr-FR" sz="2000" b="1" dirty="0" smtClean="0">
                <a:cs typeface="Arial" pitchFamily="34" charset="0"/>
              </a:rPr>
              <a:t>probabilities </a:t>
            </a:r>
            <a:r>
              <a:rPr lang="en-US" altLang="fr-FR" sz="2000" b="1" dirty="0">
                <a:cs typeface="Arial" pitchFamily="34" charset="0"/>
              </a:rPr>
              <a:t>to completely constrain model calculations, also useful for validating the experimental procedure since </a:t>
            </a:r>
            <a:r>
              <a:rPr lang="en-US" altLang="fr-FR" sz="2000" b="1" dirty="0">
                <a:cs typeface="Arial" pitchFamily="34" charset="0"/>
                <a:sym typeface="Symbol" pitchFamily="18" charset="2"/>
              </a:rPr>
              <a:t>P</a:t>
            </a:r>
            <a:r>
              <a:rPr lang="en-US" altLang="fr-FR" sz="2000" b="1" baseline="-25000" dirty="0">
                <a:cs typeface="Arial" pitchFamily="34" charset="0"/>
                <a:sym typeface="Symbol" pitchFamily="18" charset="2"/>
              </a:rPr>
              <a:t>i</a:t>
            </a:r>
            <a:r>
              <a:rPr lang="en-US" altLang="fr-FR" sz="2000" b="1" dirty="0">
                <a:cs typeface="Arial" pitchFamily="34" charset="0"/>
                <a:sym typeface="Symbol" pitchFamily="18" charset="2"/>
              </a:rPr>
              <a:t>=1</a:t>
            </a:r>
            <a:endParaRPr lang="fr-FR" altLang="fr-FR" sz="2000" b="1" dirty="0">
              <a:cs typeface="Arial" pitchFamily="34" charset="0"/>
            </a:endParaRPr>
          </a:p>
        </p:txBody>
      </p:sp>
      <p:grpSp>
        <p:nvGrpSpPr>
          <p:cNvPr id="4" name="Groupe 41"/>
          <p:cNvGrpSpPr>
            <a:grpSpLocks/>
          </p:cNvGrpSpPr>
          <p:nvPr/>
        </p:nvGrpSpPr>
        <p:grpSpPr bwMode="auto">
          <a:xfrm>
            <a:off x="-36512" y="1441660"/>
            <a:ext cx="4326508" cy="1974959"/>
            <a:chOff x="3490454" y="1523999"/>
            <a:chExt cx="4381587" cy="1975113"/>
          </a:xfrm>
        </p:grpSpPr>
        <p:grpSp>
          <p:nvGrpSpPr>
            <p:cNvPr id="5" name="Groupe 113"/>
            <p:cNvGrpSpPr>
              <a:grpSpLocks/>
            </p:cNvGrpSpPr>
            <p:nvPr/>
          </p:nvGrpSpPr>
          <p:grpSpPr bwMode="auto">
            <a:xfrm>
              <a:off x="3855078" y="1523999"/>
              <a:ext cx="2781244" cy="1975113"/>
              <a:chOff x="4579556" y="2539312"/>
              <a:chExt cx="2962362" cy="2471383"/>
            </a:xfrm>
          </p:grpSpPr>
          <p:grpSp>
            <p:nvGrpSpPr>
              <p:cNvPr id="9" name="Groupe 67"/>
              <p:cNvGrpSpPr>
                <a:grpSpLocks/>
              </p:cNvGrpSpPr>
              <p:nvPr/>
            </p:nvGrpSpPr>
            <p:grpSpPr bwMode="auto">
              <a:xfrm>
                <a:off x="4579556" y="2539312"/>
                <a:ext cx="2962362" cy="2388287"/>
                <a:chOff x="3055530" y="2350781"/>
                <a:chExt cx="2962211" cy="2387810"/>
              </a:xfrm>
            </p:grpSpPr>
            <p:sp>
              <p:nvSpPr>
                <p:cNvPr id="12" name="Rectangle 13"/>
                <p:cNvSpPr>
                  <a:spLocks noChangeArrowheads="1"/>
                </p:cNvSpPr>
                <p:nvPr/>
              </p:nvSpPr>
              <p:spPr bwMode="auto">
                <a:xfrm>
                  <a:off x="3519012" y="2350781"/>
                  <a:ext cx="2498729" cy="500542"/>
                </a:xfrm>
                <a:prstGeom prst="rect">
                  <a:avLst/>
                </a:prstGeom>
                <a:noFill/>
                <a:ln w="9525">
                  <a:noFill/>
                  <a:miter lim="800000"/>
                  <a:headEnd/>
                  <a:tailEnd/>
                </a:ln>
              </p:spPr>
              <p:txBody>
                <a:bodyPr>
                  <a:spAutoFit/>
                </a:bodyPr>
                <a:lstStyle/>
                <a:p>
                  <a:pPr eaLnBrk="1" hangingPunct="1"/>
                  <a:r>
                    <a:rPr lang="en-US" altLang="fr-FR" sz="2000" b="1">
                      <a:solidFill>
                        <a:srgbClr val="FF0000"/>
                      </a:solidFill>
                      <a:latin typeface="Comic Sans MS" pitchFamily="66" charset="0"/>
                      <a:cs typeface="Arial" pitchFamily="34" charset="0"/>
                    </a:rPr>
                    <a:t>E*~10 MeV</a:t>
                  </a:r>
                  <a:endParaRPr lang="en-GB" altLang="fr-FR" sz="2000" b="1">
                    <a:solidFill>
                      <a:srgbClr val="FF0000"/>
                    </a:solidFill>
                    <a:latin typeface="Comic Sans MS" pitchFamily="66" charset="0"/>
                    <a:cs typeface="Arial" pitchFamily="34" charset="0"/>
                  </a:endParaRPr>
                </a:p>
              </p:txBody>
            </p:sp>
            <p:sp>
              <p:nvSpPr>
                <p:cNvPr id="13" name="Oval 35"/>
                <p:cNvSpPr>
                  <a:spLocks noChangeArrowheads="1"/>
                </p:cNvSpPr>
                <p:nvPr/>
              </p:nvSpPr>
              <p:spPr bwMode="auto">
                <a:xfrm>
                  <a:off x="3055530" y="3432977"/>
                  <a:ext cx="430866" cy="657612"/>
                </a:xfrm>
                <a:prstGeom prst="ellipse">
                  <a:avLst/>
                </a:prstGeom>
                <a:solidFill>
                  <a:srgbClr val="CC99FF"/>
                </a:solidFill>
                <a:ln w="9525">
                  <a:solidFill>
                    <a:srgbClr val="CC99FF"/>
                  </a:solidFill>
                  <a:round/>
                  <a:headEnd/>
                  <a:tailEnd/>
                </a:ln>
              </p:spPr>
              <p:txBody>
                <a:bodyPr wrap="none" anchor="ctr"/>
                <a:lstStyle/>
                <a:p>
                  <a:pPr eaLnBrk="1" hangingPunct="1"/>
                  <a:endParaRPr lang="fr-FR" altLang="fr-FR">
                    <a:cs typeface="Arial" pitchFamily="34" charset="0"/>
                  </a:endParaRPr>
                </a:p>
              </p:txBody>
            </p:sp>
            <p:sp>
              <p:nvSpPr>
                <p:cNvPr id="14" name="Oval 36"/>
                <p:cNvSpPr>
                  <a:spLocks noChangeArrowheads="1"/>
                </p:cNvSpPr>
                <p:nvPr/>
              </p:nvSpPr>
              <p:spPr bwMode="auto">
                <a:xfrm>
                  <a:off x="3059810" y="3024127"/>
                  <a:ext cx="431800" cy="431800"/>
                </a:xfrm>
                <a:prstGeom prst="ellipse">
                  <a:avLst/>
                </a:prstGeom>
                <a:solidFill>
                  <a:srgbClr val="800080"/>
                </a:solidFill>
                <a:ln w="9525">
                  <a:solidFill>
                    <a:srgbClr val="800080"/>
                  </a:solidFill>
                  <a:round/>
                  <a:headEnd/>
                  <a:tailEnd/>
                </a:ln>
              </p:spPr>
              <p:txBody>
                <a:bodyPr wrap="none" anchor="ctr"/>
                <a:lstStyle/>
                <a:p>
                  <a:pPr eaLnBrk="1" hangingPunct="1"/>
                  <a:endParaRPr lang="fr-FR" altLang="fr-FR">
                    <a:cs typeface="Arial" pitchFamily="34" charset="0"/>
                  </a:endParaRPr>
                </a:p>
              </p:txBody>
            </p:sp>
            <p:sp>
              <p:nvSpPr>
                <p:cNvPr id="15" name="AutoShape 37"/>
                <p:cNvSpPr>
                  <a:spLocks noChangeArrowheads="1"/>
                </p:cNvSpPr>
                <p:nvPr/>
              </p:nvSpPr>
              <p:spPr bwMode="auto">
                <a:xfrm rot="9970522">
                  <a:off x="3660320" y="3287941"/>
                  <a:ext cx="431800" cy="257176"/>
                </a:xfrm>
                <a:prstGeom prst="rightArrow">
                  <a:avLst>
                    <a:gd name="adj1" fmla="val 50000"/>
                    <a:gd name="adj2" fmla="val 41975"/>
                  </a:avLst>
                </a:prstGeom>
                <a:solidFill>
                  <a:srgbClr val="FF9900"/>
                </a:solidFill>
                <a:ln w="9525">
                  <a:solidFill>
                    <a:srgbClr val="FF9900"/>
                  </a:solidFill>
                  <a:miter lim="800000"/>
                  <a:headEnd/>
                  <a:tailEnd/>
                </a:ln>
              </p:spPr>
              <p:txBody>
                <a:bodyPr wrap="none" anchor="ctr"/>
                <a:lstStyle/>
                <a:p>
                  <a:pPr eaLnBrk="1" hangingPunct="1"/>
                  <a:endParaRPr lang="fr-FR" altLang="fr-FR">
                    <a:cs typeface="Arial" pitchFamily="34" charset="0"/>
                  </a:endParaRPr>
                </a:p>
              </p:txBody>
            </p:sp>
            <p:grpSp>
              <p:nvGrpSpPr>
                <p:cNvPr id="16" name="Group 38"/>
                <p:cNvGrpSpPr>
                  <a:grpSpLocks/>
                </p:cNvGrpSpPr>
                <p:nvPr/>
              </p:nvGrpSpPr>
              <p:grpSpPr bwMode="auto">
                <a:xfrm>
                  <a:off x="4068849" y="2787514"/>
                  <a:ext cx="766692" cy="771933"/>
                  <a:chOff x="3605" y="1990"/>
                  <a:chExt cx="301" cy="320"/>
                </a:xfrm>
              </p:grpSpPr>
              <p:sp>
                <p:nvSpPr>
                  <p:cNvPr id="22" name="Oval 39"/>
                  <p:cNvSpPr>
                    <a:spLocks noChangeArrowheads="1"/>
                  </p:cNvSpPr>
                  <p:nvPr/>
                </p:nvSpPr>
                <p:spPr bwMode="auto">
                  <a:xfrm>
                    <a:off x="3634" y="2017"/>
                    <a:ext cx="254" cy="293"/>
                  </a:xfrm>
                  <a:prstGeom prst="ellipse">
                    <a:avLst/>
                  </a:prstGeom>
                  <a:solidFill>
                    <a:srgbClr val="FF0000"/>
                  </a:solidFill>
                  <a:ln w="9525">
                    <a:solidFill>
                      <a:srgbClr val="FF0000"/>
                    </a:solidFill>
                    <a:round/>
                    <a:headEnd/>
                    <a:tailEnd/>
                  </a:ln>
                </p:spPr>
                <p:txBody>
                  <a:bodyPr wrap="none" anchor="ctr"/>
                  <a:lstStyle/>
                  <a:p>
                    <a:pPr eaLnBrk="1" hangingPunct="1"/>
                    <a:endParaRPr lang="fr-FR" altLang="fr-FR">
                      <a:cs typeface="Arial" pitchFamily="34" charset="0"/>
                    </a:endParaRPr>
                  </a:p>
                </p:txBody>
              </p:sp>
              <p:grpSp>
                <p:nvGrpSpPr>
                  <p:cNvPr id="23" name="Group 40"/>
                  <p:cNvGrpSpPr>
                    <a:grpSpLocks/>
                  </p:cNvGrpSpPr>
                  <p:nvPr/>
                </p:nvGrpSpPr>
                <p:grpSpPr bwMode="auto">
                  <a:xfrm>
                    <a:off x="3605" y="1990"/>
                    <a:ext cx="301" cy="92"/>
                    <a:chOff x="2933" y="1985"/>
                    <a:chExt cx="301" cy="92"/>
                  </a:xfrm>
                </p:grpSpPr>
                <p:sp>
                  <p:nvSpPr>
                    <p:cNvPr id="24" name="Arc 41"/>
                    <p:cNvSpPr>
                      <a:spLocks/>
                    </p:cNvSpPr>
                    <p:nvPr/>
                  </p:nvSpPr>
                  <p:spPr bwMode="auto">
                    <a:xfrm flipH="1">
                      <a:off x="2933" y="1994"/>
                      <a:ext cx="62" cy="6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p:spPr>
                  <p:txBody>
                    <a:bodyPr wrap="none" anchor="ctr"/>
                    <a:lstStyle/>
                    <a:p>
                      <a:endParaRPr lang="en-US"/>
                    </a:p>
                  </p:txBody>
                </p:sp>
                <p:sp>
                  <p:nvSpPr>
                    <p:cNvPr id="25" name="Arc 42"/>
                    <p:cNvSpPr>
                      <a:spLocks/>
                    </p:cNvSpPr>
                    <p:nvPr/>
                  </p:nvSpPr>
                  <p:spPr bwMode="auto">
                    <a:xfrm flipH="1">
                      <a:off x="2959" y="2012"/>
                      <a:ext cx="62" cy="6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p:spPr>
                  <p:txBody>
                    <a:bodyPr wrap="none" anchor="ctr"/>
                    <a:lstStyle/>
                    <a:p>
                      <a:endParaRPr lang="en-US"/>
                    </a:p>
                  </p:txBody>
                </p:sp>
                <p:sp>
                  <p:nvSpPr>
                    <p:cNvPr id="26" name="Arc 43"/>
                    <p:cNvSpPr>
                      <a:spLocks/>
                    </p:cNvSpPr>
                    <p:nvPr/>
                  </p:nvSpPr>
                  <p:spPr bwMode="auto">
                    <a:xfrm rot="4791268" flipH="1">
                      <a:off x="3170" y="1987"/>
                      <a:ext cx="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p:spPr>
                  <p:txBody>
                    <a:bodyPr wrap="none" anchor="ctr"/>
                    <a:lstStyle/>
                    <a:p>
                      <a:endParaRPr lang="en-US"/>
                    </a:p>
                  </p:txBody>
                </p:sp>
                <p:sp>
                  <p:nvSpPr>
                    <p:cNvPr id="27" name="Arc 44"/>
                    <p:cNvSpPr>
                      <a:spLocks/>
                    </p:cNvSpPr>
                    <p:nvPr/>
                  </p:nvSpPr>
                  <p:spPr bwMode="auto">
                    <a:xfrm rot="4791268" flipH="1">
                      <a:off x="3144" y="2014"/>
                      <a:ext cx="65"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04" y="-1"/>
                          </a:moveTo>
                          <a:cubicBezTo>
                            <a:pt x="12053" y="111"/>
                            <a:pt x="21600" y="9749"/>
                            <a:pt x="21600" y="21599"/>
                          </a:cubicBezTo>
                        </a:path>
                        <a:path w="21600" h="21599" stroke="0" extrusionOk="0">
                          <a:moveTo>
                            <a:pt x="204" y="-1"/>
                          </a:moveTo>
                          <a:cubicBezTo>
                            <a:pt x="12053" y="111"/>
                            <a:pt x="21600" y="9749"/>
                            <a:pt x="21600" y="21599"/>
                          </a:cubicBezTo>
                          <a:lnTo>
                            <a:pt x="0" y="21599"/>
                          </a:lnTo>
                          <a:lnTo>
                            <a:pt x="204" y="-1"/>
                          </a:lnTo>
                          <a:close/>
                        </a:path>
                      </a:pathLst>
                    </a:custGeom>
                    <a:noFill/>
                    <a:ln w="19050">
                      <a:solidFill>
                        <a:schemeClr val="tx1"/>
                      </a:solidFill>
                      <a:round/>
                      <a:headEnd/>
                      <a:tailEnd/>
                    </a:ln>
                  </p:spPr>
                  <p:txBody>
                    <a:bodyPr wrap="none" anchor="ctr"/>
                    <a:lstStyle/>
                    <a:p>
                      <a:endParaRPr lang="en-US"/>
                    </a:p>
                  </p:txBody>
                </p:sp>
              </p:grpSp>
            </p:grpSp>
            <p:sp>
              <p:nvSpPr>
                <p:cNvPr id="17" name="AutoShape 45"/>
                <p:cNvSpPr>
                  <a:spLocks noChangeArrowheads="1"/>
                </p:cNvSpPr>
                <p:nvPr/>
              </p:nvSpPr>
              <p:spPr bwMode="auto">
                <a:xfrm rot="5400000">
                  <a:off x="4268571" y="3732160"/>
                  <a:ext cx="431800" cy="257176"/>
                </a:xfrm>
                <a:prstGeom prst="rightArrow">
                  <a:avLst>
                    <a:gd name="adj1" fmla="val 50000"/>
                    <a:gd name="adj2" fmla="val 41975"/>
                  </a:avLst>
                </a:prstGeom>
                <a:solidFill>
                  <a:srgbClr val="FF9900"/>
                </a:solidFill>
                <a:ln w="9525">
                  <a:solidFill>
                    <a:srgbClr val="FF9900"/>
                  </a:solidFill>
                  <a:miter lim="800000"/>
                  <a:headEnd/>
                  <a:tailEnd/>
                </a:ln>
              </p:spPr>
              <p:txBody>
                <a:bodyPr wrap="none" anchor="ctr"/>
                <a:lstStyle/>
                <a:p>
                  <a:pPr eaLnBrk="1" hangingPunct="1"/>
                  <a:endParaRPr lang="fr-FR" altLang="fr-FR">
                    <a:cs typeface="Arial" pitchFamily="34" charset="0"/>
                  </a:endParaRPr>
                </a:p>
              </p:txBody>
            </p:sp>
            <p:sp>
              <p:nvSpPr>
                <p:cNvPr id="18" name="Freeform 46"/>
                <p:cNvSpPr>
                  <a:spLocks noChangeAspect="1"/>
                </p:cNvSpPr>
                <p:nvPr/>
              </p:nvSpPr>
              <p:spPr bwMode="auto">
                <a:xfrm rot="774200" flipV="1">
                  <a:off x="4910522" y="4482017"/>
                  <a:ext cx="652463" cy="126584"/>
                </a:xfrm>
                <a:custGeom>
                  <a:avLst/>
                  <a:gdLst>
                    <a:gd name="T0" fmla="*/ 0 w 1248"/>
                    <a:gd name="T1" fmla="*/ 2147483647 h 464"/>
                    <a:gd name="T2" fmla="*/ 2147483647 w 1248"/>
                    <a:gd name="T3" fmla="*/ 2147483647 h 464"/>
                    <a:gd name="T4" fmla="*/ 2147483647 w 1248"/>
                    <a:gd name="T5" fmla="*/ 2147483647 h 464"/>
                    <a:gd name="T6" fmla="*/ 2147483647 w 1248"/>
                    <a:gd name="T7" fmla="*/ 2147483647 h 464"/>
                    <a:gd name="T8" fmla="*/ 2147483647 w 1248"/>
                    <a:gd name="T9" fmla="*/ 2147483647 h 464"/>
                    <a:gd name="T10" fmla="*/ 2147483647 w 1248"/>
                    <a:gd name="T11" fmla="*/ 2147483647 h 464"/>
                    <a:gd name="T12" fmla="*/ 2147483647 w 1248"/>
                    <a:gd name="T13" fmla="*/ 2147483647 h 464"/>
                    <a:gd name="T14" fmla="*/ 2147483647 w 1248"/>
                    <a:gd name="T15" fmla="*/ 2147483647 h 464"/>
                    <a:gd name="T16" fmla="*/ 2147483647 w 1248"/>
                    <a:gd name="T17" fmla="*/ 2147483647 h 464"/>
                    <a:gd name="T18" fmla="*/ 2147483647 w 1248"/>
                    <a:gd name="T19" fmla="*/ 2147483647 h 464"/>
                    <a:gd name="T20" fmla="*/ 2147483647 w 1248"/>
                    <a:gd name="T21" fmla="*/ 2147483647 h 464"/>
                    <a:gd name="T22" fmla="*/ 2147483647 w 1248"/>
                    <a:gd name="T23" fmla="*/ 2147483647 h 464"/>
                    <a:gd name="T24" fmla="*/ 2147483647 w 1248"/>
                    <a:gd name="T25" fmla="*/ 2147483647 h 464"/>
                    <a:gd name="T26" fmla="*/ 2147483647 w 1248"/>
                    <a:gd name="T27" fmla="*/ 2147483647 h 4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8"/>
                    <a:gd name="T43" fmla="*/ 0 h 464"/>
                    <a:gd name="T44" fmla="*/ 1248 w 1248"/>
                    <a:gd name="T45" fmla="*/ 464 h 4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8" h="464">
                      <a:moveTo>
                        <a:pt x="0" y="464"/>
                      </a:moveTo>
                      <a:cubicBezTo>
                        <a:pt x="32" y="248"/>
                        <a:pt x="64" y="32"/>
                        <a:pt x="96" y="32"/>
                      </a:cubicBezTo>
                      <a:cubicBezTo>
                        <a:pt x="128" y="32"/>
                        <a:pt x="160" y="464"/>
                        <a:pt x="192" y="464"/>
                      </a:cubicBezTo>
                      <a:cubicBezTo>
                        <a:pt x="224" y="464"/>
                        <a:pt x="256" y="32"/>
                        <a:pt x="288" y="32"/>
                      </a:cubicBezTo>
                      <a:cubicBezTo>
                        <a:pt x="320" y="32"/>
                        <a:pt x="352" y="464"/>
                        <a:pt x="384" y="464"/>
                      </a:cubicBezTo>
                      <a:cubicBezTo>
                        <a:pt x="416" y="464"/>
                        <a:pt x="448" y="32"/>
                        <a:pt x="480" y="32"/>
                      </a:cubicBezTo>
                      <a:cubicBezTo>
                        <a:pt x="512" y="32"/>
                        <a:pt x="552" y="464"/>
                        <a:pt x="576" y="464"/>
                      </a:cubicBezTo>
                      <a:cubicBezTo>
                        <a:pt x="600" y="464"/>
                        <a:pt x="600" y="32"/>
                        <a:pt x="624" y="32"/>
                      </a:cubicBezTo>
                      <a:cubicBezTo>
                        <a:pt x="648" y="32"/>
                        <a:pt x="688" y="464"/>
                        <a:pt x="720" y="464"/>
                      </a:cubicBezTo>
                      <a:cubicBezTo>
                        <a:pt x="752" y="464"/>
                        <a:pt x="784" y="32"/>
                        <a:pt x="816" y="32"/>
                      </a:cubicBezTo>
                      <a:cubicBezTo>
                        <a:pt x="848" y="32"/>
                        <a:pt x="880" y="464"/>
                        <a:pt x="912" y="464"/>
                      </a:cubicBezTo>
                      <a:cubicBezTo>
                        <a:pt x="944" y="464"/>
                        <a:pt x="984" y="64"/>
                        <a:pt x="1008" y="32"/>
                      </a:cubicBezTo>
                      <a:cubicBezTo>
                        <a:pt x="1032" y="0"/>
                        <a:pt x="1016" y="224"/>
                        <a:pt x="1056" y="272"/>
                      </a:cubicBezTo>
                      <a:cubicBezTo>
                        <a:pt x="1096" y="320"/>
                        <a:pt x="1216" y="312"/>
                        <a:pt x="1248" y="320"/>
                      </a:cubicBezTo>
                    </a:path>
                  </a:pathLst>
                </a:custGeom>
                <a:noFill/>
                <a:ln w="15875">
                  <a:solidFill>
                    <a:schemeClr val="accent2"/>
                  </a:solidFill>
                  <a:round/>
                  <a:headEnd type="none" w="med" len="med"/>
                  <a:tailEnd type="arrow" w="sm" len="sm"/>
                </a:ln>
              </p:spPr>
              <p:txBody>
                <a:bodyPr/>
                <a:lstStyle/>
                <a:p>
                  <a:endParaRPr lang="en-US"/>
                </a:p>
              </p:txBody>
            </p:sp>
            <p:sp>
              <p:nvSpPr>
                <p:cNvPr id="19" name="Freeform 48"/>
                <p:cNvSpPr>
                  <a:spLocks noChangeAspect="1"/>
                </p:cNvSpPr>
                <p:nvPr/>
              </p:nvSpPr>
              <p:spPr bwMode="auto">
                <a:xfrm rot="19474689" flipH="1">
                  <a:off x="3519310" y="4627492"/>
                  <a:ext cx="600217" cy="111099"/>
                </a:xfrm>
                <a:custGeom>
                  <a:avLst/>
                  <a:gdLst>
                    <a:gd name="T0" fmla="*/ 0 w 1248"/>
                    <a:gd name="T1" fmla="*/ 2147483647 h 464"/>
                    <a:gd name="T2" fmla="*/ 2147483647 w 1248"/>
                    <a:gd name="T3" fmla="*/ 2147483647 h 464"/>
                    <a:gd name="T4" fmla="*/ 2147483647 w 1248"/>
                    <a:gd name="T5" fmla="*/ 2147483647 h 464"/>
                    <a:gd name="T6" fmla="*/ 2147483647 w 1248"/>
                    <a:gd name="T7" fmla="*/ 2147483647 h 464"/>
                    <a:gd name="T8" fmla="*/ 2147483647 w 1248"/>
                    <a:gd name="T9" fmla="*/ 2147483647 h 464"/>
                    <a:gd name="T10" fmla="*/ 2147483647 w 1248"/>
                    <a:gd name="T11" fmla="*/ 2147483647 h 464"/>
                    <a:gd name="T12" fmla="*/ 2147483647 w 1248"/>
                    <a:gd name="T13" fmla="*/ 2147483647 h 464"/>
                    <a:gd name="T14" fmla="*/ 2147483647 w 1248"/>
                    <a:gd name="T15" fmla="*/ 2147483647 h 464"/>
                    <a:gd name="T16" fmla="*/ 2147483647 w 1248"/>
                    <a:gd name="T17" fmla="*/ 2147483647 h 464"/>
                    <a:gd name="T18" fmla="*/ 2147483647 w 1248"/>
                    <a:gd name="T19" fmla="*/ 2147483647 h 464"/>
                    <a:gd name="T20" fmla="*/ 2147483647 w 1248"/>
                    <a:gd name="T21" fmla="*/ 2147483647 h 464"/>
                    <a:gd name="T22" fmla="*/ 2147483647 w 1248"/>
                    <a:gd name="T23" fmla="*/ 2147483647 h 464"/>
                    <a:gd name="T24" fmla="*/ 2147483647 w 1248"/>
                    <a:gd name="T25" fmla="*/ 2147483647 h 464"/>
                    <a:gd name="T26" fmla="*/ 2147483647 w 1248"/>
                    <a:gd name="T27" fmla="*/ 2147483647 h 4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8"/>
                    <a:gd name="T43" fmla="*/ 0 h 464"/>
                    <a:gd name="T44" fmla="*/ 1248 w 1248"/>
                    <a:gd name="T45" fmla="*/ 464 h 4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8" h="464">
                      <a:moveTo>
                        <a:pt x="0" y="464"/>
                      </a:moveTo>
                      <a:cubicBezTo>
                        <a:pt x="32" y="248"/>
                        <a:pt x="64" y="32"/>
                        <a:pt x="96" y="32"/>
                      </a:cubicBezTo>
                      <a:cubicBezTo>
                        <a:pt x="128" y="32"/>
                        <a:pt x="160" y="464"/>
                        <a:pt x="192" y="464"/>
                      </a:cubicBezTo>
                      <a:cubicBezTo>
                        <a:pt x="224" y="464"/>
                        <a:pt x="256" y="32"/>
                        <a:pt x="288" y="32"/>
                      </a:cubicBezTo>
                      <a:cubicBezTo>
                        <a:pt x="320" y="32"/>
                        <a:pt x="352" y="464"/>
                        <a:pt x="384" y="464"/>
                      </a:cubicBezTo>
                      <a:cubicBezTo>
                        <a:pt x="416" y="464"/>
                        <a:pt x="448" y="32"/>
                        <a:pt x="480" y="32"/>
                      </a:cubicBezTo>
                      <a:cubicBezTo>
                        <a:pt x="512" y="32"/>
                        <a:pt x="552" y="464"/>
                        <a:pt x="576" y="464"/>
                      </a:cubicBezTo>
                      <a:cubicBezTo>
                        <a:pt x="600" y="464"/>
                        <a:pt x="600" y="32"/>
                        <a:pt x="624" y="32"/>
                      </a:cubicBezTo>
                      <a:cubicBezTo>
                        <a:pt x="648" y="32"/>
                        <a:pt x="688" y="464"/>
                        <a:pt x="720" y="464"/>
                      </a:cubicBezTo>
                      <a:cubicBezTo>
                        <a:pt x="752" y="464"/>
                        <a:pt x="784" y="32"/>
                        <a:pt x="816" y="32"/>
                      </a:cubicBezTo>
                      <a:cubicBezTo>
                        <a:pt x="848" y="32"/>
                        <a:pt x="880" y="464"/>
                        <a:pt x="912" y="464"/>
                      </a:cubicBezTo>
                      <a:cubicBezTo>
                        <a:pt x="944" y="464"/>
                        <a:pt x="984" y="64"/>
                        <a:pt x="1008" y="32"/>
                      </a:cubicBezTo>
                      <a:cubicBezTo>
                        <a:pt x="1032" y="0"/>
                        <a:pt x="1016" y="224"/>
                        <a:pt x="1056" y="272"/>
                      </a:cubicBezTo>
                      <a:cubicBezTo>
                        <a:pt x="1096" y="320"/>
                        <a:pt x="1216" y="312"/>
                        <a:pt x="1248" y="320"/>
                      </a:cubicBezTo>
                    </a:path>
                  </a:pathLst>
                </a:custGeom>
                <a:noFill/>
                <a:ln w="15875">
                  <a:solidFill>
                    <a:srgbClr val="9900CC"/>
                  </a:solidFill>
                  <a:round/>
                  <a:headEnd type="none" w="med" len="med"/>
                  <a:tailEnd type="arrow" w="sm" len="sm"/>
                </a:ln>
              </p:spPr>
              <p:txBody>
                <a:bodyPr/>
                <a:lstStyle/>
                <a:p>
                  <a:endParaRPr lang="en-US"/>
                </a:p>
              </p:txBody>
            </p:sp>
            <p:sp>
              <p:nvSpPr>
                <p:cNvPr id="20" name="AutoShape 45"/>
                <p:cNvSpPr>
                  <a:spLocks noChangeArrowheads="1"/>
                </p:cNvSpPr>
                <p:nvPr/>
              </p:nvSpPr>
              <p:spPr bwMode="auto">
                <a:xfrm rot="1199004">
                  <a:off x="4901168" y="3276835"/>
                  <a:ext cx="431822" cy="257163"/>
                </a:xfrm>
                <a:prstGeom prst="rightArrow">
                  <a:avLst>
                    <a:gd name="adj1" fmla="val 50000"/>
                    <a:gd name="adj2" fmla="val 41972"/>
                  </a:avLst>
                </a:prstGeom>
                <a:solidFill>
                  <a:srgbClr val="FF9900"/>
                </a:solidFill>
                <a:ln w="9525">
                  <a:solidFill>
                    <a:srgbClr val="FF9900"/>
                  </a:solidFill>
                  <a:miter lim="800000"/>
                  <a:headEnd/>
                  <a:tailEnd/>
                </a:ln>
              </p:spPr>
              <p:txBody>
                <a:bodyPr wrap="none" anchor="ctr"/>
                <a:lstStyle/>
                <a:p>
                  <a:pPr eaLnBrk="1" hangingPunct="1"/>
                  <a:endParaRPr lang="fr-FR" altLang="fr-FR">
                    <a:cs typeface="Arial" pitchFamily="34" charset="0"/>
                  </a:endParaRPr>
                </a:p>
              </p:txBody>
            </p:sp>
            <p:sp>
              <p:nvSpPr>
                <p:cNvPr id="21" name="Oval 4"/>
                <p:cNvSpPr>
                  <a:spLocks noChangeArrowheads="1"/>
                </p:cNvSpPr>
                <p:nvPr/>
              </p:nvSpPr>
              <p:spPr bwMode="auto">
                <a:xfrm>
                  <a:off x="5508464" y="3959963"/>
                  <a:ext cx="152400" cy="152400"/>
                </a:xfrm>
                <a:prstGeom prst="ellipse">
                  <a:avLst/>
                </a:prstGeom>
                <a:solidFill>
                  <a:srgbClr val="0000FF"/>
                </a:solidFill>
                <a:ln w="9525">
                  <a:solidFill>
                    <a:srgbClr val="0000FF"/>
                  </a:solidFill>
                  <a:round/>
                  <a:headEnd/>
                  <a:tailEnd/>
                </a:ln>
              </p:spPr>
              <p:txBody>
                <a:bodyPr wrap="none" anchor="ctr"/>
                <a:lstStyle/>
                <a:p>
                  <a:pPr eaLnBrk="1" hangingPunct="1"/>
                  <a:endParaRPr lang="fr-FR" altLang="fr-FR">
                    <a:cs typeface="Arial" pitchFamily="34" charset="0"/>
                  </a:endParaRPr>
                </a:p>
              </p:txBody>
            </p:sp>
          </p:grpSp>
          <p:sp>
            <p:nvSpPr>
              <p:cNvPr id="10" name="Oval 39"/>
              <p:cNvSpPr>
                <a:spLocks noChangeArrowheads="1"/>
              </p:cNvSpPr>
              <p:nvPr/>
            </p:nvSpPr>
            <p:spPr bwMode="auto">
              <a:xfrm>
                <a:off x="6888090" y="3429279"/>
                <a:ext cx="643063" cy="705218"/>
              </a:xfrm>
              <a:prstGeom prst="ellipse">
                <a:avLst/>
              </a:prstGeom>
              <a:solidFill>
                <a:schemeClr val="accent6"/>
              </a:solidFill>
              <a:ln w="9525">
                <a:solidFill>
                  <a:srgbClr val="92D050"/>
                </a:solidFill>
                <a:round/>
                <a:headEnd/>
                <a:tailEnd/>
              </a:ln>
            </p:spPr>
            <p:txBody>
              <a:bodyPr wrap="none" anchor="ctr"/>
              <a:lstStyle/>
              <a:p>
                <a:pPr eaLnBrk="1" fontAlgn="auto" hangingPunct="1">
                  <a:spcBef>
                    <a:spcPts val="0"/>
                  </a:spcBef>
                  <a:spcAft>
                    <a:spcPts val="0"/>
                  </a:spcAft>
                  <a:defRPr/>
                </a:pPr>
                <a:endParaRPr lang="fr-FR">
                  <a:latin typeface="+mn-lt"/>
                </a:endParaRPr>
              </a:p>
            </p:txBody>
          </p:sp>
          <p:sp>
            <p:nvSpPr>
              <p:cNvPr id="11" name="Oval 39"/>
              <p:cNvSpPr>
                <a:spLocks noChangeArrowheads="1"/>
              </p:cNvSpPr>
              <p:nvPr/>
            </p:nvSpPr>
            <p:spPr bwMode="auto">
              <a:xfrm>
                <a:off x="5666986" y="4302670"/>
                <a:ext cx="630525" cy="708025"/>
              </a:xfrm>
              <a:prstGeom prst="ellipse">
                <a:avLst/>
              </a:prstGeom>
              <a:solidFill>
                <a:schemeClr val="accent2"/>
              </a:solidFill>
              <a:ln w="9525">
                <a:noFill/>
                <a:round/>
                <a:headEnd/>
                <a:tailEnd/>
              </a:ln>
            </p:spPr>
            <p:txBody>
              <a:bodyPr wrap="none" anchor="ctr"/>
              <a:lstStyle/>
              <a:p>
                <a:pPr eaLnBrk="1" hangingPunct="1"/>
                <a:endParaRPr lang="fr-FR" altLang="fr-FR">
                  <a:cs typeface="Arial" pitchFamily="34" charset="0"/>
                </a:endParaRPr>
              </a:p>
            </p:txBody>
          </p:sp>
        </p:grpSp>
        <p:sp>
          <p:nvSpPr>
            <p:cNvPr id="6" name="Rectangle 169"/>
            <p:cNvSpPr>
              <a:spLocks noChangeArrowheads="1"/>
            </p:cNvSpPr>
            <p:nvPr/>
          </p:nvSpPr>
          <p:spPr bwMode="auto">
            <a:xfrm>
              <a:off x="6143850" y="1840230"/>
              <a:ext cx="1728191" cy="830997"/>
            </a:xfrm>
            <a:prstGeom prst="rect">
              <a:avLst/>
            </a:prstGeom>
            <a:noFill/>
            <a:ln w="9525">
              <a:noFill/>
              <a:miter lim="800000"/>
              <a:headEnd/>
              <a:tailEnd/>
            </a:ln>
          </p:spPr>
          <p:txBody>
            <a:bodyPr>
              <a:spAutoFit/>
            </a:bodyPr>
            <a:lstStyle/>
            <a:p>
              <a:r>
                <a:rPr lang="en-US" altLang="fr-FR" sz="2400" b="1">
                  <a:cs typeface="Arial" pitchFamily="34" charset="0"/>
                  <a:sym typeface="Symbol" pitchFamily="18" charset="2"/>
                </a:rPr>
                <a:t>P</a:t>
              </a:r>
              <a:r>
                <a:rPr lang="en-US" altLang="fr-FR" sz="2400" b="1" baseline="-25000">
                  <a:cs typeface="Arial" pitchFamily="34" charset="0"/>
                  <a:sym typeface="Symbol" pitchFamily="18" charset="2"/>
                </a:rPr>
                <a:t>n  </a:t>
              </a:r>
              <a:r>
                <a:rPr lang="en-US" altLang="fr-FR" sz="2400" b="1">
                  <a:cs typeface="Arial" pitchFamily="34" charset="0"/>
                  <a:sym typeface="Symbol" pitchFamily="18" charset="2"/>
                </a:rPr>
                <a:t>or</a:t>
              </a:r>
              <a:r>
                <a:rPr lang="en-US" altLang="fr-FR" sz="2400" b="1" baseline="-25000">
                  <a:cs typeface="Arial" pitchFamily="34" charset="0"/>
                  <a:sym typeface="Symbol" pitchFamily="18" charset="2"/>
                </a:rPr>
                <a:t>  </a:t>
              </a:r>
              <a:r>
                <a:rPr lang="en-US" altLang="fr-FR" sz="2400" b="1">
                  <a:cs typeface="Arial" pitchFamily="34" charset="0"/>
                  <a:sym typeface="Symbol" pitchFamily="18" charset="2"/>
                </a:rPr>
                <a:t>P</a:t>
              </a:r>
              <a:r>
                <a:rPr lang="en-US" altLang="fr-FR" sz="2400" b="1" baseline="-25000">
                  <a:cs typeface="Arial" pitchFamily="34" charset="0"/>
                  <a:sym typeface="Symbol" pitchFamily="18" charset="2"/>
                </a:rPr>
                <a:t>p</a:t>
              </a:r>
              <a:endParaRPr lang="en-US" sz="2400"/>
            </a:p>
            <a:p>
              <a:endParaRPr lang="en-US" sz="2400"/>
            </a:p>
          </p:txBody>
        </p:sp>
        <p:sp>
          <p:nvSpPr>
            <p:cNvPr id="7" name="Rectangle 170"/>
            <p:cNvSpPr>
              <a:spLocks noChangeArrowheads="1"/>
            </p:cNvSpPr>
            <p:nvPr/>
          </p:nvSpPr>
          <p:spPr bwMode="auto">
            <a:xfrm>
              <a:off x="4554087" y="2619781"/>
              <a:ext cx="768085" cy="830997"/>
            </a:xfrm>
            <a:prstGeom prst="rect">
              <a:avLst/>
            </a:prstGeom>
            <a:noFill/>
            <a:ln w="9525">
              <a:noFill/>
              <a:miter lim="800000"/>
              <a:headEnd/>
              <a:tailEnd/>
            </a:ln>
          </p:spPr>
          <p:txBody>
            <a:bodyPr>
              <a:spAutoFit/>
            </a:bodyPr>
            <a:lstStyle/>
            <a:p>
              <a:r>
                <a:rPr lang="en-US" altLang="fr-FR" sz="2400" b="1">
                  <a:cs typeface="Arial" pitchFamily="34" charset="0"/>
                  <a:sym typeface="Symbol" pitchFamily="18" charset="2"/>
                </a:rPr>
                <a:t>P</a:t>
              </a:r>
              <a:r>
                <a:rPr lang="el-GR" altLang="fr-FR" sz="2400" b="1" baseline="-25000">
                  <a:latin typeface="Times New Roman" pitchFamily="18" charset="0"/>
                  <a:cs typeface="Times New Roman" pitchFamily="18" charset="0"/>
                  <a:sym typeface="Symbol" pitchFamily="18" charset="2"/>
                </a:rPr>
                <a:t>γ</a:t>
              </a:r>
              <a:endParaRPr lang="en-US" sz="2400"/>
            </a:p>
            <a:p>
              <a:endParaRPr lang="en-US" sz="2400"/>
            </a:p>
          </p:txBody>
        </p:sp>
        <p:sp>
          <p:nvSpPr>
            <p:cNvPr id="8" name="Rectangle 171"/>
            <p:cNvSpPr>
              <a:spLocks noChangeArrowheads="1"/>
            </p:cNvSpPr>
            <p:nvPr/>
          </p:nvSpPr>
          <p:spPr bwMode="auto">
            <a:xfrm>
              <a:off x="3490454" y="1786671"/>
              <a:ext cx="768085" cy="830997"/>
            </a:xfrm>
            <a:prstGeom prst="rect">
              <a:avLst/>
            </a:prstGeom>
            <a:noFill/>
            <a:ln w="9525">
              <a:noFill/>
              <a:miter lim="800000"/>
              <a:headEnd/>
              <a:tailEnd/>
            </a:ln>
          </p:spPr>
          <p:txBody>
            <a:bodyPr>
              <a:spAutoFit/>
            </a:bodyPr>
            <a:lstStyle/>
            <a:p>
              <a:r>
                <a:rPr lang="en-US" altLang="fr-FR" sz="2400" b="1">
                  <a:cs typeface="Arial" pitchFamily="34" charset="0"/>
                  <a:sym typeface="Symbol" pitchFamily="18" charset="2"/>
                </a:rPr>
                <a:t>P</a:t>
              </a:r>
              <a:r>
                <a:rPr lang="en-US" altLang="fr-FR" sz="2400" b="1" baseline="-25000">
                  <a:latin typeface="Times New Roman" pitchFamily="18" charset="0"/>
                  <a:cs typeface="Times New Roman" pitchFamily="18" charset="0"/>
                  <a:sym typeface="Symbol" pitchFamily="18" charset="2"/>
                </a:rPr>
                <a:t>f</a:t>
              </a:r>
              <a:endParaRPr lang="en-US" sz="2400"/>
            </a:p>
            <a:p>
              <a:endParaRPr lang="en-US" sz="2400"/>
            </a:p>
          </p:txBody>
        </p:sp>
      </p:grpSp>
      <p:sp>
        <p:nvSpPr>
          <p:cNvPr id="45" name="Rectangle 44"/>
          <p:cNvSpPr>
            <a:spLocks noChangeArrowheads="1"/>
          </p:cNvSpPr>
          <p:nvPr/>
        </p:nvSpPr>
        <p:spPr bwMode="auto">
          <a:xfrm>
            <a:off x="4427984" y="946463"/>
            <a:ext cx="4608512" cy="2554545"/>
          </a:xfrm>
          <a:prstGeom prst="rect">
            <a:avLst/>
          </a:prstGeom>
          <a:noFill/>
          <a:ln w="9525">
            <a:noFill/>
            <a:miter lim="800000"/>
            <a:headEnd/>
            <a:tailEnd/>
          </a:ln>
        </p:spPr>
        <p:txBody>
          <a:bodyPr wrap="square">
            <a:spAutoFit/>
          </a:bodyPr>
          <a:lstStyle/>
          <a:p>
            <a:pPr>
              <a:defRPr/>
            </a:pPr>
            <a:r>
              <a:rPr lang="en-US" sz="2000" b="1" dirty="0">
                <a:latin typeface="+mn-lt"/>
                <a:cs typeface="Arial" charset="0"/>
              </a:rPr>
              <a:t>Decay probabilities depend on:</a:t>
            </a:r>
          </a:p>
          <a:p>
            <a:pPr>
              <a:defRPr/>
            </a:pPr>
            <a:r>
              <a:rPr lang="en-US" sz="2000" b="1" dirty="0" smtClean="0">
                <a:latin typeface="+mn-lt"/>
                <a:cs typeface="Times New Roman"/>
                <a:sym typeface="Wingdings" pitchFamily="2" charset="2"/>
              </a:rPr>
              <a:t>Low-lying level structure, level </a:t>
            </a:r>
            <a:r>
              <a:rPr lang="en-US" sz="2000" b="1" dirty="0">
                <a:latin typeface="+mn-lt"/>
                <a:cs typeface="Times New Roman"/>
                <a:sym typeface="Wingdings" pitchFamily="2" charset="2"/>
              </a:rPr>
              <a:t>densities, </a:t>
            </a:r>
            <a:r>
              <a:rPr lang="el-GR" sz="2000" b="1" dirty="0">
                <a:latin typeface="+mn-lt"/>
                <a:cs typeface="Times New Roman"/>
                <a:sym typeface="Wingdings" pitchFamily="2" charset="2"/>
              </a:rPr>
              <a:t>γ</a:t>
            </a:r>
            <a:r>
              <a:rPr lang="en-US" sz="2000" b="1" dirty="0">
                <a:latin typeface="+mn-lt"/>
                <a:cs typeface="Times New Roman"/>
                <a:sym typeface="Wingdings" pitchFamily="2" charset="2"/>
              </a:rPr>
              <a:t>-ray strength functions, </a:t>
            </a:r>
            <a:r>
              <a:rPr lang="en-US" sz="2000" b="1" dirty="0" smtClean="0">
                <a:latin typeface="+mn-lt"/>
                <a:cs typeface="Times New Roman"/>
                <a:sym typeface="Wingdings" pitchFamily="2" charset="2"/>
              </a:rPr>
              <a:t>particle transmission coefficients, fission </a:t>
            </a:r>
            <a:r>
              <a:rPr lang="en-US" sz="2000" b="1" dirty="0">
                <a:latin typeface="+mn-lt"/>
                <a:cs typeface="Times New Roman"/>
                <a:sym typeface="Wingdings" pitchFamily="2" charset="2"/>
              </a:rPr>
              <a:t>barriers…</a:t>
            </a:r>
          </a:p>
          <a:p>
            <a:pPr>
              <a:defRPr/>
            </a:pPr>
            <a:r>
              <a:rPr lang="en-US" sz="2000" b="1" dirty="0">
                <a:solidFill>
                  <a:srgbClr val="FF0000"/>
                </a:solidFill>
                <a:latin typeface="+mn-lt"/>
                <a:cs typeface="Times New Roman"/>
                <a:sym typeface="Wingdings" pitchFamily="2" charset="2"/>
              </a:rPr>
              <a:t>Model calculations </a:t>
            </a:r>
            <a:r>
              <a:rPr lang="en-US" sz="2000" b="1" dirty="0" smtClean="0">
                <a:solidFill>
                  <a:srgbClr val="FF0000"/>
                </a:solidFill>
                <a:latin typeface="+mn-lt"/>
                <a:cs typeface="Times New Roman"/>
                <a:sym typeface="Wingdings" pitchFamily="2" charset="2"/>
              </a:rPr>
              <a:t>for these quantities can completely diverge if </a:t>
            </a:r>
            <a:r>
              <a:rPr lang="en-US" sz="2000" b="1" dirty="0">
                <a:solidFill>
                  <a:srgbClr val="FF0000"/>
                </a:solidFill>
                <a:latin typeface="+mn-lt"/>
                <a:cs typeface="Times New Roman"/>
                <a:sym typeface="Wingdings" pitchFamily="2" charset="2"/>
              </a:rPr>
              <a:t>no data are available!!</a:t>
            </a:r>
          </a:p>
        </p:txBody>
      </p:sp>
      <p:sp>
        <p:nvSpPr>
          <p:cNvPr id="46" name="Rectangle 45"/>
          <p:cNvSpPr>
            <a:spLocks noChangeArrowheads="1"/>
          </p:cNvSpPr>
          <p:nvPr/>
        </p:nvSpPr>
        <p:spPr bwMode="auto">
          <a:xfrm>
            <a:off x="395536" y="5517232"/>
            <a:ext cx="8507734" cy="1200329"/>
          </a:xfrm>
          <a:prstGeom prst="rect">
            <a:avLst/>
          </a:prstGeom>
          <a:noFill/>
          <a:ln w="9525">
            <a:noFill/>
            <a:miter lim="800000"/>
            <a:headEnd/>
            <a:tailEnd/>
          </a:ln>
        </p:spPr>
        <p:txBody>
          <a:bodyPr wrap="square">
            <a:spAutoFit/>
          </a:bodyPr>
          <a:lstStyle/>
          <a:p>
            <a:pPr algn="ctr" eaLnBrk="1" hangingPunct="1"/>
            <a:r>
              <a:rPr lang="en-US" altLang="fr-FR" sz="2400" b="1" dirty="0">
                <a:solidFill>
                  <a:srgbClr val="FF0000"/>
                </a:solidFill>
                <a:cs typeface="Arial" pitchFamily="34" charset="0"/>
              </a:rPr>
              <a:t>Significant improvement of model predictions of n-induced cross-sections far from stability needed for </a:t>
            </a:r>
            <a:r>
              <a:rPr lang="en-US" altLang="fr-FR" sz="2400" b="1" dirty="0" smtClean="0">
                <a:solidFill>
                  <a:srgbClr val="FF0000"/>
                </a:solidFill>
                <a:cs typeface="Arial" pitchFamily="34" charset="0"/>
              </a:rPr>
              <a:t>e.g. understanding the origin of the elements in nuclear astrophysics!</a:t>
            </a:r>
            <a:endParaRPr lang="en-US" altLang="fr-FR" sz="2400" b="1" dirty="0">
              <a:solidFill>
                <a:srgbClr val="FF0000"/>
              </a:solidFill>
              <a:cs typeface="Arial" pitchFamily="34" charset="0"/>
            </a:endParaRPr>
          </a:p>
        </p:txBody>
      </p:sp>
      <p:sp>
        <p:nvSpPr>
          <p:cNvPr id="47" name="Flèche vers le bas 46"/>
          <p:cNvSpPr/>
          <p:nvPr/>
        </p:nvSpPr>
        <p:spPr>
          <a:xfrm>
            <a:off x="4435599" y="5171728"/>
            <a:ext cx="352425" cy="4175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2" name="Groupe 51"/>
          <p:cNvGrpSpPr/>
          <p:nvPr/>
        </p:nvGrpSpPr>
        <p:grpSpPr>
          <a:xfrm>
            <a:off x="1259632" y="141894"/>
            <a:ext cx="3477154" cy="1651602"/>
            <a:chOff x="1259632" y="141894"/>
            <a:chExt cx="3477154" cy="1651602"/>
          </a:xfrm>
        </p:grpSpPr>
        <p:sp>
          <p:nvSpPr>
            <p:cNvPr id="48" name="Oval 26"/>
            <p:cNvSpPr>
              <a:spLocks noChangeArrowheads="1"/>
            </p:cNvSpPr>
            <p:nvPr/>
          </p:nvSpPr>
          <p:spPr bwMode="auto">
            <a:xfrm>
              <a:off x="1587292" y="852478"/>
              <a:ext cx="144864" cy="135285"/>
            </a:xfrm>
            <a:prstGeom prst="ellipse">
              <a:avLst/>
            </a:prstGeom>
            <a:solidFill>
              <a:srgbClr val="0000FF"/>
            </a:solidFill>
            <a:ln w="9525">
              <a:solidFill>
                <a:schemeClr val="tx1"/>
              </a:solidFill>
              <a:round/>
              <a:headEnd/>
              <a:tailEnd/>
            </a:ln>
          </p:spPr>
          <p:txBody>
            <a:bodyPr wrap="none" anchor="ctr"/>
            <a:lstStyle/>
            <a:p>
              <a:pPr eaLnBrk="1" hangingPunct="1"/>
              <a:endParaRPr lang="fr-FR" altLang="fr-FR">
                <a:cs typeface="Arial" pitchFamily="34" charset="0"/>
              </a:endParaRPr>
            </a:p>
          </p:txBody>
        </p:sp>
        <p:grpSp>
          <p:nvGrpSpPr>
            <p:cNvPr id="51" name="Groupe 50"/>
            <p:cNvGrpSpPr/>
            <p:nvPr/>
          </p:nvGrpSpPr>
          <p:grpSpPr>
            <a:xfrm>
              <a:off x="1259632" y="141894"/>
              <a:ext cx="3477154" cy="1651602"/>
              <a:chOff x="1259632" y="141894"/>
              <a:chExt cx="3477154" cy="1651602"/>
            </a:xfrm>
          </p:grpSpPr>
          <p:grpSp>
            <p:nvGrpSpPr>
              <p:cNvPr id="28" name="Groupe 46"/>
              <p:cNvGrpSpPr>
                <a:grpSpLocks/>
              </p:cNvGrpSpPr>
              <p:nvPr/>
            </p:nvGrpSpPr>
            <p:grpSpPr bwMode="auto">
              <a:xfrm>
                <a:off x="1547663" y="141894"/>
                <a:ext cx="3189123" cy="1651602"/>
                <a:chOff x="2953086" y="212122"/>
                <a:chExt cx="3162501" cy="1651602"/>
              </a:xfrm>
            </p:grpSpPr>
            <p:grpSp>
              <p:nvGrpSpPr>
                <p:cNvPr id="29" name="Groupe 73"/>
                <p:cNvGrpSpPr>
                  <a:grpSpLocks/>
                </p:cNvGrpSpPr>
                <p:nvPr/>
              </p:nvGrpSpPr>
              <p:grpSpPr bwMode="auto">
                <a:xfrm>
                  <a:off x="2953086" y="212122"/>
                  <a:ext cx="2645651" cy="1651602"/>
                  <a:chOff x="4644011" y="649139"/>
                  <a:chExt cx="2806702" cy="1860550"/>
                </a:xfrm>
              </p:grpSpPr>
              <p:grpSp>
                <p:nvGrpSpPr>
                  <p:cNvPr id="31" name="Group 23"/>
                  <p:cNvGrpSpPr>
                    <a:grpSpLocks/>
                  </p:cNvGrpSpPr>
                  <p:nvPr/>
                </p:nvGrpSpPr>
                <p:grpSpPr bwMode="auto">
                  <a:xfrm>
                    <a:off x="6007372" y="1620422"/>
                    <a:ext cx="152400" cy="233363"/>
                    <a:chOff x="693" y="1948"/>
                    <a:chExt cx="96" cy="147"/>
                  </a:xfrm>
                </p:grpSpPr>
                <p:sp>
                  <p:nvSpPr>
                    <p:cNvPr id="43" name="Oval 25"/>
                    <p:cNvSpPr>
                      <a:spLocks noChangeArrowheads="1"/>
                    </p:cNvSpPr>
                    <p:nvPr/>
                  </p:nvSpPr>
                  <p:spPr bwMode="auto">
                    <a:xfrm>
                      <a:off x="693" y="1999"/>
                      <a:ext cx="96" cy="96"/>
                    </a:xfrm>
                    <a:prstGeom prst="ellipse">
                      <a:avLst/>
                    </a:prstGeom>
                    <a:solidFill>
                      <a:srgbClr val="FF00FF"/>
                    </a:solidFill>
                    <a:ln w="9525">
                      <a:solidFill>
                        <a:schemeClr val="tx1"/>
                      </a:solidFill>
                      <a:round/>
                      <a:headEnd/>
                      <a:tailEnd/>
                    </a:ln>
                  </p:spPr>
                  <p:txBody>
                    <a:bodyPr wrap="none" anchor="ctr"/>
                    <a:lstStyle/>
                    <a:p>
                      <a:pPr eaLnBrk="1" hangingPunct="1"/>
                      <a:endParaRPr lang="fr-FR" altLang="fr-FR">
                        <a:cs typeface="Arial" pitchFamily="34" charset="0"/>
                      </a:endParaRPr>
                    </a:p>
                  </p:txBody>
                </p:sp>
                <p:sp>
                  <p:nvSpPr>
                    <p:cNvPr id="44" name="Oval 26"/>
                    <p:cNvSpPr>
                      <a:spLocks noChangeArrowheads="1"/>
                    </p:cNvSpPr>
                    <p:nvPr/>
                  </p:nvSpPr>
                  <p:spPr bwMode="auto">
                    <a:xfrm>
                      <a:off x="693" y="1948"/>
                      <a:ext cx="96" cy="96"/>
                    </a:xfrm>
                    <a:prstGeom prst="ellipse">
                      <a:avLst/>
                    </a:prstGeom>
                    <a:solidFill>
                      <a:srgbClr val="0000FF"/>
                    </a:solidFill>
                    <a:ln w="9525">
                      <a:solidFill>
                        <a:schemeClr val="tx1"/>
                      </a:solidFill>
                      <a:round/>
                      <a:headEnd/>
                      <a:tailEnd/>
                    </a:ln>
                  </p:spPr>
                  <p:txBody>
                    <a:bodyPr wrap="none" anchor="ctr"/>
                    <a:lstStyle/>
                    <a:p>
                      <a:pPr eaLnBrk="1" hangingPunct="1"/>
                      <a:endParaRPr lang="fr-FR" altLang="fr-FR">
                        <a:cs typeface="Arial" pitchFamily="34" charset="0"/>
                      </a:endParaRPr>
                    </a:p>
                  </p:txBody>
                </p:sp>
              </p:grpSp>
              <p:grpSp>
                <p:nvGrpSpPr>
                  <p:cNvPr id="32" name="Group 78"/>
                  <p:cNvGrpSpPr>
                    <a:grpSpLocks/>
                  </p:cNvGrpSpPr>
                  <p:nvPr/>
                </p:nvGrpSpPr>
                <p:grpSpPr bwMode="auto">
                  <a:xfrm>
                    <a:off x="4644011" y="649139"/>
                    <a:ext cx="2806702" cy="1860550"/>
                    <a:chOff x="2971" y="522"/>
                    <a:chExt cx="1768" cy="1172"/>
                  </a:xfrm>
                </p:grpSpPr>
                <p:sp>
                  <p:nvSpPr>
                    <p:cNvPr id="34" name="Line 22"/>
                    <p:cNvSpPr>
                      <a:spLocks noChangeShapeType="1"/>
                    </p:cNvSpPr>
                    <p:nvPr/>
                  </p:nvSpPr>
                  <p:spPr bwMode="auto">
                    <a:xfrm rot="10656844" flipH="1" flipV="1">
                      <a:off x="4403" y="968"/>
                      <a:ext cx="240" cy="9"/>
                    </a:xfrm>
                    <a:prstGeom prst="line">
                      <a:avLst/>
                    </a:prstGeom>
                    <a:noFill/>
                    <a:ln w="9525">
                      <a:solidFill>
                        <a:schemeClr val="tx1"/>
                      </a:solidFill>
                      <a:round/>
                      <a:headEnd type="triangle" w="med" len="med"/>
                      <a:tailEnd/>
                    </a:ln>
                  </p:spPr>
                  <p:txBody>
                    <a:bodyPr/>
                    <a:lstStyle/>
                    <a:p>
                      <a:endParaRPr lang="en-US"/>
                    </a:p>
                  </p:txBody>
                </p:sp>
                <p:sp>
                  <p:nvSpPr>
                    <p:cNvPr id="35" name="Oval 23"/>
                    <p:cNvSpPr>
                      <a:spLocks noChangeArrowheads="1"/>
                    </p:cNvSpPr>
                    <p:nvPr/>
                  </p:nvSpPr>
                  <p:spPr bwMode="auto">
                    <a:xfrm>
                      <a:off x="4355" y="1026"/>
                      <a:ext cx="384" cy="384"/>
                    </a:xfrm>
                    <a:prstGeom prst="ellipse">
                      <a:avLst/>
                    </a:prstGeom>
                    <a:solidFill>
                      <a:schemeClr val="accent1"/>
                    </a:solidFill>
                    <a:ln w="9525">
                      <a:noFill/>
                      <a:round/>
                      <a:headEnd/>
                      <a:tailEnd/>
                    </a:ln>
                  </p:spPr>
                  <p:txBody>
                    <a:bodyPr wrap="none" anchor="ctr"/>
                    <a:lstStyle/>
                    <a:p>
                      <a:pPr eaLnBrk="1" hangingPunct="1"/>
                      <a:endParaRPr lang="fr-FR" altLang="fr-FR">
                        <a:cs typeface="Arial" pitchFamily="34" charset="0"/>
                      </a:endParaRPr>
                    </a:p>
                  </p:txBody>
                </p:sp>
                <p:sp>
                  <p:nvSpPr>
                    <p:cNvPr id="40" name="Oval 29"/>
                    <p:cNvSpPr>
                      <a:spLocks noChangeArrowheads="1"/>
                    </p:cNvSpPr>
                    <p:nvPr/>
                  </p:nvSpPr>
                  <p:spPr bwMode="auto">
                    <a:xfrm>
                      <a:off x="2971" y="1077"/>
                      <a:ext cx="96" cy="96"/>
                    </a:xfrm>
                    <a:prstGeom prst="ellipse">
                      <a:avLst/>
                    </a:prstGeom>
                    <a:solidFill>
                      <a:srgbClr val="FF00FF"/>
                    </a:solidFill>
                    <a:ln w="9525">
                      <a:solidFill>
                        <a:schemeClr val="tx1"/>
                      </a:solidFill>
                      <a:round/>
                      <a:headEnd/>
                      <a:tailEnd/>
                    </a:ln>
                  </p:spPr>
                  <p:txBody>
                    <a:bodyPr wrap="none" anchor="ctr"/>
                    <a:lstStyle/>
                    <a:p>
                      <a:pPr eaLnBrk="1" hangingPunct="1"/>
                      <a:endParaRPr lang="fr-FR" altLang="fr-FR">
                        <a:cs typeface="Arial" pitchFamily="34" charset="0"/>
                      </a:endParaRPr>
                    </a:p>
                  </p:txBody>
                </p:sp>
                <p:sp>
                  <p:nvSpPr>
                    <p:cNvPr id="37" name="Arc 31"/>
                    <p:cNvSpPr>
                      <a:spLocks/>
                    </p:cNvSpPr>
                    <p:nvPr/>
                  </p:nvSpPr>
                  <p:spPr bwMode="auto">
                    <a:xfrm rot="10399028" flipH="1">
                      <a:off x="3058" y="522"/>
                      <a:ext cx="668" cy="771"/>
                    </a:xfrm>
                    <a:custGeom>
                      <a:avLst/>
                      <a:gdLst>
                        <a:gd name="T0" fmla="*/ 0 w 21880"/>
                        <a:gd name="T1" fmla="*/ 0 h 21600"/>
                        <a:gd name="T2" fmla="*/ 0 w 21880"/>
                        <a:gd name="T3" fmla="*/ 0 h 21600"/>
                        <a:gd name="T4" fmla="*/ 0 w 21880"/>
                        <a:gd name="T5" fmla="*/ 0 h 21600"/>
                        <a:gd name="T6" fmla="*/ 0 60000 65536"/>
                        <a:gd name="T7" fmla="*/ 0 60000 65536"/>
                        <a:gd name="T8" fmla="*/ 0 60000 65536"/>
                        <a:gd name="T9" fmla="*/ 0 w 21880"/>
                        <a:gd name="T10" fmla="*/ 0 h 21600"/>
                        <a:gd name="T11" fmla="*/ 21880 w 21880"/>
                        <a:gd name="T12" fmla="*/ 21600 h 21600"/>
                      </a:gdLst>
                      <a:ahLst/>
                      <a:cxnLst>
                        <a:cxn ang="T6">
                          <a:pos x="T0" y="T1"/>
                        </a:cxn>
                        <a:cxn ang="T7">
                          <a:pos x="T2" y="T3"/>
                        </a:cxn>
                        <a:cxn ang="T8">
                          <a:pos x="T4" y="T5"/>
                        </a:cxn>
                      </a:cxnLst>
                      <a:rect l="T9" t="T10" r="T11" b="T12"/>
                      <a:pathLst>
                        <a:path w="21880" h="21600" fill="none" extrusionOk="0">
                          <a:moveTo>
                            <a:pt x="-1" y="2889"/>
                          </a:moveTo>
                          <a:cubicBezTo>
                            <a:pt x="3281" y="996"/>
                            <a:pt x="7004" y="-1"/>
                            <a:pt x="10793" y="0"/>
                          </a:cubicBezTo>
                          <a:cubicBezTo>
                            <a:pt x="14697" y="0"/>
                            <a:pt x="18528" y="1058"/>
                            <a:pt x="21879" y="3062"/>
                          </a:cubicBezTo>
                        </a:path>
                        <a:path w="21880" h="21600" stroke="0" extrusionOk="0">
                          <a:moveTo>
                            <a:pt x="-1" y="2889"/>
                          </a:moveTo>
                          <a:cubicBezTo>
                            <a:pt x="3281" y="996"/>
                            <a:pt x="7004" y="-1"/>
                            <a:pt x="10793" y="0"/>
                          </a:cubicBezTo>
                          <a:cubicBezTo>
                            <a:pt x="14697" y="0"/>
                            <a:pt x="18528" y="1058"/>
                            <a:pt x="21879" y="3062"/>
                          </a:cubicBezTo>
                          <a:lnTo>
                            <a:pt x="10793" y="21600"/>
                          </a:lnTo>
                          <a:lnTo>
                            <a:pt x="-1" y="2889"/>
                          </a:lnTo>
                          <a:close/>
                        </a:path>
                      </a:pathLst>
                    </a:custGeom>
                    <a:noFill/>
                    <a:ln w="19050">
                      <a:solidFill>
                        <a:schemeClr val="tx1"/>
                      </a:solidFill>
                      <a:prstDash val="sysDot"/>
                      <a:round/>
                      <a:headEnd type="triangle" w="med" len="med"/>
                      <a:tailEnd/>
                    </a:ln>
                  </p:spPr>
                  <p:txBody>
                    <a:bodyPr wrap="none" anchor="ctr"/>
                    <a:lstStyle/>
                    <a:p>
                      <a:endParaRPr lang="en-US"/>
                    </a:p>
                  </p:txBody>
                </p:sp>
                <p:sp>
                  <p:nvSpPr>
                    <p:cNvPr id="38" name="AutoShape 32"/>
                    <p:cNvSpPr>
                      <a:spLocks noChangeArrowheads="1"/>
                    </p:cNvSpPr>
                    <p:nvPr/>
                  </p:nvSpPr>
                  <p:spPr bwMode="auto">
                    <a:xfrm rot="8498417">
                      <a:off x="3199" y="1541"/>
                      <a:ext cx="622" cy="153"/>
                    </a:xfrm>
                    <a:prstGeom prst="rightArrow">
                      <a:avLst>
                        <a:gd name="adj1" fmla="val 50000"/>
                        <a:gd name="adj2" fmla="val 100524"/>
                      </a:avLst>
                    </a:prstGeom>
                    <a:solidFill>
                      <a:srgbClr val="C0C0C0"/>
                    </a:solidFill>
                    <a:ln w="9525">
                      <a:solidFill>
                        <a:srgbClr val="C0C0C0"/>
                      </a:solidFill>
                      <a:miter lim="800000"/>
                      <a:headEnd/>
                      <a:tailEnd/>
                    </a:ln>
                  </p:spPr>
                  <p:txBody>
                    <a:bodyPr wrap="none" anchor="ctr"/>
                    <a:lstStyle/>
                    <a:p>
                      <a:pPr eaLnBrk="1" hangingPunct="1"/>
                      <a:r>
                        <a:rPr lang="en-GB" altLang="fr-FR" sz="2400">
                          <a:latin typeface="Times New Roman" pitchFamily="18" charset="0"/>
                          <a:cs typeface="Arial" pitchFamily="34" charset="0"/>
                        </a:rPr>
                        <a:t> </a:t>
                      </a:r>
                    </a:p>
                  </p:txBody>
                </p:sp>
                <p:sp>
                  <p:nvSpPr>
                    <p:cNvPr id="39" name="AutoShape 34"/>
                    <p:cNvSpPr>
                      <a:spLocks noChangeArrowheads="1"/>
                    </p:cNvSpPr>
                    <p:nvPr/>
                  </p:nvSpPr>
                  <p:spPr bwMode="auto">
                    <a:xfrm>
                      <a:off x="4021" y="1128"/>
                      <a:ext cx="240" cy="144"/>
                    </a:xfrm>
                    <a:prstGeom prst="leftArrow">
                      <a:avLst>
                        <a:gd name="adj1" fmla="val 50000"/>
                        <a:gd name="adj2" fmla="val 41667"/>
                      </a:avLst>
                    </a:prstGeom>
                    <a:solidFill>
                      <a:srgbClr val="C0C0C0"/>
                    </a:solidFill>
                    <a:ln w="9525">
                      <a:solidFill>
                        <a:srgbClr val="C0C0C0"/>
                      </a:solidFill>
                      <a:miter lim="800000"/>
                      <a:headEnd/>
                      <a:tailEnd/>
                    </a:ln>
                  </p:spPr>
                  <p:txBody>
                    <a:bodyPr wrap="none" anchor="ctr"/>
                    <a:lstStyle/>
                    <a:p>
                      <a:pPr eaLnBrk="1" hangingPunct="1"/>
                      <a:endParaRPr lang="fr-FR" altLang="fr-FR">
                        <a:cs typeface="Arial" pitchFamily="34" charset="0"/>
                      </a:endParaRPr>
                    </a:p>
                  </p:txBody>
                </p:sp>
              </p:grpSp>
            </p:grpSp>
            <p:sp>
              <p:nvSpPr>
                <p:cNvPr id="30" name="Rectangle 169"/>
                <p:cNvSpPr>
                  <a:spLocks noChangeArrowheads="1"/>
                </p:cNvSpPr>
                <p:nvPr/>
              </p:nvSpPr>
              <p:spPr bwMode="auto">
                <a:xfrm>
                  <a:off x="4524039" y="1408874"/>
                  <a:ext cx="1591548" cy="369332"/>
                </a:xfrm>
                <a:prstGeom prst="rect">
                  <a:avLst/>
                </a:prstGeom>
                <a:noFill/>
                <a:ln w="9525">
                  <a:noFill/>
                  <a:miter lim="800000"/>
                  <a:headEnd/>
                  <a:tailEnd/>
                </a:ln>
              </p:spPr>
              <p:txBody>
                <a:bodyPr wrap="square">
                  <a:spAutoFit/>
                </a:bodyPr>
                <a:lstStyle/>
                <a:p>
                  <a:r>
                    <a:rPr lang="en-US" altLang="fr-FR" b="1" dirty="0" smtClean="0">
                      <a:cs typeface="Arial" pitchFamily="34" charset="0"/>
                      <a:sym typeface="Symbol" pitchFamily="18" charset="2"/>
                    </a:rPr>
                    <a:t>E=10 A </a:t>
                  </a:r>
                  <a:r>
                    <a:rPr lang="en-US" altLang="fr-FR" b="1" dirty="0" err="1" smtClean="0">
                      <a:cs typeface="Arial" pitchFamily="34" charset="0"/>
                      <a:sym typeface="Symbol" pitchFamily="18" charset="2"/>
                    </a:rPr>
                    <a:t>MeV</a:t>
                  </a:r>
                  <a:endParaRPr lang="en-US" dirty="0"/>
                </a:p>
              </p:txBody>
            </p:sp>
          </p:grpSp>
          <p:sp>
            <p:nvSpPr>
              <p:cNvPr id="49" name="Rectangle 48"/>
              <p:cNvSpPr/>
              <p:nvPr/>
            </p:nvSpPr>
            <p:spPr>
              <a:xfrm flipH="1">
                <a:off x="1259632" y="620688"/>
                <a:ext cx="432048" cy="369332"/>
              </a:xfrm>
              <a:prstGeom prst="rect">
                <a:avLst/>
              </a:prstGeom>
            </p:spPr>
            <p:txBody>
              <a:bodyPr wrap="square">
                <a:spAutoFit/>
              </a:bodyPr>
              <a:lstStyle/>
              <a:p>
                <a:r>
                  <a:rPr lang="en-US" altLang="fr-FR" b="1" dirty="0" smtClean="0">
                    <a:cs typeface="Arial" pitchFamily="34" charset="0"/>
                    <a:sym typeface="Symbol" pitchFamily="18" charset="2"/>
                  </a:rPr>
                  <a:t>d’</a:t>
                </a:r>
                <a:endParaRPr lang="en-US" dirty="0"/>
              </a:p>
            </p:txBody>
          </p:sp>
          <p:sp>
            <p:nvSpPr>
              <p:cNvPr id="50" name="Rectangle 49"/>
              <p:cNvSpPr/>
              <p:nvPr/>
            </p:nvSpPr>
            <p:spPr>
              <a:xfrm flipH="1">
                <a:off x="2747090" y="1180986"/>
                <a:ext cx="423664" cy="369332"/>
              </a:xfrm>
              <a:prstGeom prst="rect">
                <a:avLst/>
              </a:prstGeom>
            </p:spPr>
            <p:txBody>
              <a:bodyPr wrap="square">
                <a:spAutoFit/>
              </a:bodyPr>
              <a:lstStyle/>
              <a:p>
                <a:r>
                  <a:rPr lang="en-US" altLang="fr-FR" b="1" dirty="0" smtClean="0">
                    <a:cs typeface="Arial" pitchFamily="34" charset="0"/>
                    <a:sym typeface="Symbol" pitchFamily="18" charset="2"/>
                  </a:rPr>
                  <a:t>d</a:t>
                </a:r>
                <a:endParaRPr 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9"/>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eaLnBrk="1" hangingPunct="1"/>
            <a:r>
              <a:rPr lang="fr-FR" altLang="fr-FR" sz="2800" b="1" dirty="0">
                <a:cs typeface="Arial" pitchFamily="34" charset="0"/>
                <a:sym typeface="Wingdings" pitchFamily="2" charset="2"/>
              </a:rPr>
              <a:t>High-</a:t>
            </a:r>
            <a:r>
              <a:rPr lang="fr-FR" altLang="fr-FR" sz="2800" b="1" dirty="0" err="1">
                <a:cs typeface="Arial" pitchFamily="34" charset="0"/>
                <a:sym typeface="Wingdings" pitchFamily="2" charset="2"/>
              </a:rPr>
              <a:t>precision</a:t>
            </a:r>
            <a:r>
              <a:rPr lang="fr-FR" altLang="fr-FR" sz="2800" b="1" dirty="0">
                <a:cs typeface="Arial" pitchFamily="34" charset="0"/>
                <a:sym typeface="Wingdings" pitchFamily="2" charset="2"/>
              </a:rPr>
              <a:t> </a:t>
            </a:r>
            <a:r>
              <a:rPr lang="fr-FR" altLang="fr-FR" sz="2800" b="1" dirty="0" err="1">
                <a:cs typeface="Arial" pitchFamily="34" charset="0"/>
                <a:sym typeface="Wingdings" pitchFamily="2" charset="2"/>
              </a:rPr>
              <a:t>decay</a:t>
            </a:r>
            <a:r>
              <a:rPr lang="fr-FR" altLang="fr-FR" sz="2800" b="1" dirty="0">
                <a:cs typeface="Arial" pitchFamily="34" charset="0"/>
                <a:sym typeface="Wingdings" pitchFamily="2" charset="2"/>
              </a:rPr>
              <a:t>-</a:t>
            </a:r>
            <a:r>
              <a:rPr lang="fr-FR" altLang="fr-FR" sz="2800" b="1" dirty="0" err="1">
                <a:cs typeface="Arial" pitchFamily="34" charset="0"/>
                <a:sym typeface="Wingdings" pitchFamily="2" charset="2"/>
              </a:rPr>
              <a:t>probability</a:t>
            </a:r>
            <a:r>
              <a:rPr lang="fr-FR" altLang="fr-FR" sz="2800" b="1" dirty="0">
                <a:cs typeface="Arial" pitchFamily="34" charset="0"/>
                <a:sym typeface="Wingdings" pitchFamily="2" charset="2"/>
              </a:rPr>
              <a:t> </a:t>
            </a:r>
            <a:r>
              <a:rPr lang="fr-FR" altLang="fr-FR" sz="2800" b="1" dirty="0" err="1">
                <a:cs typeface="Arial" pitchFamily="34" charset="0"/>
                <a:sym typeface="Wingdings" pitchFamily="2" charset="2"/>
              </a:rPr>
              <a:t>measurements</a:t>
            </a:r>
            <a:r>
              <a:rPr lang="fr-FR" altLang="fr-FR" sz="2800" b="1" dirty="0">
                <a:cs typeface="Arial" pitchFamily="34" charset="0"/>
                <a:sym typeface="Wingdings" pitchFamily="2" charset="2"/>
              </a:rPr>
              <a:t> </a:t>
            </a:r>
            <a:r>
              <a:rPr lang="fr-FR" altLang="fr-FR" sz="2800" b="1" dirty="0" err="1">
                <a:cs typeface="Arial" pitchFamily="34" charset="0"/>
                <a:sym typeface="Wingdings" pitchFamily="2" charset="2"/>
              </a:rPr>
              <a:t>at</a:t>
            </a:r>
            <a:r>
              <a:rPr lang="fr-FR" altLang="fr-FR" sz="2800" b="1" dirty="0">
                <a:cs typeface="Arial" pitchFamily="34" charset="0"/>
                <a:sym typeface="Wingdings" pitchFamily="2" charset="2"/>
              </a:rPr>
              <a:t> CRYRING</a:t>
            </a:r>
            <a:endParaRPr lang="fr-FR" altLang="fr-FR" sz="2800" b="1" dirty="0">
              <a:cs typeface="Arial" pitchFamily="34" charset="0"/>
            </a:endParaRPr>
          </a:p>
        </p:txBody>
      </p:sp>
      <p:grpSp>
        <p:nvGrpSpPr>
          <p:cNvPr id="3" name="Groupe 142"/>
          <p:cNvGrpSpPr>
            <a:grpSpLocks/>
          </p:cNvGrpSpPr>
          <p:nvPr/>
        </p:nvGrpSpPr>
        <p:grpSpPr bwMode="auto">
          <a:xfrm>
            <a:off x="-164762" y="550421"/>
            <a:ext cx="7041018" cy="5443483"/>
            <a:chOff x="825200" y="433309"/>
            <a:chExt cx="8680750" cy="6424691"/>
          </a:xfrm>
        </p:grpSpPr>
        <p:sp>
          <p:nvSpPr>
            <p:cNvPr id="4" name="Sehne 10">
              <a:extLst>
                <a:ext uri="{FF2B5EF4-FFF2-40B4-BE49-F238E27FC236}"/>
              </a:extLst>
            </p:cNvPr>
            <p:cNvSpPr/>
            <p:nvPr/>
          </p:nvSpPr>
          <p:spPr bwMode="auto">
            <a:xfrm rot="1733582">
              <a:off x="1835150" y="3008635"/>
              <a:ext cx="1158875" cy="968294"/>
            </a:xfrm>
            <a:prstGeom prst="chord">
              <a:avLst>
                <a:gd name="adj1" fmla="val 4786778"/>
                <a:gd name="adj2" fmla="val 16554359"/>
              </a:avLst>
            </a:prstGeom>
            <a:solidFill>
              <a:srgbClr val="B2202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5" name="Groupe 68"/>
            <p:cNvGrpSpPr>
              <a:grpSpLocks/>
            </p:cNvGrpSpPr>
            <p:nvPr/>
          </p:nvGrpSpPr>
          <p:grpSpPr bwMode="auto">
            <a:xfrm>
              <a:off x="825200" y="433309"/>
              <a:ext cx="8680750" cy="6424691"/>
              <a:chOff x="825200" y="433309"/>
              <a:chExt cx="8680750" cy="6424691"/>
            </a:xfrm>
          </p:grpSpPr>
          <p:grpSp>
            <p:nvGrpSpPr>
              <p:cNvPr id="16" name="Groupe 46"/>
              <p:cNvGrpSpPr>
                <a:grpSpLocks/>
              </p:cNvGrpSpPr>
              <p:nvPr/>
            </p:nvGrpSpPr>
            <p:grpSpPr bwMode="auto">
              <a:xfrm>
                <a:off x="825200" y="433309"/>
                <a:ext cx="8680750" cy="6424691"/>
                <a:chOff x="1598337" y="433309"/>
                <a:chExt cx="8680390" cy="6424691"/>
              </a:xfrm>
            </p:grpSpPr>
            <p:grpSp>
              <p:nvGrpSpPr>
                <p:cNvPr id="19" name="Groupe 45"/>
                <p:cNvGrpSpPr>
                  <a:grpSpLocks/>
                </p:cNvGrpSpPr>
                <p:nvPr/>
              </p:nvGrpSpPr>
              <p:grpSpPr bwMode="auto">
                <a:xfrm>
                  <a:off x="1598337" y="433309"/>
                  <a:ext cx="8680390" cy="6424691"/>
                  <a:chOff x="1427599" y="-225614"/>
                  <a:chExt cx="8692367" cy="6568224"/>
                </a:xfrm>
              </p:grpSpPr>
              <p:sp>
                <p:nvSpPr>
                  <p:cNvPr id="22" name="ZoneTexte 28"/>
                  <p:cNvSpPr txBox="1">
                    <a:spLocks noChangeArrowheads="1"/>
                  </p:cNvSpPr>
                  <p:nvPr/>
                </p:nvSpPr>
                <p:spPr bwMode="auto">
                  <a:xfrm>
                    <a:off x="1542107" y="4116606"/>
                    <a:ext cx="1643953" cy="631329"/>
                  </a:xfrm>
                  <a:prstGeom prst="rect">
                    <a:avLst/>
                  </a:prstGeom>
                  <a:noFill/>
                  <a:ln w="9525">
                    <a:noFill/>
                    <a:miter lim="800000"/>
                    <a:headEnd/>
                    <a:tailEnd/>
                  </a:ln>
                </p:spPr>
                <p:txBody>
                  <a:bodyPr wrap="square">
                    <a:spAutoFit/>
                  </a:bodyPr>
                  <a:lstStyle/>
                  <a:p>
                    <a:r>
                      <a:rPr lang="fr-FR" altLang="fr-FR" sz="1400" b="1" dirty="0" err="1">
                        <a:cs typeface="Times New Roman" pitchFamily="18" charset="0"/>
                      </a:rPr>
                      <a:t>Unreacted</a:t>
                    </a:r>
                    <a:endParaRPr lang="fr-FR" altLang="fr-FR" sz="1400" b="1" dirty="0">
                      <a:cs typeface="Times New Roman" pitchFamily="18" charset="0"/>
                    </a:endParaRPr>
                  </a:p>
                  <a:p>
                    <a:r>
                      <a:rPr lang="fr-FR" altLang="fr-FR" sz="1400" b="1" dirty="0" err="1">
                        <a:cs typeface="Times New Roman" pitchFamily="18" charset="0"/>
                      </a:rPr>
                      <a:t>beam</a:t>
                    </a:r>
                    <a:endParaRPr lang="fr-FR" altLang="fr-FR" sz="1400" b="1" dirty="0">
                      <a:cs typeface="Times New Roman" pitchFamily="18" charset="0"/>
                    </a:endParaRPr>
                  </a:p>
                </p:txBody>
              </p:sp>
              <p:pic>
                <p:nvPicPr>
                  <p:cNvPr id="23" name="Grafik 21"/>
                  <p:cNvPicPr>
                    <a:picLocks noChangeAspect="1"/>
                  </p:cNvPicPr>
                  <p:nvPr/>
                </p:nvPicPr>
                <p:blipFill>
                  <a:blip r:embed="rId2" cstate="print"/>
                  <a:srcRect t="8318" b="8446"/>
                  <a:stretch>
                    <a:fillRect/>
                  </a:stretch>
                </p:blipFill>
                <p:spPr bwMode="auto">
                  <a:xfrm>
                    <a:off x="3693593" y="3016214"/>
                    <a:ext cx="4314872" cy="3326396"/>
                  </a:xfrm>
                  <a:prstGeom prst="rect">
                    <a:avLst/>
                  </a:prstGeom>
                  <a:noFill/>
                  <a:ln w="9525">
                    <a:noFill/>
                    <a:miter lim="800000"/>
                    <a:headEnd/>
                    <a:tailEnd/>
                  </a:ln>
                </p:spPr>
              </p:pic>
              <p:sp>
                <p:nvSpPr>
                  <p:cNvPr id="24" name="Sehne 10">
                    <a:extLst>
                      <a:ext uri="{FF2B5EF4-FFF2-40B4-BE49-F238E27FC236}"/>
                    </a:extLst>
                  </p:cNvPr>
                  <p:cNvSpPr/>
                  <p:nvPr/>
                </p:nvSpPr>
                <p:spPr>
                  <a:xfrm rot="3530760">
                    <a:off x="3513470" y="1180927"/>
                    <a:ext cx="1244710" cy="983978"/>
                  </a:xfrm>
                  <a:prstGeom prst="chord">
                    <a:avLst>
                      <a:gd name="adj1" fmla="val 4786778"/>
                      <a:gd name="adj2" fmla="val 16554359"/>
                    </a:avLst>
                  </a:prstGeom>
                  <a:solidFill>
                    <a:srgbClr val="B2202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5" name="Accolade fermante 24">
                    <a:extLst>
                      <a:ext uri="{FF2B5EF4-FFF2-40B4-BE49-F238E27FC236}"/>
                    </a:extLst>
                  </p:cNvPr>
                  <p:cNvSpPr/>
                  <p:nvPr/>
                </p:nvSpPr>
                <p:spPr bwMode="auto">
                  <a:xfrm rot="5400000" flipV="1">
                    <a:off x="7140570" y="718245"/>
                    <a:ext cx="431672" cy="4106002"/>
                  </a:xfrm>
                  <a:prstGeom prst="rightBrace">
                    <a:avLst>
                      <a:gd name="adj1" fmla="val 49484"/>
                      <a:gd name="adj2" fmla="val 12870"/>
                    </a:avLst>
                  </a:prstGeom>
                  <a:ln w="38100">
                    <a:solidFill>
                      <a:srgbClr val="FFE4B5"/>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6" name="Connecteur droit avec flèche 25">
                    <a:extLst>
                      <a:ext uri="{FF2B5EF4-FFF2-40B4-BE49-F238E27FC236}"/>
                    </a:extLst>
                  </p:cNvPr>
                  <p:cNvCxnSpPr/>
                  <p:nvPr/>
                </p:nvCxnSpPr>
                <p:spPr bwMode="auto">
                  <a:xfrm flipH="1">
                    <a:off x="4305119" y="1318328"/>
                    <a:ext cx="4042416" cy="37326"/>
                  </a:xfrm>
                  <a:prstGeom prst="straightConnector1">
                    <a:avLst/>
                  </a:prstGeom>
                  <a:ln w="25400">
                    <a:solidFill>
                      <a:srgbClr val="00CCFF"/>
                    </a:solidFill>
                    <a:tailEnd type="none"/>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extLst>
                  </p:cNvPr>
                  <p:cNvCxnSpPr/>
                  <p:nvPr/>
                </p:nvCxnSpPr>
                <p:spPr bwMode="auto">
                  <a:xfrm flipH="1">
                    <a:off x="5651532" y="1316705"/>
                    <a:ext cx="2812045" cy="642641"/>
                  </a:xfrm>
                  <a:prstGeom prst="line">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extLst>
                  </p:cNvPr>
                  <p:cNvCxnSpPr/>
                  <p:nvPr/>
                </p:nvCxnSpPr>
                <p:spPr bwMode="auto">
                  <a:xfrm flipH="1" flipV="1">
                    <a:off x="5651532" y="910998"/>
                    <a:ext cx="2812045" cy="405708"/>
                  </a:xfrm>
                  <a:prstGeom prst="lin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extLst>
                  </p:cNvPr>
                  <p:cNvCxnSpPr/>
                  <p:nvPr/>
                </p:nvCxnSpPr>
                <p:spPr bwMode="auto">
                  <a:xfrm flipH="1">
                    <a:off x="7702148" y="1316705"/>
                    <a:ext cx="761430" cy="39921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extLst>
                  </p:cNvPr>
                  <p:cNvCxnSpPr>
                    <a:endCxn id="41" idx="2"/>
                  </p:cNvCxnSpPr>
                  <p:nvPr/>
                </p:nvCxnSpPr>
                <p:spPr bwMode="auto">
                  <a:xfrm flipH="1">
                    <a:off x="4583304" y="1334556"/>
                    <a:ext cx="3982009" cy="14606"/>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 name="ZoneTexte 28"/>
                  <p:cNvSpPr txBox="1">
                    <a:spLocks noChangeArrowheads="1"/>
                  </p:cNvSpPr>
                  <p:nvPr/>
                </p:nvSpPr>
                <p:spPr bwMode="auto">
                  <a:xfrm>
                    <a:off x="3566245" y="691058"/>
                    <a:ext cx="1087230" cy="445644"/>
                  </a:xfrm>
                  <a:prstGeom prst="rect">
                    <a:avLst/>
                  </a:prstGeom>
                  <a:noFill/>
                  <a:ln w="9525">
                    <a:noFill/>
                    <a:miter lim="800000"/>
                    <a:headEnd/>
                    <a:tailEnd/>
                  </a:ln>
                </p:spPr>
                <p:txBody>
                  <a:bodyPr wrap="square">
                    <a:spAutoFit/>
                  </a:bodyPr>
                  <a:lstStyle/>
                  <a:p>
                    <a:r>
                      <a:rPr lang="fr-FR" altLang="fr-FR" b="1" dirty="0" err="1">
                        <a:cs typeface="Times New Roman" pitchFamily="18" charset="0"/>
                      </a:rPr>
                      <a:t>Dipole</a:t>
                    </a:r>
                    <a:endParaRPr lang="fr-FR" altLang="fr-FR" b="1" dirty="0">
                      <a:cs typeface="Times New Roman" pitchFamily="18" charset="0"/>
                    </a:endParaRPr>
                  </a:p>
                </p:txBody>
              </p:sp>
              <p:sp>
                <p:nvSpPr>
                  <p:cNvPr id="32" name="ZoneTexte 30"/>
                  <p:cNvSpPr txBox="1">
                    <a:spLocks noChangeArrowheads="1"/>
                  </p:cNvSpPr>
                  <p:nvPr/>
                </p:nvSpPr>
                <p:spPr bwMode="auto">
                  <a:xfrm>
                    <a:off x="3619664" y="-225614"/>
                    <a:ext cx="3833415" cy="779877"/>
                  </a:xfrm>
                  <a:prstGeom prst="rect">
                    <a:avLst/>
                  </a:prstGeom>
                  <a:noFill/>
                  <a:ln w="9525">
                    <a:noFill/>
                    <a:miter lim="800000"/>
                    <a:headEnd/>
                    <a:tailEnd/>
                  </a:ln>
                </p:spPr>
                <p:txBody>
                  <a:bodyPr wrap="square">
                    <a:spAutoFit/>
                  </a:bodyPr>
                  <a:lstStyle/>
                  <a:p>
                    <a:pPr algn="ctr"/>
                    <a:r>
                      <a:rPr lang="fr-FR" altLang="fr-FR" b="1" dirty="0" smtClean="0">
                        <a:cs typeface="Times New Roman" pitchFamily="18" charset="0"/>
                      </a:rPr>
                      <a:t>Fission-fragment</a:t>
                    </a:r>
                    <a:endParaRPr lang="fr-FR" altLang="fr-FR" b="1" dirty="0">
                      <a:cs typeface="Times New Roman" pitchFamily="18" charset="0"/>
                    </a:endParaRPr>
                  </a:p>
                  <a:p>
                    <a:pPr algn="ctr"/>
                    <a:r>
                      <a:rPr lang="fr-FR" altLang="fr-FR" b="1" dirty="0">
                        <a:cs typeface="Times New Roman" pitchFamily="18" charset="0"/>
                      </a:rPr>
                      <a:t>detectors </a:t>
                    </a:r>
                    <a:r>
                      <a:rPr lang="fr-FR" altLang="fr-FR" b="1" dirty="0" smtClean="0">
                        <a:cs typeface="Times New Roman" pitchFamily="18" charset="0"/>
                      </a:rPr>
                      <a:t> (</a:t>
                    </a:r>
                    <a:r>
                      <a:rPr lang="fr-FR" altLang="fr-FR" b="1" dirty="0" err="1" smtClean="0">
                        <a:cs typeface="Times New Roman" pitchFamily="18" charset="0"/>
                      </a:rPr>
                      <a:t>solar</a:t>
                    </a:r>
                    <a:r>
                      <a:rPr lang="fr-FR" altLang="fr-FR" b="1" dirty="0" smtClean="0">
                        <a:cs typeface="Times New Roman" pitchFamily="18" charset="0"/>
                      </a:rPr>
                      <a:t> </a:t>
                    </a:r>
                    <a:r>
                      <a:rPr lang="fr-FR" altLang="fr-FR" b="1" dirty="0" err="1" smtClean="0">
                        <a:cs typeface="Times New Roman" pitchFamily="18" charset="0"/>
                      </a:rPr>
                      <a:t>cells</a:t>
                    </a:r>
                    <a:r>
                      <a:rPr lang="fr-FR" altLang="fr-FR" b="1" dirty="0" smtClean="0">
                        <a:cs typeface="Times New Roman" pitchFamily="18" charset="0"/>
                      </a:rPr>
                      <a:t>)</a:t>
                    </a:r>
                    <a:endParaRPr lang="fr-FR" altLang="fr-FR" b="1" dirty="0">
                      <a:cs typeface="Times New Roman" pitchFamily="18" charset="0"/>
                    </a:endParaRPr>
                  </a:p>
                </p:txBody>
              </p:sp>
              <p:sp>
                <p:nvSpPr>
                  <p:cNvPr id="33" name="ZoneTexte 31"/>
                  <p:cNvSpPr txBox="1">
                    <a:spLocks noChangeArrowheads="1"/>
                  </p:cNvSpPr>
                  <p:nvPr/>
                </p:nvSpPr>
                <p:spPr bwMode="auto">
                  <a:xfrm>
                    <a:off x="6955986" y="-12925"/>
                    <a:ext cx="1736554" cy="660779"/>
                  </a:xfrm>
                  <a:prstGeom prst="rect">
                    <a:avLst/>
                  </a:prstGeom>
                  <a:noFill/>
                  <a:ln w="9525">
                    <a:noFill/>
                    <a:miter lim="800000"/>
                    <a:headEnd/>
                    <a:tailEnd/>
                  </a:ln>
                </p:spPr>
                <p:txBody>
                  <a:bodyPr>
                    <a:spAutoFit/>
                  </a:bodyPr>
                  <a:lstStyle/>
                  <a:p>
                    <a:pPr algn="ctr"/>
                    <a:r>
                      <a:rPr lang="fr-FR" altLang="fr-FR" b="1">
                        <a:cs typeface="Times New Roman" pitchFamily="18" charset="0"/>
                      </a:rPr>
                      <a:t>Target-like</a:t>
                    </a:r>
                  </a:p>
                  <a:p>
                    <a:pPr algn="ctr"/>
                    <a:r>
                      <a:rPr lang="fr-FR" altLang="fr-FR" b="1">
                        <a:cs typeface="Times New Roman" pitchFamily="18" charset="0"/>
                      </a:rPr>
                      <a:t>detectors</a:t>
                    </a:r>
                  </a:p>
                </p:txBody>
              </p:sp>
              <p:sp>
                <p:nvSpPr>
                  <p:cNvPr id="34" name="ZoneTexte 32"/>
                  <p:cNvSpPr txBox="1">
                    <a:spLocks noChangeArrowheads="1"/>
                  </p:cNvSpPr>
                  <p:nvPr/>
                </p:nvSpPr>
                <p:spPr bwMode="auto">
                  <a:xfrm>
                    <a:off x="1427599" y="5023798"/>
                    <a:ext cx="2597546" cy="705602"/>
                  </a:xfrm>
                  <a:prstGeom prst="rect">
                    <a:avLst/>
                  </a:prstGeom>
                  <a:noFill/>
                  <a:ln w="9525">
                    <a:noFill/>
                    <a:miter lim="800000"/>
                    <a:headEnd/>
                    <a:tailEnd/>
                  </a:ln>
                </p:spPr>
                <p:txBody>
                  <a:bodyPr wrap="square">
                    <a:spAutoFit/>
                  </a:bodyPr>
                  <a:lstStyle/>
                  <a:p>
                    <a:pPr algn="ctr"/>
                    <a:r>
                      <a:rPr lang="fr-FR" altLang="fr-FR" sz="1600" b="1" dirty="0" smtClean="0">
                        <a:cs typeface="Times New Roman" pitchFamily="18" charset="0"/>
                      </a:rPr>
                      <a:t>Detector </a:t>
                    </a:r>
                    <a:r>
                      <a:rPr lang="fr-FR" altLang="fr-FR" sz="1600" b="1" dirty="0">
                        <a:cs typeface="Times New Roman" pitchFamily="18" charset="0"/>
                      </a:rPr>
                      <a:t>for</a:t>
                    </a:r>
                  </a:p>
                  <a:p>
                    <a:pPr algn="ctr"/>
                    <a:r>
                      <a:rPr lang="fr-FR" altLang="fr-FR" sz="1600" b="1" dirty="0">
                        <a:cs typeface="Times New Roman" pitchFamily="18" charset="0"/>
                      </a:rPr>
                      <a:t> </a:t>
                    </a:r>
                    <a:r>
                      <a:rPr lang="fr-FR" altLang="fr-FR" sz="1600" b="1" dirty="0" err="1">
                        <a:cs typeface="Times New Roman" pitchFamily="18" charset="0"/>
                      </a:rPr>
                      <a:t>beam</a:t>
                    </a:r>
                    <a:r>
                      <a:rPr lang="fr-FR" altLang="fr-FR" sz="1600" b="1" dirty="0">
                        <a:cs typeface="Times New Roman" pitchFamily="18" charset="0"/>
                      </a:rPr>
                      <a:t>-</a:t>
                    </a:r>
                    <a:r>
                      <a:rPr lang="fr-FR" altLang="fr-FR" sz="1600" b="1" dirty="0" err="1">
                        <a:cs typeface="Times New Roman" pitchFamily="18" charset="0"/>
                      </a:rPr>
                      <a:t>like</a:t>
                    </a:r>
                    <a:r>
                      <a:rPr lang="fr-FR" altLang="fr-FR" sz="1600" b="1" dirty="0">
                        <a:cs typeface="Times New Roman" pitchFamily="18" charset="0"/>
                      </a:rPr>
                      <a:t> </a:t>
                    </a:r>
                    <a:r>
                      <a:rPr lang="fr-FR" altLang="fr-FR" sz="1600" b="1" dirty="0" err="1" smtClean="0">
                        <a:cs typeface="Times New Roman" pitchFamily="18" charset="0"/>
                      </a:rPr>
                      <a:t>nuclei</a:t>
                    </a:r>
                    <a:endParaRPr lang="fr-FR" altLang="fr-FR" sz="1600" b="1" dirty="0">
                      <a:cs typeface="Times New Roman" pitchFamily="18" charset="0"/>
                    </a:endParaRPr>
                  </a:p>
                </p:txBody>
              </p:sp>
              <p:cxnSp>
                <p:nvCxnSpPr>
                  <p:cNvPr id="35" name="Connecteur droit 34">
                    <a:extLst>
                      <a:ext uri="{FF2B5EF4-FFF2-40B4-BE49-F238E27FC236}"/>
                    </a:extLst>
                  </p:cNvPr>
                  <p:cNvCxnSpPr/>
                  <p:nvPr/>
                </p:nvCxnSpPr>
                <p:spPr bwMode="auto">
                  <a:xfrm rot="10800000">
                    <a:off x="5603843" y="552352"/>
                    <a:ext cx="0" cy="654001"/>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extLst>
                  </p:cNvPr>
                  <p:cNvCxnSpPr/>
                  <p:nvPr/>
                </p:nvCxnSpPr>
                <p:spPr bwMode="auto">
                  <a:xfrm rot="10800000">
                    <a:off x="5613381" y="1496839"/>
                    <a:ext cx="0" cy="655623"/>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extLst>
                  </p:cNvPr>
                  <p:cNvCxnSpPr>
                    <a:stCxn id="41" idx="0"/>
                    <a:endCxn id="8" idx="2"/>
                  </p:cNvCxnSpPr>
                  <p:nvPr/>
                </p:nvCxnSpPr>
                <p:spPr bwMode="auto">
                  <a:xfrm flipH="1">
                    <a:off x="2963476" y="1678596"/>
                    <a:ext cx="783685" cy="72702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extLst>
                  </p:cNvPr>
                  <p:cNvCxnSpPr/>
                  <p:nvPr/>
                </p:nvCxnSpPr>
                <p:spPr bwMode="auto">
                  <a:xfrm>
                    <a:off x="2693240" y="4786316"/>
                    <a:ext cx="573855" cy="181757"/>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ZoneTexte 28"/>
                  <p:cNvSpPr txBox="1">
                    <a:spLocks noChangeArrowheads="1"/>
                  </p:cNvSpPr>
                  <p:nvPr/>
                </p:nvSpPr>
                <p:spPr bwMode="auto">
                  <a:xfrm>
                    <a:off x="7071188" y="1845558"/>
                    <a:ext cx="3048778" cy="660771"/>
                  </a:xfrm>
                  <a:prstGeom prst="rect">
                    <a:avLst/>
                  </a:prstGeom>
                  <a:noFill/>
                  <a:ln w="9525">
                    <a:noFill/>
                    <a:miter lim="800000"/>
                    <a:headEnd/>
                    <a:tailEnd/>
                  </a:ln>
                </p:spPr>
                <p:txBody>
                  <a:bodyPr>
                    <a:spAutoFit/>
                  </a:bodyPr>
                  <a:lstStyle/>
                  <a:p>
                    <a:pPr algn="ctr"/>
                    <a:r>
                      <a:rPr lang="fr-FR" altLang="fr-FR" b="1">
                        <a:cs typeface="Times New Roman" pitchFamily="18" charset="0"/>
                      </a:rPr>
                      <a:t>Gas-jet</a:t>
                    </a:r>
                  </a:p>
                  <a:p>
                    <a:pPr algn="ctr"/>
                    <a:r>
                      <a:rPr lang="fr-FR" altLang="fr-FR" b="1">
                        <a:cs typeface="Times New Roman" pitchFamily="18" charset="0"/>
                      </a:rPr>
                      <a:t>Target D</a:t>
                    </a:r>
                    <a:r>
                      <a:rPr lang="fr-FR" altLang="fr-FR" b="1" baseline="-25000">
                        <a:cs typeface="Times New Roman" pitchFamily="18" charset="0"/>
                      </a:rPr>
                      <a:t>2</a:t>
                    </a:r>
                    <a:r>
                      <a:rPr lang="fr-FR" altLang="fr-FR" b="1">
                        <a:cs typeface="Times New Roman" pitchFamily="18" charset="0"/>
                      </a:rPr>
                      <a:t> 10</a:t>
                    </a:r>
                    <a:r>
                      <a:rPr lang="fr-FR" altLang="fr-FR" b="1" baseline="30000">
                        <a:cs typeface="Times New Roman" pitchFamily="18" charset="0"/>
                      </a:rPr>
                      <a:t>13</a:t>
                    </a:r>
                    <a:r>
                      <a:rPr lang="fr-FR" altLang="fr-FR" b="1">
                        <a:cs typeface="Times New Roman" pitchFamily="18" charset="0"/>
                      </a:rPr>
                      <a:t>/cm</a:t>
                    </a:r>
                    <a:r>
                      <a:rPr lang="fr-FR" altLang="fr-FR" b="1" baseline="30000">
                        <a:cs typeface="Times New Roman" pitchFamily="18" charset="0"/>
                      </a:rPr>
                      <a:t>2</a:t>
                    </a:r>
                  </a:p>
                </p:txBody>
              </p:sp>
              <p:sp>
                <p:nvSpPr>
                  <p:cNvPr id="40" name="Arc 39">
                    <a:extLst>
                      <a:ext uri="{FF2B5EF4-FFF2-40B4-BE49-F238E27FC236}"/>
                    </a:extLst>
                  </p:cNvPr>
                  <p:cNvSpPr/>
                  <p:nvPr/>
                </p:nvSpPr>
                <p:spPr bwMode="auto">
                  <a:xfrm rot="17040000">
                    <a:off x="3243752" y="1524313"/>
                    <a:ext cx="2281699" cy="1853502"/>
                  </a:xfrm>
                  <a:prstGeom prst="arc">
                    <a:avLst>
                      <a:gd name="adj1" fmla="val 18045949"/>
                      <a:gd name="adj2" fmla="val 20485728"/>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Arc 40">
                    <a:extLst>
                      <a:ext uri="{FF2B5EF4-FFF2-40B4-BE49-F238E27FC236}"/>
                    </a:extLst>
                  </p:cNvPr>
                  <p:cNvSpPr/>
                  <p:nvPr/>
                </p:nvSpPr>
                <p:spPr bwMode="auto">
                  <a:xfrm rot="17040000">
                    <a:off x="3417641" y="1424011"/>
                    <a:ext cx="1987966" cy="1805813"/>
                  </a:xfrm>
                  <a:prstGeom prst="arc">
                    <a:avLst>
                      <a:gd name="adj1" fmla="val 17978449"/>
                      <a:gd name="adj2" fmla="val 2136781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ZoneTexte 28"/>
                  <p:cNvSpPr txBox="1">
                    <a:spLocks noChangeArrowheads="1"/>
                  </p:cNvSpPr>
                  <p:nvPr/>
                </p:nvSpPr>
                <p:spPr bwMode="auto">
                  <a:xfrm rot="1799426">
                    <a:off x="3499924" y="5565500"/>
                    <a:ext cx="1410893" cy="377583"/>
                  </a:xfrm>
                  <a:prstGeom prst="rect">
                    <a:avLst/>
                  </a:prstGeom>
                  <a:noFill/>
                  <a:ln w="9525">
                    <a:noFill/>
                    <a:miter lim="800000"/>
                    <a:headEnd/>
                    <a:tailEnd/>
                  </a:ln>
                </p:spPr>
                <p:txBody>
                  <a:bodyPr>
                    <a:spAutoFit/>
                  </a:bodyPr>
                  <a:lstStyle/>
                  <a:p>
                    <a:pPr algn="ctr"/>
                    <a:r>
                      <a:rPr lang="fr-FR" altLang="fr-FR" b="1" dirty="0">
                        <a:cs typeface="Times New Roman" pitchFamily="18" charset="0"/>
                      </a:rPr>
                      <a:t>Injection </a:t>
                    </a:r>
                  </a:p>
                </p:txBody>
              </p:sp>
              <p:sp>
                <p:nvSpPr>
                  <p:cNvPr id="43" name="Accolade fermante 3">
                    <a:extLst>
                      <a:ext uri="{FF2B5EF4-FFF2-40B4-BE49-F238E27FC236}"/>
                    </a:extLst>
                  </p:cNvPr>
                  <p:cNvSpPr/>
                  <p:nvPr/>
                </p:nvSpPr>
                <p:spPr bwMode="auto">
                  <a:xfrm rot="3515193" flipV="1">
                    <a:off x="4818441" y="2493463"/>
                    <a:ext cx="400840" cy="874294"/>
                  </a:xfrm>
                  <a:prstGeom prst="rightBrace">
                    <a:avLst>
                      <a:gd name="adj1" fmla="val 49484"/>
                      <a:gd name="adj2" fmla="val 6475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4" name="Accolade fermante 3">
                    <a:extLst>
                      <a:ext uri="{FF2B5EF4-FFF2-40B4-BE49-F238E27FC236}"/>
                    </a:extLst>
                  </p:cNvPr>
                  <p:cNvSpPr/>
                  <p:nvPr/>
                </p:nvSpPr>
                <p:spPr bwMode="auto">
                  <a:xfrm rot="1542483" flipV="1">
                    <a:off x="3567534" y="3734722"/>
                    <a:ext cx="330642" cy="1520591"/>
                  </a:xfrm>
                  <a:prstGeom prst="rightBrace">
                    <a:avLst>
                      <a:gd name="adj1" fmla="val 13129"/>
                      <a:gd name="adj2" fmla="val 8796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5" name="ZoneTexte 28"/>
                  <p:cNvSpPr txBox="1">
                    <a:spLocks noChangeArrowheads="1"/>
                  </p:cNvSpPr>
                  <p:nvPr/>
                </p:nvSpPr>
                <p:spPr bwMode="auto">
                  <a:xfrm>
                    <a:off x="5097957" y="4388066"/>
                    <a:ext cx="1511236" cy="779877"/>
                  </a:xfrm>
                  <a:prstGeom prst="rect">
                    <a:avLst/>
                  </a:prstGeom>
                  <a:noFill/>
                  <a:ln w="9525">
                    <a:noFill/>
                    <a:miter lim="800000"/>
                    <a:headEnd/>
                    <a:tailEnd/>
                  </a:ln>
                </p:spPr>
                <p:txBody>
                  <a:bodyPr wrap="square">
                    <a:spAutoFit/>
                  </a:bodyPr>
                  <a:lstStyle/>
                  <a:p>
                    <a:pPr algn="ctr"/>
                    <a:r>
                      <a:rPr lang="fr-FR" altLang="fr-FR" b="1" dirty="0" err="1">
                        <a:cs typeface="Times New Roman" pitchFamily="18" charset="0"/>
                      </a:rPr>
                      <a:t>Beam</a:t>
                    </a:r>
                    <a:r>
                      <a:rPr lang="fr-FR" altLang="fr-FR" b="1" dirty="0">
                        <a:cs typeface="Times New Roman" pitchFamily="18" charset="0"/>
                      </a:rPr>
                      <a:t> </a:t>
                    </a:r>
                  </a:p>
                  <a:p>
                    <a:pPr algn="ctr"/>
                    <a:r>
                      <a:rPr lang="fr-FR" altLang="fr-FR" b="1" dirty="0">
                        <a:cs typeface="Times New Roman" pitchFamily="18" charset="0"/>
                      </a:rPr>
                      <a:t>10 A MeV</a:t>
                    </a:r>
                  </a:p>
                </p:txBody>
              </p:sp>
              <p:grpSp>
                <p:nvGrpSpPr>
                  <p:cNvPr id="46" name="Gruppieren 8"/>
                  <p:cNvGrpSpPr>
                    <a:grpSpLocks/>
                  </p:cNvGrpSpPr>
                  <p:nvPr/>
                </p:nvGrpSpPr>
                <p:grpSpPr bwMode="auto">
                  <a:xfrm>
                    <a:off x="7636303" y="1525642"/>
                    <a:ext cx="90098" cy="441428"/>
                    <a:chOff x="7636303" y="1525642"/>
                    <a:chExt cx="90098" cy="441428"/>
                  </a:xfrm>
                </p:grpSpPr>
                <p:cxnSp>
                  <p:nvCxnSpPr>
                    <p:cNvPr id="52" name="Connecteur droit 40">
                      <a:extLst>
                        <a:ext uri="{FF2B5EF4-FFF2-40B4-BE49-F238E27FC236}"/>
                      </a:extLst>
                    </p:cNvPr>
                    <p:cNvCxnSpPr/>
                    <p:nvPr/>
                  </p:nvCxnSpPr>
                  <p:spPr bwMode="auto">
                    <a:xfrm flipV="1">
                      <a:off x="7636973" y="1526050"/>
                      <a:ext cx="4769" cy="44141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40">
                      <a:extLst>
                        <a:ext uri="{FF2B5EF4-FFF2-40B4-BE49-F238E27FC236}"/>
                      </a:extLst>
                    </p:cNvPr>
                    <p:cNvCxnSpPr/>
                    <p:nvPr/>
                  </p:nvCxnSpPr>
                  <p:spPr bwMode="auto">
                    <a:xfrm flipV="1">
                      <a:off x="7721223" y="1526050"/>
                      <a:ext cx="4768" cy="4414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uppieren 47"/>
                  <p:cNvGrpSpPr>
                    <a:grpSpLocks/>
                  </p:cNvGrpSpPr>
                  <p:nvPr/>
                </p:nvGrpSpPr>
                <p:grpSpPr bwMode="auto">
                  <a:xfrm>
                    <a:off x="7641347" y="673342"/>
                    <a:ext cx="90098" cy="441428"/>
                    <a:chOff x="7636303" y="1525642"/>
                    <a:chExt cx="90098" cy="441428"/>
                  </a:xfrm>
                </p:grpSpPr>
                <p:cxnSp>
                  <p:nvCxnSpPr>
                    <p:cNvPr id="50" name="Connecteur droit 40">
                      <a:extLst>
                        <a:ext uri="{FF2B5EF4-FFF2-40B4-BE49-F238E27FC236}"/>
                      </a:extLst>
                    </p:cNvPr>
                    <p:cNvCxnSpPr/>
                    <p:nvPr/>
                  </p:nvCxnSpPr>
                  <p:spPr bwMode="auto">
                    <a:xfrm flipV="1">
                      <a:off x="7636698" y="1526365"/>
                      <a:ext cx="4768" cy="44141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40">
                      <a:extLst>
                        <a:ext uri="{FF2B5EF4-FFF2-40B4-BE49-F238E27FC236}"/>
                      </a:extLst>
                    </p:cNvPr>
                    <p:cNvCxnSpPr/>
                    <p:nvPr/>
                  </p:nvCxnSpPr>
                  <p:spPr bwMode="auto">
                    <a:xfrm flipV="1">
                      <a:off x="7722537" y="1526365"/>
                      <a:ext cx="3179" cy="4414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Connecteur droit avec flèche 9">
                    <a:extLst>
                      <a:ext uri="{FF2B5EF4-FFF2-40B4-BE49-F238E27FC236}"/>
                    </a:extLst>
                  </p:cNvPr>
                  <p:cNvCxnSpPr/>
                  <p:nvPr/>
                </p:nvCxnSpPr>
                <p:spPr bwMode="auto">
                  <a:xfrm flipH="1">
                    <a:off x="8619360" y="1302099"/>
                    <a:ext cx="793223" cy="1298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9">
                    <a:extLst>
                      <a:ext uri="{FF2B5EF4-FFF2-40B4-BE49-F238E27FC236}"/>
                    </a:extLst>
                  </p:cNvPr>
                  <p:cNvCxnSpPr/>
                  <p:nvPr/>
                </p:nvCxnSpPr>
                <p:spPr bwMode="auto">
                  <a:xfrm flipH="1">
                    <a:off x="2992090" y="1724035"/>
                    <a:ext cx="712152" cy="767599"/>
                  </a:xfrm>
                  <a:prstGeom prst="straightConnector1">
                    <a:avLst/>
                  </a:prstGeom>
                  <a:ln w="254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sp>
              <p:nvSpPr>
                <p:cNvPr id="20" name="Arc 19">
                  <a:extLst>
                    <a:ext uri="{FF2B5EF4-FFF2-40B4-BE49-F238E27FC236}"/>
                  </a:extLst>
                </p:cNvPr>
                <p:cNvSpPr/>
                <p:nvPr/>
              </p:nvSpPr>
              <p:spPr>
                <a:xfrm>
                  <a:off x="6957814" y="1546670"/>
                  <a:ext cx="860389" cy="885751"/>
                </a:xfrm>
                <a:prstGeom prst="arc">
                  <a:avLst>
                    <a:gd name="adj1" fmla="val 8268027"/>
                    <a:gd name="adj2" fmla="val 11210498"/>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1" name="ZoneTexte 84"/>
                <p:cNvSpPr txBox="1">
                  <a:spLocks noChangeArrowheads="1"/>
                </p:cNvSpPr>
                <p:nvPr/>
              </p:nvSpPr>
              <p:spPr bwMode="auto">
                <a:xfrm>
                  <a:off x="6151374" y="2046021"/>
                  <a:ext cx="496888" cy="369887"/>
                </a:xfrm>
                <a:prstGeom prst="rect">
                  <a:avLst/>
                </a:prstGeom>
                <a:noFill/>
                <a:ln w="9525">
                  <a:noFill/>
                  <a:miter lim="800000"/>
                  <a:headEnd/>
                  <a:tailEnd/>
                </a:ln>
              </p:spPr>
              <p:txBody>
                <a:bodyPr wrap="none">
                  <a:spAutoFit/>
                </a:bodyPr>
                <a:lstStyle/>
                <a:p>
                  <a:r>
                    <a:rPr lang="fr-FR" altLang="fr-FR" dirty="0"/>
                    <a:t>20°</a:t>
                  </a:r>
                </a:p>
              </p:txBody>
            </p:sp>
          </p:grpSp>
          <p:sp>
            <p:nvSpPr>
              <p:cNvPr id="17" name="Ellipse 16">
                <a:extLst>
                  <a:ext uri="{FF2B5EF4-FFF2-40B4-BE49-F238E27FC236}"/>
                </a:extLst>
              </p:cNvPr>
              <p:cNvSpPr/>
              <p:nvPr/>
            </p:nvSpPr>
            <p:spPr>
              <a:xfrm>
                <a:off x="7875588" y="1856207"/>
                <a:ext cx="144462" cy="14445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8" name="Connecteur droit avec flèche 17">
                <a:extLst>
                  <a:ext uri="{FF2B5EF4-FFF2-40B4-BE49-F238E27FC236}"/>
                </a:extLst>
              </p:cNvPr>
              <p:cNvCxnSpPr/>
              <p:nvPr/>
            </p:nvCxnSpPr>
            <p:spPr>
              <a:xfrm>
                <a:off x="7947025" y="2059390"/>
                <a:ext cx="50800" cy="446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6" name="Connecteur droit avec flèche 5">
              <a:extLst>
                <a:ext uri="{FF2B5EF4-FFF2-40B4-BE49-F238E27FC236}"/>
              </a:extLst>
            </p:cNvPr>
            <p:cNvCxnSpPr/>
            <p:nvPr/>
          </p:nvCxnSpPr>
          <p:spPr bwMode="auto">
            <a:xfrm flipH="1">
              <a:off x="2006600" y="3753110"/>
              <a:ext cx="20638" cy="17016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Accolade fermante 3">
              <a:extLst>
                <a:ext uri="{FF2B5EF4-FFF2-40B4-BE49-F238E27FC236}"/>
              </a:extLst>
            </p:cNvPr>
            <p:cNvSpPr/>
            <p:nvPr/>
          </p:nvSpPr>
          <p:spPr bwMode="auto">
            <a:xfrm rot="1685947" flipV="1">
              <a:off x="3557588" y="3683266"/>
              <a:ext cx="347662" cy="768286"/>
            </a:xfrm>
            <a:prstGeom prst="rightBrace">
              <a:avLst>
                <a:gd name="adj1" fmla="val 49484"/>
                <a:gd name="adj2" fmla="val 6475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Arc 7">
              <a:extLst>
                <a:ext uri="{FF2B5EF4-FFF2-40B4-BE49-F238E27FC236}"/>
              </a:extLst>
            </p:cNvPr>
            <p:cNvSpPr/>
            <p:nvPr/>
          </p:nvSpPr>
          <p:spPr bwMode="auto">
            <a:xfrm rot="15928825">
              <a:off x="1432824" y="3491932"/>
              <a:ext cx="2504865" cy="1331913"/>
            </a:xfrm>
            <a:prstGeom prst="arc">
              <a:avLst>
                <a:gd name="adj1" fmla="val 18240753"/>
                <a:gd name="adj2" fmla="val 2091989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Arc 8">
              <a:extLst>
                <a:ext uri="{FF2B5EF4-FFF2-40B4-BE49-F238E27FC236}"/>
              </a:extLst>
            </p:cNvPr>
            <p:cNvSpPr/>
            <p:nvPr/>
          </p:nvSpPr>
          <p:spPr bwMode="auto">
            <a:xfrm rot="15928825">
              <a:off x="1519343" y="3521299"/>
              <a:ext cx="2503277" cy="1331913"/>
            </a:xfrm>
            <a:prstGeom prst="arc">
              <a:avLst>
                <a:gd name="adj1" fmla="val 18201796"/>
                <a:gd name="adj2" fmla="val 20925496"/>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0" name="Connecteur droit avec flèche 9">
              <a:extLst>
                <a:ext uri="{FF2B5EF4-FFF2-40B4-BE49-F238E27FC236}"/>
              </a:extLst>
            </p:cNvPr>
            <p:cNvCxnSpPr>
              <a:stCxn id="11" idx="0"/>
            </p:cNvCxnSpPr>
            <p:nvPr/>
          </p:nvCxnSpPr>
          <p:spPr bwMode="auto">
            <a:xfrm flipH="1">
              <a:off x="2495550" y="2422896"/>
              <a:ext cx="565150" cy="655583"/>
            </a:xfrm>
            <a:prstGeom prst="straightConnector1">
              <a:avLst/>
            </a:prstGeom>
            <a:ln w="25400">
              <a:solidFill>
                <a:srgbClr val="0000FF"/>
              </a:solidFill>
              <a:tailEnd type="non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extLst>
            </p:cNvPr>
            <p:cNvSpPr/>
            <p:nvPr/>
          </p:nvSpPr>
          <p:spPr bwMode="auto">
            <a:xfrm rot="17040000">
              <a:off x="2648043" y="2152966"/>
              <a:ext cx="2231838" cy="1851025"/>
            </a:xfrm>
            <a:prstGeom prst="arc">
              <a:avLst>
                <a:gd name="adj1" fmla="val 17937740"/>
                <a:gd name="adj2" fmla="val 20875074"/>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Arc 11">
              <a:extLst>
                <a:ext uri="{FF2B5EF4-FFF2-40B4-BE49-F238E27FC236}"/>
              </a:extLst>
            </p:cNvPr>
            <p:cNvSpPr/>
            <p:nvPr/>
          </p:nvSpPr>
          <p:spPr bwMode="auto">
            <a:xfrm rot="15928825">
              <a:off x="1622529" y="3532412"/>
              <a:ext cx="2474706" cy="1296987"/>
            </a:xfrm>
            <a:prstGeom prst="arc">
              <a:avLst>
                <a:gd name="adj1" fmla="val 17830068"/>
                <a:gd name="adj2" fmla="val 20852159"/>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3" name="Connecteur droit avec flèche 12">
              <a:extLst>
                <a:ext uri="{FF2B5EF4-FFF2-40B4-BE49-F238E27FC236}"/>
              </a:extLst>
            </p:cNvPr>
            <p:cNvCxnSpPr/>
            <p:nvPr/>
          </p:nvCxnSpPr>
          <p:spPr bwMode="auto">
            <a:xfrm>
              <a:off x="2209800" y="3903910"/>
              <a:ext cx="171450" cy="1500061"/>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extLst>
            </p:cNvPr>
            <p:cNvCxnSpPr/>
            <p:nvPr/>
          </p:nvCxnSpPr>
          <p:spPr bwMode="auto">
            <a:xfrm>
              <a:off x="2119313" y="3824542"/>
              <a:ext cx="53975" cy="1515935"/>
            </a:xfrm>
            <a:prstGeom prst="straightConnector1">
              <a:avLst/>
            </a:prstGeom>
            <a:ln w="19050">
              <a:solidFill>
                <a:srgbClr val="00B0F0"/>
              </a:solidFill>
              <a:tailEnd type="arrow"/>
            </a:ln>
          </p:spPr>
          <p:style>
            <a:lnRef idx="1">
              <a:schemeClr val="accent3"/>
            </a:lnRef>
            <a:fillRef idx="0">
              <a:schemeClr val="accent3"/>
            </a:fillRef>
            <a:effectRef idx="0">
              <a:schemeClr val="accent3"/>
            </a:effectRef>
            <a:fontRef idx="minor">
              <a:schemeClr val="tx1"/>
            </a:fontRef>
          </p:style>
        </p:cxnSp>
        <p:sp>
          <p:nvSpPr>
            <p:cNvPr id="15" name="ZoneTexte 28"/>
            <p:cNvSpPr txBox="1">
              <a:spLocks noChangeArrowheads="1"/>
            </p:cNvSpPr>
            <p:nvPr/>
          </p:nvSpPr>
          <p:spPr bwMode="auto">
            <a:xfrm>
              <a:off x="1406525" y="2574925"/>
              <a:ext cx="1086009" cy="435905"/>
            </a:xfrm>
            <a:prstGeom prst="rect">
              <a:avLst/>
            </a:prstGeom>
            <a:noFill/>
            <a:ln w="9525">
              <a:noFill/>
              <a:miter lim="800000"/>
              <a:headEnd/>
              <a:tailEnd/>
            </a:ln>
          </p:spPr>
          <p:txBody>
            <a:bodyPr wrap="square">
              <a:spAutoFit/>
            </a:bodyPr>
            <a:lstStyle/>
            <a:p>
              <a:r>
                <a:rPr lang="fr-FR" altLang="fr-FR" b="1" dirty="0" err="1">
                  <a:cs typeface="Times New Roman" pitchFamily="18" charset="0"/>
                </a:rPr>
                <a:t>Dipole</a:t>
              </a:r>
              <a:endParaRPr lang="fr-FR" altLang="fr-FR" b="1" dirty="0">
                <a:cs typeface="Times New Roman" pitchFamily="18" charset="0"/>
              </a:endParaRPr>
            </a:p>
          </p:txBody>
        </p:sp>
      </p:grpSp>
      <p:sp>
        <p:nvSpPr>
          <p:cNvPr id="54" name="ZoneTexte 28"/>
          <p:cNvSpPr txBox="1">
            <a:spLocks noChangeArrowheads="1"/>
          </p:cNvSpPr>
          <p:nvPr/>
        </p:nvSpPr>
        <p:spPr bwMode="auto">
          <a:xfrm>
            <a:off x="6516216" y="1484784"/>
            <a:ext cx="2304256" cy="646331"/>
          </a:xfrm>
          <a:prstGeom prst="rect">
            <a:avLst/>
          </a:prstGeom>
          <a:noFill/>
          <a:ln w="9525">
            <a:noFill/>
            <a:miter lim="800000"/>
            <a:headEnd/>
            <a:tailEnd/>
          </a:ln>
        </p:spPr>
        <p:txBody>
          <a:bodyPr wrap="square">
            <a:spAutoFit/>
          </a:bodyPr>
          <a:lstStyle/>
          <a:p>
            <a:r>
              <a:rPr lang="fr-FR" altLang="fr-FR" b="1" dirty="0" err="1">
                <a:cs typeface="Times New Roman" pitchFamily="18" charset="0"/>
              </a:rPr>
              <a:t>Beam</a:t>
            </a:r>
            <a:r>
              <a:rPr lang="fr-FR" altLang="fr-FR" b="1" dirty="0">
                <a:cs typeface="Times New Roman" pitchFamily="18" charset="0"/>
              </a:rPr>
              <a:t>:  10</a:t>
            </a:r>
            <a:r>
              <a:rPr lang="fr-FR" altLang="fr-FR" b="1" baseline="30000" dirty="0">
                <a:cs typeface="Times New Roman" pitchFamily="18" charset="0"/>
              </a:rPr>
              <a:t>7</a:t>
            </a:r>
            <a:r>
              <a:rPr lang="fr-FR" altLang="fr-FR" b="1" dirty="0">
                <a:cs typeface="Times New Roman" pitchFamily="18" charset="0"/>
              </a:rPr>
              <a:t>-10</a:t>
            </a:r>
            <a:r>
              <a:rPr lang="fr-FR" altLang="fr-FR" b="1" baseline="30000" dirty="0">
                <a:cs typeface="Times New Roman" pitchFamily="18" charset="0"/>
              </a:rPr>
              <a:t>8</a:t>
            </a:r>
            <a:r>
              <a:rPr lang="fr-FR" altLang="fr-FR" b="1" dirty="0">
                <a:cs typeface="Times New Roman" pitchFamily="18" charset="0"/>
              </a:rPr>
              <a:t> </a:t>
            </a:r>
            <a:r>
              <a:rPr lang="fr-FR" altLang="fr-FR" b="1" dirty="0" err="1" smtClean="0">
                <a:cs typeface="Times New Roman" pitchFamily="18" charset="0"/>
              </a:rPr>
              <a:t>stored</a:t>
            </a:r>
            <a:endParaRPr lang="fr-FR" altLang="fr-FR" b="1" dirty="0" smtClean="0">
              <a:cs typeface="Times New Roman" pitchFamily="18" charset="0"/>
            </a:endParaRPr>
          </a:p>
          <a:p>
            <a:r>
              <a:rPr lang="fr-FR" altLang="fr-FR" b="1" dirty="0" smtClean="0">
                <a:cs typeface="Times New Roman" pitchFamily="18" charset="0"/>
              </a:rPr>
              <a:t> </a:t>
            </a:r>
            <a:r>
              <a:rPr lang="fr-FR" altLang="fr-FR" b="1" baseline="30000" dirty="0">
                <a:cs typeface="Times New Roman" pitchFamily="18" charset="0"/>
              </a:rPr>
              <a:t>238</a:t>
            </a:r>
            <a:r>
              <a:rPr lang="fr-FR" altLang="fr-FR" b="1" dirty="0">
                <a:cs typeface="Times New Roman" pitchFamily="18" charset="0"/>
              </a:rPr>
              <a:t>U</a:t>
            </a:r>
            <a:r>
              <a:rPr lang="fr-FR" altLang="fr-FR" b="1" baseline="30000" dirty="0">
                <a:cs typeface="Times New Roman" pitchFamily="18" charset="0"/>
              </a:rPr>
              <a:t>92+ </a:t>
            </a:r>
            <a:r>
              <a:rPr lang="fr-FR" altLang="fr-FR" b="1" dirty="0">
                <a:cs typeface="Times New Roman" pitchFamily="18" charset="0"/>
              </a:rPr>
              <a:t> </a:t>
            </a:r>
            <a:r>
              <a:rPr lang="fr-FR" altLang="fr-FR" b="1" dirty="0" err="1">
                <a:cs typeface="Times New Roman" pitchFamily="18" charset="0"/>
              </a:rPr>
              <a:t>at</a:t>
            </a:r>
            <a:r>
              <a:rPr lang="fr-FR" altLang="fr-FR" b="1" dirty="0">
                <a:cs typeface="Times New Roman" pitchFamily="18" charset="0"/>
              </a:rPr>
              <a:t> 10 A MeV</a:t>
            </a:r>
            <a:endParaRPr lang="fr-FR" altLang="fr-FR" b="1" baseline="30000" dirty="0">
              <a:cs typeface="Times New Roman" pitchFamily="18" charset="0"/>
            </a:endParaRPr>
          </a:p>
        </p:txBody>
      </p:sp>
      <p:sp>
        <p:nvSpPr>
          <p:cNvPr id="55" name="ZoneTexte 12">
            <a:extLst>
              <a:ext uri="{FF2B5EF4-FFF2-40B4-BE49-F238E27FC236}"/>
            </a:extLst>
          </p:cNvPr>
          <p:cNvSpPr txBox="1">
            <a:spLocks noChangeArrowheads="1"/>
          </p:cNvSpPr>
          <p:nvPr/>
        </p:nvSpPr>
        <p:spPr bwMode="auto">
          <a:xfrm>
            <a:off x="4932040" y="3284984"/>
            <a:ext cx="4211960" cy="3447098"/>
          </a:xfrm>
          <a:prstGeom prst="rect">
            <a:avLst/>
          </a:prstGeom>
          <a:noFill/>
          <a:ln w="73025">
            <a:solidFill>
              <a:srgbClr val="FF0000"/>
            </a:solidFill>
            <a:miter lim="800000"/>
            <a:headEnd/>
            <a:tailEnd/>
          </a:ln>
        </p:spPr>
        <p:txBody>
          <a:bodyPr wrap="square">
            <a:spAutoFit/>
          </a:bodyPr>
          <a:lstStyle/>
          <a:p>
            <a:pPr algn="just">
              <a:buFont typeface="Arial" pitchFamily="34" charset="0"/>
              <a:buChar char="•"/>
              <a:defRPr/>
            </a:pPr>
            <a:r>
              <a:rPr lang="en-US" altLang="fr-FR" sz="2000" b="1" dirty="0">
                <a:latin typeface="+mn-lt"/>
                <a:cs typeface="Times New Roman" pitchFamily="18" charset="0"/>
              </a:rPr>
              <a:t> </a:t>
            </a:r>
            <a:r>
              <a:rPr lang="en-US" altLang="fr-FR" b="1" dirty="0">
                <a:latin typeface="+mn-lt"/>
                <a:cs typeface="Times New Roman" pitchFamily="18" charset="0"/>
              </a:rPr>
              <a:t>Beam cooling &amp; ultra-thin gas-jet target </a:t>
            </a:r>
            <a:r>
              <a:rPr lang="en-US" altLang="fr-FR" b="1" dirty="0" smtClean="0">
                <a:latin typeface="+mn-lt"/>
                <a:cs typeface="Times New Roman" pitchFamily="18" charset="0"/>
                <a:sym typeface="Wingdings" pitchFamily="2" charset="2"/>
              </a:rPr>
              <a:t></a:t>
            </a:r>
            <a:r>
              <a:rPr lang="en-US" altLang="fr-FR" b="1" dirty="0" smtClean="0">
                <a:latin typeface="+mn-lt"/>
                <a:cs typeface="Times New Roman" pitchFamily="18" charset="0"/>
              </a:rPr>
              <a:t>Excellent </a:t>
            </a:r>
            <a:r>
              <a:rPr lang="en-US" altLang="fr-FR" b="1" dirty="0">
                <a:latin typeface="+mn-lt"/>
                <a:cs typeface="Times New Roman" pitchFamily="18" charset="0"/>
              </a:rPr>
              <a:t>energy and position resolution of the beam, negligible straggling effects</a:t>
            </a:r>
          </a:p>
          <a:p>
            <a:pPr algn="just">
              <a:buFont typeface="Arial" charset="0"/>
              <a:buChar char="•"/>
              <a:defRPr/>
            </a:pPr>
            <a:r>
              <a:rPr lang="en-US" altLang="fr-FR" b="1" dirty="0">
                <a:latin typeface="+mn-lt"/>
                <a:cs typeface="Times New Roman" pitchFamily="18" charset="0"/>
              </a:rPr>
              <a:t> Pure targets, pure beams, (no </a:t>
            </a:r>
            <a:r>
              <a:rPr lang="en-US" altLang="fr-FR" b="1" dirty="0" smtClean="0">
                <a:latin typeface="+mn-lt"/>
                <a:cs typeface="Times New Roman" pitchFamily="18" charset="0"/>
              </a:rPr>
              <a:t>windows, </a:t>
            </a:r>
            <a:r>
              <a:rPr lang="en-US" altLang="fr-FR" b="1" dirty="0">
                <a:latin typeface="+mn-lt"/>
                <a:cs typeface="Times New Roman" pitchFamily="18" charset="0"/>
              </a:rPr>
              <a:t>no contaminants)</a:t>
            </a:r>
            <a:endParaRPr lang="en-US" b="1" dirty="0">
              <a:latin typeface="+mn-lt"/>
              <a:cs typeface="Times New Roman" pitchFamily="18" charset="0"/>
            </a:endParaRPr>
          </a:p>
          <a:p>
            <a:pPr algn="just">
              <a:buFont typeface="Arial" charset="0"/>
              <a:buChar char="•"/>
              <a:defRPr/>
            </a:pPr>
            <a:r>
              <a:rPr lang="en-US" b="1" dirty="0">
                <a:latin typeface="+mn-lt"/>
                <a:cs typeface="Times New Roman" pitchFamily="18" charset="0"/>
              </a:rPr>
              <a:t> Simultaneous measurement of fission, </a:t>
            </a:r>
            <a:r>
              <a:rPr lang="en-US" b="1" dirty="0">
                <a:latin typeface="+mn-lt"/>
                <a:cs typeface="Times New Roman" pitchFamily="18" charset="0"/>
                <a:sym typeface="Symbol" pitchFamily="18" charset="2"/>
              </a:rPr>
              <a:t></a:t>
            </a:r>
            <a:r>
              <a:rPr lang="en-US" b="1" dirty="0">
                <a:latin typeface="+mn-lt"/>
                <a:cs typeface="Times New Roman" pitchFamily="18" charset="0"/>
              </a:rPr>
              <a:t>- and n-emission probabilities of many short-lived nuclei</a:t>
            </a:r>
          </a:p>
          <a:p>
            <a:pPr algn="just">
              <a:buFont typeface="Arial" charset="0"/>
              <a:buChar char="•"/>
              <a:defRPr/>
            </a:pPr>
            <a:r>
              <a:rPr lang="en-US" b="1" dirty="0">
                <a:latin typeface="+mn-lt"/>
                <a:cs typeface="Times New Roman" pitchFamily="18" charset="0"/>
              </a:rPr>
              <a:t> E* resolution ~200 keV</a:t>
            </a:r>
          </a:p>
          <a:p>
            <a:pPr algn="just">
              <a:buFont typeface="Arial" charset="0"/>
              <a:buChar char="•"/>
              <a:defRPr/>
            </a:pPr>
            <a:r>
              <a:rPr lang="en-US" b="1" dirty="0">
                <a:latin typeface="+mn-lt"/>
                <a:cs typeface="Times New Roman" pitchFamily="18" charset="0"/>
              </a:rPr>
              <a:t> Nearly 100% detection </a:t>
            </a:r>
            <a:r>
              <a:rPr lang="en-US" b="1" dirty="0" smtClean="0">
                <a:latin typeface="+mn-lt"/>
                <a:cs typeface="Times New Roman" pitchFamily="18" charset="0"/>
              </a:rPr>
              <a:t>efficiency for all reaction products</a:t>
            </a:r>
          </a:p>
          <a:p>
            <a:pPr algn="just">
              <a:buFont typeface="Arial" charset="0"/>
              <a:buChar char="•"/>
              <a:defRPr/>
            </a:pPr>
            <a:r>
              <a:rPr lang="en-US" b="1" dirty="0" smtClean="0">
                <a:cs typeface="Times New Roman" pitchFamily="18" charset="0"/>
              </a:rPr>
              <a:t>ONLY POSSIBLE AT GSI/FAIR!!</a:t>
            </a:r>
            <a:endParaRPr lang="en-US" b="1" dirty="0">
              <a:latin typeface="+mn-lt"/>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1077218"/>
          </a:xfrm>
          <a:prstGeom prst="rect">
            <a:avLst/>
          </a:prstGeom>
          <a:noFill/>
        </p:spPr>
        <p:txBody>
          <a:bodyPr wrap="square" rtlCol="0">
            <a:spAutoFit/>
          </a:bodyPr>
          <a:lstStyle/>
          <a:p>
            <a:pPr algn="ctr"/>
            <a:r>
              <a:rPr lang="en-US" sz="3200" b="1" dirty="0" smtClean="0"/>
              <a:t>High-precision </a:t>
            </a:r>
            <a:r>
              <a:rPr lang="en-US" sz="3200" b="1" dirty="0" smtClean="0"/>
              <a:t>nuclear fission studies with SOFIA</a:t>
            </a:r>
          </a:p>
          <a:p>
            <a:pPr algn="ctr"/>
            <a:r>
              <a:rPr lang="en-US" sz="3200" b="1" dirty="0" smtClean="0"/>
              <a:t>L. </a:t>
            </a:r>
            <a:r>
              <a:rPr lang="en-US" sz="3200" b="1" dirty="0" err="1" smtClean="0"/>
              <a:t>Audouin</a:t>
            </a:r>
            <a:r>
              <a:rPr lang="en-US" sz="3200" b="1" dirty="0" smtClean="0"/>
              <a:t>, IPNO</a:t>
            </a:r>
            <a:endParaRPr lang="en-US" sz="3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9"/>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eaLnBrk="1" hangingPunct="1"/>
            <a:r>
              <a:rPr lang="fr-FR" altLang="fr-FR" sz="2800" b="1" dirty="0" smtClean="0">
                <a:cs typeface="Arial" pitchFamily="34" charset="0"/>
                <a:sym typeface="Wingdings" pitchFamily="2" charset="2"/>
              </a:rPr>
              <a:t>The </a:t>
            </a:r>
            <a:r>
              <a:rPr lang="fr-FR" altLang="fr-FR" sz="2800" b="1" dirty="0" err="1" smtClean="0">
                <a:cs typeface="Arial" pitchFamily="34" charset="0"/>
                <a:sym typeface="Wingdings" pitchFamily="2" charset="2"/>
              </a:rPr>
              <a:t>big</a:t>
            </a:r>
            <a:r>
              <a:rPr lang="fr-FR" altLang="fr-FR" sz="2800" b="1" dirty="0" smtClean="0">
                <a:cs typeface="Arial" pitchFamily="34" charset="0"/>
                <a:sym typeface="Wingdings" pitchFamily="2" charset="2"/>
              </a:rPr>
              <a:t> puzzle of fission fragment </a:t>
            </a:r>
            <a:r>
              <a:rPr lang="fr-FR" altLang="fr-FR" sz="2800" b="1" dirty="0" err="1" smtClean="0">
                <a:cs typeface="Arial" pitchFamily="34" charset="0"/>
                <a:sym typeface="Wingdings" pitchFamily="2" charset="2"/>
              </a:rPr>
              <a:t>yields</a:t>
            </a:r>
            <a:endParaRPr lang="fr-FR" altLang="fr-FR" sz="2800" b="1" dirty="0">
              <a:cs typeface="Arial" pitchFamily="34" charset="0"/>
            </a:endParaRPr>
          </a:p>
        </p:txBody>
      </p:sp>
      <p:sp>
        <p:nvSpPr>
          <p:cNvPr id="4" name="ZoneTexte 3">
            <a:extLst>
              <a:ext uri="{FF2B5EF4-FFF2-40B4-BE49-F238E27FC236}"/>
            </a:extLst>
          </p:cNvPr>
          <p:cNvSpPr txBox="1"/>
          <p:nvPr/>
        </p:nvSpPr>
        <p:spPr>
          <a:xfrm>
            <a:off x="0" y="4549676"/>
            <a:ext cx="8244408" cy="2308324"/>
          </a:xfrm>
          <a:prstGeom prst="rect">
            <a:avLst/>
          </a:prstGeom>
          <a:noFill/>
        </p:spPr>
        <p:txBody>
          <a:bodyPr wrap="square">
            <a:spAutoFit/>
          </a:bodyPr>
          <a:lstStyle/>
          <a:p>
            <a:pPr>
              <a:buFont typeface="Arial" pitchFamily="34" charset="0"/>
              <a:buChar char="•"/>
              <a:defRPr/>
            </a:pPr>
            <a:r>
              <a:rPr lang="en-US" dirty="0"/>
              <a:t>Asymmetric fission in the U-Pu region </a:t>
            </a:r>
          </a:p>
          <a:p>
            <a:pPr marL="285750" indent="-285750">
              <a:defRPr/>
            </a:pPr>
            <a:r>
              <a:rPr lang="en-US" dirty="0" smtClean="0"/>
              <a:t>  Explained </a:t>
            </a:r>
            <a:r>
              <a:rPr lang="en-US" dirty="0"/>
              <a:t>(</a:t>
            </a:r>
            <a:r>
              <a:rPr lang="en-US" dirty="0" smtClean="0"/>
              <a:t>recently!) </a:t>
            </a:r>
            <a:r>
              <a:rPr lang="en-US" dirty="0"/>
              <a:t>by </a:t>
            </a:r>
            <a:r>
              <a:rPr lang="en-US" dirty="0" smtClean="0"/>
              <a:t> deformed (</a:t>
            </a:r>
            <a:r>
              <a:rPr lang="en-US" dirty="0" err="1" smtClean="0"/>
              <a:t>octupole</a:t>
            </a:r>
            <a:r>
              <a:rPr lang="en-US" dirty="0" smtClean="0"/>
              <a:t>) </a:t>
            </a:r>
            <a:r>
              <a:rPr lang="en-US" dirty="0" smtClean="0"/>
              <a:t>shell </a:t>
            </a:r>
            <a:r>
              <a:rPr lang="en-US" dirty="0"/>
              <a:t>effects (Z~54</a:t>
            </a:r>
            <a:r>
              <a:rPr lang="en-US" dirty="0" smtClean="0"/>
              <a:t>) </a:t>
            </a:r>
          </a:p>
          <a:p>
            <a:pPr marL="285750" indent="-285750">
              <a:defRPr/>
            </a:pPr>
            <a:r>
              <a:rPr lang="en-US" dirty="0" smtClean="0"/>
              <a:t>  Scamps &amp; </a:t>
            </a:r>
            <a:r>
              <a:rPr lang="en-US" dirty="0" err="1" smtClean="0"/>
              <a:t>Simenel</a:t>
            </a:r>
            <a:r>
              <a:rPr lang="en-US" dirty="0" smtClean="0"/>
              <a:t>,  Nature </a:t>
            </a:r>
            <a:r>
              <a:rPr lang="en-US" dirty="0" smtClean="0"/>
              <a:t>564 (2018) 382</a:t>
            </a:r>
            <a:endParaRPr lang="en-US" dirty="0"/>
          </a:p>
          <a:p>
            <a:pPr>
              <a:buFont typeface="Arial" pitchFamily="34" charset="0"/>
              <a:buChar char="•"/>
              <a:defRPr/>
            </a:pPr>
            <a:r>
              <a:rPr lang="en-US" dirty="0" smtClean="0"/>
              <a:t>Transition from asymmetric to symmetric </a:t>
            </a:r>
            <a:r>
              <a:rPr lang="en-US" dirty="0"/>
              <a:t>fission in the Ra-</a:t>
            </a:r>
            <a:r>
              <a:rPr lang="en-US" dirty="0" err="1"/>
              <a:t>Th</a:t>
            </a:r>
            <a:r>
              <a:rPr lang="en-US" dirty="0"/>
              <a:t> </a:t>
            </a:r>
            <a:r>
              <a:rPr lang="en-US" dirty="0" smtClean="0"/>
              <a:t>region</a:t>
            </a:r>
            <a:endParaRPr lang="en-US" dirty="0"/>
          </a:p>
          <a:p>
            <a:pPr>
              <a:buFont typeface="Arial" pitchFamily="34" charset="0"/>
              <a:buChar char="•"/>
              <a:defRPr/>
            </a:pPr>
            <a:r>
              <a:rPr lang="en-US" dirty="0" smtClean="0"/>
              <a:t>New </a:t>
            </a:r>
            <a:r>
              <a:rPr lang="en-US" dirty="0"/>
              <a:t>asymmetric region </a:t>
            </a:r>
            <a:r>
              <a:rPr lang="en-US" dirty="0" smtClean="0"/>
              <a:t> around 180Hg!</a:t>
            </a:r>
          </a:p>
          <a:p>
            <a:pPr>
              <a:buFont typeface="Arial" pitchFamily="34" charset="0"/>
              <a:buChar char="•"/>
              <a:defRPr/>
            </a:pPr>
            <a:r>
              <a:rPr lang="en-US" dirty="0" smtClean="0"/>
              <a:t>Lack of high-precision data in trans-uranium region</a:t>
            </a:r>
            <a:endParaRPr lang="en-US" b="1" dirty="0" smtClean="0"/>
          </a:p>
          <a:p>
            <a:pPr>
              <a:buFont typeface="Arial" pitchFamily="34" charset="0"/>
              <a:buChar char="•"/>
              <a:defRPr/>
            </a:pPr>
            <a:r>
              <a:rPr lang="en-US" dirty="0" smtClean="0"/>
              <a:t>Completely unexplored region of neutron-rich pre-actinides</a:t>
            </a:r>
          </a:p>
          <a:p>
            <a:pPr marL="285750" indent="-285750">
              <a:defRPr/>
            </a:pPr>
            <a:endParaRPr lang="en-US" dirty="0"/>
          </a:p>
        </p:txBody>
      </p:sp>
      <p:sp>
        <p:nvSpPr>
          <p:cNvPr id="13" name="Accolade fermante 12"/>
          <p:cNvSpPr/>
          <p:nvPr/>
        </p:nvSpPr>
        <p:spPr>
          <a:xfrm>
            <a:off x="6444208" y="4581128"/>
            <a:ext cx="360040" cy="2016224"/>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sp>
        <p:nvSpPr>
          <p:cNvPr id="14" name="ZoneTexte 13"/>
          <p:cNvSpPr txBox="1"/>
          <p:nvPr/>
        </p:nvSpPr>
        <p:spPr>
          <a:xfrm>
            <a:off x="6821056" y="4725144"/>
            <a:ext cx="2381934" cy="1754326"/>
          </a:xfrm>
          <a:prstGeom prst="rect">
            <a:avLst/>
          </a:prstGeom>
          <a:noFill/>
        </p:spPr>
        <p:txBody>
          <a:bodyPr wrap="none" rtlCol="0">
            <a:spAutoFit/>
          </a:bodyPr>
          <a:lstStyle/>
          <a:p>
            <a:r>
              <a:rPr lang="en-US" dirty="0" smtClean="0"/>
              <a:t>SOFIA has contributed </a:t>
            </a:r>
          </a:p>
          <a:p>
            <a:r>
              <a:rPr lang="en-US" dirty="0" smtClean="0"/>
              <a:t>and will significantly </a:t>
            </a:r>
          </a:p>
          <a:p>
            <a:r>
              <a:rPr lang="en-US" dirty="0" smtClean="0"/>
              <a:t>contribute to</a:t>
            </a:r>
          </a:p>
          <a:p>
            <a:r>
              <a:rPr lang="en-US" dirty="0" smtClean="0"/>
              <a:t>understand the </a:t>
            </a:r>
          </a:p>
          <a:p>
            <a:r>
              <a:rPr lang="en-US" dirty="0" smtClean="0"/>
              <a:t>complexity of </a:t>
            </a:r>
          </a:p>
          <a:p>
            <a:r>
              <a:rPr lang="en-US" dirty="0" smtClean="0"/>
              <a:t>fission-fragment yields!</a:t>
            </a:r>
            <a:endParaRPr lang="en-US" dirty="0"/>
          </a:p>
        </p:txBody>
      </p:sp>
      <p:grpSp>
        <p:nvGrpSpPr>
          <p:cNvPr id="17" name="Groupe 16"/>
          <p:cNvGrpSpPr/>
          <p:nvPr/>
        </p:nvGrpSpPr>
        <p:grpSpPr>
          <a:xfrm>
            <a:off x="827584" y="476672"/>
            <a:ext cx="7046497" cy="3960440"/>
            <a:chOff x="827584" y="476672"/>
            <a:chExt cx="7046497" cy="3960440"/>
          </a:xfrm>
        </p:grpSpPr>
        <p:grpSp>
          <p:nvGrpSpPr>
            <p:cNvPr id="12" name="Groupe 11"/>
            <p:cNvGrpSpPr/>
            <p:nvPr/>
          </p:nvGrpSpPr>
          <p:grpSpPr>
            <a:xfrm>
              <a:off x="827584" y="476672"/>
              <a:ext cx="7046497" cy="3960440"/>
              <a:chOff x="762977" y="548680"/>
              <a:chExt cx="7046497" cy="3960440"/>
            </a:xfrm>
          </p:grpSpPr>
          <p:pic>
            <p:nvPicPr>
              <p:cNvPr id="2" name="Picture 2"/>
              <p:cNvPicPr>
                <a:picLocks noChangeAspect="1" noChangeArrowheads="1"/>
              </p:cNvPicPr>
              <p:nvPr/>
            </p:nvPicPr>
            <p:blipFill>
              <a:blip r:embed="rId3" cstate="print"/>
              <a:srcRect l="16603" t="16734" r="7577" b="7470"/>
              <a:stretch>
                <a:fillRect/>
              </a:stretch>
            </p:blipFill>
            <p:spPr bwMode="auto">
              <a:xfrm>
                <a:off x="762977" y="548680"/>
                <a:ext cx="7046497" cy="3960440"/>
              </a:xfrm>
              <a:prstGeom prst="rect">
                <a:avLst/>
              </a:prstGeom>
              <a:noFill/>
              <a:ln w="9525">
                <a:noFill/>
                <a:miter lim="800000"/>
                <a:headEnd/>
                <a:tailEnd/>
              </a:ln>
            </p:spPr>
          </p:pic>
          <p:grpSp>
            <p:nvGrpSpPr>
              <p:cNvPr id="11" name="Groupe 10"/>
              <p:cNvGrpSpPr/>
              <p:nvPr/>
            </p:nvGrpSpPr>
            <p:grpSpPr>
              <a:xfrm>
                <a:off x="1259632" y="2770356"/>
                <a:ext cx="1800200" cy="586636"/>
                <a:chOff x="1259632" y="2770356"/>
                <a:chExt cx="1800200" cy="586636"/>
              </a:xfrm>
            </p:grpSpPr>
            <p:sp>
              <p:nvSpPr>
                <p:cNvPr id="5" name="Rectangle 4"/>
                <p:cNvSpPr/>
                <p:nvPr/>
              </p:nvSpPr>
              <p:spPr>
                <a:xfrm>
                  <a:off x="2123728" y="2770356"/>
                  <a:ext cx="93610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2166" y="2858222"/>
                  <a:ext cx="639688" cy="138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35696" y="2949378"/>
                  <a:ext cx="63968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9516" y="3043632"/>
                  <a:ext cx="63968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03648" y="3135682"/>
                  <a:ext cx="63968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59632" y="3218262"/>
                  <a:ext cx="639688" cy="138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Organigramme : Décision 15"/>
            <p:cNvSpPr/>
            <p:nvPr/>
          </p:nvSpPr>
          <p:spPr>
            <a:xfrm>
              <a:off x="2187360" y="2770880"/>
              <a:ext cx="72008" cy="72008"/>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 descr="https://docs.google.com/drawings/d/s0KcTbx-J-ezCWrClt06Emw/image?w=602&amp;h=313&amp;rev=452&amp;ac=1&amp;parent=1000Nl6GfoKtDGrlsncO1Z2NDf0G4xYE7RVDToNMaRhI"/>
          <p:cNvPicPr>
            <a:picLocks noChangeAspect="1" noChangeArrowheads="1"/>
          </p:cNvPicPr>
          <p:nvPr/>
        </p:nvPicPr>
        <p:blipFill>
          <a:blip r:embed="rId3" cstate="print"/>
          <a:srcRect l="2025" t="64" r="-76" b="22081"/>
          <a:stretch>
            <a:fillRect/>
          </a:stretch>
        </p:blipFill>
        <p:spPr bwMode="auto">
          <a:xfrm>
            <a:off x="0" y="620688"/>
            <a:ext cx="5076056" cy="2592288"/>
          </a:xfrm>
          <a:prstGeom prst="rect">
            <a:avLst/>
          </a:prstGeom>
          <a:noFill/>
          <a:ln w="9525">
            <a:noFill/>
            <a:miter lim="800000"/>
            <a:headEnd/>
            <a:tailEnd/>
          </a:ln>
        </p:spPr>
      </p:pic>
      <p:pic>
        <p:nvPicPr>
          <p:cNvPr id="3075" name="Image 8"/>
          <p:cNvPicPr>
            <a:picLocks noChangeAspect="1" noChangeArrowheads="1"/>
          </p:cNvPicPr>
          <p:nvPr/>
        </p:nvPicPr>
        <p:blipFill>
          <a:blip r:embed="rId4" cstate="print"/>
          <a:srcRect l="6184" t="4586" r="4511" b="5979"/>
          <a:stretch>
            <a:fillRect/>
          </a:stretch>
        </p:blipFill>
        <p:spPr bwMode="auto">
          <a:xfrm>
            <a:off x="0" y="3140968"/>
            <a:ext cx="3024336" cy="3276364"/>
          </a:xfrm>
          <a:prstGeom prst="rect">
            <a:avLst/>
          </a:prstGeom>
          <a:noFill/>
          <a:ln w="9525">
            <a:noFill/>
            <a:miter lim="800000"/>
            <a:headEnd/>
            <a:tailEnd/>
          </a:ln>
        </p:spPr>
      </p:pic>
      <p:sp>
        <p:nvSpPr>
          <p:cNvPr id="3076" name="Text Box 49"/>
          <p:cNvSpPr txBox="1">
            <a:spLocks noChangeArrowheads="1"/>
          </p:cNvSpPr>
          <p:nvPr/>
        </p:nvSpPr>
        <p:spPr bwMode="auto">
          <a:xfrm>
            <a:off x="67867" y="-243408"/>
            <a:ext cx="9076133" cy="861774"/>
          </a:xfrm>
          <a:prstGeom prst="rect">
            <a:avLst/>
          </a:prstGeom>
          <a:noFill/>
          <a:ln w="9525">
            <a:noFill/>
            <a:miter lim="800000"/>
            <a:headEnd/>
            <a:tailEnd/>
          </a:ln>
        </p:spPr>
        <p:txBody>
          <a:bodyPr wrap="square">
            <a:spAutoFit/>
          </a:bodyPr>
          <a:lstStyle/>
          <a:p>
            <a:endParaRPr lang="en-US" b="1" dirty="0"/>
          </a:p>
          <a:p>
            <a:pPr algn="ctr"/>
            <a:r>
              <a:rPr lang="en-US" sz="3200" b="1" dirty="0" smtClean="0"/>
              <a:t>SOFIA@GSI/FAIR </a:t>
            </a:r>
            <a:r>
              <a:rPr lang="en-US" sz="3200" b="1" dirty="0"/>
              <a:t>: a unique tool for fission </a:t>
            </a:r>
            <a:r>
              <a:rPr lang="en-US" sz="3200" b="1" dirty="0" smtClean="0"/>
              <a:t>studies</a:t>
            </a:r>
            <a:endParaRPr lang="en-US" sz="3200" b="1" dirty="0"/>
          </a:p>
        </p:txBody>
      </p:sp>
      <p:sp>
        <p:nvSpPr>
          <p:cNvPr id="4" name="ZoneTexte 3">
            <a:extLst>
              <a:ext uri="{FF2B5EF4-FFF2-40B4-BE49-F238E27FC236}"/>
            </a:extLst>
          </p:cNvPr>
          <p:cNvSpPr txBox="1"/>
          <p:nvPr/>
        </p:nvSpPr>
        <p:spPr>
          <a:xfrm>
            <a:off x="5039544" y="980728"/>
            <a:ext cx="4104456" cy="5724644"/>
          </a:xfrm>
          <a:prstGeom prst="rect">
            <a:avLst/>
          </a:prstGeom>
          <a:noFill/>
        </p:spPr>
        <p:txBody>
          <a:bodyPr wrap="square">
            <a:spAutoFit/>
          </a:bodyPr>
          <a:lstStyle/>
          <a:p>
            <a:pPr>
              <a:defRPr/>
            </a:pPr>
            <a:r>
              <a:rPr lang="en-US" sz="2400" b="1" dirty="0" smtClean="0"/>
              <a:t>Strengths :</a:t>
            </a:r>
          </a:p>
          <a:p>
            <a:pPr marL="285750" indent="-285750">
              <a:buFont typeface="Arial" panose="020B0604020202020204" pitchFamily="34" charset="0"/>
              <a:buChar char="•"/>
              <a:defRPr/>
            </a:pPr>
            <a:r>
              <a:rPr lang="en-US" dirty="0" smtClean="0"/>
              <a:t>Unique range of secondary beams (ms isotopes)</a:t>
            </a:r>
          </a:p>
          <a:p>
            <a:pPr marL="285750" indent="-285750">
              <a:buFont typeface="Arial" panose="020B0604020202020204" pitchFamily="34" charset="0"/>
              <a:buChar char="•"/>
              <a:defRPr/>
            </a:pPr>
            <a:r>
              <a:rPr lang="en-US" dirty="0" smtClean="0"/>
              <a:t>Excellent selection and definition of the secondary beam (FRS)</a:t>
            </a:r>
          </a:p>
          <a:p>
            <a:pPr marL="285750" indent="-285750">
              <a:buFont typeface="Arial" panose="020B0604020202020204" pitchFamily="34" charset="0"/>
              <a:buChar char="•"/>
              <a:defRPr/>
            </a:pPr>
            <a:r>
              <a:rPr lang="en-US" dirty="0" smtClean="0"/>
              <a:t>High fission efficiency due to extreme forward-focusing + large GLAD acceptance</a:t>
            </a:r>
            <a:endParaRPr lang="en-US" b="1" dirty="0"/>
          </a:p>
          <a:p>
            <a:pPr marL="285750" indent="-285750">
              <a:buFont typeface="Arial" panose="020B0604020202020204" pitchFamily="34" charset="0"/>
              <a:buChar char="•"/>
              <a:defRPr/>
            </a:pPr>
            <a:r>
              <a:rPr lang="en-US" dirty="0" smtClean="0"/>
              <a:t>Identification </a:t>
            </a:r>
            <a:r>
              <a:rPr lang="en-US" dirty="0"/>
              <a:t>(A, Z) of </a:t>
            </a:r>
            <a:r>
              <a:rPr lang="en-US" dirty="0" smtClean="0"/>
              <a:t>both </a:t>
            </a:r>
            <a:r>
              <a:rPr lang="en-US" dirty="0"/>
              <a:t>fission fragments (ΔE-B</a:t>
            </a:r>
            <a:r>
              <a:rPr lang="el-GR" dirty="0"/>
              <a:t>ρ</a:t>
            </a:r>
            <a:r>
              <a:rPr lang="en-US" dirty="0"/>
              <a:t>-ToF technique</a:t>
            </a:r>
            <a:r>
              <a:rPr lang="en-US" dirty="0" smtClean="0"/>
              <a:t>)</a:t>
            </a:r>
          </a:p>
          <a:p>
            <a:pPr marL="285750" indent="-285750">
              <a:buFont typeface="Arial" panose="020B0604020202020204" pitchFamily="34" charset="0"/>
              <a:buChar char="•"/>
              <a:defRPr/>
            </a:pPr>
            <a:r>
              <a:rPr lang="en-US" dirty="0" smtClean="0"/>
              <a:t>Unprecedented Z resolution  and </a:t>
            </a:r>
            <a:r>
              <a:rPr lang="en-US" dirty="0" smtClean="0"/>
              <a:t>excellent </a:t>
            </a:r>
            <a:r>
              <a:rPr lang="en-US" dirty="0" smtClean="0"/>
              <a:t>precision in A (tailored detectors + high kinetic energy)</a:t>
            </a:r>
            <a:endParaRPr lang="en-US" dirty="0"/>
          </a:p>
          <a:p>
            <a:pPr marL="285750" indent="-285750">
              <a:buFont typeface="Arial" panose="020B0604020202020204" pitchFamily="34" charset="0"/>
              <a:buChar char="•"/>
              <a:defRPr/>
            </a:pPr>
            <a:r>
              <a:rPr lang="en-US" dirty="0"/>
              <a:t>Event-by-event determination of the emitted neutron number</a:t>
            </a:r>
          </a:p>
          <a:p>
            <a:pPr marL="285750" indent="-285750">
              <a:buFont typeface="Arial" panose="020B0604020202020204" pitchFamily="34" charset="0"/>
              <a:buChar char="•"/>
              <a:defRPr/>
            </a:pPr>
            <a:r>
              <a:rPr lang="en-US" dirty="0"/>
              <a:t>Precise </a:t>
            </a:r>
            <a:r>
              <a:rPr lang="en-US" dirty="0" smtClean="0"/>
              <a:t>total kinetic energy </a:t>
            </a:r>
            <a:r>
              <a:rPr lang="en-US" dirty="0" smtClean="0"/>
              <a:t>measurement</a:t>
            </a:r>
          </a:p>
          <a:p>
            <a:pPr marL="285750" indent="-285750">
              <a:buFont typeface="Arial" panose="020B0604020202020204" pitchFamily="34" charset="0"/>
              <a:buChar char="•"/>
              <a:defRPr/>
            </a:pPr>
            <a:endParaRPr lang="en-US" dirty="0"/>
          </a:p>
          <a:p>
            <a:pPr marL="285750" indent="-285750">
              <a:defRPr/>
            </a:pPr>
            <a:r>
              <a:rPr lang="en-US" b="1" dirty="0" smtClean="0">
                <a:solidFill>
                  <a:srgbClr val="FF0000"/>
                </a:solidFill>
              </a:rPr>
              <a:t>Experiment accepted to explore the 180Hg region in 2020!</a:t>
            </a:r>
          </a:p>
        </p:txBody>
      </p:sp>
      <p:sp>
        <p:nvSpPr>
          <p:cNvPr id="3079" name="ZoneTexte 7"/>
          <p:cNvSpPr txBox="1">
            <a:spLocks noChangeArrowheads="1"/>
          </p:cNvSpPr>
          <p:nvPr/>
        </p:nvSpPr>
        <p:spPr bwMode="auto">
          <a:xfrm>
            <a:off x="251520" y="6273225"/>
            <a:ext cx="4189288" cy="584775"/>
          </a:xfrm>
          <a:prstGeom prst="rect">
            <a:avLst/>
          </a:prstGeom>
          <a:noFill/>
          <a:ln w="9525">
            <a:noFill/>
            <a:miter lim="800000"/>
            <a:headEnd/>
            <a:tailEnd/>
          </a:ln>
        </p:spPr>
        <p:txBody>
          <a:bodyPr wrap="none">
            <a:spAutoFit/>
          </a:bodyPr>
          <a:lstStyle/>
          <a:p>
            <a:r>
              <a:rPr lang="fr-FR" altLang="fr-FR" sz="1600" i="1" dirty="0"/>
              <a:t>A. Chatillon et al. Phys. </a:t>
            </a:r>
            <a:r>
              <a:rPr lang="fr-FR" altLang="fr-FR" sz="1600" i="1" dirty="0" err="1"/>
              <a:t>Rev</a:t>
            </a:r>
            <a:r>
              <a:rPr lang="fr-FR" altLang="fr-FR" sz="1600" i="1" dirty="0"/>
              <a:t>. C 99 (2019) 054628</a:t>
            </a:r>
            <a:endParaRPr lang="en-US" altLang="fr-FR" sz="1600" i="1" dirty="0"/>
          </a:p>
          <a:p>
            <a:r>
              <a:rPr lang="en-US" altLang="fr-FR" sz="1600" i="1" dirty="0"/>
              <a:t>E. </a:t>
            </a:r>
            <a:r>
              <a:rPr lang="en-US" altLang="fr-FR" sz="1600" i="1" dirty="0" err="1"/>
              <a:t>Pellereau</a:t>
            </a:r>
            <a:r>
              <a:rPr lang="en-US" altLang="fr-FR" sz="1600" i="1" dirty="0"/>
              <a:t> et al. Phys. Rev. C  95 (2017) 054603</a:t>
            </a:r>
          </a:p>
        </p:txBody>
      </p:sp>
      <p:pic>
        <p:nvPicPr>
          <p:cNvPr id="3080" name="Image 9"/>
          <p:cNvPicPr>
            <a:picLocks noChangeAspect="1" noChangeArrowheads="1"/>
          </p:cNvPicPr>
          <p:nvPr/>
        </p:nvPicPr>
        <p:blipFill>
          <a:blip r:embed="rId5" cstate="print"/>
          <a:srcRect/>
          <a:stretch>
            <a:fillRect/>
          </a:stretch>
        </p:blipFill>
        <p:spPr bwMode="auto">
          <a:xfrm>
            <a:off x="2987824" y="4890457"/>
            <a:ext cx="1989535" cy="1441450"/>
          </a:xfrm>
          <a:prstGeom prst="rect">
            <a:avLst/>
          </a:prstGeom>
          <a:noFill/>
          <a:ln w="9525">
            <a:noFill/>
            <a:miter lim="800000"/>
            <a:headEnd/>
            <a:tailEnd/>
          </a:ln>
        </p:spPr>
      </p:pic>
      <p:sp>
        <p:nvSpPr>
          <p:cNvPr id="3081" name="ZoneTexte 10"/>
          <p:cNvSpPr txBox="1">
            <a:spLocks noChangeArrowheads="1"/>
          </p:cNvSpPr>
          <p:nvPr/>
        </p:nvSpPr>
        <p:spPr bwMode="auto">
          <a:xfrm>
            <a:off x="3329021" y="4703878"/>
            <a:ext cx="1432845" cy="276999"/>
          </a:xfrm>
          <a:prstGeom prst="rect">
            <a:avLst/>
          </a:prstGeom>
          <a:noFill/>
          <a:ln w="9525">
            <a:noFill/>
            <a:miter lim="800000"/>
            <a:headEnd/>
            <a:tailEnd/>
          </a:ln>
        </p:spPr>
        <p:txBody>
          <a:bodyPr wrap="square">
            <a:spAutoFit/>
          </a:bodyPr>
          <a:lstStyle/>
          <a:p>
            <a:r>
              <a:rPr lang="en-US" sz="1200" b="1" dirty="0" smtClean="0"/>
              <a:t>Total kinetic energy</a:t>
            </a:r>
            <a:endParaRPr lang="en-US" sz="1200" b="1" dirty="0"/>
          </a:p>
        </p:txBody>
      </p:sp>
      <p:pic>
        <p:nvPicPr>
          <p:cNvPr id="3082" name="Image 12" descr="Une image contenant carte, texte&#10;&#10;Description générée automatiquement"/>
          <p:cNvPicPr>
            <a:picLocks noChangeAspect="1" noChangeArrowheads="1"/>
          </p:cNvPicPr>
          <p:nvPr/>
        </p:nvPicPr>
        <p:blipFill>
          <a:blip r:embed="rId6" cstate="print"/>
          <a:srcRect/>
          <a:stretch>
            <a:fillRect/>
          </a:stretch>
        </p:blipFill>
        <p:spPr bwMode="auto">
          <a:xfrm>
            <a:off x="3059832" y="3335726"/>
            <a:ext cx="1958579" cy="1420813"/>
          </a:xfrm>
          <a:prstGeom prst="rect">
            <a:avLst/>
          </a:prstGeom>
          <a:noFill/>
          <a:ln w="9525">
            <a:noFill/>
            <a:miter lim="800000"/>
            <a:headEnd/>
            <a:tailEnd/>
          </a:ln>
        </p:spPr>
      </p:pic>
      <p:sp>
        <p:nvSpPr>
          <p:cNvPr id="3083" name="ZoneTexte 13"/>
          <p:cNvSpPr txBox="1">
            <a:spLocks noChangeArrowheads="1"/>
          </p:cNvSpPr>
          <p:nvPr/>
        </p:nvSpPr>
        <p:spPr bwMode="auto">
          <a:xfrm>
            <a:off x="3502513" y="3119702"/>
            <a:ext cx="1080120" cy="261610"/>
          </a:xfrm>
          <a:prstGeom prst="rect">
            <a:avLst/>
          </a:prstGeom>
          <a:noFill/>
          <a:ln w="9525">
            <a:noFill/>
            <a:miter lim="800000"/>
            <a:headEnd/>
            <a:tailEnd/>
          </a:ln>
        </p:spPr>
        <p:txBody>
          <a:bodyPr wrap="square">
            <a:spAutoFit/>
          </a:bodyPr>
          <a:lstStyle/>
          <a:p>
            <a:r>
              <a:rPr lang="en-US" sz="1100" b="1" dirty="0" smtClean="0"/>
              <a:t>Total n </a:t>
            </a:r>
            <a:r>
              <a:rPr lang="en-US" sz="1100" b="1" dirty="0" smtClean="0"/>
              <a:t> </a:t>
            </a:r>
            <a:r>
              <a:rPr lang="en-US" sz="1100" b="1" dirty="0" err="1" smtClean="0"/>
              <a:t>multip</a:t>
            </a:r>
            <a:r>
              <a:rPr lang="en-US" sz="1100" b="1" dirty="0" smtClean="0"/>
              <a:t>.</a:t>
            </a:r>
            <a:endParaRPr lang="en-US" sz="1100" b="1" dirty="0"/>
          </a:p>
        </p:txBody>
      </p:sp>
      <p:sp>
        <p:nvSpPr>
          <p:cNvPr id="3084" name="ZoneTexte 14"/>
          <p:cNvSpPr txBox="1">
            <a:spLocks noChangeArrowheads="1"/>
          </p:cNvSpPr>
          <p:nvPr/>
        </p:nvSpPr>
        <p:spPr bwMode="auto">
          <a:xfrm>
            <a:off x="611560" y="3429000"/>
            <a:ext cx="864096" cy="646331"/>
          </a:xfrm>
          <a:prstGeom prst="rect">
            <a:avLst/>
          </a:prstGeom>
          <a:noFill/>
          <a:ln w="9525">
            <a:noFill/>
            <a:miter lim="800000"/>
            <a:headEnd/>
            <a:tailEnd/>
          </a:ln>
        </p:spPr>
        <p:txBody>
          <a:bodyPr wrap="square">
            <a:spAutoFit/>
          </a:bodyPr>
          <a:lstStyle/>
          <a:p>
            <a:r>
              <a:rPr lang="en-US" dirty="0"/>
              <a:t>(</a:t>
            </a:r>
            <a:r>
              <a:rPr lang="en-US" dirty="0" smtClean="0"/>
              <a:t>Z,N) </a:t>
            </a:r>
            <a:r>
              <a:rPr lang="en-US" dirty="0"/>
              <a:t>id matrix</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1894" y="2420888"/>
            <a:ext cx="9468544" cy="1046440"/>
          </a:xfrm>
          <a:prstGeom prst="rect">
            <a:avLst/>
          </a:prstGeom>
          <a:noFill/>
        </p:spPr>
        <p:txBody>
          <a:bodyPr wrap="square" rtlCol="0">
            <a:spAutoFit/>
          </a:bodyPr>
          <a:lstStyle/>
          <a:p>
            <a:pPr algn="ctr"/>
            <a:r>
              <a:rPr lang="en-US" sz="3000" b="1" dirty="0" smtClean="0"/>
              <a:t>High-resolution Laser spectroscopy of super-heavy nuclei</a:t>
            </a:r>
          </a:p>
          <a:p>
            <a:pPr algn="ctr"/>
            <a:r>
              <a:rPr lang="en-US" sz="3200" b="1" dirty="0" smtClean="0"/>
              <a:t>N. </a:t>
            </a:r>
            <a:r>
              <a:rPr lang="en-US" sz="3200" b="1" dirty="0" err="1" smtClean="0"/>
              <a:t>Lecesne</a:t>
            </a:r>
            <a:r>
              <a:rPr lang="en-US" sz="3200" b="1" dirty="0" smtClean="0"/>
              <a:t>, GANIL</a:t>
            </a:r>
            <a:endParaRPr lang="en-US" sz="32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xmlns="" id="{F3B8FC7C-6A94-4144-8E64-4130CB137B8A}"/>
              </a:ext>
            </a:extLst>
          </p:cNvPr>
          <p:cNvSpPr/>
          <p:nvPr/>
        </p:nvSpPr>
        <p:spPr>
          <a:xfrm>
            <a:off x="0" y="620688"/>
            <a:ext cx="9144000" cy="2611034"/>
          </a:xfrm>
          <a:prstGeom prst="roundRect">
            <a:avLst>
              <a:gd name="adj" fmla="val 10452"/>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1">
            <a:extLst>
              <a:ext uri="{FF2B5EF4-FFF2-40B4-BE49-F238E27FC236}">
                <a16:creationId xmlns:a16="http://schemas.microsoft.com/office/drawing/2014/main" xmlns="" id="{C4533ADA-0928-3842-89D4-0C4A4FF395A9}"/>
              </a:ext>
            </a:extLst>
          </p:cNvPr>
          <p:cNvSpPr txBox="1">
            <a:spLocks noChangeArrowheads="1"/>
          </p:cNvSpPr>
          <p:nvPr/>
        </p:nvSpPr>
        <p:spPr bwMode="auto">
          <a:xfrm>
            <a:off x="0" y="0"/>
            <a:ext cx="10261368" cy="49244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marL="285750" indent="-28575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600" b="1" dirty="0">
                <a:solidFill>
                  <a:srgbClr val="7030A0"/>
                </a:solidFill>
              </a:rPr>
              <a:t>High resolution laser spectroscopy of super heavy nuclei</a:t>
            </a:r>
            <a:endParaRPr lang="en-US" sz="2600" b="1" baseline="30000" dirty="0">
              <a:solidFill>
                <a:srgbClr val="7030A0"/>
              </a:solidFill>
            </a:endParaRPr>
          </a:p>
        </p:txBody>
      </p:sp>
      <p:sp>
        <p:nvSpPr>
          <p:cNvPr id="4" name="Rectangle à coins arrondis 3">
            <a:extLst>
              <a:ext uri="{FF2B5EF4-FFF2-40B4-BE49-F238E27FC236}">
                <a16:creationId xmlns:a16="http://schemas.microsoft.com/office/drawing/2014/main" xmlns="" id="{3D4000AC-B581-0A45-B19C-6AB36EDDB4A2}"/>
              </a:ext>
            </a:extLst>
          </p:cNvPr>
          <p:cNvSpPr/>
          <p:nvPr/>
        </p:nvSpPr>
        <p:spPr>
          <a:xfrm>
            <a:off x="1" y="3356992"/>
            <a:ext cx="9143999" cy="3196455"/>
          </a:xfrm>
          <a:prstGeom prst="roundRect">
            <a:avLst>
              <a:gd name="adj" fmla="val 10452"/>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a:extLst>
              <a:ext uri="{FF2B5EF4-FFF2-40B4-BE49-F238E27FC236}">
                <a16:creationId xmlns:a16="http://schemas.microsoft.com/office/drawing/2014/main" xmlns="" id="{8E86A720-EC8F-E24B-B224-4816D542D3C6}"/>
              </a:ext>
            </a:extLst>
          </p:cNvPr>
          <p:cNvSpPr txBox="1">
            <a:spLocks/>
          </p:cNvSpPr>
          <p:nvPr/>
        </p:nvSpPr>
        <p:spPr>
          <a:xfrm>
            <a:off x="3707904" y="692696"/>
            <a:ext cx="5436096" cy="2160240"/>
          </a:xfrm>
          <a:prstGeom prst="rect">
            <a:avLst/>
          </a:prstGeom>
        </p:spPr>
        <p:txBody>
          <a:bodyPr vert="horz"/>
          <a:lstStyle>
            <a:lvl1pPr marL="266700" indent="-266700" algn="l" rtl="0" eaLnBrk="1" fontAlgn="base" hangingPunct="1">
              <a:spcBef>
                <a:spcPct val="20000"/>
              </a:spcBef>
              <a:spcAft>
                <a:spcPct val="0"/>
              </a:spcAft>
              <a:buFont typeface="Arial" pitchFamily="34" charset="0"/>
              <a:buChar char="♦"/>
              <a:defRPr sz="2400" b="1" baseline="0">
                <a:solidFill>
                  <a:srgbClr val="7030A0"/>
                </a:solidFill>
                <a:latin typeface="+mn-lt"/>
                <a:ea typeface="+mn-ea"/>
                <a:cs typeface="+mn-cs"/>
              </a:defRPr>
            </a:lvl1pPr>
            <a:lvl2pPr marL="990600" indent="-266700" algn="l" rtl="0" eaLnBrk="1" fontAlgn="base" hangingPunct="1">
              <a:spcBef>
                <a:spcPct val="20000"/>
              </a:spcBef>
              <a:spcAft>
                <a:spcPct val="0"/>
              </a:spcAft>
              <a:buFont typeface="Wingdings" pitchFamily="2" charset="2"/>
              <a:buChar char="Ø"/>
              <a:defRPr sz="2000">
                <a:solidFill>
                  <a:schemeClr val="tx1"/>
                </a:solidFill>
                <a:latin typeface="+mn-lt"/>
                <a:ea typeface="+mn-ea"/>
              </a:defRPr>
            </a:lvl2pPr>
            <a:lvl3pPr marL="1168400" indent="-1397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Font typeface="Arial" pitchFamily="34" charset="0"/>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266700" marR="0" lvl="0" indent="-266700" algn="l" defTabSz="914400" rtl="0" eaLnBrk="1" fontAlgn="base" latinLnBrk="0" hangingPunct="1">
              <a:lnSpc>
                <a:spcPct val="100000"/>
              </a:lnSpc>
              <a:spcBef>
                <a:spcPct val="20000"/>
              </a:spcBef>
              <a:spcAft>
                <a:spcPct val="0"/>
              </a:spcAft>
              <a:buClrTx/>
              <a:buSzTx/>
              <a:buNone/>
              <a:tabLst/>
              <a:defRPr/>
            </a:pPr>
            <a:r>
              <a:rPr lang="fr-FR" sz="1800" b="1" kern="0" dirty="0" err="1" smtClean="0">
                <a:solidFill>
                  <a:srgbClr val="7030A0"/>
                </a:solidFill>
                <a:latin typeface="Arial"/>
                <a:ea typeface="ＭＳ Ｐゴシック"/>
              </a:rPr>
              <a:t>North</a:t>
            </a:r>
            <a:r>
              <a:rPr lang="fr-FR" sz="1800" b="1" kern="0" dirty="0" smtClean="0">
                <a:solidFill>
                  <a:srgbClr val="7030A0"/>
                </a:solidFill>
                <a:latin typeface="Arial"/>
                <a:ea typeface="ＭＳ Ｐゴシック"/>
              </a:rPr>
              <a:t>-</a:t>
            </a:r>
            <a:r>
              <a:rPr lang="fr-FR" sz="1800" b="1" kern="0" dirty="0" err="1" smtClean="0">
                <a:solidFill>
                  <a:srgbClr val="7030A0"/>
                </a:solidFill>
                <a:latin typeface="Arial"/>
                <a:ea typeface="ＭＳ Ｐゴシック"/>
              </a:rPr>
              <a:t>eastern</a:t>
            </a:r>
            <a:r>
              <a:rPr lang="fr-FR" sz="1800" b="1" kern="0" dirty="0" smtClean="0">
                <a:solidFill>
                  <a:srgbClr val="7030A0"/>
                </a:solidFill>
                <a:latin typeface="Arial"/>
                <a:ea typeface="ＭＳ Ｐゴシック"/>
              </a:rPr>
              <a:t> </a:t>
            </a:r>
            <a:r>
              <a:rPr lang="fr-FR" sz="1800" b="1" kern="0" dirty="0" err="1" smtClean="0">
                <a:solidFill>
                  <a:srgbClr val="7030A0"/>
                </a:solidFill>
                <a:latin typeface="Arial"/>
                <a:ea typeface="ＭＳ Ｐゴシック"/>
              </a:rPr>
              <a:t>limit</a:t>
            </a:r>
            <a:r>
              <a:rPr lang="fr-FR" sz="1800" b="1" kern="0" dirty="0" smtClean="0">
                <a:solidFill>
                  <a:srgbClr val="7030A0"/>
                </a:solidFill>
                <a:latin typeface="Arial"/>
                <a:ea typeface="ＭＳ Ｐゴシック"/>
              </a:rPr>
              <a:t> of existence? </a:t>
            </a:r>
          </a:p>
          <a:p>
            <a:pPr marL="266700" marR="0" lvl="0" indent="-266700" algn="l" defTabSz="914400" rtl="0" eaLnBrk="1" fontAlgn="base" latinLnBrk="0" hangingPunct="1">
              <a:lnSpc>
                <a:spcPct val="100000"/>
              </a:lnSpc>
              <a:spcBef>
                <a:spcPts val="0"/>
              </a:spcBef>
              <a:spcAft>
                <a:spcPts val="0"/>
              </a:spcAft>
              <a:buClrTx/>
              <a:buSzTx/>
              <a:buNone/>
              <a:tabLst/>
              <a:defRPr/>
            </a:pPr>
            <a:r>
              <a:rPr lang="fr-FR" sz="1800" kern="0" dirty="0" smtClean="0">
                <a:latin typeface="Arial"/>
                <a:ea typeface="ＭＳ Ｐゴシック"/>
              </a:rPr>
              <a:t> </a:t>
            </a:r>
            <a:r>
              <a:rPr lang="fr-FR" sz="1800" b="1" kern="0" dirty="0" smtClean="0">
                <a:solidFill>
                  <a:srgbClr val="7030A0"/>
                </a:solidFill>
                <a:latin typeface="Arial"/>
                <a:ea typeface="ＭＳ Ｐゴシック"/>
              </a:rPr>
              <a:t>How do the </a:t>
            </a:r>
            <a:r>
              <a:rPr lang="fr-FR" sz="1800" b="1" kern="0" dirty="0" err="1" smtClean="0">
                <a:solidFill>
                  <a:srgbClr val="7030A0"/>
                </a:solidFill>
                <a:latin typeface="Arial"/>
                <a:ea typeface="ＭＳ Ｐゴシック"/>
              </a:rPr>
              <a:t>magic</a:t>
            </a:r>
            <a:r>
              <a:rPr lang="fr-FR" sz="1800" b="1" kern="0" dirty="0" smtClean="0">
                <a:solidFill>
                  <a:srgbClr val="7030A0"/>
                </a:solidFill>
                <a:latin typeface="Arial"/>
                <a:ea typeface="ＭＳ Ｐゴシック"/>
              </a:rPr>
              <a:t> </a:t>
            </a:r>
            <a:r>
              <a:rPr lang="fr-FR" sz="1800" b="1" kern="0" dirty="0" err="1" smtClean="0">
                <a:solidFill>
                  <a:srgbClr val="7030A0"/>
                </a:solidFill>
                <a:latin typeface="Arial"/>
                <a:ea typeface="ＭＳ Ｐゴシック"/>
              </a:rPr>
              <a:t>numbers</a:t>
            </a:r>
            <a:r>
              <a:rPr lang="fr-FR" sz="1800" b="1" kern="0" dirty="0" smtClean="0">
                <a:solidFill>
                  <a:srgbClr val="7030A0"/>
                </a:solidFill>
                <a:latin typeface="Arial"/>
                <a:ea typeface="ＭＳ Ｐゴシック"/>
              </a:rPr>
              <a:t> </a:t>
            </a:r>
            <a:r>
              <a:rPr lang="fr-FR" sz="1800" b="1" kern="0" dirty="0" err="1" smtClean="0">
                <a:solidFill>
                  <a:srgbClr val="7030A0"/>
                </a:solidFill>
                <a:latin typeface="Arial"/>
                <a:ea typeface="ＭＳ Ｐゴシック"/>
              </a:rPr>
              <a:t>evolve</a:t>
            </a:r>
            <a:r>
              <a:rPr lang="fr-FR" sz="1800" b="1" kern="0" dirty="0" smtClean="0">
                <a:solidFill>
                  <a:srgbClr val="7030A0"/>
                </a:solidFill>
                <a:latin typeface="Arial"/>
                <a:ea typeface="ＭＳ Ｐゴシック"/>
              </a:rPr>
              <a:t>?</a:t>
            </a:r>
            <a:endParaRPr lang="fr-FR" sz="1800" kern="0" dirty="0" smtClean="0">
              <a:latin typeface="Arial"/>
              <a:ea typeface="ＭＳ Ｐゴシック"/>
            </a:endParaRPr>
          </a:p>
          <a:p>
            <a:pPr marL="266700" marR="0" lvl="0" indent="-266700" algn="l" defTabSz="914400" rtl="0" eaLnBrk="1" fontAlgn="base" latinLnBrk="0" hangingPunct="1">
              <a:lnSpc>
                <a:spcPct val="100000"/>
              </a:lnSpc>
              <a:spcBef>
                <a:spcPts val="0"/>
              </a:spcBef>
              <a:spcAft>
                <a:spcPts val="600"/>
              </a:spcAft>
              <a:buClrTx/>
              <a:buSzTx/>
              <a:buNone/>
              <a:tabLst/>
              <a:defRPr/>
            </a:pPr>
            <a:r>
              <a:rPr lang="fr-FR" sz="1800" b="1" kern="0" dirty="0" smtClean="0">
                <a:solidFill>
                  <a:srgbClr val="7030A0"/>
                </a:solidFill>
                <a:latin typeface="Arial"/>
                <a:ea typeface="ＭＳ Ｐゴシック"/>
              </a:rPr>
              <a:t>Is </a:t>
            </a:r>
            <a:r>
              <a:rPr lang="fr-FR" sz="1800" b="1" kern="0" dirty="0" err="1" smtClean="0">
                <a:solidFill>
                  <a:srgbClr val="7030A0"/>
                </a:solidFill>
                <a:latin typeface="Arial"/>
                <a:ea typeface="ＭＳ Ｐゴシック"/>
              </a:rPr>
              <a:t>there</a:t>
            </a:r>
            <a:r>
              <a:rPr lang="fr-FR" sz="1800" b="1" kern="0" dirty="0" smtClean="0">
                <a:solidFill>
                  <a:srgbClr val="7030A0"/>
                </a:solidFill>
                <a:latin typeface="Arial"/>
                <a:ea typeface="ＭＳ Ｐゴシック"/>
              </a:rPr>
              <a:t> an </a:t>
            </a:r>
            <a:r>
              <a:rPr lang="fr-FR" sz="1800" b="1" kern="0" dirty="0" err="1" smtClean="0">
                <a:solidFill>
                  <a:srgbClr val="7030A0"/>
                </a:solidFill>
                <a:latin typeface="Arial"/>
                <a:ea typeface="ＭＳ Ｐゴシック"/>
              </a:rPr>
              <a:t>island</a:t>
            </a:r>
            <a:r>
              <a:rPr lang="fr-FR" sz="1800" b="1" kern="0" dirty="0" smtClean="0">
                <a:solidFill>
                  <a:srgbClr val="7030A0"/>
                </a:solidFill>
                <a:latin typeface="Arial"/>
                <a:ea typeface="ＭＳ Ｐゴシック"/>
              </a:rPr>
              <a:t> of </a:t>
            </a:r>
            <a:r>
              <a:rPr lang="fr-FR" sz="1800" b="1" kern="0" dirty="0" err="1" smtClean="0">
                <a:solidFill>
                  <a:srgbClr val="7030A0"/>
                </a:solidFill>
                <a:latin typeface="Arial"/>
                <a:ea typeface="ＭＳ Ｐゴシック"/>
              </a:rPr>
              <a:t>stability</a:t>
            </a:r>
            <a:r>
              <a:rPr lang="fr-FR" sz="1800" b="1" kern="0" dirty="0" smtClean="0">
                <a:solidFill>
                  <a:srgbClr val="7030A0"/>
                </a:solidFill>
                <a:latin typeface="Arial"/>
                <a:ea typeface="ＭＳ Ｐゴシック"/>
              </a:rPr>
              <a:t>? </a:t>
            </a:r>
          </a:p>
          <a:p>
            <a:pPr marL="0" lvl="0" indent="0">
              <a:buNone/>
              <a:defRPr/>
            </a:pPr>
            <a:r>
              <a:rPr lang="fr-FR" sz="1800" kern="0" dirty="0" err="1" smtClean="0">
                <a:latin typeface="Arial"/>
                <a:ea typeface="ＭＳ Ｐゴシック"/>
              </a:rPr>
              <a:t>Make</a:t>
            </a:r>
            <a:r>
              <a:rPr lang="fr-FR" sz="1800" kern="0" dirty="0" smtClean="0">
                <a:latin typeface="Arial"/>
                <a:ea typeface="ＭＳ Ｐゴシック"/>
              </a:rPr>
              <a:t> use of the </a:t>
            </a:r>
            <a:r>
              <a:rPr lang="fr-FR" sz="1800" kern="0" dirty="0" err="1" smtClean="0">
                <a:latin typeface="Arial"/>
                <a:ea typeface="ＭＳ Ｐゴシック"/>
              </a:rPr>
              <a:t>atomic</a:t>
            </a:r>
            <a:r>
              <a:rPr lang="fr-FR" sz="1800" kern="0" dirty="0" smtClean="0">
                <a:latin typeface="Arial"/>
                <a:ea typeface="ＭＳ Ｐゴシック"/>
              </a:rPr>
              <a:t> structure of </a:t>
            </a:r>
            <a:r>
              <a:rPr lang="fr-FR" sz="1800" kern="0" dirty="0" err="1" smtClean="0">
                <a:latin typeface="Arial"/>
                <a:ea typeface="ＭＳ Ｐゴシック"/>
              </a:rPr>
              <a:t>transfermium</a:t>
            </a:r>
            <a:r>
              <a:rPr lang="fr-FR" sz="1800" kern="0" dirty="0" smtClean="0">
                <a:latin typeface="Arial"/>
                <a:ea typeface="ＭＳ Ｐゴシック"/>
              </a:rPr>
              <a:t> </a:t>
            </a:r>
            <a:r>
              <a:rPr lang="fr-FR" sz="1800" kern="0" dirty="0" err="1" smtClean="0">
                <a:latin typeface="Arial"/>
                <a:ea typeface="ＭＳ Ｐゴシック"/>
              </a:rPr>
              <a:t>elements</a:t>
            </a:r>
            <a:r>
              <a:rPr lang="fr-FR" sz="1800" kern="0" dirty="0" smtClean="0">
                <a:latin typeface="Arial"/>
                <a:ea typeface="ＭＳ Ｐゴシック"/>
              </a:rPr>
              <a:t> (Z&gt;100) to </a:t>
            </a:r>
            <a:r>
              <a:rPr lang="fr-FR" sz="1800" kern="0" dirty="0" err="1" smtClean="0">
                <a:latin typeface="Arial"/>
                <a:ea typeface="ＭＳ Ｐゴシック"/>
              </a:rPr>
              <a:t>infer</a:t>
            </a:r>
            <a:r>
              <a:rPr lang="fr-FR" sz="1800" kern="0" dirty="0" smtClean="0">
                <a:latin typeface="Arial"/>
                <a:ea typeface="ＭＳ Ｐゴシック"/>
              </a:rPr>
              <a:t> </a:t>
            </a:r>
            <a:r>
              <a:rPr lang="fr-FR" sz="1800" kern="0" dirty="0" err="1" smtClean="0">
                <a:latin typeface="Arial"/>
                <a:ea typeface="ＭＳ Ｐゴシック"/>
              </a:rPr>
              <a:t>n</a:t>
            </a:r>
            <a:r>
              <a:rPr lang="fr-FR" sz="1800" b="1" kern="0" dirty="0" err="1" smtClean="0">
                <a:solidFill>
                  <a:srgbClr val="7030A0"/>
                </a:solidFill>
                <a:latin typeface="Arial"/>
                <a:ea typeface="ＭＳ Ｐゴシック"/>
              </a:rPr>
              <a:t>uclear</a:t>
            </a:r>
            <a:r>
              <a:rPr lang="fr-FR" sz="1800" b="1" kern="0" dirty="0" smtClean="0">
                <a:solidFill>
                  <a:srgbClr val="7030A0"/>
                </a:solidFill>
                <a:latin typeface="Arial"/>
                <a:ea typeface="ＭＳ Ｐゴシック"/>
              </a:rPr>
              <a:t> </a:t>
            </a:r>
            <a:r>
              <a:rPr lang="fr-FR" sz="1800" b="1" kern="0" dirty="0" err="1" smtClean="0">
                <a:solidFill>
                  <a:srgbClr val="7030A0"/>
                </a:solidFill>
                <a:latin typeface="Arial"/>
                <a:ea typeface="ＭＳ Ｐゴシック"/>
              </a:rPr>
              <a:t>properties</a:t>
            </a:r>
            <a:r>
              <a:rPr lang="fr-FR" sz="1800" b="1" kern="0" dirty="0" smtClean="0">
                <a:solidFill>
                  <a:srgbClr val="7030A0"/>
                </a:solidFill>
                <a:latin typeface="Arial"/>
                <a:ea typeface="ＭＳ Ｐゴシック"/>
              </a:rPr>
              <a:t> of  the </a:t>
            </a:r>
            <a:r>
              <a:rPr lang="fr-FR" sz="1800" b="1" kern="0" dirty="0" err="1" smtClean="0">
                <a:solidFill>
                  <a:srgbClr val="7030A0"/>
                </a:solidFill>
                <a:latin typeface="Arial"/>
                <a:ea typeface="ＭＳ Ｐゴシック"/>
              </a:rPr>
              <a:t>heavies</a:t>
            </a:r>
            <a:r>
              <a:rPr lang="fr-FR" sz="1800" kern="0" dirty="0" err="1" smtClean="0">
                <a:latin typeface="Arial"/>
                <a:ea typeface="ＭＳ Ｐゴシック"/>
              </a:rPr>
              <a:t>t</a:t>
            </a:r>
            <a:r>
              <a:rPr lang="fr-FR" sz="1800" kern="0" dirty="0" smtClean="0">
                <a:latin typeface="Arial"/>
                <a:ea typeface="ＭＳ Ｐゴシック"/>
              </a:rPr>
              <a:t> </a:t>
            </a:r>
            <a:r>
              <a:rPr lang="fr-FR" sz="1800" kern="0" dirty="0" err="1" smtClean="0">
                <a:latin typeface="Arial"/>
                <a:ea typeface="ＭＳ Ｐゴシック"/>
              </a:rPr>
              <a:t>elements</a:t>
            </a:r>
            <a:r>
              <a:rPr lang="fr-FR" sz="1800" kern="0" dirty="0" smtClean="0">
                <a:latin typeface="Arial"/>
                <a:ea typeface="ＭＳ Ｐゴシック"/>
              </a:rPr>
              <a:t> (spin, moments, </a:t>
            </a:r>
            <a:r>
              <a:rPr lang="fr-FR" sz="1800" kern="0" dirty="0" err="1" smtClean="0">
                <a:latin typeface="Arial"/>
                <a:ea typeface="ＭＳ Ｐゴシック"/>
              </a:rPr>
              <a:t>s</a:t>
            </a:r>
            <a:r>
              <a:rPr lang="fr-FR" sz="1800" b="1" kern="0" dirty="0" err="1" smtClean="0">
                <a:solidFill>
                  <a:srgbClr val="7030A0"/>
                </a:solidFill>
                <a:latin typeface="Arial"/>
                <a:ea typeface="ＭＳ Ｐゴシック"/>
              </a:rPr>
              <a:t>izes</a:t>
            </a:r>
            <a:r>
              <a:rPr lang="fr-FR" sz="1800" b="1" kern="0" dirty="0" smtClean="0">
                <a:solidFill>
                  <a:srgbClr val="7030A0"/>
                </a:solidFill>
                <a:latin typeface="Arial"/>
                <a:ea typeface="ＭＳ Ｐゴシック"/>
              </a:rPr>
              <a:t> and </a:t>
            </a:r>
            <a:r>
              <a:rPr lang="fr-FR" sz="1800" b="1" kern="0" dirty="0" err="1" smtClean="0">
                <a:solidFill>
                  <a:srgbClr val="7030A0"/>
                </a:solidFill>
                <a:latin typeface="Arial"/>
                <a:ea typeface="ＭＳ Ｐゴシック"/>
              </a:rPr>
              <a:t>shapes</a:t>
            </a:r>
            <a:r>
              <a:rPr lang="fr-FR" sz="1800" b="1" kern="0" dirty="0" smtClean="0">
                <a:solidFill>
                  <a:srgbClr val="7030A0"/>
                </a:solidFill>
                <a:latin typeface="Arial"/>
                <a:ea typeface="ＭＳ Ｐゴシック"/>
              </a:rPr>
              <a:t>)</a:t>
            </a:r>
          </a:p>
        </p:txBody>
      </p:sp>
      <p:pic>
        <p:nvPicPr>
          <p:cNvPr id="6" name="Image 5">
            <a:extLst>
              <a:ext uri="{FF2B5EF4-FFF2-40B4-BE49-F238E27FC236}">
                <a16:creationId xmlns:a16="http://schemas.microsoft.com/office/drawing/2014/main" xmlns="" id="{3E64F4CD-0407-AE4B-8841-C451A57D8F33}"/>
              </a:ext>
            </a:extLst>
          </p:cNvPr>
          <p:cNvPicPr>
            <a:picLocks noChangeAspect="1"/>
          </p:cNvPicPr>
          <p:nvPr/>
        </p:nvPicPr>
        <p:blipFill rotWithShape="1">
          <a:blip r:embed="rId3" cstate="print"/>
          <a:srcRect l="4264" t="932" r="2263" b="16929"/>
          <a:stretch/>
        </p:blipFill>
        <p:spPr>
          <a:xfrm>
            <a:off x="62792" y="692696"/>
            <a:ext cx="3666744" cy="2190031"/>
          </a:xfrm>
          <a:prstGeom prst="rect">
            <a:avLst/>
          </a:prstGeom>
        </p:spPr>
      </p:pic>
      <p:sp>
        <p:nvSpPr>
          <p:cNvPr id="7" name="Rectangle 6">
            <a:extLst>
              <a:ext uri="{FF2B5EF4-FFF2-40B4-BE49-F238E27FC236}">
                <a16:creationId xmlns:a16="http://schemas.microsoft.com/office/drawing/2014/main" xmlns="" id="{8830ACF7-CA46-B34D-8F5E-B124D0151CC0}"/>
              </a:ext>
            </a:extLst>
          </p:cNvPr>
          <p:cNvSpPr/>
          <p:nvPr/>
        </p:nvSpPr>
        <p:spPr>
          <a:xfrm>
            <a:off x="107504" y="2924944"/>
            <a:ext cx="4968552" cy="288032"/>
          </a:xfrm>
          <a:prstGeom prst="rect">
            <a:avLst/>
          </a:prstGeom>
        </p:spPr>
        <p:txBody>
          <a:bodyPr wrap="square">
            <a:spAutoFit/>
          </a:bodyPr>
          <a:lstStyle/>
          <a:p>
            <a:pPr defTabSz="914400" eaLnBrk="0" hangingPunct="0"/>
            <a:r>
              <a:rPr lang="de-DE" sz="1200" dirty="0">
                <a:solidFill>
                  <a:srgbClr val="000000"/>
                </a:solidFill>
                <a:latin typeface="Arial" pitchFamily="34" charset="0"/>
                <a:ea typeface="ＭＳ Ｐゴシック" charset="-128"/>
                <a:cs typeface="Arial" pitchFamily="34" charset="0"/>
              </a:rPr>
              <a:t>Blaum K., Dilling J., </a:t>
            </a:r>
            <a:r>
              <a:rPr lang="de-DE" sz="1200" dirty="0" err="1">
                <a:latin typeface="Arial" pitchFamily="34" charset="0"/>
                <a:ea typeface="ＭＳ Ｐゴシック" charset="-128"/>
                <a:cs typeface="Arial" pitchFamily="34" charset="0"/>
              </a:rPr>
              <a:t>Nörtershäuser</a:t>
            </a:r>
            <a:r>
              <a:rPr lang="de-DE" sz="1200" dirty="0">
                <a:latin typeface="Arial" pitchFamily="34" charset="0"/>
                <a:ea typeface="ＭＳ Ｐゴシック" charset="-128"/>
                <a:cs typeface="Arial" pitchFamily="34" charset="0"/>
              </a:rPr>
              <a:t> W. Phys. </a:t>
            </a:r>
            <a:r>
              <a:rPr lang="de-DE" sz="1200" dirty="0" err="1">
                <a:latin typeface="Arial" pitchFamily="34" charset="0"/>
                <a:ea typeface="ＭＳ Ｐゴシック" charset="-128"/>
                <a:cs typeface="Arial" pitchFamily="34" charset="0"/>
              </a:rPr>
              <a:t>Scr</a:t>
            </a:r>
            <a:r>
              <a:rPr lang="de-DE" sz="1200" dirty="0">
                <a:latin typeface="Arial" pitchFamily="34" charset="0"/>
                <a:ea typeface="ＭＳ Ｐゴシック" charset="-128"/>
                <a:cs typeface="Arial" pitchFamily="34" charset="0"/>
              </a:rPr>
              <a:t>. T152 </a:t>
            </a:r>
            <a:r>
              <a:rPr lang="de-DE" sz="1200" dirty="0">
                <a:solidFill>
                  <a:srgbClr val="000000"/>
                </a:solidFill>
                <a:latin typeface="Arial" pitchFamily="34" charset="0"/>
                <a:ea typeface="ＭＳ Ｐゴシック" charset="-128"/>
                <a:cs typeface="Arial" pitchFamily="34" charset="0"/>
              </a:rPr>
              <a:t>(2013) 014017</a:t>
            </a:r>
          </a:p>
        </p:txBody>
      </p:sp>
      <p:sp>
        <p:nvSpPr>
          <p:cNvPr id="11" name="ZoneTexte 1">
            <a:extLst>
              <a:ext uri="{FF2B5EF4-FFF2-40B4-BE49-F238E27FC236}">
                <a16:creationId xmlns:a16="http://schemas.microsoft.com/office/drawing/2014/main" xmlns="" id="{1DFDD125-7AE6-534B-87D3-532CDE64E1CC}"/>
              </a:ext>
            </a:extLst>
          </p:cNvPr>
          <p:cNvSpPr txBox="1">
            <a:spLocks noChangeArrowheads="1"/>
          </p:cNvSpPr>
          <p:nvPr/>
        </p:nvSpPr>
        <p:spPr bwMode="auto">
          <a:xfrm>
            <a:off x="110374" y="3356992"/>
            <a:ext cx="5181706" cy="40011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marL="285750" indent="-28575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000" b="1" dirty="0">
                <a:solidFill>
                  <a:srgbClr val="7030A0"/>
                </a:solidFill>
              </a:rPr>
              <a:t>Resonant </a:t>
            </a:r>
            <a:r>
              <a:rPr lang="en-US" sz="2000" b="1" dirty="0" err="1">
                <a:solidFill>
                  <a:srgbClr val="7030A0"/>
                </a:solidFill>
              </a:rPr>
              <a:t>Ionisation</a:t>
            </a:r>
            <a:r>
              <a:rPr lang="en-US" sz="2000" b="1" dirty="0">
                <a:solidFill>
                  <a:srgbClr val="7030A0"/>
                </a:solidFill>
              </a:rPr>
              <a:t> Laser Spectroscopy</a:t>
            </a:r>
            <a:endParaRPr lang="en-US" sz="2000" b="1" baseline="30000" dirty="0">
              <a:solidFill>
                <a:srgbClr val="7030A0"/>
              </a:solidFill>
            </a:endParaRPr>
          </a:p>
        </p:txBody>
      </p:sp>
      <p:pic>
        <p:nvPicPr>
          <p:cNvPr id="12" name="Espace réservé du contenu 258" descr="Spin noyau.jpg">
            <a:extLst>
              <a:ext uri="{FF2B5EF4-FFF2-40B4-BE49-F238E27FC236}">
                <a16:creationId xmlns:a16="http://schemas.microsoft.com/office/drawing/2014/main" xmlns="" id="{7C7EDC22-2070-F441-B3DE-D3C3876A4627}"/>
              </a:ext>
            </a:extLst>
          </p:cNvPr>
          <p:cNvPicPr>
            <a:picLocks noChangeAspect="1"/>
          </p:cNvPicPr>
          <p:nvPr/>
        </p:nvPicPr>
        <p:blipFill>
          <a:blip r:embed="rId4" cstate="print"/>
          <a:stretch>
            <a:fillRect/>
          </a:stretch>
        </p:blipFill>
        <p:spPr>
          <a:xfrm>
            <a:off x="2051720" y="4221088"/>
            <a:ext cx="1152128" cy="1131676"/>
          </a:xfrm>
          <a:prstGeom prst="rect">
            <a:avLst/>
          </a:prstGeom>
        </p:spPr>
      </p:pic>
      <p:pic>
        <p:nvPicPr>
          <p:cNvPr id="13" name="Picture 2">
            <a:extLst>
              <a:ext uri="{FF2B5EF4-FFF2-40B4-BE49-F238E27FC236}">
                <a16:creationId xmlns:a16="http://schemas.microsoft.com/office/drawing/2014/main" xmlns="" id="{28B9499C-D1AF-B84E-A44E-29C19CB85588}"/>
              </a:ext>
            </a:extLst>
          </p:cNvPr>
          <p:cNvPicPr>
            <a:picLocks noChangeAspect="1" noChangeArrowheads="1"/>
          </p:cNvPicPr>
          <p:nvPr/>
        </p:nvPicPr>
        <p:blipFill>
          <a:blip r:embed="rId5" cstate="print"/>
          <a:srcRect/>
          <a:stretch>
            <a:fillRect/>
          </a:stretch>
        </p:blipFill>
        <p:spPr bwMode="auto">
          <a:xfrm>
            <a:off x="179512" y="3933056"/>
            <a:ext cx="1763688" cy="1758691"/>
          </a:xfrm>
          <a:prstGeom prst="rect">
            <a:avLst/>
          </a:prstGeom>
          <a:noFill/>
          <a:ln w="9525">
            <a:solidFill>
              <a:srgbClr val="1F89E1"/>
            </a:solidFill>
            <a:miter lim="800000"/>
            <a:headEnd/>
            <a:tailEnd/>
          </a:ln>
        </p:spPr>
      </p:pic>
      <p:grpSp>
        <p:nvGrpSpPr>
          <p:cNvPr id="14" name="Groupe 13">
            <a:extLst>
              <a:ext uri="{FF2B5EF4-FFF2-40B4-BE49-F238E27FC236}">
                <a16:creationId xmlns:a16="http://schemas.microsoft.com/office/drawing/2014/main" xmlns="" id="{4373BE73-989C-AF42-8CCF-BE1A1760361F}"/>
              </a:ext>
            </a:extLst>
          </p:cNvPr>
          <p:cNvGrpSpPr/>
          <p:nvPr/>
        </p:nvGrpSpPr>
        <p:grpSpPr>
          <a:xfrm>
            <a:off x="3203848" y="3861048"/>
            <a:ext cx="3672408" cy="2663486"/>
            <a:chOff x="4323559" y="4101298"/>
            <a:chExt cx="3906041" cy="2807502"/>
          </a:xfrm>
        </p:grpSpPr>
        <p:pic>
          <p:nvPicPr>
            <p:cNvPr id="15" name="Image 14" descr="Capture d’écran 2018-01-10 à 17.45.16.png">
              <a:extLst>
                <a:ext uri="{FF2B5EF4-FFF2-40B4-BE49-F238E27FC236}">
                  <a16:creationId xmlns:a16="http://schemas.microsoft.com/office/drawing/2014/main" xmlns="" id="{14F5AE32-78BB-8942-8BF1-29E7A2A6D06E}"/>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7678" t="16325" r="10977" b="5549"/>
            <a:stretch/>
          </p:blipFill>
          <p:spPr>
            <a:xfrm>
              <a:off x="4323559" y="4101298"/>
              <a:ext cx="3906041" cy="2807502"/>
            </a:xfrm>
            <a:prstGeom prst="rect">
              <a:avLst/>
            </a:prstGeom>
          </p:spPr>
        </p:pic>
        <p:sp>
          <p:nvSpPr>
            <p:cNvPr id="16" name="Rectangle 15">
              <a:extLst>
                <a:ext uri="{FF2B5EF4-FFF2-40B4-BE49-F238E27FC236}">
                  <a16:creationId xmlns:a16="http://schemas.microsoft.com/office/drawing/2014/main" xmlns="" id="{D5A06145-F368-3940-9713-0443B4E633D3}"/>
                </a:ext>
              </a:extLst>
            </p:cNvPr>
            <p:cNvSpPr/>
            <p:nvPr/>
          </p:nvSpPr>
          <p:spPr bwMode="auto">
            <a:xfrm>
              <a:off x="4323559" y="6497491"/>
              <a:ext cx="2420804" cy="4113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latin typeface="Arial" charset="0"/>
                <a:ea typeface="ＭＳ Ｐゴシック" charset="-128"/>
                <a:cs typeface="ＭＳ Ｐゴシック" charset="-128"/>
              </a:endParaRPr>
            </a:p>
          </p:txBody>
        </p:sp>
        <p:sp>
          <p:nvSpPr>
            <p:cNvPr id="17" name="Rectangle 16">
              <a:extLst>
                <a:ext uri="{FF2B5EF4-FFF2-40B4-BE49-F238E27FC236}">
                  <a16:creationId xmlns:a16="http://schemas.microsoft.com/office/drawing/2014/main" xmlns="" id="{7140AD20-09B9-744E-A8B3-282C2CFC02D4}"/>
                </a:ext>
              </a:extLst>
            </p:cNvPr>
            <p:cNvSpPr/>
            <p:nvPr/>
          </p:nvSpPr>
          <p:spPr>
            <a:xfrm>
              <a:off x="4552428" y="6494437"/>
              <a:ext cx="1057085" cy="217890"/>
            </a:xfrm>
            <a:prstGeom prst="rect">
              <a:avLst/>
            </a:prstGeom>
          </p:spPr>
          <p:txBody>
            <a:bodyPr wrap="none">
              <a:spAutoFit/>
            </a:bodyPr>
            <a:lstStyle/>
            <a:p>
              <a:r>
                <a:rPr lang="en-US" sz="1400" dirty="0">
                  <a:solidFill>
                    <a:srgbClr val="7030A0"/>
                  </a:solidFill>
                </a:rPr>
                <a:t>Courtesy I. Moore</a:t>
              </a:r>
              <a:endParaRPr lang="fr-FR" sz="1400" dirty="0"/>
            </a:p>
          </p:txBody>
        </p:sp>
      </p:grpSp>
      <p:sp>
        <p:nvSpPr>
          <p:cNvPr id="21" name="Espace réservé du contenu 4">
            <a:extLst>
              <a:ext uri="{FF2B5EF4-FFF2-40B4-BE49-F238E27FC236}">
                <a16:creationId xmlns:a16="http://schemas.microsoft.com/office/drawing/2014/main" xmlns="" id="{8E86A720-EC8F-E24B-B224-4816D542D3C6}"/>
              </a:ext>
            </a:extLst>
          </p:cNvPr>
          <p:cNvSpPr txBox="1">
            <a:spLocks/>
          </p:cNvSpPr>
          <p:nvPr/>
        </p:nvSpPr>
        <p:spPr>
          <a:xfrm>
            <a:off x="6947248" y="3501008"/>
            <a:ext cx="2196752" cy="2880320"/>
          </a:xfrm>
          <a:prstGeom prst="rect">
            <a:avLst/>
          </a:prstGeom>
        </p:spPr>
        <p:txBody>
          <a:bodyPr vert="horz"/>
          <a:lstStyle>
            <a:lvl1pPr marL="266700" indent="-266700" algn="l" rtl="0" eaLnBrk="1" fontAlgn="base" hangingPunct="1">
              <a:spcBef>
                <a:spcPct val="20000"/>
              </a:spcBef>
              <a:spcAft>
                <a:spcPct val="0"/>
              </a:spcAft>
              <a:buFont typeface="Arial" pitchFamily="34" charset="0"/>
              <a:buChar char="♦"/>
              <a:defRPr sz="2400" b="1" baseline="0">
                <a:solidFill>
                  <a:srgbClr val="7030A0"/>
                </a:solidFill>
                <a:latin typeface="+mn-lt"/>
                <a:ea typeface="+mn-ea"/>
                <a:cs typeface="+mn-cs"/>
              </a:defRPr>
            </a:lvl1pPr>
            <a:lvl2pPr marL="990600" indent="-266700" algn="l" rtl="0" eaLnBrk="1" fontAlgn="base" hangingPunct="1">
              <a:spcBef>
                <a:spcPct val="20000"/>
              </a:spcBef>
              <a:spcAft>
                <a:spcPct val="0"/>
              </a:spcAft>
              <a:buFont typeface="Wingdings" pitchFamily="2" charset="2"/>
              <a:buChar char="Ø"/>
              <a:defRPr sz="2000">
                <a:solidFill>
                  <a:schemeClr val="tx1"/>
                </a:solidFill>
                <a:latin typeface="+mn-lt"/>
                <a:ea typeface="+mn-ea"/>
              </a:defRPr>
            </a:lvl2pPr>
            <a:lvl3pPr marL="1168400" indent="-1397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Font typeface="Arial" pitchFamily="34" charset="0"/>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lvl="0">
              <a:defRPr/>
            </a:pPr>
            <a:r>
              <a:rPr kumimoji="0" lang="fr-FR" sz="1600" b="1" i="0" u="none" strike="noStrike" kern="0" cap="none" spc="0" normalizeH="0" baseline="0" noProof="0" dirty="0" smtClean="0">
                <a:ln>
                  <a:noFill/>
                </a:ln>
                <a:solidFill>
                  <a:srgbClr val="7030A0"/>
                </a:solidFill>
                <a:effectLst/>
                <a:uLnTx/>
                <a:uFillTx/>
                <a:latin typeface="Arial"/>
                <a:ea typeface="ＭＳ Ｐゴシック"/>
              </a:rPr>
              <a:t>Isotope</a:t>
            </a:r>
            <a:r>
              <a:rPr kumimoji="0" lang="fr-FR" sz="1600" b="1" i="0" u="none" strike="noStrike" kern="0" cap="none" spc="0" normalizeH="0" noProof="0" dirty="0" smtClean="0">
                <a:ln>
                  <a:noFill/>
                </a:ln>
                <a:solidFill>
                  <a:srgbClr val="7030A0"/>
                </a:solidFill>
                <a:effectLst/>
                <a:uLnTx/>
                <a:uFillTx/>
                <a:latin typeface="Arial"/>
                <a:ea typeface="ＭＳ Ｐゴシック"/>
              </a:rPr>
              <a:t> shifts: </a:t>
            </a:r>
            <a:r>
              <a:rPr lang="en-US" sz="1600" b="0" dirty="0" smtClean="0">
                <a:latin typeface="Arial" pitchFamily="34" charset="0"/>
                <a:cs typeface="Arial" pitchFamily="34" charset="0"/>
              </a:rPr>
              <a:t>Change in the mean-square charge radii between the two isotopes</a:t>
            </a:r>
            <a:endParaRPr lang="fr-FR" sz="1600" b="0" kern="0" dirty="0" smtClean="0">
              <a:solidFill>
                <a:srgbClr val="7030A0"/>
              </a:solidFill>
              <a:latin typeface="Arial" pitchFamily="34" charset="0"/>
              <a:ea typeface="ＭＳ Ｐゴシック"/>
              <a:cs typeface="Arial" pitchFamily="34" charset="0"/>
            </a:endParaRPr>
          </a:p>
          <a:p>
            <a:pPr lvl="0">
              <a:defRPr/>
            </a:pPr>
            <a:r>
              <a:rPr lang="fr-FR" sz="1600" kern="0" dirty="0" smtClean="0">
                <a:latin typeface="Arial"/>
                <a:ea typeface="ＭＳ Ｐゴシック"/>
              </a:rPr>
              <a:t>Hyperfine structure: </a:t>
            </a:r>
          </a:p>
          <a:p>
            <a:pPr lvl="0">
              <a:buNone/>
              <a:defRPr/>
            </a:pPr>
            <a:r>
              <a:rPr lang="fr-FR" sz="1600" b="0" kern="0" dirty="0" smtClean="0">
                <a:latin typeface="Arial"/>
                <a:ea typeface="ＭＳ Ｐゴシック"/>
              </a:rPr>
              <a:t>     </a:t>
            </a:r>
            <a:r>
              <a:rPr lang="fr-FR" sz="1600" b="0" kern="0" dirty="0" err="1" smtClean="0">
                <a:latin typeface="Arial"/>
                <a:ea typeface="ＭＳ Ｐゴシック"/>
              </a:rPr>
              <a:t>Nuclear</a:t>
            </a:r>
            <a:r>
              <a:rPr lang="fr-FR" sz="1600" b="0" kern="0" dirty="0" smtClean="0">
                <a:latin typeface="Arial"/>
                <a:ea typeface="ＭＳ Ｐゴシック"/>
              </a:rPr>
              <a:t> spins and moments</a:t>
            </a:r>
          </a:p>
          <a:p>
            <a:pPr lvl="0">
              <a:buNone/>
              <a:defRPr/>
            </a:pPr>
            <a:r>
              <a:rPr lang="fr-FR" sz="1600" kern="0" dirty="0" smtClean="0">
                <a:latin typeface="Arial"/>
                <a:ea typeface="ＭＳ Ｐゴシック"/>
              </a:rPr>
              <a:t>Model </a:t>
            </a:r>
            <a:r>
              <a:rPr lang="fr-FR" sz="1600" kern="0" dirty="0" err="1" smtClean="0">
                <a:latin typeface="Arial"/>
                <a:ea typeface="ＭＳ Ｐゴシック"/>
              </a:rPr>
              <a:t>independent</a:t>
            </a:r>
            <a:r>
              <a:rPr lang="fr-FR" sz="1600" kern="0" dirty="0" smtClean="0">
                <a:latin typeface="Arial"/>
                <a:ea typeface="ＭＳ Ｐゴシック"/>
              </a:rPr>
              <a:t>!</a:t>
            </a:r>
          </a:p>
          <a:p>
            <a:pPr lvl="1"/>
            <a:endParaRPr lang="fr-FR" sz="1600" b="1" kern="0" dirty="0">
              <a:solidFill>
                <a:srgbClr val="7030A0"/>
              </a:solidFill>
              <a:latin typeface="Arial"/>
              <a:ea typeface="ＭＳ Ｐゴシック"/>
            </a:endParaRPr>
          </a:p>
        </p:txBody>
      </p:sp>
      <p:sp>
        <p:nvSpPr>
          <p:cNvPr id="22" name="Rectangle 21"/>
          <p:cNvSpPr/>
          <p:nvPr/>
        </p:nvSpPr>
        <p:spPr>
          <a:xfrm>
            <a:off x="0" y="5805264"/>
            <a:ext cx="3456384" cy="584775"/>
          </a:xfrm>
          <a:prstGeom prst="rect">
            <a:avLst/>
          </a:prstGeom>
        </p:spPr>
        <p:txBody>
          <a:bodyPr wrap="square">
            <a:spAutoFit/>
          </a:bodyPr>
          <a:lstStyle/>
          <a:p>
            <a:r>
              <a:rPr lang="fr-FR" sz="1600" kern="0" dirty="0" smtClean="0">
                <a:latin typeface="Arial"/>
                <a:ea typeface="ＭＳ Ｐゴシック"/>
              </a:rPr>
              <a:t>Hyperfine structure due to </a:t>
            </a:r>
            <a:r>
              <a:rPr lang="fr-FR" sz="1600" kern="0" dirty="0" err="1" smtClean="0">
                <a:latin typeface="Arial"/>
                <a:ea typeface="ＭＳ Ｐゴシック"/>
              </a:rPr>
              <a:t>coupling</a:t>
            </a:r>
            <a:r>
              <a:rPr lang="fr-FR" sz="1600" kern="0" dirty="0" smtClean="0">
                <a:latin typeface="Arial"/>
                <a:ea typeface="ＭＳ Ｐゴシック"/>
              </a:rPr>
              <a:t> of e</a:t>
            </a:r>
            <a:r>
              <a:rPr lang="fr-FR" sz="1600" kern="0" baseline="30000" dirty="0" smtClean="0">
                <a:latin typeface="Arial"/>
                <a:ea typeface="ＭＳ Ｐゴシック"/>
              </a:rPr>
              <a:t>-  </a:t>
            </a:r>
            <a:r>
              <a:rPr lang="fr-FR" sz="1600" kern="0" dirty="0" smtClean="0">
                <a:latin typeface="Arial"/>
                <a:ea typeface="ＭＳ Ｐゴシック"/>
              </a:rPr>
              <a:t>orbitals </a:t>
            </a:r>
            <a:r>
              <a:rPr lang="fr-FR" sz="1600" kern="0" baseline="30000" dirty="0" smtClean="0">
                <a:latin typeface="Arial"/>
                <a:ea typeface="ＭＳ Ｐゴシック"/>
              </a:rPr>
              <a:t> </a:t>
            </a:r>
            <a:r>
              <a:rPr lang="fr-FR" sz="1600" kern="0" dirty="0" err="1" smtClean="0">
                <a:latin typeface="Arial"/>
                <a:ea typeface="ＭＳ Ｐゴシック"/>
              </a:rPr>
              <a:t>with</a:t>
            </a:r>
            <a:r>
              <a:rPr lang="fr-FR" sz="1600" kern="0" dirty="0" smtClean="0">
                <a:latin typeface="Arial"/>
                <a:ea typeface="ＭＳ Ｐゴシック"/>
              </a:rPr>
              <a:t> nucleus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 xmlns:a16="http://schemas.microsoft.com/office/drawing/2014/main" id="{65CCD540-C40C-574F-A373-13954D4E35C6}"/>
              </a:ext>
            </a:extLst>
          </p:cNvPr>
          <p:cNvPicPr/>
          <p:nvPr/>
        </p:nvPicPr>
        <p:blipFill>
          <a:blip r:embed="rId3" cstate="print">
            <a:extLst>
              <a:ext uri="{28A0092B-C50C-407E-A947-70E740481C1C}">
                <a14:useLocalDpi xmlns:a14="http://schemas.microsoft.com/office/drawing/2010/main" xmlns="" val="0"/>
              </a:ext>
            </a:extLst>
          </a:blip>
          <a:srcRect t="3376" b="691"/>
          <a:stretch>
            <a:fillRect/>
          </a:stretch>
        </p:blipFill>
        <p:spPr>
          <a:xfrm>
            <a:off x="204222" y="4687952"/>
            <a:ext cx="3456384" cy="2189098"/>
          </a:xfrm>
          <a:prstGeom prst="rect">
            <a:avLst/>
          </a:prstGeom>
        </p:spPr>
      </p:pic>
      <p:sp>
        <p:nvSpPr>
          <p:cNvPr id="2" name="Rectangle à coins arrondis 1">
            <a:extLst>
              <a:ext uri="{FF2B5EF4-FFF2-40B4-BE49-F238E27FC236}">
                <a16:creationId xmlns:a16="http://schemas.microsoft.com/office/drawing/2014/main" xmlns="" id="{F3B8FC7C-6A94-4144-8E64-4130CB137B8A}"/>
              </a:ext>
            </a:extLst>
          </p:cNvPr>
          <p:cNvSpPr/>
          <p:nvPr/>
        </p:nvSpPr>
        <p:spPr>
          <a:xfrm>
            <a:off x="0" y="476672"/>
            <a:ext cx="9144000" cy="3888432"/>
          </a:xfrm>
          <a:prstGeom prst="roundRect">
            <a:avLst>
              <a:gd name="adj" fmla="val 10452"/>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1">
            <a:extLst>
              <a:ext uri="{FF2B5EF4-FFF2-40B4-BE49-F238E27FC236}">
                <a16:creationId xmlns:a16="http://schemas.microsoft.com/office/drawing/2014/main" xmlns="" id="{C4533ADA-0928-3842-89D4-0C4A4FF395A9}"/>
              </a:ext>
            </a:extLst>
          </p:cNvPr>
          <p:cNvSpPr txBox="1">
            <a:spLocks noChangeArrowheads="1"/>
          </p:cNvSpPr>
          <p:nvPr/>
        </p:nvSpPr>
        <p:spPr bwMode="auto">
          <a:xfrm>
            <a:off x="251520" y="0"/>
            <a:ext cx="8172400" cy="49244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marL="285750" indent="-28575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600" b="1" dirty="0" smtClean="0">
                <a:solidFill>
                  <a:srgbClr val="7030A0"/>
                </a:solidFill>
              </a:rPr>
              <a:t>Laser </a:t>
            </a:r>
            <a:r>
              <a:rPr lang="en-US" sz="2600" b="1" dirty="0">
                <a:solidFill>
                  <a:srgbClr val="7030A0"/>
                </a:solidFill>
              </a:rPr>
              <a:t>spectroscopy of super heavy </a:t>
            </a:r>
            <a:r>
              <a:rPr lang="en-US" sz="2600" b="1" dirty="0" smtClean="0">
                <a:solidFill>
                  <a:srgbClr val="7030A0"/>
                </a:solidFill>
              </a:rPr>
              <a:t>nuclei at SHIP</a:t>
            </a:r>
            <a:endParaRPr lang="en-US" sz="2600" b="1" baseline="30000" dirty="0">
              <a:solidFill>
                <a:srgbClr val="7030A0"/>
              </a:solidFill>
            </a:endParaRPr>
          </a:p>
        </p:txBody>
      </p:sp>
      <p:sp>
        <p:nvSpPr>
          <p:cNvPr id="4" name="Rectangle 3"/>
          <p:cNvSpPr/>
          <p:nvPr/>
        </p:nvSpPr>
        <p:spPr>
          <a:xfrm>
            <a:off x="0" y="548680"/>
            <a:ext cx="7354899" cy="664797"/>
          </a:xfrm>
          <a:prstGeom prst="rect">
            <a:avLst/>
          </a:prstGeom>
        </p:spPr>
        <p:txBody>
          <a:bodyPr wrap="none">
            <a:spAutoFit/>
          </a:bodyPr>
          <a:lstStyle/>
          <a:p>
            <a:pPr marL="266700" lvl="0" indent="-266700" fontAlgn="base">
              <a:spcBef>
                <a:spcPct val="20000"/>
              </a:spcBef>
              <a:spcAft>
                <a:spcPct val="0"/>
              </a:spcAft>
              <a:defRPr/>
            </a:pPr>
            <a:r>
              <a:rPr lang="fr-FR" b="1" kern="0" dirty="0" err="1" smtClean="0">
                <a:solidFill>
                  <a:srgbClr val="7030A0"/>
                </a:solidFill>
                <a:latin typeface="Arial"/>
                <a:ea typeface="ＭＳ Ｐゴシック"/>
              </a:rPr>
              <a:t>Very</a:t>
            </a:r>
            <a:r>
              <a:rPr lang="fr-FR" b="1" kern="0" dirty="0" smtClean="0">
                <a:solidFill>
                  <a:srgbClr val="7030A0"/>
                </a:solidFill>
                <a:latin typeface="Arial"/>
                <a:ea typeface="ＭＳ Ｐゴシック"/>
              </a:rPr>
              <a:t> </a:t>
            </a:r>
            <a:r>
              <a:rPr lang="fr-FR" b="1" kern="0" dirty="0" err="1" smtClean="0">
                <a:solidFill>
                  <a:srgbClr val="7030A0"/>
                </a:solidFill>
                <a:latin typeface="Arial"/>
                <a:ea typeface="ＭＳ Ｐゴシック"/>
              </a:rPr>
              <a:t>challenging</a:t>
            </a:r>
            <a:r>
              <a:rPr lang="fr-FR" b="1" kern="0" dirty="0" smtClean="0">
                <a:solidFill>
                  <a:srgbClr val="7030A0"/>
                </a:solidFill>
                <a:latin typeface="Arial"/>
                <a:ea typeface="ＭＳ Ｐゴシック"/>
              </a:rPr>
              <a:t>! </a:t>
            </a:r>
          </a:p>
          <a:p>
            <a:pPr marL="266700" lvl="0" indent="-266700" fontAlgn="base">
              <a:spcBef>
                <a:spcPct val="20000"/>
              </a:spcBef>
              <a:spcAft>
                <a:spcPct val="0"/>
              </a:spcAft>
              <a:defRPr/>
            </a:pPr>
            <a:r>
              <a:rPr lang="fr-FR" sz="1600" kern="0" dirty="0" err="1" smtClean="0">
                <a:solidFill>
                  <a:srgbClr val="7030A0"/>
                </a:solidFill>
                <a:latin typeface="Arial"/>
                <a:ea typeface="ＭＳ Ｐゴシック"/>
              </a:rPr>
              <a:t>Very</a:t>
            </a:r>
            <a:r>
              <a:rPr lang="fr-FR" sz="1600" kern="0" dirty="0" smtClean="0">
                <a:solidFill>
                  <a:srgbClr val="7030A0"/>
                </a:solidFill>
                <a:latin typeface="Arial"/>
                <a:ea typeface="ＭＳ Ｐゴシック"/>
              </a:rPr>
              <a:t> </a:t>
            </a:r>
            <a:r>
              <a:rPr lang="fr-FR" sz="1600" kern="0" dirty="0" err="1" smtClean="0">
                <a:solidFill>
                  <a:srgbClr val="7030A0"/>
                </a:solidFill>
                <a:latin typeface="Arial"/>
                <a:ea typeface="ＭＳ Ｐゴシック"/>
              </a:rPr>
              <a:t>low</a:t>
            </a:r>
            <a:r>
              <a:rPr lang="fr-FR" sz="1600" kern="0" dirty="0" smtClean="0">
                <a:solidFill>
                  <a:srgbClr val="7030A0"/>
                </a:solidFill>
                <a:latin typeface="Arial"/>
                <a:ea typeface="ＭＳ Ｐゴシック"/>
              </a:rPr>
              <a:t> production cross sections and </a:t>
            </a:r>
            <a:r>
              <a:rPr lang="fr-FR" sz="1600" kern="0" dirty="0" err="1" smtClean="0">
                <a:solidFill>
                  <a:srgbClr val="7030A0"/>
                </a:solidFill>
                <a:latin typeface="Arial"/>
                <a:ea typeface="ＭＳ Ｐゴシック"/>
              </a:rPr>
              <a:t>lack</a:t>
            </a:r>
            <a:r>
              <a:rPr lang="fr-FR" sz="1600" kern="0" dirty="0" smtClean="0">
                <a:solidFill>
                  <a:srgbClr val="7030A0"/>
                </a:solidFill>
                <a:latin typeface="Arial"/>
                <a:ea typeface="ＭＳ Ｐゴシック"/>
              </a:rPr>
              <a:t> of </a:t>
            </a:r>
            <a:r>
              <a:rPr lang="fr-FR" sz="1600" kern="0" dirty="0" err="1" smtClean="0">
                <a:solidFill>
                  <a:srgbClr val="7030A0"/>
                </a:solidFill>
                <a:latin typeface="Arial"/>
                <a:ea typeface="ＭＳ Ｐゴシック"/>
              </a:rPr>
              <a:t>knowledge</a:t>
            </a:r>
            <a:r>
              <a:rPr lang="fr-FR" sz="1600" kern="0" dirty="0" smtClean="0">
                <a:solidFill>
                  <a:srgbClr val="7030A0"/>
                </a:solidFill>
                <a:latin typeface="Arial"/>
                <a:ea typeface="ＭＳ Ｐゴシック"/>
              </a:rPr>
              <a:t> on </a:t>
            </a:r>
            <a:r>
              <a:rPr lang="fr-FR" sz="1600" kern="0" dirty="0" err="1" smtClean="0">
                <a:solidFill>
                  <a:srgbClr val="7030A0"/>
                </a:solidFill>
                <a:latin typeface="Arial"/>
                <a:ea typeface="ＭＳ Ｐゴシック"/>
              </a:rPr>
              <a:t>optical</a:t>
            </a:r>
            <a:r>
              <a:rPr lang="fr-FR" sz="1600" kern="0" dirty="0" smtClean="0">
                <a:solidFill>
                  <a:srgbClr val="7030A0"/>
                </a:solidFill>
                <a:latin typeface="Arial"/>
                <a:ea typeface="ＭＳ Ｐゴシック"/>
              </a:rPr>
              <a:t> transitions</a:t>
            </a:r>
          </a:p>
        </p:txBody>
      </p:sp>
      <p:pic>
        <p:nvPicPr>
          <p:cNvPr id="5" name="Image 4">
            <a:extLst>
              <a:ext uri="{FF2B5EF4-FFF2-40B4-BE49-F238E27FC236}">
                <a16:creationId xmlns="" xmlns:a16="http://schemas.microsoft.com/office/drawing/2014/main" id="{8C2F17D8-6E51-8C46-B856-8FF10668976B}"/>
              </a:ext>
            </a:extLst>
          </p:cNvPr>
          <p:cNvPicPr>
            <a:picLocks noChangeAspect="1"/>
          </p:cNvPicPr>
          <p:nvPr/>
        </p:nvPicPr>
        <p:blipFill>
          <a:blip r:embed="rId4" cstate="print"/>
          <a:stretch>
            <a:fillRect/>
          </a:stretch>
        </p:blipFill>
        <p:spPr>
          <a:xfrm>
            <a:off x="467544" y="1628800"/>
            <a:ext cx="1800200" cy="2649946"/>
          </a:xfrm>
          <a:prstGeom prst="rect">
            <a:avLst/>
          </a:prstGeom>
        </p:spPr>
      </p:pic>
      <p:sp>
        <p:nvSpPr>
          <p:cNvPr id="6" name="Rectangle 5"/>
          <p:cNvSpPr/>
          <p:nvPr/>
        </p:nvSpPr>
        <p:spPr>
          <a:xfrm>
            <a:off x="0" y="1196752"/>
            <a:ext cx="6084168" cy="369332"/>
          </a:xfrm>
          <a:prstGeom prst="rect">
            <a:avLst/>
          </a:prstGeom>
        </p:spPr>
        <p:txBody>
          <a:bodyPr wrap="square">
            <a:spAutoFit/>
          </a:bodyPr>
          <a:lstStyle/>
          <a:p>
            <a:r>
              <a:rPr lang="en-US" dirty="0" smtClean="0">
                <a:solidFill>
                  <a:srgbClr val="7030A0"/>
                </a:solidFill>
              </a:rPr>
              <a:t>RADRIS (Radiation Detected Resonant Ionization Spectroscopy)</a:t>
            </a:r>
            <a:endParaRPr lang="en-US" baseline="30000" dirty="0">
              <a:solidFill>
                <a:srgbClr val="7030A0"/>
              </a:solidFill>
            </a:endParaRPr>
          </a:p>
        </p:txBody>
      </p:sp>
      <p:sp>
        <p:nvSpPr>
          <p:cNvPr id="7" name="Rectangle 6">
            <a:extLst>
              <a:ext uri="{FF2B5EF4-FFF2-40B4-BE49-F238E27FC236}">
                <a16:creationId xmlns="" xmlns:a16="http://schemas.microsoft.com/office/drawing/2014/main" id="{56C515EF-0B35-BC43-BB57-03D0A791B4C7}"/>
              </a:ext>
            </a:extLst>
          </p:cNvPr>
          <p:cNvSpPr/>
          <p:nvPr/>
        </p:nvSpPr>
        <p:spPr>
          <a:xfrm>
            <a:off x="5580112" y="1628800"/>
            <a:ext cx="2736304" cy="1815882"/>
          </a:xfrm>
          <a:prstGeom prst="rect">
            <a:avLst/>
          </a:prstGeom>
        </p:spPr>
        <p:txBody>
          <a:bodyPr wrap="square">
            <a:spAutoFit/>
          </a:bodyPr>
          <a:lstStyle/>
          <a:p>
            <a:r>
              <a:rPr lang="fr-FR" sz="1400" dirty="0">
                <a:solidFill>
                  <a:srgbClr val="2F2A2B"/>
                </a:solidFill>
                <a:latin typeface="Times" pitchFamily="2" charset="0"/>
              </a:rPr>
              <a:t>M. </a:t>
            </a:r>
            <a:r>
              <a:rPr lang="fr-FR" sz="1400" dirty="0" err="1">
                <a:solidFill>
                  <a:srgbClr val="2F2A2B"/>
                </a:solidFill>
                <a:latin typeface="Times" pitchFamily="2" charset="0"/>
              </a:rPr>
              <a:t>Laatiaoui</a:t>
            </a:r>
            <a:r>
              <a:rPr lang="fr-FR" sz="1400" dirty="0">
                <a:solidFill>
                  <a:srgbClr val="2F2A2B"/>
                </a:solidFill>
                <a:latin typeface="Times" pitchFamily="2" charset="0"/>
              </a:rPr>
              <a:t> et al., </a:t>
            </a:r>
          </a:p>
          <a:p>
            <a:r>
              <a:rPr lang="fr-FR" sz="1400" b="1" dirty="0">
                <a:solidFill>
                  <a:srgbClr val="3D45A4"/>
                </a:solidFill>
                <a:latin typeface="Times" pitchFamily="2" charset="0"/>
              </a:rPr>
              <a:t>Nature </a:t>
            </a:r>
            <a:r>
              <a:rPr lang="fr-FR" sz="1400" dirty="0">
                <a:solidFill>
                  <a:srgbClr val="3D45A4"/>
                </a:solidFill>
                <a:latin typeface="Times" pitchFamily="2" charset="0"/>
              </a:rPr>
              <a:t>(London) 538, 495 (2016)</a:t>
            </a:r>
            <a:endParaRPr lang="fr-FR" sz="1400" dirty="0">
              <a:solidFill>
                <a:srgbClr val="2F2A2B"/>
              </a:solidFill>
              <a:latin typeface="Times" pitchFamily="2" charset="0"/>
            </a:endParaRPr>
          </a:p>
          <a:p>
            <a:endParaRPr lang="fr-FR" sz="1400" dirty="0">
              <a:solidFill>
                <a:srgbClr val="2F2A2B"/>
              </a:solidFill>
              <a:latin typeface="Times" pitchFamily="2" charset="0"/>
            </a:endParaRPr>
          </a:p>
          <a:p>
            <a:r>
              <a:rPr lang="fr-FR" sz="1400" dirty="0">
                <a:solidFill>
                  <a:srgbClr val="2F2A2B"/>
                </a:solidFill>
                <a:latin typeface="Times" pitchFamily="2" charset="0"/>
              </a:rPr>
              <a:t>P. </a:t>
            </a:r>
            <a:r>
              <a:rPr lang="fr-FR" sz="1400" dirty="0" err="1">
                <a:solidFill>
                  <a:srgbClr val="2F2A2B"/>
                </a:solidFill>
                <a:latin typeface="Times" pitchFamily="2" charset="0"/>
              </a:rPr>
              <a:t>Chhetri</a:t>
            </a:r>
            <a:r>
              <a:rPr lang="fr-FR" sz="1400" dirty="0">
                <a:solidFill>
                  <a:srgbClr val="2F2A2B"/>
                </a:solidFill>
                <a:latin typeface="Times" pitchFamily="2" charset="0"/>
              </a:rPr>
              <a:t> et al., </a:t>
            </a:r>
          </a:p>
          <a:p>
            <a:r>
              <a:rPr lang="fr-FR" sz="1400" b="1" dirty="0">
                <a:solidFill>
                  <a:srgbClr val="3D45A4"/>
                </a:solidFill>
                <a:latin typeface="Times" pitchFamily="2" charset="0"/>
              </a:rPr>
              <a:t>PRL</a:t>
            </a:r>
            <a:r>
              <a:rPr lang="fr-FR" sz="1400" dirty="0">
                <a:solidFill>
                  <a:srgbClr val="3D45A4"/>
                </a:solidFill>
                <a:latin typeface="Times" pitchFamily="2" charset="0"/>
              </a:rPr>
              <a:t> 120, 263003 (2018)</a:t>
            </a:r>
          </a:p>
          <a:p>
            <a:endParaRPr lang="fr-FR" sz="1400" dirty="0">
              <a:solidFill>
                <a:srgbClr val="3D45A4"/>
              </a:solidFill>
              <a:latin typeface="Times" pitchFamily="2" charset="0"/>
            </a:endParaRPr>
          </a:p>
          <a:p>
            <a:r>
              <a:rPr lang="fr-FR" sz="1400" dirty="0">
                <a:solidFill>
                  <a:srgbClr val="2F2A2B"/>
                </a:solidFill>
                <a:latin typeface="Times" pitchFamily="2" charset="0"/>
              </a:rPr>
              <a:t>S. Raeder et al., </a:t>
            </a:r>
          </a:p>
          <a:p>
            <a:r>
              <a:rPr lang="fr-FR" sz="1400" b="1" dirty="0">
                <a:solidFill>
                  <a:srgbClr val="3D45A4"/>
                </a:solidFill>
                <a:latin typeface="Times" pitchFamily="2" charset="0"/>
              </a:rPr>
              <a:t>PRL</a:t>
            </a:r>
            <a:r>
              <a:rPr lang="fr-FR" sz="1400" dirty="0">
                <a:solidFill>
                  <a:srgbClr val="3D45A4"/>
                </a:solidFill>
                <a:latin typeface="Times" pitchFamily="2" charset="0"/>
              </a:rPr>
              <a:t> 120, 263003 (2018)</a:t>
            </a:r>
            <a:endParaRPr lang="fr-FR" sz="1400" dirty="0">
              <a:solidFill>
                <a:srgbClr val="3D45A4"/>
              </a:solidFill>
              <a:effectLst/>
              <a:latin typeface="Times" pitchFamily="2" charset="0"/>
            </a:endParaRPr>
          </a:p>
        </p:txBody>
      </p:sp>
      <p:pic>
        <p:nvPicPr>
          <p:cNvPr id="8" name="Picture 4" descr="https://journals.aps.org/prl/article/10.1103/PhysRevLett.120.232503/figures/1/medium">
            <a:extLst>
              <a:ext uri="{FF2B5EF4-FFF2-40B4-BE49-F238E27FC236}">
                <a16:creationId xmlns="" xmlns:a16="http://schemas.microsoft.com/office/drawing/2014/main" id="{7B1720EF-DF5E-E847-9D14-0024465E95A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55776" y="1628800"/>
            <a:ext cx="2537660" cy="271694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5239293" y="3501008"/>
            <a:ext cx="3653187" cy="923330"/>
          </a:xfrm>
          <a:prstGeom prst="rect">
            <a:avLst/>
          </a:prstGeom>
        </p:spPr>
        <p:txBody>
          <a:bodyPr wrap="square">
            <a:spAutoFit/>
          </a:bodyPr>
          <a:lstStyle/>
          <a:p>
            <a:pPr algn="ctr">
              <a:buFont typeface="Symbol" pitchFamily="18" charset="2"/>
              <a:buChar char="Þ"/>
            </a:pPr>
            <a:r>
              <a:rPr lang="en-US" b="1" dirty="0" smtClean="0">
                <a:solidFill>
                  <a:srgbClr val="FF0000"/>
                </a:solidFill>
              </a:rPr>
              <a:t>7 years were necessary to find the 1st </a:t>
            </a:r>
            <a:r>
              <a:rPr lang="en-US" b="1" dirty="0" smtClean="0">
                <a:solidFill>
                  <a:srgbClr val="FF0000"/>
                </a:solidFill>
              </a:rPr>
              <a:t>No(Z=102) </a:t>
            </a:r>
            <a:r>
              <a:rPr lang="en-US" b="1" dirty="0" err="1" smtClean="0">
                <a:solidFill>
                  <a:srgbClr val="FF0000"/>
                </a:solidFill>
              </a:rPr>
              <a:t>gs</a:t>
            </a:r>
            <a:r>
              <a:rPr lang="en-US" b="1" dirty="0" smtClean="0">
                <a:solidFill>
                  <a:srgbClr val="FF0000"/>
                </a:solidFill>
              </a:rPr>
              <a:t> transition  experimentally !</a:t>
            </a:r>
            <a:endParaRPr lang="en-US" b="1" dirty="0">
              <a:solidFill>
                <a:srgbClr val="FF0000"/>
              </a:solidFill>
            </a:endParaRPr>
          </a:p>
        </p:txBody>
      </p:sp>
      <p:sp>
        <p:nvSpPr>
          <p:cNvPr id="10" name="Rectangle 9"/>
          <p:cNvSpPr/>
          <p:nvPr/>
        </p:nvSpPr>
        <p:spPr>
          <a:xfrm>
            <a:off x="0" y="4367480"/>
            <a:ext cx="1685077" cy="369332"/>
          </a:xfrm>
          <a:prstGeom prst="rect">
            <a:avLst/>
          </a:prstGeom>
        </p:spPr>
        <p:txBody>
          <a:bodyPr wrap="none">
            <a:spAutoFit/>
          </a:bodyPr>
          <a:lstStyle/>
          <a:p>
            <a:pPr marL="266700" lvl="0" indent="-266700" fontAlgn="base">
              <a:spcBef>
                <a:spcPct val="20000"/>
              </a:spcBef>
              <a:spcAft>
                <a:spcPct val="0"/>
              </a:spcAft>
              <a:defRPr/>
            </a:pPr>
            <a:r>
              <a:rPr lang="fr-FR" b="1" kern="0" dirty="0" smtClean="0">
                <a:solidFill>
                  <a:srgbClr val="7030A0"/>
                </a:solidFill>
                <a:latin typeface="Arial"/>
                <a:ea typeface="ＭＳ Ｐゴシック"/>
              </a:rPr>
              <a:t>Perspectives:</a:t>
            </a:r>
          </a:p>
        </p:txBody>
      </p:sp>
      <p:sp>
        <p:nvSpPr>
          <p:cNvPr id="13" name="ZoneTexte 1">
            <a:extLst>
              <a:ext uri="{FF2B5EF4-FFF2-40B4-BE49-F238E27FC236}">
                <a16:creationId xmlns="" xmlns:a16="http://schemas.microsoft.com/office/drawing/2014/main" id="{B99B8975-9DF9-644F-98EE-6C3034F37A0A}"/>
              </a:ext>
            </a:extLst>
          </p:cNvPr>
          <p:cNvSpPr txBox="1">
            <a:spLocks noChangeArrowheads="1"/>
          </p:cNvSpPr>
          <p:nvPr/>
        </p:nvSpPr>
        <p:spPr bwMode="auto">
          <a:xfrm>
            <a:off x="3726954" y="4807312"/>
            <a:ext cx="5436096" cy="1862048"/>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marL="285750" indent="-28575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spcAft>
                <a:spcPts val="600"/>
              </a:spcAft>
              <a:buFont typeface="Symbol" pitchFamily="18" charset="2"/>
              <a:buChar char="Þ"/>
            </a:pPr>
            <a:r>
              <a:rPr lang="en-US" sz="2000" b="1" dirty="0" smtClean="0">
                <a:solidFill>
                  <a:srgbClr val="7030A0"/>
                </a:solidFill>
              </a:rPr>
              <a:t>Improved </a:t>
            </a:r>
            <a:r>
              <a:rPr lang="en-US" sz="2000" b="1" dirty="0" smtClean="0">
                <a:solidFill>
                  <a:srgbClr val="7030A0"/>
                </a:solidFill>
              </a:rPr>
              <a:t>resolution</a:t>
            </a:r>
          </a:p>
          <a:p>
            <a:pPr marL="0" indent="0" eaLnBrk="1" hangingPunct="1">
              <a:spcAft>
                <a:spcPts val="600"/>
              </a:spcAft>
              <a:buFont typeface="Symbol" pitchFamily="18" charset="2"/>
              <a:buChar char="Þ"/>
            </a:pPr>
            <a:r>
              <a:rPr lang="en-US" sz="2000" b="1" dirty="0" smtClean="0">
                <a:solidFill>
                  <a:srgbClr val="7030A0"/>
                </a:solidFill>
              </a:rPr>
              <a:t>Experiments foreseen to study </a:t>
            </a:r>
            <a:r>
              <a:rPr lang="en-US" sz="2000" b="1" dirty="0" smtClean="0">
                <a:solidFill>
                  <a:srgbClr val="7030A0"/>
                </a:solidFill>
              </a:rPr>
              <a:t>more</a:t>
            </a:r>
            <a:br>
              <a:rPr lang="en-US" sz="2000" b="1" dirty="0" smtClean="0">
                <a:solidFill>
                  <a:srgbClr val="7030A0"/>
                </a:solidFill>
              </a:rPr>
            </a:br>
            <a:r>
              <a:rPr lang="en-US" sz="2000" b="1" dirty="0" smtClean="0">
                <a:solidFill>
                  <a:srgbClr val="7030A0"/>
                </a:solidFill>
              </a:rPr>
              <a:t>    </a:t>
            </a:r>
            <a:r>
              <a:rPr lang="en-US" sz="2000" b="1" dirty="0" smtClean="0">
                <a:solidFill>
                  <a:srgbClr val="7030A0"/>
                </a:solidFill>
              </a:rPr>
              <a:t>exotic No isotopes and </a:t>
            </a:r>
            <a:r>
              <a:rPr lang="en-US" sz="2000" b="1" dirty="0" err="1" smtClean="0">
                <a:solidFill>
                  <a:srgbClr val="7030A0"/>
                </a:solidFill>
              </a:rPr>
              <a:t>Lr</a:t>
            </a:r>
            <a:r>
              <a:rPr lang="en-US" sz="2000" b="1" dirty="0" smtClean="0">
                <a:solidFill>
                  <a:srgbClr val="7030A0"/>
                </a:solidFill>
              </a:rPr>
              <a:t> (Z=103)</a:t>
            </a:r>
          </a:p>
          <a:p>
            <a:pPr marL="0" indent="0" eaLnBrk="1" hangingPunct="1">
              <a:spcAft>
                <a:spcPts val="600"/>
              </a:spcAft>
              <a:buFont typeface="Symbol" pitchFamily="18" charset="2"/>
              <a:buChar char="Þ"/>
            </a:pPr>
            <a:r>
              <a:rPr lang="en-US" sz="2000" b="1" dirty="0" smtClean="0">
                <a:solidFill>
                  <a:srgbClr val="7030A0"/>
                </a:solidFill>
              </a:rPr>
              <a:t>New laser system 10kHz </a:t>
            </a:r>
            <a:r>
              <a:rPr lang="en-US" sz="2000" b="1" dirty="0" smtClean="0">
                <a:solidFill>
                  <a:srgbClr val="7030A0"/>
                </a:solidFill>
              </a:rPr>
              <a:t>required</a:t>
            </a:r>
            <a:endParaRPr lang="en-US" sz="2000" b="1" dirty="0" smtClean="0">
              <a:solidFill>
                <a:srgbClr val="7030A0"/>
              </a:solidFill>
            </a:endParaRPr>
          </a:p>
          <a:p>
            <a:pPr marL="0" indent="0" eaLnBrk="1" hangingPunct="1">
              <a:spcAft>
                <a:spcPts val="600"/>
              </a:spcAft>
              <a:buFont typeface="Symbol" pitchFamily="18" charset="2"/>
              <a:buChar char="Þ"/>
            </a:pPr>
            <a:r>
              <a:rPr lang="en-US" sz="2000" b="1" dirty="0" smtClean="0">
                <a:solidFill>
                  <a:srgbClr val="7030A0"/>
                </a:solidFill>
              </a:rPr>
              <a:t>Preparatory phase for S</a:t>
            </a:r>
            <a:r>
              <a:rPr lang="en-US" sz="2000" b="1" baseline="30000" dirty="0" smtClean="0">
                <a:solidFill>
                  <a:srgbClr val="7030A0"/>
                </a:solidFill>
              </a:rPr>
              <a:t>3</a:t>
            </a:r>
            <a:r>
              <a:rPr lang="en-US" sz="2000" b="1" dirty="0" smtClean="0">
                <a:solidFill>
                  <a:srgbClr val="7030A0"/>
                </a:solidFill>
              </a:rPr>
              <a:t>LEB at SPIRAL2</a:t>
            </a:r>
            <a:endParaRPr lang="en-US" sz="2000" b="1" dirty="0">
              <a:solidFill>
                <a:srgbClr val="7030A0"/>
              </a:solidFill>
            </a:endParaRPr>
          </a:p>
        </p:txBody>
      </p:sp>
      <p:sp>
        <p:nvSpPr>
          <p:cNvPr id="14" name="Rectangle 13"/>
          <p:cNvSpPr/>
          <p:nvPr/>
        </p:nvSpPr>
        <p:spPr>
          <a:xfrm>
            <a:off x="1619672" y="4367480"/>
            <a:ext cx="6084168" cy="369332"/>
          </a:xfrm>
          <a:prstGeom prst="rect">
            <a:avLst/>
          </a:prstGeom>
        </p:spPr>
        <p:txBody>
          <a:bodyPr wrap="square">
            <a:spAutoFit/>
          </a:bodyPr>
          <a:lstStyle/>
          <a:p>
            <a:r>
              <a:rPr lang="en-US" dirty="0" smtClean="0">
                <a:solidFill>
                  <a:srgbClr val="7030A0"/>
                </a:solidFill>
              </a:rPr>
              <a:t>New set-up, in-gas-jet resonance </a:t>
            </a:r>
            <a:r>
              <a:rPr lang="en-US" dirty="0" err="1" smtClean="0">
                <a:solidFill>
                  <a:srgbClr val="7030A0"/>
                </a:solidFill>
              </a:rPr>
              <a:t>ionisation</a:t>
            </a:r>
            <a:r>
              <a:rPr lang="en-US" dirty="0" smtClean="0">
                <a:solidFill>
                  <a:srgbClr val="7030A0"/>
                </a:solidFill>
              </a:rPr>
              <a:t> spectroscopy</a:t>
            </a:r>
            <a:endParaRPr lang="en-US" baseline="30000" dirty="0">
              <a:solidFill>
                <a:srgbClr val="7030A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328582"/>
            <a:ext cx="8964488" cy="6124754"/>
          </a:xfrm>
          <a:prstGeom prst="rect">
            <a:avLst/>
          </a:prstGeom>
          <a:noFill/>
        </p:spPr>
        <p:txBody>
          <a:bodyPr wrap="square" rtlCol="0">
            <a:spAutoFit/>
          </a:bodyPr>
          <a:lstStyle/>
          <a:p>
            <a:pPr algn="ctr"/>
            <a:r>
              <a:rPr lang="en-US" sz="3600" b="1" dirty="0" smtClean="0"/>
              <a:t>Conclusions</a:t>
            </a:r>
          </a:p>
          <a:p>
            <a:pPr algn="just">
              <a:buFont typeface="Arial" pitchFamily="34" charset="0"/>
              <a:buChar char="•"/>
            </a:pPr>
            <a:r>
              <a:rPr lang="en-US" sz="2400" b="1" dirty="0" smtClean="0"/>
              <a:t>GSI/FAIR offers unrivaled conditions (intensity, energy, variety, quality &amp; detection)  for experiments with radioactive beams</a:t>
            </a:r>
            <a:endParaRPr lang="en-US" sz="2400" b="1" dirty="0" smtClean="0"/>
          </a:p>
          <a:p>
            <a:pPr>
              <a:spcAft>
                <a:spcPts val="600"/>
              </a:spcAft>
              <a:buFont typeface="Arial" pitchFamily="34" charset="0"/>
              <a:buChar char="•"/>
            </a:pPr>
            <a:r>
              <a:rPr lang="en-US" sz="2400" b="1" dirty="0" smtClean="0"/>
              <a:t>Six </a:t>
            </a:r>
            <a:r>
              <a:rPr lang="en-US" sz="2400" b="1" dirty="0" smtClean="0"/>
              <a:t>projects from IN2P3 researchers to be conducted between 2020-2024, within FAIR-Phase0</a:t>
            </a:r>
          </a:p>
          <a:p>
            <a:pPr>
              <a:spcAft>
                <a:spcPts val="600"/>
              </a:spcAft>
              <a:buFont typeface="Arial" pitchFamily="34" charset="0"/>
              <a:buChar char="•"/>
            </a:pPr>
            <a:r>
              <a:rPr lang="en-US" sz="2400" b="1" dirty="0" smtClean="0"/>
              <a:t>The physics covered is included in NUSTAR, one of the four pillars of GSI/FAIR</a:t>
            </a:r>
          </a:p>
          <a:p>
            <a:pPr>
              <a:spcAft>
                <a:spcPts val="600"/>
              </a:spcAft>
              <a:buFont typeface="Arial" pitchFamily="34" charset="0"/>
              <a:buChar char="•"/>
            </a:pPr>
            <a:r>
              <a:rPr lang="en-US" sz="2400" b="1" dirty="0" smtClean="0"/>
              <a:t>Our projects will contribute to answer relevant open questions on </a:t>
            </a:r>
            <a:r>
              <a:rPr lang="en-US" sz="2400" b="1" dirty="0" smtClean="0"/>
              <a:t>pairing </a:t>
            </a:r>
            <a:r>
              <a:rPr lang="en-US" sz="2400" b="1" dirty="0" smtClean="0"/>
              <a:t>correlations</a:t>
            </a:r>
            <a:r>
              <a:rPr lang="en-US" sz="2400" b="1" dirty="0" smtClean="0"/>
              <a:t>, evolution of shell structure, onset of deformation and collectivity, </a:t>
            </a:r>
            <a:r>
              <a:rPr lang="en-US" sz="2400" b="1" dirty="0" smtClean="0"/>
              <a:t>nuclear </a:t>
            </a:r>
            <a:r>
              <a:rPr lang="en-US" sz="2400" b="1" dirty="0" smtClean="0"/>
              <a:t>fission and </a:t>
            </a:r>
            <a:r>
              <a:rPr lang="en-US" sz="2400" b="1" dirty="0" smtClean="0"/>
              <a:t>the structure of super heavy nuclei</a:t>
            </a:r>
          </a:p>
          <a:p>
            <a:pPr>
              <a:spcAft>
                <a:spcPts val="600"/>
              </a:spcAft>
              <a:buFont typeface="Arial" pitchFamily="34" charset="0"/>
              <a:buChar char="•"/>
            </a:pPr>
            <a:r>
              <a:rPr lang="en-US" sz="2400" b="1" dirty="0" smtClean="0"/>
              <a:t>GSI/FAIR is </a:t>
            </a:r>
            <a:r>
              <a:rPr lang="en-US" sz="2400" b="1" dirty="0" smtClean="0"/>
              <a:t>currently the </a:t>
            </a:r>
            <a:r>
              <a:rPr lang="en-US" sz="2400" b="1" dirty="0" smtClean="0"/>
              <a:t>only facility where the </a:t>
            </a:r>
            <a:r>
              <a:rPr lang="en-US" sz="2400" b="1" dirty="0" smtClean="0"/>
              <a:t>proposed experiments </a:t>
            </a:r>
            <a:r>
              <a:rPr lang="en-US" sz="2400" b="1" dirty="0" smtClean="0"/>
              <a:t>can be performed</a:t>
            </a:r>
          </a:p>
          <a:p>
            <a:pPr>
              <a:spcAft>
                <a:spcPts val="600"/>
              </a:spcAft>
              <a:buFont typeface="Arial" pitchFamily="34" charset="0"/>
              <a:buChar char="•"/>
            </a:pPr>
            <a:r>
              <a:rPr lang="en-US" sz="2400" b="1" dirty="0" smtClean="0"/>
              <a:t>Most of the projects open bright perspectives for future measurements at </a:t>
            </a:r>
            <a:r>
              <a:rPr lang="en-US" sz="2400" b="1" dirty="0" smtClean="0"/>
              <a:t>FAIR after Phase-0</a:t>
            </a:r>
            <a:endParaRPr lang="en-US" sz="2400"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1077218"/>
          </a:xfrm>
          <a:prstGeom prst="rect">
            <a:avLst/>
          </a:prstGeom>
          <a:noFill/>
        </p:spPr>
        <p:txBody>
          <a:bodyPr wrap="square" rtlCol="0">
            <a:spAutoFit/>
          </a:bodyPr>
          <a:lstStyle/>
          <a:p>
            <a:pPr algn="ctr"/>
            <a:r>
              <a:rPr lang="en-US" sz="3200" b="1" dirty="0" smtClean="0"/>
              <a:t>Back-up slides </a:t>
            </a:r>
          </a:p>
          <a:p>
            <a:pPr algn="ctr"/>
            <a:r>
              <a:rPr lang="en-US" sz="3200" b="1" dirty="0" smtClean="0"/>
              <a:t>FAIR</a:t>
            </a:r>
            <a:endParaRPr lang="en-US" sz="32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980728"/>
            <a:ext cx="8712968" cy="4154984"/>
          </a:xfrm>
          <a:prstGeom prst="rect">
            <a:avLst/>
          </a:prstGeom>
          <a:noFill/>
        </p:spPr>
        <p:txBody>
          <a:bodyPr wrap="square" rtlCol="0">
            <a:spAutoFit/>
          </a:bodyPr>
          <a:lstStyle/>
          <a:p>
            <a:pPr algn="just">
              <a:spcAft>
                <a:spcPts val="1200"/>
              </a:spcAft>
              <a:buFont typeface="Arial" pitchFamily="34" charset="0"/>
              <a:buChar char="•"/>
            </a:pPr>
            <a:r>
              <a:rPr lang="en-US" sz="2800" b="1" dirty="0" smtClean="0"/>
              <a:t>O</a:t>
            </a:r>
            <a:r>
              <a:rPr lang="en-US" sz="2800" b="1" dirty="0" smtClean="0"/>
              <a:t>nly </a:t>
            </a:r>
            <a:r>
              <a:rPr lang="en-US" sz="2800" b="1" dirty="0" smtClean="0"/>
              <a:t>facility world-wide able to </a:t>
            </a:r>
            <a:r>
              <a:rPr lang="en-US" sz="2800" b="1" dirty="0" smtClean="0"/>
              <a:t>provide a </a:t>
            </a:r>
            <a:r>
              <a:rPr lang="en-US" sz="2800" b="1" baseline="30000" dirty="0" smtClean="0"/>
              <a:t>238</a:t>
            </a:r>
            <a:r>
              <a:rPr lang="en-US" sz="2800" b="1" dirty="0" smtClean="0"/>
              <a:t>U</a:t>
            </a:r>
            <a:r>
              <a:rPr lang="en-US" sz="2800" b="1" baseline="30000" dirty="0" smtClean="0"/>
              <a:t>28+  </a:t>
            </a:r>
            <a:r>
              <a:rPr lang="en-US" sz="2800" b="1" dirty="0" smtClean="0"/>
              <a:t>beam at 1.5 </a:t>
            </a:r>
            <a:r>
              <a:rPr lang="en-US" sz="2800" b="1" dirty="0" smtClean="0"/>
              <a:t>A </a:t>
            </a:r>
            <a:r>
              <a:rPr lang="en-US" sz="2800" b="1" dirty="0" err="1" smtClean="0"/>
              <a:t>GeV</a:t>
            </a:r>
            <a:r>
              <a:rPr lang="en-US" sz="2800" b="1" dirty="0" smtClean="0"/>
              <a:t> with ~10</a:t>
            </a:r>
            <a:r>
              <a:rPr lang="en-US" sz="2800" b="1" baseline="30000" dirty="0" smtClean="0"/>
              <a:t>11</a:t>
            </a:r>
            <a:r>
              <a:rPr lang="en-US" sz="2800" b="1" dirty="0" smtClean="0"/>
              <a:t> </a:t>
            </a:r>
            <a:r>
              <a:rPr lang="en-US" sz="2800" b="1" dirty="0" err="1" smtClean="0"/>
              <a:t>pps</a:t>
            </a:r>
            <a:endParaRPr lang="en-US" sz="2800" b="1" dirty="0"/>
          </a:p>
          <a:p>
            <a:pPr algn="just">
              <a:spcAft>
                <a:spcPts val="1200"/>
              </a:spcAft>
              <a:buFont typeface="Arial" pitchFamily="34" charset="0"/>
              <a:buChar char="•"/>
            </a:pPr>
            <a:r>
              <a:rPr lang="en-US" sz="2800" b="1" dirty="0" smtClean="0"/>
              <a:t>World-record </a:t>
            </a:r>
            <a:r>
              <a:rPr lang="en-US" sz="2800" b="1" dirty="0" smtClean="0"/>
              <a:t>intensities </a:t>
            </a:r>
            <a:r>
              <a:rPr lang="en-US" sz="2800" b="1" dirty="0" smtClean="0"/>
              <a:t>for radioactive beams of fully stripped ions up to the heaviest masses near U</a:t>
            </a:r>
          </a:p>
          <a:p>
            <a:pPr algn="just">
              <a:spcAft>
                <a:spcPts val="1200"/>
              </a:spcAft>
              <a:buFont typeface="Arial" pitchFamily="34" charset="0"/>
              <a:buChar char="•"/>
            </a:pPr>
            <a:r>
              <a:rPr lang="en-US" sz="2800" b="1" dirty="0" smtClean="0"/>
              <a:t>Large variety of </a:t>
            </a:r>
            <a:r>
              <a:rPr lang="en-US" sz="2800" b="1" dirty="0" smtClean="0"/>
              <a:t>energies </a:t>
            </a:r>
            <a:r>
              <a:rPr lang="fr-FR" sz="2800" b="1" dirty="0" smtClean="0"/>
              <a:t>(</a:t>
            </a:r>
            <a:r>
              <a:rPr lang="fr-FR" sz="2800" b="1" dirty="0" err="1" smtClean="0"/>
              <a:t>stopped</a:t>
            </a:r>
            <a:r>
              <a:rPr lang="fr-FR" sz="2800" b="1" dirty="0" smtClean="0"/>
              <a:t>, </a:t>
            </a:r>
            <a:r>
              <a:rPr lang="fr-FR" sz="2800" b="1" dirty="0" smtClean="0"/>
              <a:t>MeV/u, </a:t>
            </a:r>
            <a:r>
              <a:rPr lang="fr-FR" sz="2800" b="1" dirty="0" smtClean="0"/>
              <a:t>&gt;1 </a:t>
            </a:r>
            <a:r>
              <a:rPr lang="fr-FR" sz="2800" b="1" dirty="0" err="1" smtClean="0"/>
              <a:t>GeV</a:t>
            </a:r>
            <a:r>
              <a:rPr lang="fr-FR" sz="2800" b="1" dirty="0" smtClean="0"/>
              <a:t>/u)</a:t>
            </a:r>
            <a:endParaRPr lang="en-US" sz="2800" b="1" dirty="0" smtClean="0"/>
          </a:p>
          <a:p>
            <a:pPr algn="just">
              <a:spcAft>
                <a:spcPts val="1200"/>
              </a:spcAft>
              <a:buFont typeface="Arial" pitchFamily="34" charset="0"/>
              <a:buChar char="•"/>
            </a:pPr>
            <a:r>
              <a:rPr lang="en-US" sz="2800" b="1" dirty="0" smtClean="0"/>
              <a:t>High-quality radioactive beams (beam cooling at rings), unrivalled experience</a:t>
            </a:r>
            <a:endParaRPr lang="en-US" sz="2800" b="1" dirty="0" smtClean="0"/>
          </a:p>
          <a:p>
            <a:pPr algn="just">
              <a:spcAft>
                <a:spcPts val="1200"/>
              </a:spcAft>
              <a:buFont typeface="Arial" pitchFamily="34" charset="0"/>
              <a:buChar char="•"/>
            </a:pPr>
            <a:r>
              <a:rPr lang="en-US" sz="2800" b="1" dirty="0" smtClean="0"/>
              <a:t>State </a:t>
            </a:r>
            <a:r>
              <a:rPr lang="en-US" sz="2800" b="1" dirty="0" smtClean="0"/>
              <a:t>of the art detection systems are or will be </a:t>
            </a:r>
            <a:r>
              <a:rPr lang="en-US" sz="2800" b="1" dirty="0" smtClean="0"/>
              <a:t>available</a:t>
            </a:r>
            <a:endParaRPr lang="en-US" sz="2800" b="1" dirty="0" smtClean="0"/>
          </a:p>
        </p:txBody>
      </p:sp>
      <p:sp>
        <p:nvSpPr>
          <p:cNvPr id="3" name="ZoneTexte 2"/>
          <p:cNvSpPr txBox="1"/>
          <p:nvPr/>
        </p:nvSpPr>
        <p:spPr>
          <a:xfrm>
            <a:off x="2083252" y="0"/>
            <a:ext cx="4968552" cy="707886"/>
          </a:xfrm>
          <a:prstGeom prst="rect">
            <a:avLst/>
          </a:prstGeom>
          <a:noFill/>
        </p:spPr>
        <p:txBody>
          <a:bodyPr wrap="square" rtlCol="0">
            <a:spAutoFit/>
          </a:bodyPr>
          <a:lstStyle/>
          <a:p>
            <a:r>
              <a:rPr lang="en-US" sz="4000" b="1" dirty="0" smtClean="0"/>
              <a:t>Strengths of GSI/FAIR</a:t>
            </a:r>
            <a:endParaRPr lang="en-US" sz="4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2" cstate="print"/>
          <a:srcRect l="20668" t="23624" r="16241" b="15345"/>
          <a:stretch>
            <a:fillRect/>
          </a:stretch>
        </p:blipFill>
        <p:spPr bwMode="auto">
          <a:xfrm>
            <a:off x="0" y="2492896"/>
            <a:ext cx="4449808" cy="2420071"/>
          </a:xfrm>
          <a:prstGeom prst="rect">
            <a:avLst/>
          </a:prstGeom>
          <a:noFill/>
          <a:ln w="9525">
            <a:noFill/>
            <a:miter lim="800000"/>
            <a:headEnd/>
            <a:tailEnd/>
          </a:ln>
        </p:spPr>
      </p:pic>
      <p:pic>
        <p:nvPicPr>
          <p:cNvPr id="77828" name="Picture 4"/>
          <p:cNvPicPr>
            <a:picLocks noChangeAspect="1" noChangeArrowheads="1"/>
          </p:cNvPicPr>
          <p:nvPr/>
        </p:nvPicPr>
        <p:blipFill>
          <a:blip r:embed="rId3" cstate="print"/>
          <a:srcRect l="9409" t="18703" r="56831" b="5501"/>
          <a:stretch>
            <a:fillRect/>
          </a:stretch>
        </p:blipFill>
        <p:spPr bwMode="auto">
          <a:xfrm>
            <a:off x="4499992" y="1203022"/>
            <a:ext cx="4392488" cy="5544616"/>
          </a:xfrm>
          <a:prstGeom prst="rect">
            <a:avLst/>
          </a:prstGeom>
          <a:noFill/>
          <a:ln w="9525">
            <a:noFill/>
            <a:miter lim="800000"/>
            <a:headEnd/>
            <a:tailEnd/>
          </a:ln>
        </p:spPr>
      </p:pic>
      <p:sp>
        <p:nvSpPr>
          <p:cNvPr id="5" name="Rectangle 4"/>
          <p:cNvSpPr/>
          <p:nvPr/>
        </p:nvSpPr>
        <p:spPr>
          <a:xfrm>
            <a:off x="1899429" y="94044"/>
            <a:ext cx="5269199" cy="584775"/>
          </a:xfrm>
          <a:prstGeom prst="rect">
            <a:avLst/>
          </a:prstGeom>
        </p:spPr>
        <p:txBody>
          <a:bodyPr wrap="none">
            <a:spAutoFit/>
          </a:bodyPr>
          <a:lstStyle/>
          <a:p>
            <a:pPr algn="ctr"/>
            <a:r>
              <a:rPr lang="en-US" sz="3200" b="1" dirty="0" smtClean="0"/>
              <a:t>GSI/FAIR expected intensities </a:t>
            </a:r>
            <a:endParaRPr lang="en-US" sz="3200" b="1" dirty="0" smtClean="0"/>
          </a:p>
        </p:txBody>
      </p:sp>
      <p:sp>
        <p:nvSpPr>
          <p:cNvPr id="6" name="ZoneTexte 5"/>
          <p:cNvSpPr txBox="1"/>
          <p:nvPr/>
        </p:nvSpPr>
        <p:spPr>
          <a:xfrm>
            <a:off x="6084168" y="836712"/>
            <a:ext cx="1366913" cy="369332"/>
          </a:xfrm>
          <a:prstGeom prst="rect">
            <a:avLst/>
          </a:prstGeom>
          <a:noFill/>
        </p:spPr>
        <p:txBody>
          <a:bodyPr wrap="none" rtlCol="0">
            <a:spAutoFit/>
          </a:bodyPr>
          <a:lstStyle/>
          <a:p>
            <a:r>
              <a:rPr lang="en-US" dirty="0" smtClean="0"/>
              <a:t>Today= 2015</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1077218"/>
          </a:xfrm>
          <a:prstGeom prst="rect">
            <a:avLst/>
          </a:prstGeom>
          <a:noFill/>
        </p:spPr>
        <p:txBody>
          <a:bodyPr wrap="square" rtlCol="0">
            <a:spAutoFit/>
          </a:bodyPr>
          <a:lstStyle/>
          <a:p>
            <a:pPr algn="ctr"/>
            <a:r>
              <a:rPr lang="en-US" sz="3200" b="1" dirty="0" smtClean="0"/>
              <a:t>Back-up slides </a:t>
            </a:r>
          </a:p>
          <a:p>
            <a:pPr algn="ctr"/>
            <a:r>
              <a:rPr lang="en-US" sz="3200" b="1" dirty="0" smtClean="0"/>
              <a:t>O. </a:t>
            </a:r>
            <a:r>
              <a:rPr lang="en-US" sz="3200" b="1" dirty="0" err="1" smtClean="0"/>
              <a:t>Sorlin</a:t>
            </a:r>
            <a:endParaRPr lang="en-US" sz="32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7"/>
          <p:cNvGrpSpPr/>
          <p:nvPr/>
        </p:nvGrpSpPr>
        <p:grpSpPr>
          <a:xfrm>
            <a:off x="103443" y="44825"/>
            <a:ext cx="8950914" cy="3021941"/>
            <a:chOff x="-268938" y="44823"/>
            <a:chExt cx="9696823" cy="3021941"/>
          </a:xfrm>
        </p:grpSpPr>
        <p:sp>
          <p:nvSpPr>
            <p:cNvPr id="5" name="Rectangle 4"/>
            <p:cNvSpPr/>
            <p:nvPr/>
          </p:nvSpPr>
          <p:spPr>
            <a:xfrm>
              <a:off x="-268938" y="44823"/>
              <a:ext cx="9696823" cy="430887"/>
            </a:xfrm>
            <a:prstGeom prst="rect">
              <a:avLst/>
            </a:prstGeom>
          </p:spPr>
          <p:txBody>
            <a:bodyPr wrap="square">
              <a:spAutoFit/>
            </a:bodyPr>
            <a:lstStyle/>
            <a:p>
              <a:pPr algn="ctr" defTabSz="457200"/>
              <a:r>
                <a:rPr lang="fr-FR" sz="2200" dirty="0" err="1">
                  <a:solidFill>
                    <a:srgbClr val="0000FF"/>
                  </a:solidFill>
                  <a:latin typeface="Calibri"/>
                </a:rPr>
                <a:t>Physics</a:t>
              </a:r>
              <a:r>
                <a:rPr lang="fr-FR" sz="2200" dirty="0">
                  <a:solidFill>
                    <a:srgbClr val="0000FF"/>
                  </a:solidFill>
                  <a:latin typeface="Calibri"/>
                </a:rPr>
                <a:t> case: </a:t>
              </a:r>
              <a:r>
                <a:rPr lang="fr-FR" sz="2200" dirty="0" err="1">
                  <a:solidFill>
                    <a:srgbClr val="0000FF"/>
                  </a:solidFill>
                  <a:latin typeface="Calibri"/>
                </a:rPr>
                <a:t>Signs</a:t>
              </a:r>
              <a:r>
                <a:rPr lang="fr-FR" sz="2200" dirty="0">
                  <a:solidFill>
                    <a:srgbClr val="0000FF"/>
                  </a:solidFill>
                  <a:latin typeface="Calibri"/>
                </a:rPr>
                <a:t> of </a:t>
              </a:r>
              <a:r>
                <a:rPr lang="fr-FR" sz="2200" dirty="0" err="1">
                  <a:solidFill>
                    <a:srgbClr val="0000FF"/>
                  </a:solidFill>
                  <a:latin typeface="Calibri"/>
                </a:rPr>
                <a:t>superfluidity</a:t>
              </a:r>
              <a:r>
                <a:rPr lang="fr-FR" sz="2200" dirty="0">
                  <a:solidFill>
                    <a:srgbClr val="0000FF"/>
                  </a:solidFill>
                  <a:latin typeface="Calibri"/>
                </a:rPr>
                <a:t> and </a:t>
              </a:r>
              <a:r>
                <a:rPr lang="fr-FR" sz="2200" dirty="0" err="1">
                  <a:solidFill>
                    <a:srgbClr val="0000FF"/>
                  </a:solidFill>
                  <a:latin typeface="Calibri"/>
                </a:rPr>
                <a:t>their</a:t>
              </a:r>
              <a:r>
                <a:rPr lang="fr-FR" sz="2200" dirty="0">
                  <a:solidFill>
                    <a:srgbClr val="0000FF"/>
                  </a:solidFill>
                  <a:latin typeface="Calibri"/>
                </a:rPr>
                <a:t> </a:t>
              </a:r>
              <a:r>
                <a:rPr lang="fr-FR" sz="2200" dirty="0" err="1">
                  <a:solidFill>
                    <a:srgbClr val="0000FF"/>
                  </a:solidFill>
                  <a:latin typeface="Calibri"/>
                </a:rPr>
                <a:t>evolution</a:t>
              </a:r>
              <a:r>
                <a:rPr lang="fr-FR" sz="2200" dirty="0">
                  <a:solidFill>
                    <a:srgbClr val="0000FF"/>
                  </a:solidFill>
                  <a:latin typeface="Calibri"/>
                </a:rPr>
                <a:t> </a:t>
              </a:r>
              <a:r>
                <a:rPr lang="fr-FR" sz="2200" dirty="0" err="1">
                  <a:solidFill>
                    <a:srgbClr val="0000FF"/>
                  </a:solidFill>
                  <a:latin typeface="Calibri"/>
                </a:rPr>
                <a:t>towards</a:t>
              </a:r>
              <a:r>
                <a:rPr lang="fr-FR" sz="2200" dirty="0">
                  <a:solidFill>
                    <a:srgbClr val="0000FF"/>
                  </a:solidFill>
                  <a:latin typeface="Calibri"/>
                </a:rPr>
                <a:t> the </a:t>
              </a:r>
              <a:r>
                <a:rPr lang="fr-FR" sz="2200" dirty="0" err="1">
                  <a:solidFill>
                    <a:srgbClr val="0000FF"/>
                  </a:solidFill>
                  <a:latin typeface="Calibri"/>
                </a:rPr>
                <a:t>drip</a:t>
              </a:r>
              <a:r>
                <a:rPr lang="fr-FR" sz="2200" dirty="0">
                  <a:solidFill>
                    <a:srgbClr val="0000FF"/>
                  </a:solidFill>
                  <a:latin typeface="Calibri"/>
                </a:rPr>
                <a:t> line</a:t>
              </a:r>
              <a:endParaRPr lang="fr-FR" sz="2400" dirty="0">
                <a:solidFill>
                  <a:srgbClr val="0000FF"/>
                </a:solidFill>
                <a:latin typeface="Calibri"/>
              </a:endParaRPr>
            </a:p>
          </p:txBody>
        </p:sp>
        <p:sp>
          <p:nvSpPr>
            <p:cNvPr id="6" name="Rectangle 5"/>
            <p:cNvSpPr/>
            <p:nvPr/>
          </p:nvSpPr>
          <p:spPr>
            <a:xfrm>
              <a:off x="149412" y="525727"/>
              <a:ext cx="4766235" cy="2308324"/>
            </a:xfrm>
            <a:prstGeom prst="rect">
              <a:avLst/>
            </a:prstGeom>
          </p:spPr>
          <p:txBody>
            <a:bodyPr wrap="square">
              <a:spAutoFit/>
            </a:bodyPr>
            <a:lstStyle/>
            <a:p>
              <a:pPr defTabSz="457200"/>
              <a:r>
                <a:rPr lang="fr-FR" dirty="0" err="1">
                  <a:solidFill>
                    <a:srgbClr val="FF0000"/>
                  </a:solidFill>
                  <a:latin typeface="Calibri"/>
                </a:rPr>
                <a:t>Pairing</a:t>
              </a:r>
              <a:r>
                <a:rPr lang="fr-FR" dirty="0">
                  <a:solidFill>
                    <a:srgbClr val="FF0000"/>
                  </a:solidFill>
                  <a:latin typeface="Calibri"/>
                </a:rPr>
                <a:t> </a:t>
              </a:r>
              <a:r>
                <a:rPr lang="fr-FR" dirty="0" err="1">
                  <a:solidFill>
                    <a:srgbClr val="FF0000"/>
                  </a:solidFill>
                  <a:latin typeface="Calibri"/>
                </a:rPr>
                <a:t>correlations</a:t>
              </a:r>
              <a:r>
                <a:rPr lang="fr-FR" dirty="0">
                  <a:solidFill>
                    <a:srgbClr val="FF0000"/>
                  </a:solidFill>
                  <a:latin typeface="Calibri"/>
                </a:rPr>
                <a:t> </a:t>
              </a:r>
              <a:r>
                <a:rPr lang="fr-FR" dirty="0" err="1">
                  <a:solidFill>
                    <a:srgbClr val="FF0000"/>
                  </a:solidFill>
                  <a:latin typeface="Calibri"/>
                </a:rPr>
                <a:t>play</a:t>
              </a:r>
              <a:r>
                <a:rPr lang="fr-FR" dirty="0">
                  <a:solidFill>
                    <a:srgbClr val="FF0000"/>
                  </a:solidFill>
                  <a:latin typeface="Calibri"/>
                </a:rPr>
                <a:t> essential </a:t>
              </a:r>
              <a:r>
                <a:rPr lang="fr-FR" dirty="0" err="1">
                  <a:solidFill>
                    <a:srgbClr val="FF0000"/>
                  </a:solidFill>
                  <a:latin typeface="Calibri"/>
                </a:rPr>
                <a:t>role</a:t>
              </a:r>
              <a:r>
                <a:rPr lang="fr-FR" dirty="0">
                  <a:solidFill>
                    <a:srgbClr val="FF0000"/>
                  </a:solidFill>
                  <a:latin typeface="Calibri"/>
                </a:rPr>
                <a:t> in </a:t>
              </a:r>
              <a:r>
                <a:rPr lang="fr-FR" dirty="0" err="1">
                  <a:solidFill>
                    <a:srgbClr val="FF0000"/>
                  </a:solidFill>
                  <a:latin typeface="Calibri"/>
                </a:rPr>
                <a:t>atomic</a:t>
              </a:r>
              <a:r>
                <a:rPr lang="fr-FR" dirty="0">
                  <a:solidFill>
                    <a:srgbClr val="FF0000"/>
                  </a:solidFill>
                  <a:latin typeface="Calibri"/>
                </a:rPr>
                <a:t> </a:t>
              </a:r>
              <a:r>
                <a:rPr lang="fr-FR" dirty="0" err="1">
                  <a:solidFill>
                    <a:srgbClr val="FF0000"/>
                  </a:solidFill>
                  <a:latin typeface="Calibri"/>
                </a:rPr>
                <a:t>nuclei</a:t>
              </a:r>
              <a:r>
                <a:rPr lang="fr-FR" dirty="0">
                  <a:solidFill>
                    <a:srgbClr val="FF0000"/>
                  </a:solidFill>
                  <a:latin typeface="Calibri"/>
                </a:rPr>
                <a:t> and in neutron stars (NS)</a:t>
              </a:r>
            </a:p>
            <a:p>
              <a:pPr defTabSz="457200"/>
              <a:endParaRPr lang="fr-FR" dirty="0">
                <a:solidFill>
                  <a:srgbClr val="FF0000"/>
                </a:solidFill>
                <a:latin typeface="Calibri"/>
              </a:endParaRPr>
            </a:p>
            <a:p>
              <a:pPr defTabSz="457200"/>
              <a:r>
                <a:rPr lang="fr-FR" dirty="0">
                  <a:solidFill>
                    <a:prstClr val="black"/>
                  </a:solidFill>
                  <a:latin typeface="Calibri"/>
                </a:rPr>
                <a:t>	- oscillations in S</a:t>
              </a:r>
              <a:r>
                <a:rPr lang="fr-FR" baseline="-25000" dirty="0">
                  <a:solidFill>
                    <a:prstClr val="black"/>
                  </a:solidFill>
                  <a:latin typeface="Calibri"/>
                </a:rPr>
                <a:t>n</a:t>
              </a:r>
              <a:r>
                <a:rPr lang="fr-FR" dirty="0">
                  <a:solidFill>
                    <a:prstClr val="black"/>
                  </a:solidFill>
                  <a:latin typeface="Calibri"/>
                </a:rPr>
                <a:t> values</a:t>
              </a:r>
            </a:p>
            <a:p>
              <a:pPr defTabSz="457200"/>
              <a:r>
                <a:rPr lang="fr-FR" dirty="0">
                  <a:solidFill>
                    <a:prstClr val="black"/>
                  </a:solidFill>
                  <a:latin typeface="Calibri"/>
                </a:rPr>
                <a:t>	- </a:t>
              </a:r>
              <a:r>
                <a:rPr lang="fr-FR" dirty="0" err="1">
                  <a:solidFill>
                    <a:prstClr val="black"/>
                  </a:solidFill>
                  <a:latin typeface="Calibri"/>
                </a:rPr>
                <a:t>g.s</a:t>
              </a:r>
              <a:r>
                <a:rPr lang="fr-FR" dirty="0">
                  <a:solidFill>
                    <a:prstClr val="black"/>
                  </a:solidFill>
                  <a:latin typeface="Calibri"/>
                </a:rPr>
                <a:t>. spin 0</a:t>
              </a:r>
              <a:r>
                <a:rPr lang="fr-FR" baseline="30000" dirty="0">
                  <a:solidFill>
                    <a:prstClr val="black"/>
                  </a:solidFill>
                  <a:latin typeface="Calibri"/>
                </a:rPr>
                <a:t>+</a:t>
              </a:r>
              <a:r>
                <a:rPr lang="fr-FR" dirty="0">
                  <a:solidFill>
                    <a:prstClr val="black"/>
                  </a:solidFill>
                  <a:latin typeface="Calibri"/>
                </a:rPr>
                <a:t> of </a:t>
              </a:r>
              <a:r>
                <a:rPr lang="fr-FR" dirty="0" err="1">
                  <a:solidFill>
                    <a:prstClr val="black"/>
                  </a:solidFill>
                  <a:latin typeface="Calibri"/>
                </a:rPr>
                <a:t>even-even</a:t>
              </a:r>
              <a:r>
                <a:rPr lang="fr-FR" dirty="0">
                  <a:solidFill>
                    <a:prstClr val="black"/>
                  </a:solidFill>
                  <a:latin typeface="Calibri"/>
                </a:rPr>
                <a:t> </a:t>
              </a:r>
              <a:r>
                <a:rPr lang="fr-FR" dirty="0" err="1">
                  <a:solidFill>
                    <a:prstClr val="black"/>
                  </a:solidFill>
                  <a:latin typeface="Calibri"/>
                </a:rPr>
                <a:t>nuclei</a:t>
              </a:r>
              <a:endParaRPr lang="fr-FR" dirty="0">
                <a:solidFill>
                  <a:prstClr val="black"/>
                </a:solidFill>
                <a:latin typeface="Calibri"/>
              </a:endParaRPr>
            </a:p>
            <a:p>
              <a:pPr defTabSz="457200"/>
              <a:r>
                <a:rPr lang="fr-FR" dirty="0">
                  <a:solidFill>
                    <a:prstClr val="black"/>
                  </a:solidFill>
                  <a:latin typeface="Calibri"/>
                </a:rPr>
                <a:t>	- Moment of </a:t>
              </a:r>
              <a:r>
                <a:rPr lang="fr-FR" dirty="0" err="1">
                  <a:solidFill>
                    <a:prstClr val="black"/>
                  </a:solidFill>
                  <a:latin typeface="Calibri"/>
                </a:rPr>
                <a:t>inertia</a:t>
              </a:r>
              <a:r>
                <a:rPr lang="fr-FR" dirty="0">
                  <a:solidFill>
                    <a:prstClr val="black"/>
                  </a:solidFill>
                  <a:latin typeface="Calibri"/>
                </a:rPr>
                <a:t> &lt;&lt; </a:t>
              </a:r>
              <a:r>
                <a:rPr lang="fr-FR" dirty="0" err="1">
                  <a:solidFill>
                    <a:prstClr val="black"/>
                  </a:solidFill>
                  <a:latin typeface="Calibri"/>
                </a:rPr>
                <a:t>rigid</a:t>
              </a:r>
              <a:r>
                <a:rPr lang="fr-FR" dirty="0">
                  <a:solidFill>
                    <a:prstClr val="black"/>
                  </a:solidFill>
                  <a:latin typeface="Calibri"/>
                </a:rPr>
                <a:t> value</a:t>
              </a:r>
            </a:p>
            <a:p>
              <a:pPr defTabSz="457200"/>
              <a:r>
                <a:rPr lang="fr-FR" dirty="0">
                  <a:solidFill>
                    <a:prstClr val="black"/>
                  </a:solidFill>
                  <a:latin typeface="Calibri"/>
                </a:rPr>
                <a:t>	- </a:t>
              </a:r>
              <a:r>
                <a:rPr lang="fr-FR" dirty="0" err="1">
                  <a:solidFill>
                    <a:prstClr val="black"/>
                  </a:solidFill>
                  <a:latin typeface="Calibri"/>
                </a:rPr>
                <a:t>Enhanced</a:t>
              </a:r>
              <a:r>
                <a:rPr lang="fr-FR" dirty="0">
                  <a:solidFill>
                    <a:prstClr val="black"/>
                  </a:solidFill>
                  <a:latin typeface="Calibri"/>
                </a:rPr>
                <a:t> pair </a:t>
              </a:r>
              <a:r>
                <a:rPr lang="fr-FR" dirty="0" err="1">
                  <a:solidFill>
                    <a:prstClr val="black"/>
                  </a:solidFill>
                  <a:latin typeface="Calibri"/>
                </a:rPr>
                <a:t>transfer</a:t>
              </a:r>
              <a:endParaRPr lang="fr-FR" dirty="0">
                <a:solidFill>
                  <a:prstClr val="black"/>
                </a:solidFill>
                <a:latin typeface="Calibri"/>
              </a:endParaRPr>
            </a:p>
            <a:p>
              <a:pPr defTabSz="457200"/>
              <a:r>
                <a:rPr lang="fr-FR" dirty="0">
                  <a:solidFill>
                    <a:prstClr val="black"/>
                  </a:solidFill>
                  <a:latin typeface="Calibri"/>
                </a:rPr>
                <a:t>	- </a:t>
              </a:r>
              <a:r>
                <a:rPr lang="fr-FR" dirty="0" err="1">
                  <a:solidFill>
                    <a:prstClr val="black"/>
                  </a:solidFill>
                  <a:latin typeface="Calibri"/>
                </a:rPr>
                <a:t>cooling</a:t>
              </a:r>
              <a:r>
                <a:rPr lang="fr-FR" dirty="0">
                  <a:solidFill>
                    <a:prstClr val="black"/>
                  </a:solidFill>
                  <a:latin typeface="Calibri"/>
                </a:rPr>
                <a:t> of NS, </a:t>
              </a:r>
              <a:r>
                <a:rPr lang="fr-FR" dirty="0" err="1">
                  <a:solidFill>
                    <a:prstClr val="black"/>
                  </a:solidFill>
                  <a:latin typeface="Calibri"/>
                </a:rPr>
                <a:t>glitches</a:t>
              </a:r>
              <a:endParaRPr lang="fr-FR" dirty="0">
                <a:solidFill>
                  <a:prstClr val="black"/>
                </a:solidFill>
                <a:latin typeface="Calibri"/>
              </a:endParaRPr>
            </a:p>
          </p:txBody>
        </p:sp>
        <p:pic>
          <p:nvPicPr>
            <p:cNvPr id="7" name="Image 6" descr="Sn-Ca.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15647" y="503931"/>
              <a:ext cx="3417111" cy="2562833"/>
            </a:xfrm>
            <a:prstGeom prst="rect">
              <a:avLst/>
            </a:prstGeom>
          </p:spPr>
        </p:pic>
      </p:grpSp>
      <p:sp>
        <p:nvSpPr>
          <p:cNvPr id="35" name="ZoneTexte 34"/>
          <p:cNvSpPr txBox="1"/>
          <p:nvPr/>
        </p:nvSpPr>
        <p:spPr>
          <a:xfrm>
            <a:off x="6478584" y="3368110"/>
            <a:ext cx="1892954" cy="307777"/>
          </a:xfrm>
          <a:prstGeom prst="rect">
            <a:avLst/>
          </a:prstGeom>
          <a:noFill/>
        </p:spPr>
        <p:txBody>
          <a:bodyPr wrap="none" rtlCol="0">
            <a:spAutoFit/>
          </a:bodyPr>
          <a:lstStyle/>
          <a:p>
            <a:pPr defTabSz="457200"/>
            <a:r>
              <a:rPr lang="fr-FR" sz="1400" dirty="0" err="1">
                <a:solidFill>
                  <a:srgbClr val="FF0000"/>
                </a:solidFill>
                <a:latin typeface="Calibri"/>
              </a:rPr>
              <a:t>Enhanced</a:t>
            </a:r>
            <a:r>
              <a:rPr lang="fr-FR" sz="1400" dirty="0">
                <a:solidFill>
                  <a:srgbClr val="FF0000"/>
                </a:solidFill>
                <a:latin typeface="Calibri"/>
              </a:rPr>
              <a:t> BEC </a:t>
            </a:r>
            <a:r>
              <a:rPr lang="fr-FR" sz="1400" dirty="0" err="1">
                <a:solidFill>
                  <a:srgbClr val="FF0000"/>
                </a:solidFill>
                <a:latin typeface="Calibri"/>
              </a:rPr>
              <a:t>pairing</a:t>
            </a:r>
            <a:r>
              <a:rPr lang="fr-FR" sz="1400" dirty="0">
                <a:solidFill>
                  <a:srgbClr val="FF0000"/>
                </a:solidFill>
                <a:latin typeface="Calibri"/>
              </a:rPr>
              <a:t> ?</a:t>
            </a:r>
          </a:p>
        </p:txBody>
      </p:sp>
      <p:grpSp>
        <p:nvGrpSpPr>
          <p:cNvPr id="8" name="Grouper 82"/>
          <p:cNvGrpSpPr/>
          <p:nvPr/>
        </p:nvGrpSpPr>
        <p:grpSpPr>
          <a:xfrm>
            <a:off x="6590604" y="3660073"/>
            <a:ext cx="1432712" cy="1392838"/>
            <a:chOff x="6758819" y="3371325"/>
            <a:chExt cx="1552104" cy="1392838"/>
          </a:xfrm>
        </p:grpSpPr>
        <p:sp>
          <p:nvSpPr>
            <p:cNvPr id="38" name="Forme libre 37"/>
            <p:cNvSpPr/>
            <p:nvPr/>
          </p:nvSpPr>
          <p:spPr>
            <a:xfrm>
              <a:off x="6758819" y="3489906"/>
              <a:ext cx="1469386" cy="1274257"/>
            </a:xfrm>
            <a:custGeom>
              <a:avLst/>
              <a:gdLst>
                <a:gd name="connsiteX0" fmla="*/ 0 w 1442720"/>
                <a:gd name="connsiteY0" fmla="*/ 13029 h 1272869"/>
                <a:gd name="connsiteX1" fmla="*/ 426720 w 1442720"/>
                <a:gd name="connsiteY1" fmla="*/ 23189 h 1272869"/>
                <a:gd name="connsiteX2" fmla="*/ 640080 w 1442720"/>
                <a:gd name="connsiteY2" fmla="*/ 226389 h 1272869"/>
                <a:gd name="connsiteX3" fmla="*/ 833120 w 1442720"/>
                <a:gd name="connsiteY3" fmla="*/ 764869 h 1272869"/>
                <a:gd name="connsiteX4" fmla="*/ 1026160 w 1442720"/>
                <a:gd name="connsiteY4" fmla="*/ 1120469 h 1272869"/>
                <a:gd name="connsiteX5" fmla="*/ 1229360 w 1442720"/>
                <a:gd name="connsiteY5" fmla="*/ 1242389 h 1272869"/>
                <a:gd name="connsiteX6" fmla="*/ 1442720 w 1442720"/>
                <a:gd name="connsiteY6" fmla="*/ 1272869 h 1272869"/>
                <a:gd name="connsiteX0" fmla="*/ 0 w 1229360"/>
                <a:gd name="connsiteY0" fmla="*/ 13029 h 1242389"/>
                <a:gd name="connsiteX1" fmla="*/ 426720 w 1229360"/>
                <a:gd name="connsiteY1" fmla="*/ 23189 h 1242389"/>
                <a:gd name="connsiteX2" fmla="*/ 640080 w 1229360"/>
                <a:gd name="connsiteY2" fmla="*/ 226389 h 1242389"/>
                <a:gd name="connsiteX3" fmla="*/ 833120 w 1229360"/>
                <a:gd name="connsiteY3" fmla="*/ 764869 h 1242389"/>
                <a:gd name="connsiteX4" fmla="*/ 1026160 w 1229360"/>
                <a:gd name="connsiteY4" fmla="*/ 1120469 h 1242389"/>
                <a:gd name="connsiteX5" fmla="*/ 1229360 w 1229360"/>
                <a:gd name="connsiteY5" fmla="*/ 1242389 h 1242389"/>
                <a:gd name="connsiteX0" fmla="*/ 0 w 1296812"/>
                <a:gd name="connsiteY0" fmla="*/ 13029 h 1265858"/>
                <a:gd name="connsiteX1" fmla="*/ 426720 w 1296812"/>
                <a:gd name="connsiteY1" fmla="*/ 23189 h 1265858"/>
                <a:gd name="connsiteX2" fmla="*/ 640080 w 1296812"/>
                <a:gd name="connsiteY2" fmla="*/ 226389 h 1265858"/>
                <a:gd name="connsiteX3" fmla="*/ 833120 w 1296812"/>
                <a:gd name="connsiteY3" fmla="*/ 764869 h 1265858"/>
                <a:gd name="connsiteX4" fmla="*/ 1026160 w 1296812"/>
                <a:gd name="connsiteY4" fmla="*/ 1120469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77633 w 1296812"/>
                <a:gd name="connsiteY3" fmla="*/ 764870 h 1265858"/>
                <a:gd name="connsiteX4" fmla="*/ 1026160 w 1296812"/>
                <a:gd name="connsiteY4" fmla="*/ 1120469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77633 w 1296812"/>
                <a:gd name="connsiteY3" fmla="*/ 764870 h 1265858"/>
                <a:gd name="connsiteX4" fmla="*/ 1059544 w 1296812"/>
                <a:gd name="connsiteY4" fmla="*/ 1081851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44249 w 1296812"/>
                <a:gd name="connsiteY3" fmla="*/ 674762 h 1265858"/>
                <a:gd name="connsiteX4" fmla="*/ 1059544 w 1296812"/>
                <a:gd name="connsiteY4" fmla="*/ 1081851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44249 w 1296812"/>
                <a:gd name="connsiteY3" fmla="*/ 674762 h 1265858"/>
                <a:gd name="connsiteX4" fmla="*/ 1048415 w 1296812"/>
                <a:gd name="connsiteY4" fmla="*/ 1017488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55378 w 1296812"/>
                <a:gd name="connsiteY3" fmla="*/ 661889 h 1265858"/>
                <a:gd name="connsiteX4" fmla="*/ 1048415 w 1296812"/>
                <a:gd name="connsiteY4" fmla="*/ 1017488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55378 w 1296812"/>
                <a:gd name="connsiteY3" fmla="*/ 661889 h 1265858"/>
                <a:gd name="connsiteX4" fmla="*/ 1015030 w 1296812"/>
                <a:gd name="connsiteY4" fmla="*/ 940252 h 1265858"/>
                <a:gd name="connsiteX5" fmla="*/ 1296812 w 1296812"/>
                <a:gd name="connsiteY5" fmla="*/ 1265858 h 1265858"/>
                <a:gd name="connsiteX0" fmla="*/ 0 w 1296812"/>
                <a:gd name="connsiteY0" fmla="*/ 13029 h 1265858"/>
                <a:gd name="connsiteX1" fmla="*/ 426720 w 1296812"/>
                <a:gd name="connsiteY1" fmla="*/ 23189 h 1265858"/>
                <a:gd name="connsiteX2" fmla="*/ 640080 w 1296812"/>
                <a:gd name="connsiteY2" fmla="*/ 226389 h 1265858"/>
                <a:gd name="connsiteX3" fmla="*/ 821993 w 1296812"/>
                <a:gd name="connsiteY3" fmla="*/ 571780 h 1265858"/>
                <a:gd name="connsiteX4" fmla="*/ 1015030 w 1296812"/>
                <a:gd name="connsiteY4" fmla="*/ 940252 h 1265858"/>
                <a:gd name="connsiteX5" fmla="*/ 1296812 w 1296812"/>
                <a:gd name="connsiteY5" fmla="*/ 1265858 h 1265858"/>
                <a:gd name="connsiteX0" fmla="*/ 0 w 1252299"/>
                <a:gd name="connsiteY0" fmla="*/ 13029 h 1265858"/>
                <a:gd name="connsiteX1" fmla="*/ 426720 w 1252299"/>
                <a:gd name="connsiteY1" fmla="*/ 23189 h 1265858"/>
                <a:gd name="connsiteX2" fmla="*/ 640080 w 1252299"/>
                <a:gd name="connsiteY2" fmla="*/ 226389 h 1265858"/>
                <a:gd name="connsiteX3" fmla="*/ 821993 w 1252299"/>
                <a:gd name="connsiteY3" fmla="*/ 571780 h 1265858"/>
                <a:gd name="connsiteX4" fmla="*/ 1015030 w 1252299"/>
                <a:gd name="connsiteY4" fmla="*/ 940252 h 1265858"/>
                <a:gd name="connsiteX5" fmla="*/ 1252299 w 1252299"/>
                <a:gd name="connsiteY5" fmla="*/ 1265858 h 1265858"/>
                <a:gd name="connsiteX0" fmla="*/ 0 w 1252299"/>
                <a:gd name="connsiteY0" fmla="*/ 13029 h 1265858"/>
                <a:gd name="connsiteX1" fmla="*/ 426720 w 1252299"/>
                <a:gd name="connsiteY1" fmla="*/ 23189 h 1265858"/>
                <a:gd name="connsiteX2" fmla="*/ 640080 w 1252299"/>
                <a:gd name="connsiteY2" fmla="*/ 226389 h 1265858"/>
                <a:gd name="connsiteX3" fmla="*/ 821993 w 1252299"/>
                <a:gd name="connsiteY3" fmla="*/ 571780 h 1265858"/>
                <a:gd name="connsiteX4" fmla="*/ 992774 w 1252299"/>
                <a:gd name="connsiteY4" fmla="*/ 888761 h 1265858"/>
                <a:gd name="connsiteX5" fmla="*/ 1252299 w 1252299"/>
                <a:gd name="connsiteY5" fmla="*/ 1265858 h 1265858"/>
                <a:gd name="connsiteX0" fmla="*/ 0 w 1252299"/>
                <a:gd name="connsiteY0" fmla="*/ 13029 h 1265858"/>
                <a:gd name="connsiteX1" fmla="*/ 426720 w 1252299"/>
                <a:gd name="connsiteY1" fmla="*/ 23189 h 1265858"/>
                <a:gd name="connsiteX2" fmla="*/ 640080 w 1252299"/>
                <a:gd name="connsiteY2" fmla="*/ 226389 h 1265858"/>
                <a:gd name="connsiteX3" fmla="*/ 821993 w 1252299"/>
                <a:gd name="connsiteY3" fmla="*/ 571780 h 1265858"/>
                <a:gd name="connsiteX4" fmla="*/ 1015031 w 1252299"/>
                <a:gd name="connsiteY4" fmla="*/ 927379 h 1265858"/>
                <a:gd name="connsiteX5" fmla="*/ 1252299 w 1252299"/>
                <a:gd name="connsiteY5" fmla="*/ 1265858 h 1265858"/>
                <a:gd name="connsiteX0" fmla="*/ 0 w 1252299"/>
                <a:gd name="connsiteY0" fmla="*/ 13029 h 1265858"/>
                <a:gd name="connsiteX1" fmla="*/ 426720 w 1252299"/>
                <a:gd name="connsiteY1" fmla="*/ 23189 h 1265858"/>
                <a:gd name="connsiteX2" fmla="*/ 640080 w 1252299"/>
                <a:gd name="connsiteY2" fmla="*/ 226389 h 1265858"/>
                <a:gd name="connsiteX3" fmla="*/ 855377 w 1252299"/>
                <a:gd name="connsiteY3" fmla="*/ 623271 h 1265858"/>
                <a:gd name="connsiteX4" fmla="*/ 1015031 w 1252299"/>
                <a:gd name="connsiteY4" fmla="*/ 927379 h 1265858"/>
                <a:gd name="connsiteX5" fmla="*/ 1252299 w 1252299"/>
                <a:gd name="connsiteY5" fmla="*/ 1265858 h 1265858"/>
                <a:gd name="connsiteX0" fmla="*/ 0 w 1252299"/>
                <a:gd name="connsiteY0" fmla="*/ 13029 h 1265858"/>
                <a:gd name="connsiteX1" fmla="*/ 426720 w 1252299"/>
                <a:gd name="connsiteY1" fmla="*/ 23189 h 1265858"/>
                <a:gd name="connsiteX2" fmla="*/ 640080 w 1252299"/>
                <a:gd name="connsiteY2" fmla="*/ 226389 h 1265858"/>
                <a:gd name="connsiteX3" fmla="*/ 855377 w 1252299"/>
                <a:gd name="connsiteY3" fmla="*/ 623271 h 1265858"/>
                <a:gd name="connsiteX4" fmla="*/ 1059543 w 1252299"/>
                <a:gd name="connsiteY4" fmla="*/ 1004615 h 1265858"/>
                <a:gd name="connsiteX5" fmla="*/ 1252299 w 1252299"/>
                <a:gd name="connsiteY5" fmla="*/ 1265858 h 1265858"/>
                <a:gd name="connsiteX0" fmla="*/ 0 w 1252299"/>
                <a:gd name="connsiteY0" fmla="*/ 13029 h 1252985"/>
                <a:gd name="connsiteX1" fmla="*/ 426720 w 1252299"/>
                <a:gd name="connsiteY1" fmla="*/ 23189 h 1252985"/>
                <a:gd name="connsiteX2" fmla="*/ 640080 w 1252299"/>
                <a:gd name="connsiteY2" fmla="*/ 226389 h 1252985"/>
                <a:gd name="connsiteX3" fmla="*/ 855377 w 1252299"/>
                <a:gd name="connsiteY3" fmla="*/ 623271 h 1252985"/>
                <a:gd name="connsiteX4" fmla="*/ 1059543 w 1252299"/>
                <a:gd name="connsiteY4" fmla="*/ 1004615 h 1252985"/>
                <a:gd name="connsiteX5" fmla="*/ 1252299 w 1252299"/>
                <a:gd name="connsiteY5" fmla="*/ 1252985 h 1252985"/>
                <a:gd name="connsiteX0" fmla="*/ 0 w 1274556"/>
                <a:gd name="connsiteY0" fmla="*/ 13029 h 1278730"/>
                <a:gd name="connsiteX1" fmla="*/ 426720 w 1274556"/>
                <a:gd name="connsiteY1" fmla="*/ 23189 h 1278730"/>
                <a:gd name="connsiteX2" fmla="*/ 640080 w 1274556"/>
                <a:gd name="connsiteY2" fmla="*/ 226389 h 1278730"/>
                <a:gd name="connsiteX3" fmla="*/ 855377 w 1274556"/>
                <a:gd name="connsiteY3" fmla="*/ 623271 h 1278730"/>
                <a:gd name="connsiteX4" fmla="*/ 1059543 w 1274556"/>
                <a:gd name="connsiteY4" fmla="*/ 1004615 h 1278730"/>
                <a:gd name="connsiteX5" fmla="*/ 1274556 w 1274556"/>
                <a:gd name="connsiteY5" fmla="*/ 1278730 h 1278730"/>
                <a:gd name="connsiteX0" fmla="*/ 0 w 1274556"/>
                <a:gd name="connsiteY0" fmla="*/ 13029 h 1278730"/>
                <a:gd name="connsiteX1" fmla="*/ 426720 w 1274556"/>
                <a:gd name="connsiteY1" fmla="*/ 23189 h 1278730"/>
                <a:gd name="connsiteX2" fmla="*/ 640080 w 1274556"/>
                <a:gd name="connsiteY2" fmla="*/ 226389 h 1278730"/>
                <a:gd name="connsiteX3" fmla="*/ 855377 w 1274556"/>
                <a:gd name="connsiteY3" fmla="*/ 623271 h 1278730"/>
                <a:gd name="connsiteX4" fmla="*/ 1015030 w 1274556"/>
                <a:gd name="connsiteY4" fmla="*/ 888761 h 1278730"/>
                <a:gd name="connsiteX5" fmla="*/ 1274556 w 1274556"/>
                <a:gd name="connsiteY5" fmla="*/ 1278730 h 1278730"/>
                <a:gd name="connsiteX0" fmla="*/ 0 w 1274556"/>
                <a:gd name="connsiteY0" fmla="*/ 13029 h 1278730"/>
                <a:gd name="connsiteX1" fmla="*/ 426720 w 1274556"/>
                <a:gd name="connsiteY1" fmla="*/ 23189 h 1278730"/>
                <a:gd name="connsiteX2" fmla="*/ 640080 w 1274556"/>
                <a:gd name="connsiteY2" fmla="*/ 226389 h 1278730"/>
                <a:gd name="connsiteX3" fmla="*/ 855377 w 1274556"/>
                <a:gd name="connsiteY3" fmla="*/ 623271 h 1278730"/>
                <a:gd name="connsiteX4" fmla="*/ 1015030 w 1274556"/>
                <a:gd name="connsiteY4" fmla="*/ 888761 h 1278730"/>
                <a:gd name="connsiteX5" fmla="*/ 1274556 w 1274556"/>
                <a:gd name="connsiteY5" fmla="*/ 1278730 h 1278730"/>
                <a:gd name="connsiteX0" fmla="*/ 0 w 1274556"/>
                <a:gd name="connsiteY0" fmla="*/ 13029 h 1278730"/>
                <a:gd name="connsiteX1" fmla="*/ 426720 w 1274556"/>
                <a:gd name="connsiteY1" fmla="*/ 23189 h 1278730"/>
                <a:gd name="connsiteX2" fmla="*/ 640080 w 1274556"/>
                <a:gd name="connsiteY2" fmla="*/ 226389 h 1278730"/>
                <a:gd name="connsiteX3" fmla="*/ 855377 w 1274556"/>
                <a:gd name="connsiteY3" fmla="*/ 623271 h 1278730"/>
                <a:gd name="connsiteX4" fmla="*/ 1002019 w 1274556"/>
                <a:gd name="connsiteY4" fmla="*/ 858657 h 1278730"/>
                <a:gd name="connsiteX5" fmla="*/ 1274556 w 1274556"/>
                <a:gd name="connsiteY5" fmla="*/ 1278730 h 1278730"/>
                <a:gd name="connsiteX0" fmla="*/ 0 w 1274556"/>
                <a:gd name="connsiteY0" fmla="*/ 13029 h 1278730"/>
                <a:gd name="connsiteX1" fmla="*/ 426720 w 1274556"/>
                <a:gd name="connsiteY1" fmla="*/ 23189 h 1278730"/>
                <a:gd name="connsiteX2" fmla="*/ 640080 w 1274556"/>
                <a:gd name="connsiteY2" fmla="*/ 226389 h 1278730"/>
                <a:gd name="connsiteX3" fmla="*/ 855377 w 1274556"/>
                <a:gd name="connsiteY3" fmla="*/ 623271 h 1278730"/>
                <a:gd name="connsiteX4" fmla="*/ 1002019 w 1274556"/>
                <a:gd name="connsiteY4" fmla="*/ 858657 h 1278730"/>
                <a:gd name="connsiteX5" fmla="*/ 1274556 w 1274556"/>
                <a:gd name="connsiteY5" fmla="*/ 1278730 h 1278730"/>
                <a:gd name="connsiteX0" fmla="*/ 0 w 1274556"/>
                <a:gd name="connsiteY0" fmla="*/ 13029 h 1278730"/>
                <a:gd name="connsiteX1" fmla="*/ 426720 w 1274556"/>
                <a:gd name="connsiteY1" fmla="*/ 23189 h 1278730"/>
                <a:gd name="connsiteX2" fmla="*/ 640080 w 1274556"/>
                <a:gd name="connsiteY2" fmla="*/ 226389 h 1278730"/>
                <a:gd name="connsiteX3" fmla="*/ 829354 w 1274556"/>
                <a:gd name="connsiteY3" fmla="*/ 537975 h 1278730"/>
                <a:gd name="connsiteX4" fmla="*/ 1002019 w 1274556"/>
                <a:gd name="connsiteY4" fmla="*/ 858657 h 1278730"/>
                <a:gd name="connsiteX5" fmla="*/ 1274556 w 1274556"/>
                <a:gd name="connsiteY5" fmla="*/ 1278730 h 127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556" h="1278730">
                  <a:moveTo>
                    <a:pt x="0" y="13029"/>
                  </a:moveTo>
                  <a:cubicBezTo>
                    <a:pt x="160020" y="329"/>
                    <a:pt x="320040" y="-12371"/>
                    <a:pt x="426720" y="23189"/>
                  </a:cubicBezTo>
                  <a:cubicBezTo>
                    <a:pt x="533400" y="58749"/>
                    <a:pt x="572974" y="140591"/>
                    <a:pt x="640080" y="226389"/>
                  </a:cubicBezTo>
                  <a:cubicBezTo>
                    <a:pt x="707186" y="312187"/>
                    <a:pt x="769031" y="432597"/>
                    <a:pt x="829354" y="537975"/>
                  </a:cubicBezTo>
                  <a:cubicBezTo>
                    <a:pt x="889677" y="643353"/>
                    <a:pt x="929074" y="735020"/>
                    <a:pt x="1002019" y="858657"/>
                  </a:cubicBezTo>
                  <a:cubicBezTo>
                    <a:pt x="1079301" y="1006518"/>
                    <a:pt x="1205129" y="1253330"/>
                    <a:pt x="1274556" y="1278730"/>
                  </a:cubicBezTo>
                </a:path>
              </a:pathLst>
            </a:custGeom>
            <a:ln>
              <a:solidFill>
                <a:srgbClr val="D13BC8"/>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fr-FR">
                <a:solidFill>
                  <a:prstClr val="black"/>
                </a:solidFill>
                <a:latin typeface="Calibri"/>
              </a:endParaRPr>
            </a:p>
          </p:txBody>
        </p:sp>
        <p:sp>
          <p:nvSpPr>
            <p:cNvPr id="41" name="ZoneTexte 40"/>
            <p:cNvSpPr txBox="1"/>
            <p:nvPr/>
          </p:nvSpPr>
          <p:spPr>
            <a:xfrm>
              <a:off x="7798283" y="3940272"/>
              <a:ext cx="512640" cy="307777"/>
            </a:xfrm>
            <a:prstGeom prst="rect">
              <a:avLst/>
            </a:prstGeom>
            <a:noFill/>
          </p:spPr>
          <p:txBody>
            <a:bodyPr wrap="none" rtlCol="0">
              <a:spAutoFit/>
            </a:bodyPr>
            <a:lstStyle/>
            <a:p>
              <a:pPr defTabSz="457200"/>
              <a:r>
                <a:rPr lang="fr-FR" sz="1400" dirty="0">
                  <a:solidFill>
                    <a:srgbClr val="D13BC8"/>
                  </a:solidFill>
                  <a:latin typeface="Calibri"/>
                </a:rPr>
                <a:t>skin</a:t>
              </a:r>
            </a:p>
          </p:txBody>
        </p:sp>
        <p:sp>
          <p:nvSpPr>
            <p:cNvPr id="63" name="ZoneTexte 62"/>
            <p:cNvSpPr txBox="1"/>
            <p:nvPr/>
          </p:nvSpPr>
          <p:spPr>
            <a:xfrm>
              <a:off x="7423020" y="3371325"/>
              <a:ext cx="868641" cy="307777"/>
            </a:xfrm>
            <a:prstGeom prst="rect">
              <a:avLst/>
            </a:prstGeom>
            <a:noFill/>
          </p:spPr>
          <p:txBody>
            <a:bodyPr wrap="none" rtlCol="0">
              <a:spAutoFit/>
            </a:bodyPr>
            <a:lstStyle/>
            <a:p>
              <a:pPr defTabSz="457200"/>
              <a:r>
                <a:rPr lang="fr-FR" sz="1400" dirty="0" err="1">
                  <a:solidFill>
                    <a:srgbClr val="D13BC8"/>
                  </a:solidFill>
                  <a:latin typeface="Calibri"/>
                </a:rPr>
                <a:t>Drip</a:t>
              </a:r>
              <a:r>
                <a:rPr lang="fr-FR" sz="1400" dirty="0">
                  <a:solidFill>
                    <a:srgbClr val="D13BC8"/>
                  </a:solidFill>
                  <a:latin typeface="Calibri"/>
                </a:rPr>
                <a:t> line</a:t>
              </a:r>
            </a:p>
          </p:txBody>
        </p:sp>
      </p:grpSp>
      <p:sp>
        <p:nvSpPr>
          <p:cNvPr id="65" name="Forme libre 64"/>
          <p:cNvSpPr/>
          <p:nvPr/>
        </p:nvSpPr>
        <p:spPr>
          <a:xfrm>
            <a:off x="6597604" y="3813962"/>
            <a:ext cx="1147911" cy="1206016"/>
          </a:xfrm>
          <a:custGeom>
            <a:avLst/>
            <a:gdLst>
              <a:gd name="connsiteX0" fmla="*/ 0 w 1442720"/>
              <a:gd name="connsiteY0" fmla="*/ 13029 h 1272869"/>
              <a:gd name="connsiteX1" fmla="*/ 426720 w 1442720"/>
              <a:gd name="connsiteY1" fmla="*/ 23189 h 1272869"/>
              <a:gd name="connsiteX2" fmla="*/ 640080 w 1442720"/>
              <a:gd name="connsiteY2" fmla="*/ 226389 h 1272869"/>
              <a:gd name="connsiteX3" fmla="*/ 833120 w 1442720"/>
              <a:gd name="connsiteY3" fmla="*/ 764869 h 1272869"/>
              <a:gd name="connsiteX4" fmla="*/ 1026160 w 1442720"/>
              <a:gd name="connsiteY4" fmla="*/ 1120469 h 1272869"/>
              <a:gd name="connsiteX5" fmla="*/ 1229360 w 1442720"/>
              <a:gd name="connsiteY5" fmla="*/ 1242389 h 1272869"/>
              <a:gd name="connsiteX6" fmla="*/ 1442720 w 1442720"/>
              <a:gd name="connsiteY6" fmla="*/ 1272869 h 127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720" h="1272869">
                <a:moveTo>
                  <a:pt x="0" y="13029"/>
                </a:moveTo>
                <a:cubicBezTo>
                  <a:pt x="160020" y="329"/>
                  <a:pt x="320040" y="-12371"/>
                  <a:pt x="426720" y="23189"/>
                </a:cubicBezTo>
                <a:cubicBezTo>
                  <a:pt x="533400" y="58749"/>
                  <a:pt x="572347" y="102776"/>
                  <a:pt x="640080" y="226389"/>
                </a:cubicBezTo>
                <a:cubicBezTo>
                  <a:pt x="707813" y="350002"/>
                  <a:pt x="768773" y="615856"/>
                  <a:pt x="833120" y="764869"/>
                </a:cubicBezTo>
                <a:cubicBezTo>
                  <a:pt x="897467" y="913882"/>
                  <a:pt x="960120" y="1040882"/>
                  <a:pt x="1026160" y="1120469"/>
                </a:cubicBezTo>
                <a:cubicBezTo>
                  <a:pt x="1092200" y="1200056"/>
                  <a:pt x="1159933" y="1216989"/>
                  <a:pt x="1229360" y="1242389"/>
                </a:cubicBezTo>
                <a:cubicBezTo>
                  <a:pt x="1298787" y="1267789"/>
                  <a:pt x="1442720" y="1272869"/>
                  <a:pt x="1442720" y="1272869"/>
                </a:cubicBezTo>
              </a:path>
            </a:pathLst>
          </a:custGeom>
          <a:ln>
            <a:solidFill>
              <a:srgbClr val="0000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fr-FR">
              <a:solidFill>
                <a:prstClr val="black"/>
              </a:solidFill>
              <a:latin typeface="Calibri"/>
            </a:endParaRPr>
          </a:p>
        </p:txBody>
      </p:sp>
      <p:cxnSp>
        <p:nvCxnSpPr>
          <p:cNvPr id="51" name="Connecteur droit avec flèche 50"/>
          <p:cNvCxnSpPr/>
          <p:nvPr/>
        </p:nvCxnSpPr>
        <p:spPr>
          <a:xfrm>
            <a:off x="7221990" y="4370105"/>
            <a:ext cx="280245" cy="0"/>
          </a:xfrm>
          <a:prstGeom prst="straightConnector1">
            <a:avLst/>
          </a:prstGeom>
          <a:ln>
            <a:solidFill>
              <a:srgbClr val="D13BC8"/>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0" name="Grouper 9"/>
          <p:cNvGrpSpPr/>
          <p:nvPr/>
        </p:nvGrpSpPr>
        <p:grpSpPr>
          <a:xfrm>
            <a:off x="463533" y="2222237"/>
            <a:ext cx="9170652" cy="3416320"/>
            <a:chOff x="121160" y="2222237"/>
            <a:chExt cx="9934873" cy="3416320"/>
          </a:xfrm>
        </p:grpSpPr>
        <p:sp>
          <p:nvSpPr>
            <p:cNvPr id="4" name="ZoneTexte 3"/>
            <p:cNvSpPr txBox="1"/>
            <p:nvPr/>
          </p:nvSpPr>
          <p:spPr>
            <a:xfrm>
              <a:off x="121160" y="2222237"/>
              <a:ext cx="9934873" cy="3416320"/>
            </a:xfrm>
            <a:prstGeom prst="rect">
              <a:avLst/>
            </a:prstGeom>
            <a:noFill/>
          </p:spPr>
          <p:txBody>
            <a:bodyPr wrap="none" rtlCol="0">
              <a:spAutoFit/>
            </a:bodyPr>
            <a:lstStyle/>
            <a:p>
              <a:pPr defTabSz="457200"/>
              <a:endParaRPr lang="fr-FR" dirty="0">
                <a:solidFill>
                  <a:prstClr val="black"/>
                </a:solidFill>
                <a:latin typeface="Calibri"/>
              </a:endParaRPr>
            </a:p>
            <a:p>
              <a:pPr defTabSz="457200"/>
              <a:endParaRPr lang="fr-FR" dirty="0">
                <a:solidFill>
                  <a:prstClr val="black"/>
                </a:solidFill>
                <a:latin typeface="Calibri"/>
              </a:endParaRPr>
            </a:p>
            <a:p>
              <a:pPr defTabSz="457200"/>
              <a:endParaRPr lang="fr-FR" dirty="0">
                <a:solidFill>
                  <a:srgbClr val="FF0000"/>
                </a:solidFill>
                <a:latin typeface="Calibri"/>
              </a:endParaRPr>
            </a:p>
            <a:p>
              <a:pPr defTabSz="457200"/>
              <a:r>
                <a:rPr lang="fr-FR" dirty="0">
                  <a:solidFill>
                    <a:srgbClr val="FF0000"/>
                  </a:solidFill>
                  <a:latin typeface="Calibri"/>
                </a:rPr>
                <a:t>Evolution of </a:t>
              </a:r>
              <a:r>
                <a:rPr lang="fr-FR" dirty="0" err="1">
                  <a:solidFill>
                    <a:srgbClr val="FF0000"/>
                  </a:solidFill>
                  <a:latin typeface="Calibri"/>
                </a:rPr>
                <a:t>pairing</a:t>
              </a:r>
              <a:r>
                <a:rPr lang="fr-FR" dirty="0">
                  <a:solidFill>
                    <a:srgbClr val="FF0000"/>
                  </a:solidFill>
                  <a:latin typeface="Calibri"/>
                </a:rPr>
                <a:t> </a:t>
              </a:r>
              <a:r>
                <a:rPr lang="fr-FR" dirty="0" err="1">
                  <a:solidFill>
                    <a:srgbClr val="FF0000"/>
                  </a:solidFill>
                  <a:latin typeface="Calibri"/>
                </a:rPr>
                <a:t>scheme</a:t>
              </a:r>
              <a:r>
                <a:rPr lang="fr-FR" dirty="0">
                  <a:solidFill>
                    <a:srgbClr val="FF0000"/>
                  </a:solidFill>
                  <a:latin typeface="Calibri"/>
                </a:rPr>
                <a:t> </a:t>
              </a:r>
              <a:r>
                <a:rPr lang="fr-FR" dirty="0" err="1">
                  <a:solidFill>
                    <a:srgbClr val="FF0000"/>
                  </a:solidFill>
                  <a:latin typeface="Calibri"/>
                </a:rPr>
                <a:t>towards</a:t>
              </a:r>
              <a:r>
                <a:rPr lang="fr-FR" dirty="0">
                  <a:solidFill>
                    <a:srgbClr val="FF0000"/>
                  </a:solidFill>
                  <a:latin typeface="Calibri"/>
                </a:rPr>
                <a:t> </a:t>
              </a:r>
              <a:r>
                <a:rPr lang="fr-FR" dirty="0" err="1">
                  <a:solidFill>
                    <a:srgbClr val="FF0000"/>
                  </a:solidFill>
                  <a:latin typeface="Calibri"/>
                </a:rPr>
                <a:t>drip</a:t>
              </a:r>
              <a:r>
                <a:rPr lang="fr-FR" dirty="0">
                  <a:solidFill>
                    <a:srgbClr val="FF0000"/>
                  </a:solidFill>
                  <a:latin typeface="Calibri"/>
                </a:rPr>
                <a:t>-line, </a:t>
              </a:r>
              <a:r>
                <a:rPr lang="fr-FR" dirty="0" err="1">
                  <a:solidFill>
                    <a:srgbClr val="FF0000"/>
                  </a:solidFill>
                  <a:latin typeface="Calibri"/>
                </a:rPr>
                <a:t>from</a:t>
              </a:r>
              <a:r>
                <a:rPr lang="fr-FR" dirty="0">
                  <a:solidFill>
                    <a:srgbClr val="FF0000"/>
                  </a:solidFill>
                  <a:latin typeface="Calibri"/>
                </a:rPr>
                <a:t>  BCS to  BEC ? </a:t>
              </a:r>
              <a:r>
                <a:rPr lang="fr-FR" sz="1600" i="1" dirty="0">
                  <a:solidFill>
                    <a:srgbClr val="FF0000"/>
                  </a:solidFill>
                  <a:latin typeface="Calibri"/>
                </a:rPr>
                <a:t>(</a:t>
              </a:r>
              <a:r>
                <a:rPr lang="fr-FR" sz="1600" i="1" dirty="0" err="1">
                  <a:solidFill>
                    <a:srgbClr val="FF0000"/>
                  </a:solidFill>
                  <a:latin typeface="Calibri"/>
                </a:rPr>
                <a:t>e.g</a:t>
              </a:r>
              <a:r>
                <a:rPr lang="fr-FR" sz="1600" i="1" dirty="0">
                  <a:solidFill>
                    <a:srgbClr val="FF0000"/>
                  </a:solidFill>
                  <a:latin typeface="Calibri"/>
                </a:rPr>
                <a:t>. </a:t>
              </a:r>
              <a:r>
                <a:rPr lang="fr-FR" sz="1600" i="1" dirty="0" err="1">
                  <a:solidFill>
                    <a:srgbClr val="FF0000"/>
                  </a:solidFill>
                  <a:latin typeface="Calibri"/>
                </a:rPr>
                <a:t>Hagino</a:t>
              </a:r>
              <a:r>
                <a:rPr lang="fr-FR" sz="1600" i="1" dirty="0">
                  <a:solidFill>
                    <a:srgbClr val="FF0000"/>
                  </a:solidFill>
                  <a:latin typeface="Calibri"/>
                </a:rPr>
                <a:t> et al. PRL99 (2007))  </a:t>
              </a:r>
              <a:endParaRPr lang="fr-FR" i="1" dirty="0">
                <a:solidFill>
                  <a:srgbClr val="FF0000"/>
                </a:solidFill>
                <a:latin typeface="Calibri"/>
              </a:endParaRPr>
            </a:p>
            <a:p>
              <a:pPr defTabSz="457200"/>
              <a:endParaRPr lang="fr-FR" dirty="0">
                <a:solidFill>
                  <a:prstClr val="black"/>
                </a:solidFill>
                <a:latin typeface="Calibri"/>
              </a:endParaRPr>
            </a:p>
            <a:p>
              <a:pPr defTabSz="457200"/>
              <a:r>
                <a:rPr lang="fr-FR" dirty="0">
                  <a:solidFill>
                    <a:prstClr val="black"/>
                  </a:solidFill>
                  <a:latin typeface="Calibri"/>
                </a:rPr>
                <a:t>Few information </a:t>
              </a:r>
              <a:r>
                <a:rPr lang="fr-FR" dirty="0" err="1">
                  <a:solidFill>
                    <a:prstClr val="black"/>
                  </a:solidFill>
                  <a:latin typeface="Calibri"/>
                </a:rPr>
                <a:t>available</a:t>
              </a:r>
              <a:endParaRPr lang="fr-FR" dirty="0">
                <a:solidFill>
                  <a:prstClr val="black"/>
                </a:solidFill>
                <a:latin typeface="Calibri"/>
              </a:endParaRPr>
            </a:p>
            <a:p>
              <a:pPr defTabSz="457200"/>
              <a:r>
                <a:rPr lang="fr-FR" dirty="0">
                  <a:solidFill>
                    <a:prstClr val="black"/>
                  </a:solidFill>
                  <a:latin typeface="Calibri"/>
                </a:rPr>
                <a:t>-&gt; </a:t>
              </a:r>
              <a:r>
                <a:rPr lang="fr-FR" dirty="0" err="1">
                  <a:solidFill>
                    <a:prstClr val="black"/>
                  </a:solidFill>
                  <a:latin typeface="Calibri"/>
                </a:rPr>
                <a:t>Study</a:t>
              </a:r>
              <a:r>
                <a:rPr lang="fr-FR" dirty="0">
                  <a:solidFill>
                    <a:prstClr val="black"/>
                  </a:solidFill>
                  <a:latin typeface="Calibri"/>
                </a:rPr>
                <a:t> of </a:t>
              </a:r>
              <a:r>
                <a:rPr lang="fr-FR" dirty="0" err="1">
                  <a:solidFill>
                    <a:prstClr val="black"/>
                  </a:solidFill>
                  <a:latin typeface="Calibri"/>
                </a:rPr>
                <a:t>n-n</a:t>
              </a:r>
              <a:r>
                <a:rPr lang="fr-FR" dirty="0">
                  <a:solidFill>
                    <a:prstClr val="black"/>
                  </a:solidFill>
                  <a:latin typeface="Calibri"/>
                </a:rPr>
                <a:t> </a:t>
              </a:r>
              <a:r>
                <a:rPr lang="fr-FR" dirty="0" err="1">
                  <a:solidFill>
                    <a:prstClr val="black"/>
                  </a:solidFill>
                  <a:latin typeface="Calibri"/>
                </a:rPr>
                <a:t>correlations</a:t>
              </a:r>
              <a:r>
                <a:rPr lang="fr-FR" dirty="0">
                  <a:solidFill>
                    <a:prstClr val="black"/>
                  </a:solidFill>
                  <a:latin typeface="Calibri"/>
                </a:rPr>
                <a:t> in </a:t>
              </a:r>
              <a:r>
                <a:rPr lang="fr-FR" dirty="0" err="1">
                  <a:solidFill>
                    <a:prstClr val="black"/>
                  </a:solidFill>
                  <a:latin typeface="Calibri"/>
                </a:rPr>
                <a:t>various</a:t>
              </a:r>
              <a:r>
                <a:rPr lang="fr-FR" dirty="0">
                  <a:solidFill>
                    <a:prstClr val="black"/>
                  </a:solidFill>
                  <a:latin typeface="Calibri"/>
                </a:rPr>
                <a:t> </a:t>
              </a:r>
              <a:r>
                <a:rPr lang="fr-FR" dirty="0" err="1">
                  <a:solidFill>
                    <a:prstClr val="black"/>
                  </a:solidFill>
                  <a:latin typeface="Calibri"/>
                </a:rPr>
                <a:t>systems</a:t>
              </a:r>
              <a:endParaRPr lang="fr-FR" dirty="0">
                <a:solidFill>
                  <a:prstClr val="black"/>
                </a:solidFill>
                <a:latin typeface="Calibri"/>
              </a:endParaRPr>
            </a:p>
            <a:p>
              <a:pPr defTabSz="457200"/>
              <a:r>
                <a:rPr lang="fr-FR" dirty="0">
                  <a:solidFill>
                    <a:prstClr val="black"/>
                  </a:solidFill>
                  <a:latin typeface="Calibri"/>
                </a:rPr>
                <a:t>-&gt; Evolution </a:t>
              </a:r>
              <a:r>
                <a:rPr lang="fr-FR" dirty="0" err="1">
                  <a:solidFill>
                    <a:prstClr val="black"/>
                  </a:solidFill>
                  <a:latin typeface="Calibri"/>
                </a:rPr>
                <a:t>with</a:t>
              </a:r>
              <a:r>
                <a:rPr lang="fr-FR" dirty="0">
                  <a:solidFill>
                    <a:prstClr val="black"/>
                  </a:solidFill>
                  <a:latin typeface="Calibri"/>
                </a:rPr>
                <a:t> </a:t>
              </a:r>
              <a:r>
                <a:rPr lang="fr-FR" dirty="0" err="1">
                  <a:solidFill>
                    <a:prstClr val="black"/>
                  </a:solidFill>
                  <a:latin typeface="Calibri"/>
                </a:rPr>
                <a:t>binding</a:t>
              </a:r>
              <a:r>
                <a:rPr lang="fr-FR" dirty="0">
                  <a:solidFill>
                    <a:prstClr val="black"/>
                  </a:solidFill>
                  <a:latin typeface="Calibri"/>
                </a:rPr>
                <a:t> </a:t>
              </a:r>
              <a:r>
                <a:rPr lang="fr-FR" dirty="0" err="1">
                  <a:solidFill>
                    <a:prstClr val="black"/>
                  </a:solidFill>
                  <a:latin typeface="Calibri"/>
                </a:rPr>
                <a:t>energy</a:t>
              </a:r>
              <a:r>
                <a:rPr lang="fr-FR" dirty="0">
                  <a:solidFill>
                    <a:prstClr val="black"/>
                  </a:solidFill>
                  <a:latin typeface="Calibri"/>
                </a:rPr>
                <a:t> ? </a:t>
              </a:r>
            </a:p>
            <a:p>
              <a:pPr defTabSz="457200"/>
              <a:r>
                <a:rPr lang="fr-FR" dirty="0">
                  <a:solidFill>
                    <a:prstClr val="black"/>
                  </a:solidFill>
                  <a:latin typeface="Calibri"/>
                </a:rPr>
                <a:t>-&gt; </a:t>
              </a:r>
              <a:r>
                <a:rPr lang="fr-FR" dirty="0" err="1">
                  <a:solidFill>
                    <a:prstClr val="black"/>
                  </a:solidFill>
                  <a:latin typeface="Calibri"/>
                </a:rPr>
                <a:t>Determine</a:t>
              </a:r>
              <a:r>
                <a:rPr lang="fr-FR" dirty="0">
                  <a:solidFill>
                    <a:prstClr val="black"/>
                  </a:solidFill>
                  <a:latin typeface="Calibri"/>
                </a:rPr>
                <a:t> </a:t>
              </a:r>
              <a:r>
                <a:rPr lang="fr-FR" dirty="0" err="1">
                  <a:solidFill>
                    <a:prstClr val="black"/>
                  </a:solidFill>
                  <a:latin typeface="Calibri"/>
                </a:rPr>
                <a:t>average</a:t>
              </a:r>
              <a:r>
                <a:rPr lang="fr-FR" dirty="0">
                  <a:solidFill>
                    <a:prstClr val="black"/>
                  </a:solidFill>
                  <a:latin typeface="Calibri"/>
                </a:rPr>
                <a:t> distance </a:t>
              </a:r>
              <a:r>
                <a:rPr lang="fr-FR" dirty="0" err="1">
                  <a:solidFill>
                    <a:srgbClr val="3366FF"/>
                  </a:solidFill>
                  <a:latin typeface="Calibri"/>
                </a:rPr>
                <a:t>r</a:t>
              </a:r>
              <a:r>
                <a:rPr lang="fr-FR" baseline="-25000" dirty="0" err="1">
                  <a:solidFill>
                    <a:srgbClr val="3366FF"/>
                  </a:solidFill>
                  <a:latin typeface="Calibri"/>
                </a:rPr>
                <a:t>nn</a:t>
              </a:r>
              <a:r>
                <a:rPr lang="fr-FR" dirty="0">
                  <a:solidFill>
                    <a:prstClr val="black"/>
                  </a:solidFill>
                  <a:latin typeface="Calibri"/>
                </a:rPr>
                <a:t> </a:t>
              </a:r>
              <a:r>
                <a:rPr lang="fr-FR" dirty="0" err="1">
                  <a:solidFill>
                    <a:prstClr val="black"/>
                  </a:solidFill>
                  <a:latin typeface="Calibri"/>
                </a:rPr>
                <a:t>between</a:t>
              </a:r>
              <a:r>
                <a:rPr lang="fr-FR" dirty="0">
                  <a:solidFill>
                    <a:prstClr val="black"/>
                  </a:solidFill>
                  <a:latin typeface="Calibri"/>
                </a:rPr>
                <a:t> neutrons</a:t>
              </a:r>
            </a:p>
            <a:p>
              <a:pPr defTabSz="457200"/>
              <a:r>
                <a:rPr lang="fr-FR" dirty="0">
                  <a:solidFill>
                    <a:prstClr val="black"/>
                  </a:solidFill>
                  <a:latin typeface="Calibri"/>
                </a:rPr>
                <a:t>-&gt; </a:t>
              </a:r>
              <a:r>
                <a:rPr lang="fr-FR" dirty="0" err="1">
                  <a:solidFill>
                    <a:prstClr val="black"/>
                  </a:solidFill>
                  <a:latin typeface="Calibri"/>
                </a:rPr>
                <a:t>Amount</a:t>
              </a:r>
              <a:r>
                <a:rPr lang="fr-FR" dirty="0">
                  <a:solidFill>
                    <a:prstClr val="black"/>
                  </a:solidFill>
                  <a:latin typeface="Calibri"/>
                </a:rPr>
                <a:t> of </a:t>
              </a:r>
              <a:r>
                <a:rPr lang="fr-FR" dirty="0" err="1">
                  <a:solidFill>
                    <a:prstClr val="black"/>
                  </a:solidFill>
                  <a:latin typeface="Calibri"/>
                </a:rPr>
                <a:t>sequential</a:t>
              </a:r>
              <a:r>
                <a:rPr lang="fr-FR" dirty="0">
                  <a:solidFill>
                    <a:prstClr val="black"/>
                  </a:solidFill>
                  <a:latin typeface="Calibri"/>
                </a:rPr>
                <a:t> / direct </a:t>
              </a:r>
              <a:r>
                <a:rPr lang="fr-FR" dirty="0" err="1">
                  <a:solidFill>
                    <a:prstClr val="black"/>
                  </a:solidFill>
                  <a:latin typeface="Calibri"/>
                </a:rPr>
                <a:t>decay</a:t>
              </a:r>
              <a:r>
                <a:rPr lang="fr-FR" dirty="0">
                  <a:solidFill>
                    <a:prstClr val="black"/>
                  </a:solidFill>
                  <a:latin typeface="Calibri"/>
                </a:rPr>
                <a:t> </a:t>
              </a:r>
            </a:p>
            <a:p>
              <a:pPr defTabSz="457200"/>
              <a:endParaRPr lang="fr-FR" dirty="0">
                <a:solidFill>
                  <a:prstClr val="black"/>
                </a:solidFill>
                <a:latin typeface="Calibri"/>
              </a:endParaRPr>
            </a:p>
            <a:p>
              <a:pPr defTabSz="457200"/>
              <a:r>
                <a:rPr lang="fr-FR" dirty="0">
                  <a:solidFill>
                    <a:prstClr val="black"/>
                  </a:solidFill>
                  <a:latin typeface="Calibri"/>
                </a:rPr>
                <a:t> </a:t>
              </a:r>
            </a:p>
          </p:txBody>
        </p:sp>
        <p:sp>
          <p:nvSpPr>
            <p:cNvPr id="9" name="Forme libre 8"/>
            <p:cNvSpPr/>
            <p:nvPr/>
          </p:nvSpPr>
          <p:spPr>
            <a:xfrm>
              <a:off x="5351901" y="3813962"/>
              <a:ext cx="1243570" cy="1206016"/>
            </a:xfrm>
            <a:custGeom>
              <a:avLst/>
              <a:gdLst>
                <a:gd name="connsiteX0" fmla="*/ 0 w 1442720"/>
                <a:gd name="connsiteY0" fmla="*/ 13029 h 1272869"/>
                <a:gd name="connsiteX1" fmla="*/ 426720 w 1442720"/>
                <a:gd name="connsiteY1" fmla="*/ 23189 h 1272869"/>
                <a:gd name="connsiteX2" fmla="*/ 640080 w 1442720"/>
                <a:gd name="connsiteY2" fmla="*/ 226389 h 1272869"/>
                <a:gd name="connsiteX3" fmla="*/ 833120 w 1442720"/>
                <a:gd name="connsiteY3" fmla="*/ 764869 h 1272869"/>
                <a:gd name="connsiteX4" fmla="*/ 1026160 w 1442720"/>
                <a:gd name="connsiteY4" fmla="*/ 1120469 h 1272869"/>
                <a:gd name="connsiteX5" fmla="*/ 1229360 w 1442720"/>
                <a:gd name="connsiteY5" fmla="*/ 1242389 h 1272869"/>
                <a:gd name="connsiteX6" fmla="*/ 1442720 w 1442720"/>
                <a:gd name="connsiteY6" fmla="*/ 1272869 h 127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720" h="1272869">
                  <a:moveTo>
                    <a:pt x="0" y="13029"/>
                  </a:moveTo>
                  <a:cubicBezTo>
                    <a:pt x="160020" y="329"/>
                    <a:pt x="320040" y="-12371"/>
                    <a:pt x="426720" y="23189"/>
                  </a:cubicBezTo>
                  <a:cubicBezTo>
                    <a:pt x="533400" y="58749"/>
                    <a:pt x="572347" y="102776"/>
                    <a:pt x="640080" y="226389"/>
                  </a:cubicBezTo>
                  <a:cubicBezTo>
                    <a:pt x="707813" y="350002"/>
                    <a:pt x="768773" y="615856"/>
                    <a:pt x="833120" y="764869"/>
                  </a:cubicBezTo>
                  <a:cubicBezTo>
                    <a:pt x="897467" y="913882"/>
                    <a:pt x="960120" y="1040882"/>
                    <a:pt x="1026160" y="1120469"/>
                  </a:cubicBezTo>
                  <a:cubicBezTo>
                    <a:pt x="1092200" y="1200056"/>
                    <a:pt x="1159933" y="1216989"/>
                    <a:pt x="1229360" y="1242389"/>
                  </a:cubicBezTo>
                  <a:cubicBezTo>
                    <a:pt x="1298787" y="1267789"/>
                    <a:pt x="1442720" y="1272869"/>
                    <a:pt x="1442720" y="1272869"/>
                  </a:cubicBezTo>
                </a:path>
              </a:pathLst>
            </a:custGeom>
            <a:ln>
              <a:solidFill>
                <a:srgbClr val="0000FF"/>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fr-FR">
                <a:solidFill>
                  <a:prstClr val="black"/>
                </a:solidFill>
                <a:latin typeface="Calibri"/>
              </a:endParaRPr>
            </a:p>
          </p:txBody>
        </p:sp>
        <p:sp>
          <p:nvSpPr>
            <p:cNvPr id="12" name="ZoneTexte 11"/>
            <p:cNvSpPr txBox="1"/>
            <p:nvPr/>
          </p:nvSpPr>
          <p:spPr>
            <a:xfrm rot="16200000">
              <a:off x="4894856" y="3609650"/>
              <a:ext cx="532518" cy="400110"/>
            </a:xfrm>
            <a:prstGeom prst="rect">
              <a:avLst/>
            </a:prstGeom>
            <a:noFill/>
          </p:spPr>
          <p:txBody>
            <a:bodyPr wrap="none" rtlCol="0">
              <a:spAutoFit/>
            </a:bodyPr>
            <a:lstStyle/>
            <a:p>
              <a:pPr defTabSz="457200"/>
              <a:r>
                <a:rPr lang="fr-FR" dirty="0">
                  <a:solidFill>
                    <a:prstClr val="black"/>
                  </a:solidFill>
                  <a:latin typeface="Symbol" charset="2"/>
                  <a:cs typeface="Symbol" charset="2"/>
                </a:rPr>
                <a:t>r</a:t>
              </a:r>
              <a:r>
                <a:rPr lang="fr-FR" dirty="0">
                  <a:solidFill>
                    <a:prstClr val="black"/>
                  </a:solidFill>
                  <a:latin typeface="Calibri"/>
                </a:rPr>
                <a:t>(r)</a:t>
              </a:r>
            </a:p>
          </p:txBody>
        </p:sp>
        <p:sp>
          <p:nvSpPr>
            <p:cNvPr id="14" name="ZoneTexte 13"/>
            <p:cNvSpPr txBox="1"/>
            <p:nvPr/>
          </p:nvSpPr>
          <p:spPr>
            <a:xfrm>
              <a:off x="5404777" y="4965484"/>
              <a:ext cx="285149" cy="276999"/>
            </a:xfrm>
            <a:prstGeom prst="rect">
              <a:avLst/>
            </a:prstGeom>
            <a:noFill/>
          </p:spPr>
          <p:txBody>
            <a:bodyPr wrap="none" rtlCol="0">
              <a:spAutoFit/>
            </a:bodyPr>
            <a:lstStyle/>
            <a:p>
              <a:pPr defTabSz="457200"/>
              <a:r>
                <a:rPr lang="fr-FR" sz="1200" dirty="0">
                  <a:solidFill>
                    <a:prstClr val="black"/>
                  </a:solidFill>
                  <a:latin typeface="Calibri"/>
                </a:rPr>
                <a:t>1</a:t>
              </a:r>
            </a:p>
          </p:txBody>
        </p:sp>
        <p:sp>
          <p:nvSpPr>
            <p:cNvPr id="15" name="ZoneTexte 14"/>
            <p:cNvSpPr txBox="1"/>
            <p:nvPr/>
          </p:nvSpPr>
          <p:spPr>
            <a:xfrm>
              <a:off x="5571083" y="4965984"/>
              <a:ext cx="285149" cy="276999"/>
            </a:xfrm>
            <a:prstGeom prst="rect">
              <a:avLst/>
            </a:prstGeom>
            <a:noFill/>
          </p:spPr>
          <p:txBody>
            <a:bodyPr wrap="none" rtlCol="0">
              <a:spAutoFit/>
            </a:bodyPr>
            <a:lstStyle/>
            <a:p>
              <a:pPr defTabSz="457200"/>
              <a:r>
                <a:rPr lang="fr-FR" sz="1200" dirty="0">
                  <a:solidFill>
                    <a:prstClr val="black"/>
                  </a:solidFill>
                  <a:latin typeface="Calibri"/>
                </a:rPr>
                <a:t>2</a:t>
              </a:r>
            </a:p>
          </p:txBody>
        </p:sp>
        <p:sp>
          <p:nvSpPr>
            <p:cNvPr id="16" name="ZoneTexte 15"/>
            <p:cNvSpPr txBox="1"/>
            <p:nvPr/>
          </p:nvSpPr>
          <p:spPr>
            <a:xfrm>
              <a:off x="5742575" y="4966847"/>
              <a:ext cx="285149" cy="276999"/>
            </a:xfrm>
            <a:prstGeom prst="rect">
              <a:avLst/>
            </a:prstGeom>
            <a:noFill/>
          </p:spPr>
          <p:txBody>
            <a:bodyPr wrap="none" rtlCol="0">
              <a:spAutoFit/>
            </a:bodyPr>
            <a:lstStyle/>
            <a:p>
              <a:pPr defTabSz="457200"/>
              <a:r>
                <a:rPr lang="fr-FR" sz="1200" dirty="0">
                  <a:solidFill>
                    <a:prstClr val="black"/>
                  </a:solidFill>
                  <a:latin typeface="Calibri"/>
                </a:rPr>
                <a:t>3</a:t>
              </a:r>
            </a:p>
          </p:txBody>
        </p:sp>
        <p:sp>
          <p:nvSpPr>
            <p:cNvPr id="17" name="ZoneTexte 16"/>
            <p:cNvSpPr txBox="1"/>
            <p:nvPr/>
          </p:nvSpPr>
          <p:spPr>
            <a:xfrm>
              <a:off x="5908881" y="4966271"/>
              <a:ext cx="285149" cy="276999"/>
            </a:xfrm>
            <a:prstGeom prst="rect">
              <a:avLst/>
            </a:prstGeom>
            <a:noFill/>
          </p:spPr>
          <p:txBody>
            <a:bodyPr wrap="none" rtlCol="0">
              <a:spAutoFit/>
            </a:bodyPr>
            <a:lstStyle/>
            <a:p>
              <a:pPr defTabSz="457200"/>
              <a:r>
                <a:rPr lang="fr-FR" sz="1200" dirty="0">
                  <a:solidFill>
                    <a:prstClr val="black"/>
                  </a:solidFill>
                  <a:latin typeface="Calibri"/>
                </a:rPr>
                <a:t>4</a:t>
              </a:r>
            </a:p>
          </p:txBody>
        </p:sp>
        <p:sp>
          <p:nvSpPr>
            <p:cNvPr id="18" name="ZoneTexte 17"/>
            <p:cNvSpPr txBox="1"/>
            <p:nvPr/>
          </p:nvSpPr>
          <p:spPr>
            <a:xfrm>
              <a:off x="6080373" y="4961771"/>
              <a:ext cx="285149" cy="276999"/>
            </a:xfrm>
            <a:prstGeom prst="rect">
              <a:avLst/>
            </a:prstGeom>
            <a:noFill/>
          </p:spPr>
          <p:txBody>
            <a:bodyPr wrap="none" rtlCol="0">
              <a:spAutoFit/>
            </a:bodyPr>
            <a:lstStyle/>
            <a:p>
              <a:pPr defTabSz="457200"/>
              <a:r>
                <a:rPr lang="fr-FR" sz="1200" dirty="0">
                  <a:solidFill>
                    <a:prstClr val="black"/>
                  </a:solidFill>
                  <a:latin typeface="Calibri"/>
                </a:rPr>
                <a:t>5</a:t>
              </a:r>
            </a:p>
          </p:txBody>
        </p:sp>
        <p:sp>
          <p:nvSpPr>
            <p:cNvPr id="19" name="ZoneTexte 18"/>
            <p:cNvSpPr txBox="1"/>
            <p:nvPr/>
          </p:nvSpPr>
          <p:spPr>
            <a:xfrm>
              <a:off x="6446259" y="4996509"/>
              <a:ext cx="580368" cy="276999"/>
            </a:xfrm>
            <a:prstGeom prst="rect">
              <a:avLst/>
            </a:prstGeom>
            <a:noFill/>
          </p:spPr>
          <p:txBody>
            <a:bodyPr wrap="none" rtlCol="0">
              <a:spAutoFit/>
            </a:bodyPr>
            <a:lstStyle/>
            <a:p>
              <a:pPr defTabSz="457200"/>
              <a:r>
                <a:rPr lang="fr-FR" sz="1200" dirty="0">
                  <a:solidFill>
                    <a:prstClr val="black"/>
                  </a:solidFill>
                  <a:latin typeface="Calibri"/>
                </a:rPr>
                <a:t>r (</a:t>
              </a:r>
              <a:r>
                <a:rPr lang="fr-FR" sz="1200" dirty="0" err="1">
                  <a:solidFill>
                    <a:prstClr val="black"/>
                  </a:solidFill>
                  <a:latin typeface="Calibri"/>
                </a:rPr>
                <a:t>fm</a:t>
              </a:r>
              <a:r>
                <a:rPr lang="fr-FR" sz="1200" dirty="0">
                  <a:solidFill>
                    <a:prstClr val="black"/>
                  </a:solidFill>
                  <a:latin typeface="Calibri"/>
                </a:rPr>
                <a:t>)</a:t>
              </a:r>
            </a:p>
          </p:txBody>
        </p:sp>
        <p:sp>
          <p:nvSpPr>
            <p:cNvPr id="20" name="ZoneTexte 19"/>
            <p:cNvSpPr txBox="1"/>
            <p:nvPr/>
          </p:nvSpPr>
          <p:spPr>
            <a:xfrm>
              <a:off x="6251681" y="4968347"/>
              <a:ext cx="285149" cy="276999"/>
            </a:xfrm>
            <a:prstGeom prst="rect">
              <a:avLst/>
            </a:prstGeom>
            <a:noFill/>
          </p:spPr>
          <p:txBody>
            <a:bodyPr wrap="none" rtlCol="0">
              <a:spAutoFit/>
            </a:bodyPr>
            <a:lstStyle/>
            <a:p>
              <a:pPr defTabSz="457200"/>
              <a:r>
                <a:rPr lang="fr-FR" sz="1200" dirty="0">
                  <a:solidFill>
                    <a:prstClr val="black"/>
                  </a:solidFill>
                  <a:latin typeface="Calibri"/>
                </a:rPr>
                <a:t>6</a:t>
              </a:r>
            </a:p>
          </p:txBody>
        </p:sp>
        <p:sp>
          <p:nvSpPr>
            <p:cNvPr id="21" name="Rectangle 20"/>
            <p:cNvSpPr/>
            <p:nvPr/>
          </p:nvSpPr>
          <p:spPr>
            <a:xfrm>
              <a:off x="5343389" y="3658464"/>
              <a:ext cx="2922833" cy="138560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25" name="ZoneTexte 24"/>
            <p:cNvSpPr txBox="1"/>
            <p:nvPr/>
          </p:nvSpPr>
          <p:spPr>
            <a:xfrm>
              <a:off x="6861672" y="4965382"/>
              <a:ext cx="285149" cy="276999"/>
            </a:xfrm>
            <a:prstGeom prst="rect">
              <a:avLst/>
            </a:prstGeom>
            <a:noFill/>
          </p:spPr>
          <p:txBody>
            <a:bodyPr wrap="none" rtlCol="0">
              <a:spAutoFit/>
            </a:bodyPr>
            <a:lstStyle/>
            <a:p>
              <a:pPr defTabSz="457200"/>
              <a:r>
                <a:rPr lang="fr-FR" sz="1200" dirty="0">
                  <a:solidFill>
                    <a:prstClr val="black"/>
                  </a:solidFill>
                  <a:latin typeface="Calibri"/>
                </a:rPr>
                <a:t>1</a:t>
              </a:r>
            </a:p>
          </p:txBody>
        </p:sp>
        <p:sp>
          <p:nvSpPr>
            <p:cNvPr id="26" name="ZoneTexte 25"/>
            <p:cNvSpPr txBox="1"/>
            <p:nvPr/>
          </p:nvSpPr>
          <p:spPr>
            <a:xfrm>
              <a:off x="7027978" y="4965882"/>
              <a:ext cx="285149" cy="276999"/>
            </a:xfrm>
            <a:prstGeom prst="rect">
              <a:avLst/>
            </a:prstGeom>
            <a:noFill/>
          </p:spPr>
          <p:txBody>
            <a:bodyPr wrap="none" rtlCol="0">
              <a:spAutoFit/>
            </a:bodyPr>
            <a:lstStyle/>
            <a:p>
              <a:pPr defTabSz="457200"/>
              <a:r>
                <a:rPr lang="fr-FR" sz="1200" dirty="0">
                  <a:solidFill>
                    <a:prstClr val="black"/>
                  </a:solidFill>
                  <a:latin typeface="Calibri"/>
                </a:rPr>
                <a:t>2</a:t>
              </a:r>
            </a:p>
          </p:txBody>
        </p:sp>
        <p:sp>
          <p:nvSpPr>
            <p:cNvPr id="27" name="ZoneTexte 26"/>
            <p:cNvSpPr txBox="1"/>
            <p:nvPr/>
          </p:nvSpPr>
          <p:spPr>
            <a:xfrm>
              <a:off x="7194469" y="4961745"/>
              <a:ext cx="285149" cy="276999"/>
            </a:xfrm>
            <a:prstGeom prst="rect">
              <a:avLst/>
            </a:prstGeom>
            <a:noFill/>
          </p:spPr>
          <p:txBody>
            <a:bodyPr wrap="none" rtlCol="0">
              <a:spAutoFit/>
            </a:bodyPr>
            <a:lstStyle/>
            <a:p>
              <a:pPr defTabSz="457200"/>
              <a:r>
                <a:rPr lang="fr-FR" sz="1200" dirty="0">
                  <a:solidFill>
                    <a:prstClr val="black"/>
                  </a:solidFill>
                  <a:latin typeface="Calibri"/>
                </a:rPr>
                <a:t>3</a:t>
              </a:r>
            </a:p>
          </p:txBody>
        </p:sp>
        <p:sp>
          <p:nvSpPr>
            <p:cNvPr id="28" name="ZoneTexte 27"/>
            <p:cNvSpPr txBox="1"/>
            <p:nvPr/>
          </p:nvSpPr>
          <p:spPr>
            <a:xfrm>
              <a:off x="7360777" y="4961169"/>
              <a:ext cx="285149" cy="276999"/>
            </a:xfrm>
            <a:prstGeom prst="rect">
              <a:avLst/>
            </a:prstGeom>
            <a:noFill/>
          </p:spPr>
          <p:txBody>
            <a:bodyPr wrap="none" rtlCol="0">
              <a:spAutoFit/>
            </a:bodyPr>
            <a:lstStyle/>
            <a:p>
              <a:pPr defTabSz="457200"/>
              <a:r>
                <a:rPr lang="fr-FR" sz="1200" dirty="0">
                  <a:solidFill>
                    <a:prstClr val="black"/>
                  </a:solidFill>
                  <a:latin typeface="Calibri"/>
                </a:rPr>
                <a:t>4</a:t>
              </a:r>
            </a:p>
          </p:txBody>
        </p:sp>
        <p:sp>
          <p:nvSpPr>
            <p:cNvPr id="29" name="ZoneTexte 28"/>
            <p:cNvSpPr txBox="1"/>
            <p:nvPr/>
          </p:nvSpPr>
          <p:spPr>
            <a:xfrm>
              <a:off x="7537268" y="4961669"/>
              <a:ext cx="285149" cy="276999"/>
            </a:xfrm>
            <a:prstGeom prst="rect">
              <a:avLst/>
            </a:prstGeom>
            <a:noFill/>
          </p:spPr>
          <p:txBody>
            <a:bodyPr wrap="none" rtlCol="0">
              <a:spAutoFit/>
            </a:bodyPr>
            <a:lstStyle/>
            <a:p>
              <a:pPr defTabSz="457200"/>
              <a:r>
                <a:rPr lang="fr-FR" sz="1200" dirty="0">
                  <a:solidFill>
                    <a:prstClr val="black"/>
                  </a:solidFill>
                  <a:latin typeface="Calibri"/>
                </a:rPr>
                <a:t>5</a:t>
              </a:r>
            </a:p>
          </p:txBody>
        </p:sp>
        <p:sp>
          <p:nvSpPr>
            <p:cNvPr id="30" name="ZoneTexte 29"/>
            <p:cNvSpPr txBox="1"/>
            <p:nvPr/>
          </p:nvSpPr>
          <p:spPr>
            <a:xfrm>
              <a:off x="7868152" y="4991407"/>
              <a:ext cx="580368" cy="276999"/>
            </a:xfrm>
            <a:prstGeom prst="rect">
              <a:avLst/>
            </a:prstGeom>
            <a:noFill/>
          </p:spPr>
          <p:txBody>
            <a:bodyPr wrap="none" rtlCol="0">
              <a:spAutoFit/>
            </a:bodyPr>
            <a:lstStyle/>
            <a:p>
              <a:pPr defTabSz="457200"/>
              <a:r>
                <a:rPr lang="fr-FR" sz="1200" dirty="0">
                  <a:solidFill>
                    <a:prstClr val="black"/>
                  </a:solidFill>
                  <a:latin typeface="Calibri"/>
                </a:rPr>
                <a:t>r (</a:t>
              </a:r>
              <a:r>
                <a:rPr lang="fr-FR" sz="1200" dirty="0" err="1">
                  <a:solidFill>
                    <a:prstClr val="black"/>
                  </a:solidFill>
                  <a:latin typeface="Calibri"/>
                </a:rPr>
                <a:t>fm</a:t>
              </a:r>
              <a:r>
                <a:rPr lang="fr-FR" sz="1200" dirty="0">
                  <a:solidFill>
                    <a:prstClr val="black"/>
                  </a:solidFill>
                  <a:latin typeface="Calibri"/>
                </a:rPr>
                <a:t>)</a:t>
              </a:r>
            </a:p>
          </p:txBody>
        </p:sp>
        <p:sp>
          <p:nvSpPr>
            <p:cNvPr id="31" name="ZoneTexte 30"/>
            <p:cNvSpPr txBox="1"/>
            <p:nvPr/>
          </p:nvSpPr>
          <p:spPr>
            <a:xfrm>
              <a:off x="7703575" y="4970379"/>
              <a:ext cx="285149" cy="276999"/>
            </a:xfrm>
            <a:prstGeom prst="rect">
              <a:avLst/>
            </a:prstGeom>
            <a:noFill/>
          </p:spPr>
          <p:txBody>
            <a:bodyPr wrap="none" rtlCol="0">
              <a:spAutoFit/>
            </a:bodyPr>
            <a:lstStyle/>
            <a:p>
              <a:pPr defTabSz="457200"/>
              <a:r>
                <a:rPr lang="fr-FR" sz="1200" dirty="0">
                  <a:solidFill>
                    <a:prstClr val="black"/>
                  </a:solidFill>
                  <a:latin typeface="Calibri"/>
                </a:rPr>
                <a:t>6</a:t>
              </a:r>
            </a:p>
          </p:txBody>
        </p:sp>
        <p:sp>
          <p:nvSpPr>
            <p:cNvPr id="40" name="ZoneTexte 39"/>
            <p:cNvSpPr txBox="1"/>
            <p:nvPr/>
          </p:nvSpPr>
          <p:spPr>
            <a:xfrm rot="16200000">
              <a:off x="4881898" y="3609650"/>
              <a:ext cx="532518" cy="400110"/>
            </a:xfrm>
            <a:prstGeom prst="rect">
              <a:avLst/>
            </a:prstGeom>
            <a:noFill/>
          </p:spPr>
          <p:txBody>
            <a:bodyPr wrap="none" rtlCol="0">
              <a:spAutoFit/>
            </a:bodyPr>
            <a:lstStyle/>
            <a:p>
              <a:pPr defTabSz="457200"/>
              <a:r>
                <a:rPr lang="fr-FR" dirty="0">
                  <a:solidFill>
                    <a:prstClr val="black"/>
                  </a:solidFill>
                  <a:latin typeface="Symbol" charset="2"/>
                  <a:cs typeface="Symbol" charset="2"/>
                </a:rPr>
                <a:t>r</a:t>
              </a:r>
              <a:r>
                <a:rPr lang="fr-FR" dirty="0">
                  <a:solidFill>
                    <a:prstClr val="black"/>
                  </a:solidFill>
                  <a:latin typeface="Calibri"/>
                </a:rPr>
                <a:t>(r)</a:t>
              </a:r>
            </a:p>
          </p:txBody>
        </p:sp>
        <p:sp>
          <p:nvSpPr>
            <p:cNvPr id="42" name="ZoneTexte 41"/>
            <p:cNvSpPr txBox="1"/>
            <p:nvPr/>
          </p:nvSpPr>
          <p:spPr>
            <a:xfrm>
              <a:off x="5404777" y="4965484"/>
              <a:ext cx="285149" cy="276999"/>
            </a:xfrm>
            <a:prstGeom prst="rect">
              <a:avLst/>
            </a:prstGeom>
            <a:noFill/>
          </p:spPr>
          <p:txBody>
            <a:bodyPr wrap="none" rtlCol="0">
              <a:spAutoFit/>
            </a:bodyPr>
            <a:lstStyle/>
            <a:p>
              <a:pPr defTabSz="457200"/>
              <a:r>
                <a:rPr lang="fr-FR" sz="1200" dirty="0">
                  <a:solidFill>
                    <a:prstClr val="black"/>
                  </a:solidFill>
                  <a:latin typeface="Calibri"/>
                </a:rPr>
                <a:t>1</a:t>
              </a:r>
            </a:p>
          </p:txBody>
        </p:sp>
        <p:sp>
          <p:nvSpPr>
            <p:cNvPr id="43" name="ZoneTexte 42"/>
            <p:cNvSpPr txBox="1"/>
            <p:nvPr/>
          </p:nvSpPr>
          <p:spPr>
            <a:xfrm>
              <a:off x="5571083" y="4965984"/>
              <a:ext cx="285149" cy="276999"/>
            </a:xfrm>
            <a:prstGeom prst="rect">
              <a:avLst/>
            </a:prstGeom>
            <a:noFill/>
          </p:spPr>
          <p:txBody>
            <a:bodyPr wrap="none" rtlCol="0">
              <a:spAutoFit/>
            </a:bodyPr>
            <a:lstStyle/>
            <a:p>
              <a:pPr defTabSz="457200"/>
              <a:r>
                <a:rPr lang="fr-FR" sz="1200" dirty="0">
                  <a:solidFill>
                    <a:prstClr val="black"/>
                  </a:solidFill>
                  <a:latin typeface="Calibri"/>
                </a:rPr>
                <a:t>2</a:t>
              </a:r>
            </a:p>
          </p:txBody>
        </p:sp>
        <p:sp>
          <p:nvSpPr>
            <p:cNvPr id="44" name="ZoneTexte 43"/>
            <p:cNvSpPr txBox="1"/>
            <p:nvPr/>
          </p:nvSpPr>
          <p:spPr>
            <a:xfrm>
              <a:off x="5742575" y="4966847"/>
              <a:ext cx="285149" cy="276999"/>
            </a:xfrm>
            <a:prstGeom prst="rect">
              <a:avLst/>
            </a:prstGeom>
            <a:noFill/>
          </p:spPr>
          <p:txBody>
            <a:bodyPr wrap="none" rtlCol="0">
              <a:spAutoFit/>
            </a:bodyPr>
            <a:lstStyle/>
            <a:p>
              <a:pPr defTabSz="457200"/>
              <a:r>
                <a:rPr lang="fr-FR" sz="1200" dirty="0">
                  <a:solidFill>
                    <a:prstClr val="black"/>
                  </a:solidFill>
                  <a:latin typeface="Calibri"/>
                </a:rPr>
                <a:t>3</a:t>
              </a:r>
            </a:p>
          </p:txBody>
        </p:sp>
        <p:sp>
          <p:nvSpPr>
            <p:cNvPr id="45" name="ZoneTexte 44"/>
            <p:cNvSpPr txBox="1"/>
            <p:nvPr/>
          </p:nvSpPr>
          <p:spPr>
            <a:xfrm>
              <a:off x="5908881" y="4966271"/>
              <a:ext cx="285149" cy="276999"/>
            </a:xfrm>
            <a:prstGeom prst="rect">
              <a:avLst/>
            </a:prstGeom>
            <a:noFill/>
          </p:spPr>
          <p:txBody>
            <a:bodyPr wrap="none" rtlCol="0">
              <a:spAutoFit/>
            </a:bodyPr>
            <a:lstStyle/>
            <a:p>
              <a:pPr defTabSz="457200"/>
              <a:r>
                <a:rPr lang="fr-FR" sz="1200" dirty="0">
                  <a:solidFill>
                    <a:prstClr val="black"/>
                  </a:solidFill>
                  <a:latin typeface="Calibri"/>
                </a:rPr>
                <a:t>4</a:t>
              </a:r>
            </a:p>
          </p:txBody>
        </p:sp>
        <p:sp>
          <p:nvSpPr>
            <p:cNvPr id="46" name="ZoneTexte 45"/>
            <p:cNvSpPr txBox="1"/>
            <p:nvPr/>
          </p:nvSpPr>
          <p:spPr>
            <a:xfrm>
              <a:off x="6080373" y="4961771"/>
              <a:ext cx="285149" cy="276999"/>
            </a:xfrm>
            <a:prstGeom prst="rect">
              <a:avLst/>
            </a:prstGeom>
            <a:noFill/>
          </p:spPr>
          <p:txBody>
            <a:bodyPr wrap="none" rtlCol="0">
              <a:spAutoFit/>
            </a:bodyPr>
            <a:lstStyle/>
            <a:p>
              <a:pPr defTabSz="457200"/>
              <a:r>
                <a:rPr lang="fr-FR" sz="1200" dirty="0">
                  <a:solidFill>
                    <a:prstClr val="black"/>
                  </a:solidFill>
                  <a:latin typeface="Calibri"/>
                </a:rPr>
                <a:t>5</a:t>
              </a:r>
            </a:p>
          </p:txBody>
        </p:sp>
        <p:sp>
          <p:nvSpPr>
            <p:cNvPr id="47" name="ZoneTexte 46"/>
            <p:cNvSpPr txBox="1"/>
            <p:nvPr/>
          </p:nvSpPr>
          <p:spPr>
            <a:xfrm>
              <a:off x="6446259" y="4996509"/>
              <a:ext cx="580368" cy="276999"/>
            </a:xfrm>
            <a:prstGeom prst="rect">
              <a:avLst/>
            </a:prstGeom>
            <a:noFill/>
          </p:spPr>
          <p:txBody>
            <a:bodyPr wrap="none" rtlCol="0">
              <a:spAutoFit/>
            </a:bodyPr>
            <a:lstStyle/>
            <a:p>
              <a:pPr defTabSz="457200"/>
              <a:r>
                <a:rPr lang="fr-FR" sz="1200" dirty="0">
                  <a:solidFill>
                    <a:prstClr val="black"/>
                  </a:solidFill>
                  <a:latin typeface="Calibri"/>
                </a:rPr>
                <a:t>r (</a:t>
              </a:r>
              <a:r>
                <a:rPr lang="fr-FR" sz="1200" dirty="0" err="1">
                  <a:solidFill>
                    <a:prstClr val="black"/>
                  </a:solidFill>
                  <a:latin typeface="Calibri"/>
                </a:rPr>
                <a:t>fm</a:t>
              </a:r>
              <a:r>
                <a:rPr lang="fr-FR" sz="1200" dirty="0">
                  <a:solidFill>
                    <a:prstClr val="black"/>
                  </a:solidFill>
                  <a:latin typeface="Calibri"/>
                </a:rPr>
                <a:t>)</a:t>
              </a:r>
            </a:p>
          </p:txBody>
        </p:sp>
        <p:sp>
          <p:nvSpPr>
            <p:cNvPr id="48" name="ZoneTexte 47"/>
            <p:cNvSpPr txBox="1"/>
            <p:nvPr/>
          </p:nvSpPr>
          <p:spPr>
            <a:xfrm>
              <a:off x="6251681" y="4975481"/>
              <a:ext cx="285149" cy="276999"/>
            </a:xfrm>
            <a:prstGeom prst="rect">
              <a:avLst/>
            </a:prstGeom>
            <a:noFill/>
          </p:spPr>
          <p:txBody>
            <a:bodyPr wrap="none" rtlCol="0">
              <a:spAutoFit/>
            </a:bodyPr>
            <a:lstStyle/>
            <a:p>
              <a:pPr defTabSz="457200"/>
              <a:r>
                <a:rPr lang="fr-FR" sz="1200" dirty="0">
                  <a:solidFill>
                    <a:prstClr val="black"/>
                  </a:solidFill>
                  <a:latin typeface="Calibri"/>
                </a:rPr>
                <a:t>6</a:t>
              </a:r>
            </a:p>
          </p:txBody>
        </p:sp>
        <p:sp>
          <p:nvSpPr>
            <p:cNvPr id="53" name="ZoneTexte 52"/>
            <p:cNvSpPr txBox="1"/>
            <p:nvPr/>
          </p:nvSpPr>
          <p:spPr>
            <a:xfrm>
              <a:off x="6861672" y="4965382"/>
              <a:ext cx="285149" cy="276999"/>
            </a:xfrm>
            <a:prstGeom prst="rect">
              <a:avLst/>
            </a:prstGeom>
            <a:noFill/>
          </p:spPr>
          <p:txBody>
            <a:bodyPr wrap="none" rtlCol="0">
              <a:spAutoFit/>
            </a:bodyPr>
            <a:lstStyle/>
            <a:p>
              <a:pPr defTabSz="457200"/>
              <a:r>
                <a:rPr lang="fr-FR" sz="1200" dirty="0">
                  <a:solidFill>
                    <a:prstClr val="black"/>
                  </a:solidFill>
                  <a:latin typeface="Calibri"/>
                </a:rPr>
                <a:t>1</a:t>
              </a:r>
            </a:p>
          </p:txBody>
        </p:sp>
        <p:cxnSp>
          <p:nvCxnSpPr>
            <p:cNvPr id="67" name="Connecteur droit 66"/>
            <p:cNvCxnSpPr/>
            <p:nvPr/>
          </p:nvCxnSpPr>
          <p:spPr>
            <a:xfrm>
              <a:off x="6770927" y="3679513"/>
              <a:ext cx="27460" cy="1336436"/>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er 84"/>
            <p:cNvGrpSpPr/>
            <p:nvPr/>
          </p:nvGrpSpPr>
          <p:grpSpPr>
            <a:xfrm>
              <a:off x="5404777" y="3794797"/>
              <a:ext cx="906153" cy="369561"/>
              <a:chOff x="5404777" y="3506049"/>
              <a:chExt cx="734661" cy="369561"/>
            </a:xfrm>
          </p:grpSpPr>
          <p:sp>
            <p:nvSpPr>
              <p:cNvPr id="68" name="Ellipse 67"/>
              <p:cNvSpPr/>
              <p:nvPr/>
            </p:nvSpPr>
            <p:spPr>
              <a:xfrm>
                <a:off x="5475061" y="3607438"/>
                <a:ext cx="96022" cy="716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69" name="Ellipse 68"/>
              <p:cNvSpPr/>
              <p:nvPr/>
            </p:nvSpPr>
            <p:spPr>
              <a:xfrm>
                <a:off x="5983806" y="3602006"/>
                <a:ext cx="96022" cy="716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latin typeface="Calibri"/>
                </a:endParaRPr>
              </a:p>
            </p:txBody>
          </p:sp>
          <p:sp>
            <p:nvSpPr>
              <p:cNvPr id="72" name="Ellipse 71"/>
              <p:cNvSpPr/>
              <p:nvPr/>
            </p:nvSpPr>
            <p:spPr>
              <a:xfrm>
                <a:off x="5404777" y="3506049"/>
                <a:ext cx="734661" cy="2471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cxnSp>
            <p:nvCxnSpPr>
              <p:cNvPr id="78" name="Connecteur droit avec flèche 77"/>
              <p:cNvCxnSpPr/>
              <p:nvPr/>
            </p:nvCxnSpPr>
            <p:spPr>
              <a:xfrm>
                <a:off x="5548601" y="3650699"/>
                <a:ext cx="477835" cy="1447"/>
              </a:xfrm>
              <a:prstGeom prst="straightConnector1">
                <a:avLst/>
              </a:prstGeom>
              <a:ln w="9525" cmpd="sng">
                <a:solidFill>
                  <a:schemeClr val="tx2">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5542772" y="3567833"/>
                <a:ext cx="326923" cy="307777"/>
              </a:xfrm>
              <a:prstGeom prst="rect">
                <a:avLst/>
              </a:prstGeom>
            </p:spPr>
            <p:txBody>
              <a:bodyPr wrap="none">
                <a:spAutoFit/>
              </a:bodyPr>
              <a:lstStyle/>
              <a:p>
                <a:pPr defTabSz="457200"/>
                <a:r>
                  <a:rPr lang="fr-FR" sz="1400" dirty="0" err="1">
                    <a:solidFill>
                      <a:srgbClr val="3366FF"/>
                    </a:solidFill>
                    <a:latin typeface="Calibri"/>
                  </a:rPr>
                  <a:t>r</a:t>
                </a:r>
                <a:r>
                  <a:rPr lang="fr-FR" sz="1400" baseline="-25000" dirty="0" err="1">
                    <a:solidFill>
                      <a:srgbClr val="3366FF"/>
                    </a:solidFill>
                    <a:latin typeface="Calibri"/>
                  </a:rPr>
                  <a:t>nn</a:t>
                </a:r>
                <a:endParaRPr lang="fr-FR" sz="1400" baseline="-25000" dirty="0">
                  <a:solidFill>
                    <a:prstClr val="black"/>
                  </a:solidFill>
                  <a:latin typeface="Calibri"/>
                </a:endParaRPr>
              </a:p>
            </p:txBody>
          </p:sp>
        </p:grpSp>
        <p:sp>
          <p:nvSpPr>
            <p:cNvPr id="87" name="ZoneTexte 86"/>
            <p:cNvSpPr txBox="1"/>
            <p:nvPr/>
          </p:nvSpPr>
          <p:spPr>
            <a:xfrm>
              <a:off x="5384436" y="3372089"/>
              <a:ext cx="1134339" cy="307777"/>
            </a:xfrm>
            <a:prstGeom prst="rect">
              <a:avLst/>
            </a:prstGeom>
            <a:noFill/>
          </p:spPr>
          <p:txBody>
            <a:bodyPr wrap="none" rtlCol="0">
              <a:spAutoFit/>
            </a:bodyPr>
            <a:lstStyle/>
            <a:p>
              <a:pPr defTabSz="457200"/>
              <a:r>
                <a:rPr lang="fr-FR" sz="1400" dirty="0">
                  <a:solidFill>
                    <a:srgbClr val="FF0000"/>
                  </a:solidFill>
                  <a:latin typeface="Calibri"/>
                </a:rPr>
                <a:t>BCS </a:t>
              </a:r>
              <a:r>
                <a:rPr lang="fr-FR" sz="1400" dirty="0" err="1">
                  <a:solidFill>
                    <a:srgbClr val="FF0000"/>
                  </a:solidFill>
                  <a:latin typeface="Calibri"/>
                </a:rPr>
                <a:t>pairing</a:t>
              </a:r>
              <a:r>
                <a:rPr lang="fr-FR" sz="1400" dirty="0">
                  <a:solidFill>
                    <a:srgbClr val="FF0000"/>
                  </a:solidFill>
                  <a:latin typeface="Calibri"/>
                </a:rPr>
                <a:t> </a:t>
              </a:r>
            </a:p>
          </p:txBody>
        </p:sp>
      </p:grpSp>
      <p:grpSp>
        <p:nvGrpSpPr>
          <p:cNvPr id="13" name="Grouper 1"/>
          <p:cNvGrpSpPr/>
          <p:nvPr/>
        </p:nvGrpSpPr>
        <p:grpSpPr>
          <a:xfrm>
            <a:off x="7510457" y="4504299"/>
            <a:ext cx="530639" cy="404634"/>
            <a:chOff x="7768969" y="4497770"/>
            <a:chExt cx="1042591" cy="327077"/>
          </a:xfrm>
        </p:grpSpPr>
        <p:grpSp>
          <p:nvGrpSpPr>
            <p:cNvPr id="22" name="Grouper 85"/>
            <p:cNvGrpSpPr/>
            <p:nvPr/>
          </p:nvGrpSpPr>
          <p:grpSpPr>
            <a:xfrm>
              <a:off x="7768969" y="4497770"/>
              <a:ext cx="808195" cy="327077"/>
              <a:chOff x="7768969" y="4215550"/>
              <a:chExt cx="808195" cy="327077"/>
            </a:xfrm>
          </p:grpSpPr>
          <p:sp>
            <p:nvSpPr>
              <p:cNvPr id="73" name="Ellipse 72"/>
              <p:cNvSpPr/>
              <p:nvPr/>
            </p:nvSpPr>
            <p:spPr>
              <a:xfrm>
                <a:off x="7925578" y="4322970"/>
                <a:ext cx="96022" cy="716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74" name="Ellipse 73"/>
              <p:cNvSpPr/>
              <p:nvPr/>
            </p:nvSpPr>
            <p:spPr>
              <a:xfrm>
                <a:off x="8405573" y="4315789"/>
                <a:ext cx="96022" cy="716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75" name="Ellipse 74"/>
              <p:cNvSpPr/>
              <p:nvPr/>
            </p:nvSpPr>
            <p:spPr>
              <a:xfrm>
                <a:off x="7768969" y="4215550"/>
                <a:ext cx="808195" cy="2471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cxnSp>
            <p:nvCxnSpPr>
              <p:cNvPr id="76" name="Connecteur droit avec flèche 75"/>
              <p:cNvCxnSpPr>
                <a:cxnSpLocks/>
              </p:cNvCxnSpPr>
              <p:nvPr/>
            </p:nvCxnSpPr>
            <p:spPr>
              <a:xfrm flipV="1">
                <a:off x="7953852" y="4349786"/>
                <a:ext cx="499732" cy="10190"/>
              </a:xfrm>
              <a:prstGeom prst="straightConnector1">
                <a:avLst/>
              </a:prstGeom>
              <a:ln w="9525" cmpd="sng">
                <a:solidFill>
                  <a:schemeClr val="tx2">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7953853" y="4244086"/>
                <a:ext cx="362956" cy="298541"/>
              </a:xfrm>
              <a:prstGeom prst="rect">
                <a:avLst/>
              </a:prstGeom>
            </p:spPr>
            <p:txBody>
              <a:bodyPr wrap="none">
                <a:spAutoFit/>
              </a:bodyPr>
              <a:lstStyle/>
              <a:p>
                <a:pPr defTabSz="457200"/>
                <a:endParaRPr lang="fr-FR" dirty="0">
                  <a:solidFill>
                    <a:prstClr val="black"/>
                  </a:solidFill>
                  <a:latin typeface="Calibri"/>
                </a:endParaRPr>
              </a:p>
            </p:txBody>
          </p:sp>
        </p:grpSp>
        <p:sp>
          <p:nvSpPr>
            <p:cNvPr id="54" name="Rectangle 53"/>
            <p:cNvSpPr/>
            <p:nvPr/>
          </p:nvSpPr>
          <p:spPr>
            <a:xfrm>
              <a:off x="8080232" y="4549622"/>
              <a:ext cx="731328" cy="248785"/>
            </a:xfrm>
            <a:prstGeom prst="rect">
              <a:avLst/>
            </a:prstGeom>
          </p:spPr>
          <p:txBody>
            <a:bodyPr wrap="none">
              <a:spAutoFit/>
            </a:bodyPr>
            <a:lstStyle/>
            <a:p>
              <a:pPr defTabSz="457200"/>
              <a:r>
                <a:rPr lang="fr-FR" sz="1400" dirty="0" err="1">
                  <a:solidFill>
                    <a:srgbClr val="3366FF"/>
                  </a:solidFill>
                  <a:latin typeface="Calibri"/>
                </a:rPr>
                <a:t>r</a:t>
              </a:r>
              <a:r>
                <a:rPr lang="fr-FR" sz="1400" baseline="-25000" dirty="0" err="1">
                  <a:solidFill>
                    <a:srgbClr val="3366FF"/>
                  </a:solidFill>
                  <a:latin typeface="Calibri"/>
                </a:rPr>
                <a:t>nn</a:t>
              </a:r>
              <a:endParaRPr lang="fr-FR" sz="1400" baseline="-25000" dirty="0">
                <a:solidFill>
                  <a:prstClr val="black"/>
                </a:solidFill>
                <a:latin typeface="Calibri"/>
              </a:endParaRPr>
            </a:p>
          </p:txBody>
        </p:sp>
      </p:grpSp>
      <p:sp>
        <p:nvSpPr>
          <p:cNvPr id="3" name="Rectangle 2"/>
          <p:cNvSpPr/>
          <p:nvPr/>
        </p:nvSpPr>
        <p:spPr>
          <a:xfrm>
            <a:off x="463532" y="5433080"/>
            <a:ext cx="8225156" cy="923330"/>
          </a:xfrm>
          <a:prstGeom prst="rect">
            <a:avLst/>
          </a:prstGeom>
        </p:spPr>
        <p:txBody>
          <a:bodyPr wrap="square">
            <a:spAutoFit/>
          </a:bodyPr>
          <a:lstStyle/>
          <a:p>
            <a:pPr defTabSz="457200"/>
            <a:r>
              <a:rPr lang="fr-FR" dirty="0">
                <a:solidFill>
                  <a:srgbClr val="FF0000"/>
                </a:solidFill>
                <a:latin typeface="Calibri"/>
              </a:rPr>
              <a:t>Possible existence of a </a:t>
            </a:r>
            <a:r>
              <a:rPr lang="fr-FR" dirty="0" err="1">
                <a:solidFill>
                  <a:srgbClr val="FF0000"/>
                </a:solidFill>
                <a:latin typeface="Calibri"/>
              </a:rPr>
              <a:t>narrow</a:t>
            </a:r>
            <a:r>
              <a:rPr lang="fr-FR" dirty="0">
                <a:solidFill>
                  <a:srgbClr val="FF0000"/>
                </a:solidFill>
                <a:latin typeface="Calibri"/>
              </a:rPr>
              <a:t> 4n </a:t>
            </a:r>
            <a:r>
              <a:rPr lang="fr-FR" dirty="0" err="1">
                <a:solidFill>
                  <a:srgbClr val="FF0000"/>
                </a:solidFill>
                <a:latin typeface="Calibri"/>
              </a:rPr>
              <a:t>resonance</a:t>
            </a:r>
            <a:r>
              <a:rPr lang="fr-FR" dirty="0">
                <a:solidFill>
                  <a:srgbClr val="FF0000"/>
                </a:solidFill>
                <a:latin typeface="Calibri"/>
              </a:rPr>
              <a:t> </a:t>
            </a:r>
            <a:r>
              <a:rPr lang="fr-FR" sz="1600" i="1" dirty="0">
                <a:solidFill>
                  <a:srgbClr val="FF0000"/>
                </a:solidFill>
                <a:latin typeface="Calibri"/>
              </a:rPr>
              <a:t>(</a:t>
            </a:r>
            <a:r>
              <a:rPr lang="fr-FR" sz="1600" i="1" dirty="0" err="1">
                <a:solidFill>
                  <a:srgbClr val="FF0000"/>
                </a:solidFill>
                <a:latin typeface="Calibri"/>
              </a:rPr>
              <a:t>e.g</a:t>
            </a:r>
            <a:r>
              <a:rPr lang="fr-FR" sz="1600" i="1" dirty="0">
                <a:solidFill>
                  <a:srgbClr val="FF0000"/>
                </a:solidFill>
                <a:latin typeface="Calibri"/>
              </a:rPr>
              <a:t>. </a:t>
            </a:r>
            <a:r>
              <a:rPr lang="fr-FR" sz="1600" i="1" dirty="0" err="1">
                <a:solidFill>
                  <a:srgbClr val="FF0000"/>
                </a:solidFill>
                <a:latin typeface="Calibri"/>
              </a:rPr>
              <a:t>Marquès</a:t>
            </a:r>
            <a:r>
              <a:rPr lang="fr-FR" sz="1600" i="1" dirty="0">
                <a:solidFill>
                  <a:srgbClr val="FF0000"/>
                </a:solidFill>
                <a:latin typeface="Calibri"/>
              </a:rPr>
              <a:t>, </a:t>
            </a:r>
            <a:r>
              <a:rPr lang="fr-FR" sz="1600" i="1" dirty="0" err="1">
                <a:solidFill>
                  <a:srgbClr val="FF0000"/>
                </a:solidFill>
                <a:latin typeface="Calibri"/>
              </a:rPr>
              <a:t>Shimura</a:t>
            </a:r>
            <a:r>
              <a:rPr lang="fr-FR" sz="1600" i="1" dirty="0">
                <a:solidFill>
                  <a:srgbClr val="FF0000"/>
                </a:solidFill>
                <a:latin typeface="Calibri"/>
              </a:rPr>
              <a:t>)</a:t>
            </a:r>
          </a:p>
          <a:p>
            <a:pPr defTabSz="457200"/>
            <a:r>
              <a:rPr lang="fr-FR" dirty="0">
                <a:solidFill>
                  <a:prstClr val="black"/>
                </a:solidFill>
                <a:latin typeface="Calibri"/>
              </a:rPr>
              <a:t>4n </a:t>
            </a:r>
            <a:r>
              <a:rPr lang="fr-FR" dirty="0" err="1">
                <a:solidFill>
                  <a:prstClr val="black"/>
                </a:solidFill>
                <a:latin typeface="Calibri"/>
              </a:rPr>
              <a:t>correlations</a:t>
            </a:r>
            <a:r>
              <a:rPr lang="fr-FR" dirty="0">
                <a:solidFill>
                  <a:prstClr val="black"/>
                </a:solidFill>
                <a:latin typeface="Calibri"/>
              </a:rPr>
              <a:t> </a:t>
            </a:r>
            <a:r>
              <a:rPr lang="fr-FR" dirty="0" err="1">
                <a:solidFill>
                  <a:prstClr val="black"/>
                </a:solidFill>
                <a:latin typeface="Calibri"/>
              </a:rPr>
              <a:t>could</a:t>
            </a:r>
            <a:r>
              <a:rPr lang="fr-FR" dirty="0">
                <a:solidFill>
                  <a:prstClr val="black"/>
                </a:solidFill>
                <a:latin typeface="Calibri"/>
              </a:rPr>
              <a:t> </a:t>
            </a:r>
            <a:r>
              <a:rPr lang="fr-FR" dirty="0" err="1">
                <a:solidFill>
                  <a:prstClr val="black"/>
                </a:solidFill>
                <a:latin typeface="Calibri"/>
              </a:rPr>
              <a:t>play</a:t>
            </a:r>
            <a:r>
              <a:rPr lang="fr-FR" dirty="0">
                <a:solidFill>
                  <a:prstClr val="black"/>
                </a:solidFill>
                <a:latin typeface="Calibri"/>
              </a:rPr>
              <a:t> a </a:t>
            </a:r>
            <a:r>
              <a:rPr lang="fr-FR" dirty="0" err="1">
                <a:solidFill>
                  <a:prstClr val="black"/>
                </a:solidFill>
                <a:latin typeface="Calibri"/>
              </a:rPr>
              <a:t>role</a:t>
            </a:r>
            <a:r>
              <a:rPr lang="fr-FR" dirty="0">
                <a:solidFill>
                  <a:prstClr val="black"/>
                </a:solidFill>
                <a:latin typeface="Calibri"/>
              </a:rPr>
              <a:t> in </a:t>
            </a:r>
            <a:r>
              <a:rPr lang="fr-FR" dirty="0" err="1">
                <a:solidFill>
                  <a:prstClr val="black"/>
                </a:solidFill>
                <a:latin typeface="Calibri"/>
              </a:rPr>
              <a:t>describing</a:t>
            </a:r>
            <a:r>
              <a:rPr lang="fr-FR" dirty="0">
                <a:solidFill>
                  <a:prstClr val="black"/>
                </a:solidFill>
                <a:latin typeface="Calibri"/>
              </a:rPr>
              <a:t> the </a:t>
            </a:r>
            <a:r>
              <a:rPr lang="fr-FR" dirty="0" err="1">
                <a:solidFill>
                  <a:prstClr val="black"/>
                </a:solidFill>
                <a:latin typeface="Calibri"/>
              </a:rPr>
              <a:t>nuclear</a:t>
            </a:r>
            <a:r>
              <a:rPr lang="fr-FR" dirty="0">
                <a:solidFill>
                  <a:prstClr val="black"/>
                </a:solidFill>
                <a:latin typeface="Calibri"/>
              </a:rPr>
              <a:t> </a:t>
            </a:r>
            <a:r>
              <a:rPr lang="fr-FR" dirty="0" err="1">
                <a:solidFill>
                  <a:prstClr val="black"/>
                </a:solidFill>
                <a:latin typeface="Calibri"/>
              </a:rPr>
              <a:t>superfluidity</a:t>
            </a:r>
            <a:endParaRPr lang="fr-FR" dirty="0">
              <a:solidFill>
                <a:prstClr val="black"/>
              </a:solidFill>
              <a:latin typeface="Calibri"/>
            </a:endParaRPr>
          </a:p>
          <a:p>
            <a:pPr defTabSz="457200"/>
            <a:r>
              <a:rPr lang="fr-FR" dirty="0">
                <a:solidFill>
                  <a:prstClr val="black"/>
                </a:solidFill>
                <a:latin typeface="Calibri"/>
              </a:rPr>
              <a:t>-&gt; </a:t>
            </a:r>
            <a:r>
              <a:rPr lang="fr-FR" dirty="0" err="1">
                <a:solidFill>
                  <a:prstClr val="black"/>
                </a:solidFill>
                <a:latin typeface="Calibri"/>
              </a:rPr>
              <a:t>Role</a:t>
            </a:r>
            <a:r>
              <a:rPr lang="fr-FR" dirty="0">
                <a:solidFill>
                  <a:prstClr val="black"/>
                </a:solidFill>
                <a:latin typeface="Calibri"/>
              </a:rPr>
              <a:t> not </a:t>
            </a:r>
            <a:r>
              <a:rPr lang="fr-FR" dirty="0" err="1">
                <a:solidFill>
                  <a:prstClr val="black"/>
                </a:solidFill>
                <a:latin typeface="Calibri"/>
              </a:rPr>
              <a:t>yet</a:t>
            </a:r>
            <a:r>
              <a:rPr lang="fr-FR" dirty="0">
                <a:solidFill>
                  <a:prstClr val="black"/>
                </a:solidFill>
                <a:latin typeface="Calibri"/>
              </a:rPr>
              <a:t> </a:t>
            </a:r>
            <a:r>
              <a:rPr lang="fr-FR" dirty="0" err="1">
                <a:solidFill>
                  <a:prstClr val="black"/>
                </a:solidFill>
                <a:latin typeface="Calibri"/>
              </a:rPr>
              <a:t>revealed</a:t>
            </a:r>
            <a:r>
              <a:rPr lang="fr-FR" dirty="0">
                <a:solidFill>
                  <a:prstClr val="black"/>
                </a:solidFill>
                <a:latin typeface="Calibri"/>
              </a:rPr>
              <a:t> or </a:t>
            </a:r>
            <a:r>
              <a:rPr lang="fr-FR" dirty="0" err="1">
                <a:solidFill>
                  <a:prstClr val="black"/>
                </a:solidFill>
                <a:latin typeface="Calibri"/>
              </a:rPr>
              <a:t>studied</a:t>
            </a:r>
            <a:r>
              <a:rPr lang="fr-FR" dirty="0">
                <a:solidFill>
                  <a:prstClr val="black"/>
                </a:solidFill>
                <a:latin typeface="Calibri"/>
              </a:rPr>
              <a:t> in </a:t>
            </a:r>
            <a:r>
              <a:rPr lang="fr-FR" dirty="0" err="1">
                <a:solidFill>
                  <a:prstClr val="black"/>
                </a:solidFill>
                <a:latin typeface="Calibri"/>
              </a:rPr>
              <a:t>atomic</a:t>
            </a:r>
            <a:r>
              <a:rPr lang="fr-FR" dirty="0">
                <a:solidFill>
                  <a:prstClr val="black"/>
                </a:solidFill>
                <a:latin typeface="Calibri"/>
              </a:rPr>
              <a:t> </a:t>
            </a:r>
            <a:r>
              <a:rPr lang="fr-FR" dirty="0" err="1">
                <a:solidFill>
                  <a:prstClr val="black"/>
                </a:solidFill>
                <a:latin typeface="Calibri"/>
              </a:rPr>
              <a:t>nuclei</a:t>
            </a:r>
            <a:r>
              <a:rPr lang="fr-FR" dirty="0">
                <a:solidFill>
                  <a:prstClr val="black"/>
                </a:solidFill>
                <a:latin typeface="Calibri"/>
              </a:rPr>
              <a:t> </a:t>
            </a:r>
          </a:p>
        </p:txBody>
      </p:sp>
      <p:pic>
        <p:nvPicPr>
          <p:cNvPr id="58" name="Image 57">
            <a:extLst>
              <a:ext uri="{FF2B5EF4-FFF2-40B4-BE49-F238E27FC236}">
                <a16:creationId xmlns:a16="http://schemas.microsoft.com/office/drawing/2014/main" xmlns="" id="{A5B880CD-5ADB-7044-9920-E7B485F8E91D}"/>
              </a:ext>
            </a:extLst>
          </p:cNvPr>
          <p:cNvPicPr>
            <a:picLocks noChangeAspect="1"/>
          </p:cNvPicPr>
          <p:nvPr/>
        </p:nvPicPr>
        <p:blipFill>
          <a:blip r:embed="rId3" cstate="print"/>
          <a:stretch>
            <a:fillRect/>
          </a:stretch>
        </p:blipFill>
        <p:spPr>
          <a:xfrm>
            <a:off x="7051879" y="5579252"/>
            <a:ext cx="932372" cy="975390"/>
          </a:xfrm>
          <a:prstGeom prst="rect">
            <a:avLst/>
          </a:prstGeom>
        </p:spPr>
      </p:pic>
    </p:spTree>
    <p:extLst>
      <p:ext uri="{BB962C8B-B14F-4D97-AF65-F5344CB8AC3E}">
        <p14:creationId xmlns:p14="http://schemas.microsoft.com/office/powerpoint/2010/main" xmlns="" val="141363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heckerboard(across)">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3" presetClass="entr" presetSubtype="1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blinds(horizontal)">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5" grpId="0" animBg="1"/>
      <p:bldP spid="65" grpId="1"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16"/>
          <p:cNvGrpSpPr/>
          <p:nvPr/>
        </p:nvGrpSpPr>
        <p:grpSpPr>
          <a:xfrm>
            <a:off x="1016387" y="1240938"/>
            <a:ext cx="2902065" cy="3537740"/>
            <a:chOff x="322528" y="665412"/>
            <a:chExt cx="3856914" cy="4690735"/>
          </a:xfrm>
        </p:grpSpPr>
        <p:pic>
          <p:nvPicPr>
            <p:cNvPr id="4" name="Image 3"/>
            <p:cNvPicPr>
              <a:picLocks noChangeAspect="1"/>
            </p:cNvPicPr>
            <p:nvPr/>
          </p:nvPicPr>
          <p:blipFill rotWithShape="1">
            <a:blip r:embed="rId2" cstate="print"/>
            <a:srcRect l="10754" t="21233" r="5263" b="2721"/>
            <a:stretch/>
          </p:blipFill>
          <p:spPr>
            <a:xfrm>
              <a:off x="322528" y="1034744"/>
              <a:ext cx="3856914" cy="4321403"/>
            </a:xfrm>
            <a:prstGeom prst="rect">
              <a:avLst/>
            </a:prstGeom>
          </p:spPr>
        </p:pic>
        <p:sp>
          <p:nvSpPr>
            <p:cNvPr id="13" name="ZoneTexte 12"/>
            <p:cNvSpPr txBox="1"/>
            <p:nvPr/>
          </p:nvSpPr>
          <p:spPr>
            <a:xfrm>
              <a:off x="1959059" y="665412"/>
              <a:ext cx="786555" cy="612128"/>
            </a:xfrm>
            <a:prstGeom prst="rect">
              <a:avLst/>
            </a:prstGeom>
            <a:noFill/>
          </p:spPr>
          <p:txBody>
            <a:bodyPr wrap="none" rtlCol="0">
              <a:spAutoFit/>
            </a:bodyPr>
            <a:lstStyle/>
            <a:p>
              <a:r>
                <a:rPr lang="fr-FR" sz="2400" baseline="30000" dirty="0">
                  <a:solidFill>
                    <a:srgbClr val="FF0000"/>
                  </a:solidFill>
                </a:rPr>
                <a:t>19</a:t>
              </a:r>
              <a:r>
                <a:rPr lang="fr-FR" sz="2400" dirty="0">
                  <a:solidFill>
                    <a:srgbClr val="FF0000"/>
                  </a:solidFill>
                </a:rPr>
                <a:t>N</a:t>
              </a:r>
            </a:p>
          </p:txBody>
        </p:sp>
      </p:grpSp>
      <p:sp>
        <p:nvSpPr>
          <p:cNvPr id="15" name="ZoneTexte 14"/>
          <p:cNvSpPr txBox="1"/>
          <p:nvPr/>
        </p:nvSpPr>
        <p:spPr>
          <a:xfrm>
            <a:off x="89740" y="-57586"/>
            <a:ext cx="9446047" cy="461665"/>
          </a:xfrm>
          <a:prstGeom prst="rect">
            <a:avLst/>
          </a:prstGeom>
          <a:noFill/>
        </p:spPr>
        <p:txBody>
          <a:bodyPr wrap="none" rtlCol="0">
            <a:spAutoFit/>
          </a:bodyPr>
          <a:lstStyle/>
          <a:p>
            <a:r>
              <a:rPr lang="fr-FR" sz="2400" dirty="0" err="1">
                <a:solidFill>
                  <a:srgbClr val="0000FF"/>
                </a:solidFill>
              </a:rPr>
              <a:t>Previous</a:t>
            </a:r>
            <a:r>
              <a:rPr lang="fr-FR" sz="2400" dirty="0">
                <a:solidFill>
                  <a:srgbClr val="0000FF"/>
                </a:solidFill>
              </a:rPr>
              <a:t> </a:t>
            </a:r>
            <a:r>
              <a:rPr lang="fr-FR" sz="2400" dirty="0" err="1">
                <a:solidFill>
                  <a:srgbClr val="0000FF"/>
                </a:solidFill>
              </a:rPr>
              <a:t>work</a:t>
            </a:r>
            <a:r>
              <a:rPr lang="fr-FR" sz="2400" dirty="0">
                <a:solidFill>
                  <a:srgbClr val="0000FF"/>
                </a:solidFill>
              </a:rPr>
              <a:t>: </a:t>
            </a:r>
            <a:r>
              <a:rPr lang="fr-FR" sz="2400" dirty="0" err="1">
                <a:solidFill>
                  <a:srgbClr val="0000FF"/>
                </a:solidFill>
              </a:rPr>
              <a:t>Experimental</a:t>
            </a:r>
            <a:r>
              <a:rPr lang="fr-FR" sz="2400" dirty="0">
                <a:solidFill>
                  <a:srgbClr val="0000FF"/>
                </a:solidFill>
              </a:rPr>
              <a:t> </a:t>
            </a:r>
            <a:r>
              <a:rPr lang="fr-FR" sz="2400" dirty="0" err="1">
                <a:solidFill>
                  <a:srgbClr val="0000FF"/>
                </a:solidFill>
              </a:rPr>
              <a:t>method</a:t>
            </a:r>
            <a:r>
              <a:rPr lang="fr-FR" sz="2400" dirty="0">
                <a:solidFill>
                  <a:srgbClr val="0000FF"/>
                </a:solidFill>
              </a:rPr>
              <a:t> to </a:t>
            </a:r>
            <a:r>
              <a:rPr lang="fr-FR" sz="2400" dirty="0" err="1">
                <a:solidFill>
                  <a:srgbClr val="0000FF"/>
                </a:solidFill>
              </a:rPr>
              <a:t>study</a:t>
            </a:r>
            <a:r>
              <a:rPr lang="fr-FR" sz="2400" dirty="0">
                <a:solidFill>
                  <a:srgbClr val="0000FF"/>
                </a:solidFill>
              </a:rPr>
              <a:t> neutron </a:t>
            </a:r>
            <a:r>
              <a:rPr lang="fr-FR" sz="2400" dirty="0" err="1">
                <a:solidFill>
                  <a:srgbClr val="0000FF"/>
                </a:solidFill>
              </a:rPr>
              <a:t>correlations</a:t>
            </a:r>
            <a:r>
              <a:rPr lang="fr-FR" sz="2400" dirty="0">
                <a:solidFill>
                  <a:srgbClr val="0000FF"/>
                </a:solidFill>
              </a:rPr>
              <a:t> (in </a:t>
            </a:r>
            <a:r>
              <a:rPr lang="fr-FR" sz="2400" baseline="30000" dirty="0">
                <a:solidFill>
                  <a:srgbClr val="0000FF"/>
                </a:solidFill>
              </a:rPr>
              <a:t>18</a:t>
            </a:r>
            <a:r>
              <a:rPr lang="fr-FR" sz="2400" dirty="0">
                <a:solidFill>
                  <a:srgbClr val="0000FF"/>
                </a:solidFill>
              </a:rPr>
              <a:t>C)</a:t>
            </a:r>
          </a:p>
        </p:txBody>
      </p:sp>
      <p:grpSp>
        <p:nvGrpSpPr>
          <p:cNvPr id="8" name="Grouper 20"/>
          <p:cNvGrpSpPr/>
          <p:nvPr/>
        </p:nvGrpSpPr>
        <p:grpSpPr>
          <a:xfrm>
            <a:off x="598258" y="1240938"/>
            <a:ext cx="8847166" cy="5271218"/>
            <a:chOff x="267113" y="1240938"/>
            <a:chExt cx="9584430" cy="5271218"/>
          </a:xfrm>
        </p:grpSpPr>
        <p:grpSp>
          <p:nvGrpSpPr>
            <p:cNvPr id="17" name="Grouper 17"/>
            <p:cNvGrpSpPr/>
            <p:nvPr/>
          </p:nvGrpSpPr>
          <p:grpSpPr>
            <a:xfrm>
              <a:off x="3863990" y="1240938"/>
              <a:ext cx="3577450" cy="3611491"/>
              <a:chOff x="4148348" y="665412"/>
              <a:chExt cx="4114027" cy="4608873"/>
            </a:xfrm>
          </p:grpSpPr>
          <p:pic>
            <p:nvPicPr>
              <p:cNvPr id="5" name="Image 4"/>
              <p:cNvPicPr>
                <a:picLocks noChangeAspect="1"/>
              </p:cNvPicPr>
              <p:nvPr/>
            </p:nvPicPr>
            <p:blipFill rotWithShape="1">
              <a:blip r:embed="rId3" cstate="print"/>
              <a:srcRect l="10620" t="22077" r="8885" b="3521"/>
              <a:stretch/>
            </p:blipFill>
            <p:spPr>
              <a:xfrm>
                <a:off x="4148348" y="1131972"/>
                <a:ext cx="3904197" cy="4142313"/>
              </a:xfrm>
              <a:prstGeom prst="rect">
                <a:avLst/>
              </a:prstGeom>
            </p:spPr>
          </p:pic>
          <p:sp>
            <p:nvSpPr>
              <p:cNvPr id="14" name="ZoneTexte 13"/>
              <p:cNvSpPr txBox="1"/>
              <p:nvPr/>
            </p:nvSpPr>
            <p:spPr>
              <a:xfrm>
                <a:off x="4421639" y="665412"/>
                <a:ext cx="3840736" cy="589163"/>
              </a:xfrm>
              <a:prstGeom prst="rect">
                <a:avLst/>
              </a:prstGeom>
              <a:noFill/>
            </p:spPr>
            <p:txBody>
              <a:bodyPr wrap="none" rtlCol="0">
                <a:spAutoFit/>
              </a:bodyPr>
              <a:lstStyle/>
              <a:p>
                <a:r>
                  <a:rPr lang="fr-FR" sz="2400" baseline="30000" dirty="0">
                    <a:solidFill>
                      <a:srgbClr val="FF0000"/>
                    </a:solidFill>
                  </a:rPr>
                  <a:t>19</a:t>
                </a:r>
                <a:r>
                  <a:rPr lang="fr-FR" sz="2400" dirty="0">
                    <a:solidFill>
                      <a:srgbClr val="FF0000"/>
                    </a:solidFill>
                  </a:rPr>
                  <a:t>N (-1p) </a:t>
                </a:r>
                <a:r>
                  <a:rPr lang="fr-FR" sz="2400" baseline="30000" dirty="0">
                    <a:solidFill>
                      <a:srgbClr val="FF0000"/>
                    </a:solidFill>
                  </a:rPr>
                  <a:t>18</a:t>
                </a:r>
                <a:r>
                  <a:rPr lang="fr-FR" sz="2400" dirty="0">
                    <a:solidFill>
                      <a:srgbClr val="FF0000"/>
                    </a:solidFill>
                  </a:rPr>
                  <a:t>C* -&gt; </a:t>
                </a:r>
                <a:r>
                  <a:rPr lang="fr-FR" sz="2400" baseline="30000" dirty="0">
                    <a:solidFill>
                      <a:srgbClr val="FF0000"/>
                    </a:solidFill>
                  </a:rPr>
                  <a:t>16</a:t>
                </a:r>
                <a:r>
                  <a:rPr lang="fr-FR" sz="2400" dirty="0">
                    <a:solidFill>
                      <a:srgbClr val="FF0000"/>
                    </a:solidFill>
                  </a:rPr>
                  <a:t>C+2n</a:t>
                </a:r>
              </a:p>
            </p:txBody>
          </p:sp>
        </p:grpSp>
        <p:sp>
          <p:nvSpPr>
            <p:cNvPr id="16" name="ZoneTexte 15"/>
            <p:cNvSpPr txBox="1"/>
            <p:nvPr/>
          </p:nvSpPr>
          <p:spPr>
            <a:xfrm>
              <a:off x="267113" y="4979429"/>
              <a:ext cx="9584430" cy="1532727"/>
            </a:xfrm>
            <a:prstGeom prst="rect">
              <a:avLst/>
            </a:prstGeom>
            <a:noFill/>
          </p:spPr>
          <p:txBody>
            <a:bodyPr wrap="none" rtlCol="0">
              <a:spAutoFit/>
            </a:bodyPr>
            <a:lstStyle/>
            <a:p>
              <a:pPr marL="285750" indent="-285750">
                <a:lnSpc>
                  <a:spcPct val="130000"/>
                </a:lnSpc>
                <a:buFont typeface="Arial"/>
                <a:buChar char="•"/>
              </a:pPr>
              <a:r>
                <a:rPr lang="fr-FR" dirty="0"/>
                <a:t>High </a:t>
              </a:r>
              <a:r>
                <a:rPr lang="fr-FR" dirty="0" err="1"/>
                <a:t>energy</a:t>
              </a:r>
              <a:r>
                <a:rPr lang="fr-FR" dirty="0"/>
                <a:t> </a:t>
              </a:r>
              <a:r>
                <a:rPr lang="fr-FR" i="1" dirty="0">
                  <a:solidFill>
                    <a:srgbClr val="FF0000"/>
                  </a:solidFill>
                </a:rPr>
                <a:t>proton</a:t>
              </a:r>
              <a:r>
                <a:rPr lang="fr-FR" dirty="0"/>
                <a:t> knock-out </a:t>
              </a:r>
              <a:r>
                <a:rPr lang="fr-FR" dirty="0" err="1"/>
                <a:t>reaction</a:t>
              </a:r>
              <a:r>
                <a:rPr lang="fr-FR" dirty="0"/>
                <a:t> (p,2p) </a:t>
              </a:r>
              <a:r>
                <a:rPr lang="fr-FR" dirty="0" err="1"/>
                <a:t>at</a:t>
              </a:r>
              <a:r>
                <a:rPr lang="fr-FR" dirty="0"/>
                <a:t> GSI (400A.MeV) </a:t>
              </a:r>
              <a:r>
                <a:rPr lang="fr-FR" i="1" dirty="0">
                  <a:solidFill>
                    <a:srgbClr val="0000FF"/>
                  </a:solidFill>
                </a:rPr>
                <a:t>-&gt; quasi-free </a:t>
              </a:r>
              <a:r>
                <a:rPr lang="fr-FR" i="1" dirty="0" err="1">
                  <a:solidFill>
                    <a:srgbClr val="0000FF"/>
                  </a:solidFill>
                </a:rPr>
                <a:t>mechanism</a:t>
              </a:r>
              <a:endParaRPr lang="fr-FR" i="1" dirty="0">
                <a:solidFill>
                  <a:srgbClr val="0000FF"/>
                </a:solidFill>
              </a:endParaRPr>
            </a:p>
            <a:p>
              <a:pPr marL="285750" indent="-285750">
                <a:lnSpc>
                  <a:spcPct val="130000"/>
                </a:lnSpc>
                <a:buFont typeface="Arial"/>
                <a:buChar char="•"/>
              </a:pPr>
              <a:r>
                <a:rPr lang="fr-FR" dirty="0" err="1"/>
                <a:t>Deeply</a:t>
              </a:r>
              <a:r>
                <a:rPr lang="fr-FR" dirty="0"/>
                <a:t> </a:t>
              </a:r>
              <a:r>
                <a:rPr lang="fr-FR" dirty="0" err="1"/>
                <a:t>bound</a:t>
              </a:r>
              <a:r>
                <a:rPr lang="fr-FR" dirty="0"/>
                <a:t> </a:t>
              </a:r>
              <a:r>
                <a:rPr lang="fr-FR" i="1" dirty="0">
                  <a:solidFill>
                    <a:srgbClr val="FF0000"/>
                  </a:solidFill>
                </a:rPr>
                <a:t>proton</a:t>
              </a:r>
              <a:r>
                <a:rPr lang="fr-FR" dirty="0"/>
                <a:t> orbitals </a:t>
              </a:r>
              <a:r>
                <a:rPr lang="fr-FR" i="1" dirty="0">
                  <a:solidFill>
                    <a:srgbClr val="0000FF"/>
                  </a:solidFill>
                </a:rPr>
                <a:t>-&gt; </a:t>
              </a:r>
              <a:r>
                <a:rPr lang="fr-FR" i="1" dirty="0" err="1">
                  <a:solidFill>
                    <a:srgbClr val="0000FF"/>
                  </a:solidFill>
                </a:rPr>
                <a:t>energy</a:t>
              </a:r>
              <a:r>
                <a:rPr lang="fr-FR" i="1" dirty="0">
                  <a:solidFill>
                    <a:srgbClr val="0000FF"/>
                  </a:solidFill>
                </a:rPr>
                <a:t> piston to </a:t>
              </a:r>
              <a:r>
                <a:rPr lang="fr-FR" i="1" dirty="0" err="1">
                  <a:solidFill>
                    <a:srgbClr val="0000FF"/>
                  </a:solidFill>
                </a:rPr>
                <a:t>promote</a:t>
              </a:r>
              <a:r>
                <a:rPr lang="fr-FR" i="1" dirty="0">
                  <a:solidFill>
                    <a:srgbClr val="0000FF"/>
                  </a:solidFill>
                </a:rPr>
                <a:t> neutrons </a:t>
              </a:r>
              <a:r>
                <a:rPr lang="fr-FR" i="1" dirty="0" err="1">
                  <a:solidFill>
                    <a:srgbClr val="0000FF"/>
                  </a:solidFill>
                </a:rPr>
                <a:t>into</a:t>
              </a:r>
              <a:r>
                <a:rPr lang="fr-FR" i="1" dirty="0">
                  <a:solidFill>
                    <a:srgbClr val="0000FF"/>
                  </a:solidFill>
                </a:rPr>
                <a:t> the continuum</a:t>
              </a:r>
            </a:p>
            <a:p>
              <a:pPr marL="285750" indent="-285750">
                <a:lnSpc>
                  <a:spcPct val="130000"/>
                </a:lnSpc>
                <a:buFont typeface="Arial"/>
                <a:buChar char="•"/>
              </a:pPr>
              <a:r>
                <a:rPr lang="fr-FR" dirty="0" err="1"/>
                <a:t>Sudden</a:t>
              </a:r>
              <a:r>
                <a:rPr lang="fr-FR" dirty="0"/>
                <a:t> approximation </a:t>
              </a:r>
              <a:r>
                <a:rPr lang="fr-FR" i="1" dirty="0">
                  <a:solidFill>
                    <a:srgbClr val="0000FF"/>
                  </a:solidFill>
                </a:rPr>
                <a:t>-&gt; neutron </a:t>
              </a:r>
              <a:r>
                <a:rPr lang="fr-FR" i="1" dirty="0" err="1">
                  <a:solidFill>
                    <a:srgbClr val="0000FF"/>
                  </a:solidFill>
                </a:rPr>
                <a:t>correlations</a:t>
              </a:r>
              <a:r>
                <a:rPr lang="fr-FR" i="1" dirty="0">
                  <a:solidFill>
                    <a:srgbClr val="0000FF"/>
                  </a:solidFill>
                </a:rPr>
                <a:t> </a:t>
              </a:r>
              <a:r>
                <a:rPr lang="fr-FR" i="1" dirty="0" err="1">
                  <a:solidFill>
                    <a:srgbClr val="0000FF"/>
                  </a:solidFill>
                </a:rPr>
                <a:t>weakly</a:t>
              </a:r>
              <a:r>
                <a:rPr lang="fr-FR" i="1" dirty="0">
                  <a:solidFill>
                    <a:srgbClr val="0000FF"/>
                  </a:solidFill>
                </a:rPr>
                <a:t> </a:t>
              </a:r>
              <a:r>
                <a:rPr lang="fr-FR" i="1" dirty="0" err="1">
                  <a:solidFill>
                    <a:srgbClr val="0000FF"/>
                  </a:solidFill>
                </a:rPr>
                <a:t>affected</a:t>
              </a:r>
              <a:r>
                <a:rPr lang="fr-FR" i="1" dirty="0">
                  <a:solidFill>
                    <a:srgbClr val="0000FF"/>
                  </a:solidFill>
                </a:rPr>
                <a:t>  by proton knock-out</a:t>
              </a:r>
              <a:endParaRPr lang="fr-FR" i="1" baseline="-25000" dirty="0">
                <a:solidFill>
                  <a:srgbClr val="0000FF"/>
                </a:solidFill>
              </a:endParaRPr>
            </a:p>
            <a:p>
              <a:pPr marL="285750" indent="-285750">
                <a:lnSpc>
                  <a:spcPct val="130000"/>
                </a:lnSpc>
                <a:buFont typeface="Arial"/>
                <a:buChar char="•"/>
              </a:pPr>
              <a:r>
                <a:rPr lang="fr-FR" dirty="0" err="1"/>
                <a:t>Deduce</a:t>
              </a:r>
              <a:r>
                <a:rPr lang="fr-FR" dirty="0"/>
                <a:t> information on the </a:t>
              </a:r>
              <a:r>
                <a:rPr lang="fr-FR" dirty="0" err="1"/>
                <a:t>n-n</a:t>
              </a:r>
              <a:r>
                <a:rPr lang="fr-FR" dirty="0"/>
                <a:t> </a:t>
              </a:r>
              <a:r>
                <a:rPr lang="fr-FR" dirty="0" err="1"/>
                <a:t>correlations</a:t>
              </a:r>
              <a:r>
                <a:rPr lang="fr-FR" dirty="0"/>
                <a:t> </a:t>
              </a:r>
              <a:r>
                <a:rPr lang="fr-FR" dirty="0" err="1"/>
                <a:t>from</a:t>
              </a:r>
              <a:r>
                <a:rPr lang="fr-FR" dirty="0"/>
                <a:t> </a:t>
              </a:r>
              <a:r>
                <a:rPr lang="fr-FR" dirty="0" err="1"/>
                <a:t>their</a:t>
              </a:r>
              <a:r>
                <a:rPr lang="fr-FR" dirty="0"/>
                <a:t> </a:t>
              </a:r>
              <a:r>
                <a:rPr lang="fr-FR" dirty="0" err="1"/>
                <a:t>observed</a:t>
              </a:r>
              <a:r>
                <a:rPr lang="fr-FR" dirty="0"/>
                <a:t> </a:t>
              </a:r>
              <a:r>
                <a:rPr lang="fr-FR" dirty="0" err="1"/>
                <a:t>decay</a:t>
              </a:r>
              <a:r>
                <a:rPr lang="fr-FR" dirty="0"/>
                <a:t> patterns </a:t>
              </a:r>
            </a:p>
          </p:txBody>
        </p:sp>
      </p:grpSp>
      <p:grpSp>
        <p:nvGrpSpPr>
          <p:cNvPr id="18" name="Grouper 21"/>
          <p:cNvGrpSpPr/>
          <p:nvPr/>
        </p:nvGrpSpPr>
        <p:grpSpPr>
          <a:xfrm>
            <a:off x="6740919" y="1777170"/>
            <a:ext cx="1440927" cy="1452311"/>
            <a:chOff x="7814378" y="1830730"/>
            <a:chExt cx="1561004" cy="1452311"/>
          </a:xfrm>
        </p:grpSpPr>
        <p:cxnSp>
          <p:nvCxnSpPr>
            <p:cNvPr id="3" name="Connecteur droit avec flèche 2"/>
            <p:cNvCxnSpPr/>
            <p:nvPr/>
          </p:nvCxnSpPr>
          <p:spPr>
            <a:xfrm flipV="1">
              <a:off x="8317635" y="1830730"/>
              <a:ext cx="987779" cy="2257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Connecteur droit avec flèche 5"/>
            <p:cNvCxnSpPr/>
            <p:nvPr/>
          </p:nvCxnSpPr>
          <p:spPr>
            <a:xfrm>
              <a:off x="8387603" y="2489026"/>
              <a:ext cx="987779" cy="1255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Ellipse 10"/>
            <p:cNvSpPr/>
            <p:nvPr/>
          </p:nvSpPr>
          <p:spPr>
            <a:xfrm>
              <a:off x="8174096" y="2022733"/>
              <a:ext cx="133687" cy="14032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8183948" y="2393422"/>
              <a:ext cx="133687" cy="14032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p:cNvSpPr txBox="1"/>
            <p:nvPr/>
          </p:nvSpPr>
          <p:spPr>
            <a:xfrm>
              <a:off x="7814378" y="2913709"/>
              <a:ext cx="1481447" cy="369332"/>
            </a:xfrm>
            <a:prstGeom prst="rect">
              <a:avLst/>
            </a:prstGeom>
            <a:noFill/>
          </p:spPr>
          <p:txBody>
            <a:bodyPr wrap="none" rtlCol="0">
              <a:spAutoFit/>
            </a:bodyPr>
            <a:lstStyle/>
            <a:p>
              <a:r>
                <a:rPr lang="fr-FR" dirty="0"/>
                <a:t>Ed ≤ 14 MeV</a:t>
              </a:r>
            </a:p>
          </p:txBody>
        </p:sp>
      </p:grpSp>
      <p:sp>
        <p:nvSpPr>
          <p:cNvPr id="20" name="Rectangle 19"/>
          <p:cNvSpPr/>
          <p:nvPr/>
        </p:nvSpPr>
        <p:spPr>
          <a:xfrm>
            <a:off x="2980606" y="515952"/>
            <a:ext cx="3503651" cy="369332"/>
          </a:xfrm>
          <a:prstGeom prst="rect">
            <a:avLst/>
          </a:prstGeom>
        </p:spPr>
        <p:txBody>
          <a:bodyPr wrap="none">
            <a:spAutoFit/>
          </a:bodyPr>
          <a:lstStyle/>
          <a:p>
            <a:r>
              <a:rPr lang="fr-FR" baseline="30000" dirty="0">
                <a:solidFill>
                  <a:srgbClr val="0000FF"/>
                </a:solidFill>
              </a:rPr>
              <a:t>18</a:t>
            </a:r>
            <a:r>
              <a:rPr lang="fr-FR" dirty="0">
                <a:solidFill>
                  <a:srgbClr val="0000FF"/>
                </a:solidFill>
              </a:rPr>
              <a:t>C ≈ </a:t>
            </a:r>
            <a:r>
              <a:rPr lang="fr-FR" baseline="30000" dirty="0">
                <a:solidFill>
                  <a:srgbClr val="0000FF"/>
                </a:solidFill>
              </a:rPr>
              <a:t>14</a:t>
            </a:r>
            <a:r>
              <a:rPr lang="fr-FR" dirty="0">
                <a:solidFill>
                  <a:srgbClr val="0000FF"/>
                </a:solidFill>
              </a:rPr>
              <a:t>C </a:t>
            </a:r>
            <a:r>
              <a:rPr lang="fr-FR" dirty="0" err="1">
                <a:solidFill>
                  <a:srgbClr val="0000FF"/>
                </a:solidFill>
              </a:rPr>
              <a:t>core</a:t>
            </a:r>
            <a:r>
              <a:rPr lang="fr-FR" dirty="0">
                <a:solidFill>
                  <a:srgbClr val="0000FF"/>
                </a:solidFill>
              </a:rPr>
              <a:t> +4n valence neutrons</a:t>
            </a:r>
            <a:endParaRPr lang="fr-FR" dirty="0"/>
          </a:p>
        </p:txBody>
      </p:sp>
      <p:sp>
        <p:nvSpPr>
          <p:cNvPr id="2" name="ZoneTexte 1">
            <a:extLst>
              <a:ext uri="{FF2B5EF4-FFF2-40B4-BE49-F238E27FC236}">
                <a16:creationId xmlns:a16="http://schemas.microsoft.com/office/drawing/2014/main" xmlns="" id="{FE8F6B58-9F5A-C244-B441-306C5A8E641B}"/>
              </a:ext>
            </a:extLst>
          </p:cNvPr>
          <p:cNvSpPr txBox="1"/>
          <p:nvPr/>
        </p:nvSpPr>
        <p:spPr>
          <a:xfrm>
            <a:off x="7199470" y="1950178"/>
            <a:ext cx="450701" cy="369332"/>
          </a:xfrm>
          <a:prstGeom prst="rect">
            <a:avLst/>
          </a:prstGeom>
          <a:noFill/>
        </p:spPr>
        <p:txBody>
          <a:bodyPr wrap="none" rtlCol="0">
            <a:spAutoFit/>
          </a:bodyPr>
          <a:lstStyle/>
          <a:p>
            <a:r>
              <a:rPr lang="fr-FR" dirty="0"/>
              <a:t>FSI</a:t>
            </a:r>
          </a:p>
        </p:txBody>
      </p:sp>
      <p:pic>
        <p:nvPicPr>
          <p:cNvPr id="9" name="Image 8">
            <a:extLst>
              <a:ext uri="{FF2B5EF4-FFF2-40B4-BE49-F238E27FC236}">
                <a16:creationId xmlns:a16="http://schemas.microsoft.com/office/drawing/2014/main" xmlns="" id="{6ABA84F0-A343-034F-8EE5-54D39755874D}"/>
              </a:ext>
            </a:extLst>
          </p:cNvPr>
          <p:cNvPicPr>
            <a:picLocks noChangeAspect="1"/>
          </p:cNvPicPr>
          <p:nvPr/>
        </p:nvPicPr>
        <p:blipFill>
          <a:blip r:embed="rId4" cstate="print"/>
          <a:stretch>
            <a:fillRect/>
          </a:stretch>
        </p:blipFill>
        <p:spPr>
          <a:xfrm>
            <a:off x="7090923" y="2101562"/>
            <a:ext cx="115318" cy="249855"/>
          </a:xfrm>
          <a:prstGeom prst="rect">
            <a:avLst/>
          </a:prstGeom>
        </p:spPr>
      </p:pic>
      <p:sp>
        <p:nvSpPr>
          <p:cNvPr id="10" name="ZoneTexte 9">
            <a:extLst>
              <a:ext uri="{FF2B5EF4-FFF2-40B4-BE49-F238E27FC236}">
                <a16:creationId xmlns:a16="http://schemas.microsoft.com/office/drawing/2014/main" xmlns="" id="{94267959-AF58-0A44-8FF6-2F2F30A3A893}"/>
              </a:ext>
            </a:extLst>
          </p:cNvPr>
          <p:cNvSpPr txBox="1"/>
          <p:nvPr/>
        </p:nvSpPr>
        <p:spPr>
          <a:xfrm>
            <a:off x="7890853" y="1425150"/>
            <a:ext cx="465192" cy="369332"/>
          </a:xfrm>
          <a:prstGeom prst="rect">
            <a:avLst/>
          </a:prstGeom>
          <a:noFill/>
        </p:spPr>
        <p:txBody>
          <a:bodyPr wrap="none" rtlCol="0">
            <a:spAutoFit/>
          </a:bodyPr>
          <a:lstStyle/>
          <a:p>
            <a:r>
              <a:rPr lang="fr-FR" dirty="0"/>
              <a:t>p</a:t>
            </a:r>
            <a:r>
              <a:rPr lang="fr-FR" baseline="-25000" dirty="0"/>
              <a:t>n1</a:t>
            </a:r>
          </a:p>
        </p:txBody>
      </p:sp>
      <p:sp>
        <p:nvSpPr>
          <p:cNvPr id="24" name="ZoneTexte 23">
            <a:extLst>
              <a:ext uri="{FF2B5EF4-FFF2-40B4-BE49-F238E27FC236}">
                <a16:creationId xmlns:a16="http://schemas.microsoft.com/office/drawing/2014/main" xmlns="" id="{B4FABE1C-838B-FC49-B17C-BD6FD85F2949}"/>
              </a:ext>
            </a:extLst>
          </p:cNvPr>
          <p:cNvSpPr txBox="1"/>
          <p:nvPr/>
        </p:nvSpPr>
        <p:spPr>
          <a:xfrm>
            <a:off x="7962472" y="2602333"/>
            <a:ext cx="465192" cy="369332"/>
          </a:xfrm>
          <a:prstGeom prst="rect">
            <a:avLst/>
          </a:prstGeom>
          <a:noFill/>
        </p:spPr>
        <p:txBody>
          <a:bodyPr wrap="none" rtlCol="0">
            <a:spAutoFit/>
          </a:bodyPr>
          <a:lstStyle/>
          <a:p>
            <a:r>
              <a:rPr lang="fr-FR" dirty="0"/>
              <a:t>p</a:t>
            </a:r>
            <a:r>
              <a:rPr lang="fr-FR" baseline="-25000" dirty="0"/>
              <a:t>n2</a:t>
            </a:r>
          </a:p>
        </p:txBody>
      </p:sp>
      <p:cxnSp>
        <p:nvCxnSpPr>
          <p:cNvPr id="26" name="Connecteur droit avec flèche 25">
            <a:extLst>
              <a:ext uri="{FF2B5EF4-FFF2-40B4-BE49-F238E27FC236}">
                <a16:creationId xmlns:a16="http://schemas.microsoft.com/office/drawing/2014/main" xmlns="" id="{9E7397BF-B408-1E4A-B96A-9F774D19CC3B}"/>
              </a:ext>
            </a:extLst>
          </p:cNvPr>
          <p:cNvCxnSpPr/>
          <p:nvPr/>
        </p:nvCxnSpPr>
        <p:spPr>
          <a:xfrm>
            <a:off x="7988219" y="1496310"/>
            <a:ext cx="2147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xmlns="" id="{C9481DE9-8044-D049-895A-E9E6320A3625}"/>
              </a:ext>
            </a:extLst>
          </p:cNvPr>
          <p:cNvCxnSpPr/>
          <p:nvPr/>
        </p:nvCxnSpPr>
        <p:spPr>
          <a:xfrm>
            <a:off x="8021412" y="2686137"/>
            <a:ext cx="2147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4507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37"/>
          <p:cNvGrpSpPr/>
          <p:nvPr/>
        </p:nvGrpSpPr>
        <p:grpSpPr>
          <a:xfrm>
            <a:off x="636888" y="742142"/>
            <a:ext cx="8144329" cy="6400626"/>
            <a:chOff x="308960" y="742142"/>
            <a:chExt cx="8823023" cy="6400626"/>
          </a:xfrm>
        </p:grpSpPr>
        <p:grpSp>
          <p:nvGrpSpPr>
            <p:cNvPr id="18" name="Grouper 35"/>
            <p:cNvGrpSpPr/>
            <p:nvPr/>
          </p:nvGrpSpPr>
          <p:grpSpPr>
            <a:xfrm>
              <a:off x="308960" y="742142"/>
              <a:ext cx="8823023" cy="6400626"/>
              <a:chOff x="308960" y="742142"/>
              <a:chExt cx="8823023" cy="6400626"/>
            </a:xfrm>
          </p:grpSpPr>
          <p:pic>
            <p:nvPicPr>
              <p:cNvPr id="4" name="Image 3"/>
              <p:cNvPicPr>
                <a:picLocks noChangeAspect="1"/>
              </p:cNvPicPr>
              <p:nvPr/>
            </p:nvPicPr>
            <p:blipFill>
              <a:blip r:embed="rId2" cstate="print"/>
              <a:stretch>
                <a:fillRect/>
              </a:stretch>
            </p:blipFill>
            <p:spPr>
              <a:xfrm>
                <a:off x="308960" y="742142"/>
                <a:ext cx="8823023" cy="6110887"/>
              </a:xfrm>
              <a:prstGeom prst="rect">
                <a:avLst/>
              </a:prstGeom>
            </p:spPr>
          </p:pic>
          <p:sp>
            <p:nvSpPr>
              <p:cNvPr id="6" name="ZoneTexte 5"/>
              <p:cNvSpPr txBox="1"/>
              <p:nvPr/>
            </p:nvSpPr>
            <p:spPr>
              <a:xfrm>
                <a:off x="490650" y="6127105"/>
                <a:ext cx="571685" cy="1015663"/>
              </a:xfrm>
              <a:prstGeom prst="rect">
                <a:avLst/>
              </a:prstGeom>
              <a:noFill/>
            </p:spPr>
            <p:txBody>
              <a:bodyPr wrap="none" rtlCol="0">
                <a:spAutoFit/>
              </a:bodyPr>
              <a:lstStyle/>
              <a:p>
                <a:r>
                  <a:rPr lang="fr-FR" sz="2000" baseline="30000" dirty="0">
                    <a:solidFill>
                      <a:srgbClr val="0000FF"/>
                    </a:solidFill>
                  </a:rPr>
                  <a:t>19</a:t>
                </a:r>
                <a:r>
                  <a:rPr lang="fr-FR" sz="2000" dirty="0">
                    <a:solidFill>
                      <a:srgbClr val="0000FF"/>
                    </a:solidFill>
                  </a:rPr>
                  <a:t>N</a:t>
                </a:r>
              </a:p>
              <a:p>
                <a:r>
                  <a:rPr lang="fr-FR" sz="2000" baseline="30000" dirty="0">
                    <a:solidFill>
                      <a:srgbClr val="FF0000"/>
                    </a:solidFill>
                  </a:rPr>
                  <a:t>21</a:t>
                </a:r>
                <a:r>
                  <a:rPr lang="fr-FR" sz="2000" dirty="0">
                    <a:solidFill>
                      <a:srgbClr val="FF0000"/>
                    </a:solidFill>
                  </a:rPr>
                  <a:t>O</a:t>
                </a:r>
              </a:p>
              <a:p>
                <a:endParaRPr lang="fr-FR" sz="2000" dirty="0">
                  <a:solidFill>
                    <a:srgbClr val="FF0000"/>
                  </a:solidFill>
                </a:endParaRPr>
              </a:p>
            </p:txBody>
          </p:sp>
          <p:sp>
            <p:nvSpPr>
              <p:cNvPr id="7" name="ZoneTexte 6"/>
              <p:cNvSpPr txBox="1"/>
              <p:nvPr/>
            </p:nvSpPr>
            <p:spPr>
              <a:xfrm>
                <a:off x="5112377" y="3883663"/>
                <a:ext cx="535216" cy="923330"/>
              </a:xfrm>
              <a:prstGeom prst="rect">
                <a:avLst/>
              </a:prstGeom>
              <a:noFill/>
            </p:spPr>
            <p:txBody>
              <a:bodyPr wrap="none" rtlCol="0">
                <a:spAutoFit/>
              </a:bodyPr>
              <a:lstStyle/>
              <a:p>
                <a:r>
                  <a:rPr lang="fr-FR" baseline="30000" dirty="0">
                    <a:solidFill>
                      <a:srgbClr val="0000FF"/>
                    </a:solidFill>
                  </a:rPr>
                  <a:t>16</a:t>
                </a:r>
                <a:r>
                  <a:rPr lang="fr-FR" dirty="0">
                    <a:solidFill>
                      <a:srgbClr val="0000FF"/>
                    </a:solidFill>
                  </a:rPr>
                  <a:t>C</a:t>
                </a:r>
              </a:p>
              <a:p>
                <a:r>
                  <a:rPr lang="fr-FR" baseline="30000" dirty="0">
                    <a:solidFill>
                      <a:srgbClr val="FF0000"/>
                    </a:solidFill>
                  </a:rPr>
                  <a:t>18</a:t>
                </a:r>
                <a:r>
                  <a:rPr lang="fr-FR" dirty="0">
                    <a:solidFill>
                      <a:srgbClr val="FF0000"/>
                    </a:solidFill>
                  </a:rPr>
                  <a:t>O</a:t>
                </a:r>
              </a:p>
              <a:p>
                <a:endParaRPr lang="fr-FR" dirty="0">
                  <a:solidFill>
                    <a:srgbClr val="FF0000"/>
                  </a:solidFill>
                </a:endParaRPr>
              </a:p>
            </p:txBody>
          </p:sp>
          <p:sp>
            <p:nvSpPr>
              <p:cNvPr id="8" name="ZoneTexte 7"/>
              <p:cNvSpPr txBox="1"/>
              <p:nvPr/>
            </p:nvSpPr>
            <p:spPr>
              <a:xfrm>
                <a:off x="4720472" y="3328510"/>
                <a:ext cx="332035" cy="369332"/>
              </a:xfrm>
              <a:prstGeom prst="rect">
                <a:avLst/>
              </a:prstGeom>
              <a:noFill/>
            </p:spPr>
            <p:txBody>
              <a:bodyPr wrap="none" rtlCol="0">
                <a:spAutoFit/>
              </a:bodyPr>
              <a:lstStyle/>
              <a:p>
                <a:r>
                  <a:rPr lang="fr-FR" dirty="0">
                    <a:solidFill>
                      <a:srgbClr val="A56BFA"/>
                    </a:solidFill>
                  </a:rPr>
                  <a:t>n</a:t>
                </a:r>
              </a:p>
            </p:txBody>
          </p:sp>
          <p:sp>
            <p:nvSpPr>
              <p:cNvPr id="9" name="ZoneTexte 8"/>
              <p:cNvSpPr txBox="1"/>
              <p:nvPr/>
            </p:nvSpPr>
            <p:spPr>
              <a:xfrm>
                <a:off x="4440446" y="3256114"/>
                <a:ext cx="332035" cy="369332"/>
              </a:xfrm>
              <a:prstGeom prst="rect">
                <a:avLst/>
              </a:prstGeom>
              <a:noFill/>
            </p:spPr>
            <p:txBody>
              <a:bodyPr wrap="none" rtlCol="0">
                <a:spAutoFit/>
              </a:bodyPr>
              <a:lstStyle/>
              <a:p>
                <a:r>
                  <a:rPr lang="fr-FR" dirty="0">
                    <a:solidFill>
                      <a:srgbClr val="A56BFA"/>
                    </a:solidFill>
                  </a:rPr>
                  <a:t>n</a:t>
                </a:r>
              </a:p>
            </p:txBody>
          </p:sp>
          <p:cxnSp>
            <p:nvCxnSpPr>
              <p:cNvPr id="12" name="Connecteur droit 11"/>
              <p:cNvCxnSpPr/>
              <p:nvPr/>
            </p:nvCxnSpPr>
            <p:spPr>
              <a:xfrm>
                <a:off x="5145655" y="2399760"/>
                <a:ext cx="1241551" cy="49248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128378" y="2466720"/>
                <a:ext cx="1276113" cy="48816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flipV="1">
                <a:off x="5705953" y="1989360"/>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5766435" y="1998000"/>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5498300" y="1976425"/>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V="1">
                <a:off x="5558477" y="1976425"/>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5145659" y="2201040"/>
                <a:ext cx="1208269" cy="453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5112377" y="2270160"/>
                <a:ext cx="1224910" cy="45792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flipV="1">
                <a:off x="5624481" y="2006665"/>
                <a:ext cx="60478" cy="133915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V="1">
                <a:off x="4594418" y="2677752"/>
                <a:ext cx="1150849" cy="958278"/>
              </a:xfrm>
              <a:prstGeom prst="straightConnector1">
                <a:avLst/>
              </a:prstGeom>
              <a:ln w="12700" cmpd="sng">
                <a:solidFill>
                  <a:srgbClr val="A56BFA"/>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5112377" y="2334960"/>
                <a:ext cx="1241551" cy="48384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 name="Connecteur droit avec flèche 4"/>
              <p:cNvCxnSpPr/>
              <p:nvPr/>
            </p:nvCxnSpPr>
            <p:spPr>
              <a:xfrm flipV="1">
                <a:off x="4594418" y="2347498"/>
                <a:ext cx="1007053" cy="1268936"/>
              </a:xfrm>
              <a:prstGeom prst="straightConnector1">
                <a:avLst/>
              </a:prstGeom>
              <a:ln w="12700" cmpd="sng">
                <a:solidFill>
                  <a:srgbClr val="A56BFA"/>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43" name="ZoneTexte 42"/>
            <p:cNvSpPr txBox="1"/>
            <p:nvPr/>
          </p:nvSpPr>
          <p:spPr>
            <a:xfrm>
              <a:off x="6837799" y="4578214"/>
              <a:ext cx="1244786" cy="369332"/>
            </a:xfrm>
            <a:prstGeom prst="rect">
              <a:avLst/>
            </a:prstGeom>
            <a:noFill/>
          </p:spPr>
          <p:txBody>
            <a:bodyPr wrap="none" rtlCol="0">
              <a:spAutoFit/>
            </a:bodyPr>
            <a:lstStyle/>
            <a:p>
              <a:r>
                <a:rPr lang="fr-FR" dirty="0">
                  <a:solidFill>
                    <a:srgbClr val="FF0000"/>
                  </a:solidFill>
                </a:rPr>
                <a:t>C isotopes</a:t>
              </a:r>
            </a:p>
          </p:txBody>
        </p:sp>
      </p:grpSp>
      <p:sp>
        <p:nvSpPr>
          <p:cNvPr id="44" name="ZoneTexte 43"/>
          <p:cNvSpPr txBox="1"/>
          <p:nvPr/>
        </p:nvSpPr>
        <p:spPr>
          <a:xfrm>
            <a:off x="1115618" y="-16026"/>
            <a:ext cx="6937990" cy="461665"/>
          </a:xfrm>
          <a:prstGeom prst="rect">
            <a:avLst/>
          </a:prstGeom>
          <a:noFill/>
        </p:spPr>
        <p:txBody>
          <a:bodyPr wrap="none" rtlCol="0">
            <a:spAutoFit/>
          </a:bodyPr>
          <a:lstStyle/>
          <a:p>
            <a:r>
              <a:rPr lang="fr-FR" sz="2400" dirty="0" err="1">
                <a:solidFill>
                  <a:srgbClr val="0000FF"/>
                </a:solidFill>
              </a:rPr>
              <a:t>Results</a:t>
            </a:r>
            <a:r>
              <a:rPr lang="fr-FR" sz="2400" dirty="0">
                <a:solidFill>
                  <a:srgbClr val="0000FF"/>
                </a:solidFill>
              </a:rPr>
              <a:t>: </a:t>
            </a:r>
            <a:r>
              <a:rPr lang="fr-FR" sz="2400" dirty="0" err="1">
                <a:solidFill>
                  <a:srgbClr val="0000FF"/>
                </a:solidFill>
              </a:rPr>
              <a:t>Study</a:t>
            </a:r>
            <a:r>
              <a:rPr lang="fr-FR" sz="2400" dirty="0">
                <a:solidFill>
                  <a:srgbClr val="0000FF"/>
                </a:solidFill>
              </a:rPr>
              <a:t> of </a:t>
            </a:r>
            <a:r>
              <a:rPr lang="fr-FR" sz="2400" dirty="0" err="1">
                <a:solidFill>
                  <a:srgbClr val="0000FF"/>
                </a:solidFill>
              </a:rPr>
              <a:t>n-n</a:t>
            </a:r>
            <a:r>
              <a:rPr lang="fr-FR" sz="2400" dirty="0">
                <a:solidFill>
                  <a:srgbClr val="0000FF"/>
                </a:solidFill>
              </a:rPr>
              <a:t> </a:t>
            </a:r>
            <a:r>
              <a:rPr lang="fr-FR" sz="2400" dirty="0" err="1">
                <a:solidFill>
                  <a:srgbClr val="0000FF"/>
                </a:solidFill>
              </a:rPr>
              <a:t>correlations</a:t>
            </a:r>
            <a:r>
              <a:rPr lang="fr-FR" sz="2400" dirty="0">
                <a:solidFill>
                  <a:srgbClr val="0000FF"/>
                </a:solidFill>
              </a:rPr>
              <a:t> in </a:t>
            </a:r>
            <a:r>
              <a:rPr lang="fr-FR" sz="2400" baseline="30000" dirty="0">
                <a:solidFill>
                  <a:srgbClr val="0000FF"/>
                </a:solidFill>
              </a:rPr>
              <a:t>18</a:t>
            </a:r>
            <a:r>
              <a:rPr lang="fr-FR" sz="2400" dirty="0">
                <a:solidFill>
                  <a:srgbClr val="0000FF"/>
                </a:solidFill>
              </a:rPr>
              <a:t>C and </a:t>
            </a:r>
            <a:r>
              <a:rPr lang="fr-FR" sz="2400" baseline="30000" dirty="0">
                <a:solidFill>
                  <a:srgbClr val="0000FF"/>
                </a:solidFill>
              </a:rPr>
              <a:t>20</a:t>
            </a:r>
            <a:r>
              <a:rPr lang="fr-FR" sz="2400" dirty="0">
                <a:solidFill>
                  <a:srgbClr val="0000FF"/>
                </a:solidFill>
              </a:rPr>
              <a:t>O at R3B</a:t>
            </a:r>
          </a:p>
        </p:txBody>
      </p:sp>
      <p:sp>
        <p:nvSpPr>
          <p:cNvPr id="34" name="ZoneTexte 33"/>
          <p:cNvSpPr txBox="1"/>
          <p:nvPr/>
        </p:nvSpPr>
        <p:spPr>
          <a:xfrm>
            <a:off x="3328868" y="5614602"/>
            <a:ext cx="2401515" cy="1754326"/>
          </a:xfrm>
          <a:prstGeom prst="rect">
            <a:avLst/>
          </a:prstGeom>
          <a:solidFill>
            <a:srgbClr val="CCFFCC"/>
          </a:solidFill>
        </p:spPr>
        <p:txBody>
          <a:bodyPr wrap="square" rtlCol="0">
            <a:spAutoFit/>
          </a:bodyPr>
          <a:lstStyle/>
          <a:p>
            <a:pPr algn="just"/>
            <a:r>
              <a:rPr lang="fr-FR" dirty="0" err="1">
                <a:solidFill>
                  <a:srgbClr val="0000FF"/>
                </a:solidFill>
              </a:rPr>
              <a:t>Largest</a:t>
            </a:r>
            <a:r>
              <a:rPr lang="fr-FR" dirty="0">
                <a:solidFill>
                  <a:srgbClr val="0000FF"/>
                </a:solidFill>
              </a:rPr>
              <a:t> cross section</a:t>
            </a:r>
          </a:p>
          <a:p>
            <a:pPr algn="just"/>
            <a:r>
              <a:rPr lang="fr-FR" dirty="0">
                <a:solidFill>
                  <a:srgbClr val="0000FF"/>
                </a:solidFill>
              </a:rPr>
              <a:t>for the</a:t>
            </a:r>
            <a:r>
              <a:rPr lang="fr-FR" baseline="30000" dirty="0">
                <a:solidFill>
                  <a:srgbClr val="0000FF"/>
                </a:solidFill>
              </a:rPr>
              <a:t> 14</a:t>
            </a:r>
            <a:r>
              <a:rPr lang="fr-FR" dirty="0">
                <a:solidFill>
                  <a:srgbClr val="0000FF"/>
                </a:solidFill>
              </a:rPr>
              <a:t>C + 4n </a:t>
            </a:r>
            <a:r>
              <a:rPr lang="fr-FR" dirty="0" err="1">
                <a:solidFill>
                  <a:srgbClr val="0000FF"/>
                </a:solidFill>
              </a:rPr>
              <a:t>channel</a:t>
            </a:r>
            <a:endParaRPr lang="fr-FR" dirty="0">
              <a:solidFill>
                <a:srgbClr val="0000FF"/>
              </a:solidFill>
            </a:endParaRPr>
          </a:p>
          <a:p>
            <a:pPr algn="just"/>
            <a:r>
              <a:rPr lang="fr-FR" dirty="0">
                <a:solidFill>
                  <a:srgbClr val="FF0000"/>
                </a:solidFill>
              </a:rPr>
              <a:t>-&gt; 4n </a:t>
            </a:r>
            <a:r>
              <a:rPr lang="fr-FR" dirty="0" err="1">
                <a:solidFill>
                  <a:srgbClr val="FF0000"/>
                </a:solidFill>
              </a:rPr>
              <a:t>correlations</a:t>
            </a:r>
            <a:r>
              <a:rPr lang="fr-FR" dirty="0">
                <a:solidFill>
                  <a:srgbClr val="FF0000"/>
                </a:solidFill>
              </a:rPr>
              <a:t> </a:t>
            </a:r>
            <a:r>
              <a:rPr lang="fr-FR" dirty="0" err="1">
                <a:solidFill>
                  <a:srgbClr val="FF0000"/>
                </a:solidFill>
              </a:rPr>
              <a:t>can</a:t>
            </a:r>
            <a:r>
              <a:rPr lang="fr-FR" dirty="0">
                <a:solidFill>
                  <a:srgbClr val="FF0000"/>
                </a:solidFill>
              </a:rPr>
              <a:t> </a:t>
            </a:r>
            <a:r>
              <a:rPr lang="fr-FR" dirty="0" err="1">
                <a:solidFill>
                  <a:srgbClr val="FF0000"/>
                </a:solidFill>
              </a:rPr>
              <a:t>be</a:t>
            </a:r>
            <a:r>
              <a:rPr lang="fr-FR" dirty="0">
                <a:solidFill>
                  <a:srgbClr val="FF0000"/>
                </a:solidFill>
              </a:rPr>
              <a:t> </a:t>
            </a:r>
          </a:p>
          <a:p>
            <a:pPr algn="just"/>
            <a:r>
              <a:rPr lang="fr-FR" dirty="0" err="1">
                <a:solidFill>
                  <a:srgbClr val="FF0000"/>
                </a:solidFill>
              </a:rPr>
              <a:t>investigated</a:t>
            </a:r>
            <a:r>
              <a:rPr lang="fr-FR" dirty="0">
                <a:solidFill>
                  <a:srgbClr val="FF0000"/>
                </a:solidFill>
              </a:rPr>
              <a:t> in the future </a:t>
            </a:r>
          </a:p>
        </p:txBody>
      </p:sp>
      <p:sp>
        <p:nvSpPr>
          <p:cNvPr id="3" name="Rectangle 2"/>
          <p:cNvSpPr/>
          <p:nvPr/>
        </p:nvSpPr>
        <p:spPr>
          <a:xfrm>
            <a:off x="1032069" y="1164583"/>
            <a:ext cx="3959391" cy="5024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xmlns="" id="{60520255-8AE9-3F41-B340-2C7F5D57A31C}"/>
              </a:ext>
            </a:extLst>
          </p:cNvPr>
          <p:cNvGrpSpPr/>
          <p:nvPr/>
        </p:nvGrpSpPr>
        <p:grpSpPr>
          <a:xfrm>
            <a:off x="342703" y="372812"/>
            <a:ext cx="8397266" cy="3139909"/>
            <a:chOff x="-9738" y="372810"/>
            <a:chExt cx="9097038" cy="3139909"/>
          </a:xfrm>
        </p:grpSpPr>
        <p:grpSp>
          <p:nvGrpSpPr>
            <p:cNvPr id="25" name="Groupe 17">
              <a:extLst>
                <a:ext uri="{FF2B5EF4-FFF2-40B4-BE49-F238E27FC236}">
                  <a16:creationId xmlns:a16="http://schemas.microsoft.com/office/drawing/2014/main" xmlns="" id="{53A53413-0B43-664F-A64E-BAB615779B64}"/>
                </a:ext>
              </a:extLst>
            </p:cNvPr>
            <p:cNvGrpSpPr/>
            <p:nvPr/>
          </p:nvGrpSpPr>
          <p:grpSpPr>
            <a:xfrm>
              <a:off x="6814000" y="372810"/>
              <a:ext cx="2273300" cy="2026950"/>
              <a:chOff x="6814000" y="372810"/>
              <a:chExt cx="2273300" cy="2026950"/>
            </a:xfrm>
          </p:grpSpPr>
          <p:pic>
            <p:nvPicPr>
              <p:cNvPr id="11" name="Image 10"/>
              <p:cNvPicPr>
                <a:picLocks noChangeAspect="1"/>
              </p:cNvPicPr>
              <p:nvPr/>
            </p:nvPicPr>
            <p:blipFill>
              <a:blip r:embed="rId3" cstate="print"/>
              <a:stretch>
                <a:fillRect/>
              </a:stretch>
            </p:blipFill>
            <p:spPr>
              <a:xfrm>
                <a:off x="6814000" y="621760"/>
                <a:ext cx="2273300" cy="1778000"/>
              </a:xfrm>
              <a:prstGeom prst="rect">
                <a:avLst/>
              </a:prstGeom>
            </p:spPr>
          </p:pic>
          <p:sp>
            <p:nvSpPr>
              <p:cNvPr id="13" name="ZoneTexte 12"/>
              <p:cNvSpPr txBox="1"/>
              <p:nvPr/>
            </p:nvSpPr>
            <p:spPr>
              <a:xfrm>
                <a:off x="6939859" y="1623255"/>
                <a:ext cx="1059666" cy="759182"/>
              </a:xfrm>
              <a:prstGeom prst="rect">
                <a:avLst/>
              </a:prstGeom>
              <a:noFill/>
            </p:spPr>
            <p:txBody>
              <a:bodyPr wrap="none" rtlCol="0">
                <a:spAutoFit/>
              </a:bodyPr>
              <a:lstStyle/>
              <a:p>
                <a:pPr>
                  <a:lnSpc>
                    <a:spcPts val="2560"/>
                  </a:lnSpc>
                </a:pPr>
                <a:r>
                  <a:rPr lang="fr-FR" dirty="0"/>
                  <a:t>0&lt;    &lt;14</a:t>
                </a:r>
              </a:p>
              <a:p>
                <a:pPr>
                  <a:lnSpc>
                    <a:spcPts val="2560"/>
                  </a:lnSpc>
                </a:pPr>
                <a:r>
                  <a:rPr lang="fr-FR" dirty="0"/>
                  <a:t>   MeV</a:t>
                </a:r>
              </a:p>
            </p:txBody>
          </p:sp>
          <p:sp>
            <p:nvSpPr>
              <p:cNvPr id="20" name="ZoneTexte 19"/>
              <p:cNvSpPr txBox="1"/>
              <p:nvPr/>
            </p:nvSpPr>
            <p:spPr>
              <a:xfrm>
                <a:off x="7493128" y="510484"/>
                <a:ext cx="375451" cy="461665"/>
              </a:xfrm>
              <a:prstGeom prst="rect">
                <a:avLst/>
              </a:prstGeom>
              <a:noFill/>
            </p:spPr>
            <p:txBody>
              <a:bodyPr wrap="none" rtlCol="0">
                <a:spAutoFit/>
              </a:bodyPr>
              <a:lstStyle/>
              <a:p>
                <a:r>
                  <a:rPr lang="fr-FR" sz="2400" dirty="0"/>
                  <a:t>q</a:t>
                </a:r>
              </a:p>
            </p:txBody>
          </p:sp>
          <p:sp>
            <p:nvSpPr>
              <p:cNvPr id="23" name="ZoneTexte 22"/>
              <p:cNvSpPr txBox="1"/>
              <p:nvPr/>
            </p:nvSpPr>
            <p:spPr>
              <a:xfrm>
                <a:off x="7683794" y="372810"/>
                <a:ext cx="710611" cy="400110"/>
              </a:xfrm>
              <a:prstGeom prst="rect">
                <a:avLst/>
              </a:prstGeom>
              <a:noFill/>
            </p:spPr>
            <p:txBody>
              <a:bodyPr wrap="none" rtlCol="0">
                <a:spAutoFit/>
              </a:bodyPr>
              <a:lstStyle/>
              <a:p>
                <a:r>
                  <a:rPr lang="fr-FR" sz="2000" dirty="0"/>
                  <a:t>m</a:t>
                </a:r>
                <a:r>
                  <a:rPr lang="fr-FR" sz="2000" baseline="30000" dirty="0"/>
                  <a:t>2</a:t>
                </a:r>
                <a:r>
                  <a:rPr lang="fr-FR" sz="2000" baseline="-25000" dirty="0"/>
                  <a:t>nn</a:t>
                </a:r>
              </a:p>
            </p:txBody>
          </p:sp>
          <p:sp>
            <p:nvSpPr>
              <p:cNvPr id="37" name="ZoneTexte 36"/>
              <p:cNvSpPr txBox="1"/>
              <p:nvPr/>
            </p:nvSpPr>
            <p:spPr>
              <a:xfrm>
                <a:off x="8223434" y="1042818"/>
                <a:ext cx="516113" cy="400110"/>
              </a:xfrm>
              <a:prstGeom prst="rect">
                <a:avLst/>
              </a:prstGeom>
              <a:noFill/>
            </p:spPr>
            <p:txBody>
              <a:bodyPr wrap="none" rtlCol="0">
                <a:spAutoFit/>
              </a:bodyPr>
              <a:lstStyle/>
              <a:p>
                <a:r>
                  <a:rPr lang="fr-FR" sz="2000" dirty="0"/>
                  <a:t>m</a:t>
                </a:r>
                <a:r>
                  <a:rPr lang="fr-FR" sz="2000" baseline="30000" dirty="0"/>
                  <a:t>2</a:t>
                </a:r>
                <a:endParaRPr lang="fr-FR" sz="2000" baseline="-25000" dirty="0"/>
              </a:p>
            </p:txBody>
          </p:sp>
        </p:grpSp>
        <p:grpSp>
          <p:nvGrpSpPr>
            <p:cNvPr id="27" name="Groupe 15">
              <a:extLst>
                <a:ext uri="{FF2B5EF4-FFF2-40B4-BE49-F238E27FC236}">
                  <a16:creationId xmlns:a16="http://schemas.microsoft.com/office/drawing/2014/main" xmlns="" id="{C05545C7-1F91-1843-A9D6-F25E2B9D965E}"/>
                </a:ext>
              </a:extLst>
            </p:cNvPr>
            <p:cNvGrpSpPr/>
            <p:nvPr/>
          </p:nvGrpSpPr>
          <p:grpSpPr>
            <a:xfrm>
              <a:off x="-9738" y="484175"/>
              <a:ext cx="4424444" cy="3028544"/>
              <a:chOff x="-9738" y="484175"/>
              <a:chExt cx="4424444" cy="3028544"/>
            </a:xfrm>
          </p:grpSpPr>
          <p:pic>
            <p:nvPicPr>
              <p:cNvPr id="2" name="Image 1"/>
              <p:cNvPicPr>
                <a:picLocks noChangeAspect="1"/>
              </p:cNvPicPr>
              <p:nvPr/>
            </p:nvPicPr>
            <p:blipFill>
              <a:blip r:embed="rId4" cstate="print"/>
              <a:stretch>
                <a:fillRect/>
              </a:stretch>
            </p:blipFill>
            <p:spPr>
              <a:xfrm>
                <a:off x="106076" y="484175"/>
                <a:ext cx="2489200" cy="2984500"/>
              </a:xfrm>
              <a:prstGeom prst="rect">
                <a:avLst/>
              </a:prstGeom>
            </p:spPr>
          </p:pic>
          <p:sp>
            <p:nvSpPr>
              <p:cNvPr id="17" name="ZoneTexte 16"/>
              <p:cNvSpPr txBox="1"/>
              <p:nvPr/>
            </p:nvSpPr>
            <p:spPr>
              <a:xfrm>
                <a:off x="1343449" y="2031421"/>
                <a:ext cx="3071257" cy="646331"/>
              </a:xfrm>
              <a:prstGeom prst="rect">
                <a:avLst/>
              </a:prstGeom>
              <a:solidFill>
                <a:srgbClr val="CCFFCC"/>
              </a:solidFill>
            </p:spPr>
            <p:txBody>
              <a:bodyPr wrap="none" rtlCol="0">
                <a:spAutoFit/>
              </a:bodyPr>
              <a:lstStyle/>
              <a:p>
                <a:pPr algn="ctr"/>
                <a:r>
                  <a:rPr lang="fr-FR" baseline="30000" dirty="0">
                    <a:solidFill>
                      <a:srgbClr val="0000FF"/>
                    </a:solidFill>
                  </a:rPr>
                  <a:t>18</a:t>
                </a:r>
                <a:r>
                  <a:rPr lang="fr-FR" dirty="0">
                    <a:solidFill>
                      <a:srgbClr val="0000FF"/>
                    </a:solidFill>
                  </a:rPr>
                  <a:t>C :Most </a:t>
                </a:r>
                <a:r>
                  <a:rPr lang="fr-FR" dirty="0" err="1">
                    <a:solidFill>
                      <a:srgbClr val="0000FF"/>
                    </a:solidFill>
                  </a:rPr>
                  <a:t>correlated</a:t>
                </a:r>
                <a:r>
                  <a:rPr lang="fr-FR" dirty="0">
                    <a:solidFill>
                      <a:srgbClr val="0000FF"/>
                    </a:solidFill>
                  </a:rPr>
                  <a:t> system </a:t>
                </a:r>
              </a:p>
              <a:p>
                <a:pPr algn="ctr"/>
                <a:r>
                  <a:rPr lang="fr-FR" dirty="0" err="1">
                    <a:solidFill>
                      <a:srgbClr val="0000FF"/>
                    </a:solidFill>
                  </a:rPr>
                  <a:t>ever</a:t>
                </a:r>
                <a:r>
                  <a:rPr lang="fr-FR" dirty="0">
                    <a:solidFill>
                      <a:srgbClr val="0000FF"/>
                    </a:solidFill>
                  </a:rPr>
                  <a:t> </a:t>
                </a:r>
                <a:r>
                  <a:rPr lang="fr-FR" dirty="0" err="1">
                    <a:solidFill>
                      <a:srgbClr val="0000FF"/>
                    </a:solidFill>
                  </a:rPr>
                  <a:t>observed</a:t>
                </a:r>
                <a:r>
                  <a:rPr lang="fr-FR" dirty="0">
                    <a:solidFill>
                      <a:srgbClr val="0000FF"/>
                    </a:solidFill>
                  </a:rPr>
                  <a:t>- &gt; </a:t>
                </a:r>
                <a:r>
                  <a:rPr lang="fr-FR" dirty="0" err="1">
                    <a:solidFill>
                      <a:srgbClr val="0000FF"/>
                    </a:solidFill>
                  </a:rPr>
                  <a:t>Why</a:t>
                </a:r>
                <a:r>
                  <a:rPr lang="fr-FR" dirty="0">
                    <a:solidFill>
                      <a:srgbClr val="0000FF"/>
                    </a:solidFill>
                  </a:rPr>
                  <a:t> ?</a:t>
                </a:r>
              </a:p>
            </p:txBody>
          </p:sp>
          <p:sp>
            <p:nvSpPr>
              <p:cNvPr id="10" name="ZoneTexte 9"/>
              <p:cNvSpPr txBox="1"/>
              <p:nvPr/>
            </p:nvSpPr>
            <p:spPr>
              <a:xfrm rot="16200000">
                <a:off x="-43882" y="1701667"/>
                <a:ext cx="468398" cy="400110"/>
              </a:xfrm>
              <a:prstGeom prst="rect">
                <a:avLst/>
              </a:prstGeom>
              <a:solidFill>
                <a:srgbClr val="FFFFFF"/>
              </a:solidFill>
            </p:spPr>
            <p:txBody>
              <a:bodyPr wrap="none" rtlCol="0">
                <a:spAutoFit/>
              </a:bodyPr>
              <a:lstStyle/>
              <a:p>
                <a:r>
                  <a:rPr lang="fr-FR" dirty="0"/>
                  <a:t>C</a:t>
                </a:r>
                <a:r>
                  <a:rPr lang="fr-FR" baseline="-25000" dirty="0"/>
                  <a:t>nn</a:t>
                </a:r>
              </a:p>
            </p:txBody>
          </p:sp>
          <p:sp>
            <p:nvSpPr>
              <p:cNvPr id="40" name="ZoneTexte 39"/>
              <p:cNvSpPr txBox="1"/>
              <p:nvPr/>
            </p:nvSpPr>
            <p:spPr>
              <a:xfrm>
                <a:off x="2216441" y="3143387"/>
                <a:ext cx="505694" cy="369332"/>
              </a:xfrm>
              <a:prstGeom prst="rect">
                <a:avLst/>
              </a:prstGeom>
              <a:noFill/>
            </p:spPr>
            <p:txBody>
              <a:bodyPr wrap="none" rtlCol="0">
                <a:spAutoFit/>
              </a:bodyPr>
              <a:lstStyle/>
              <a:p>
                <a:r>
                  <a:rPr lang="fr-FR" dirty="0" err="1"/>
                  <a:t>q</a:t>
                </a:r>
                <a:r>
                  <a:rPr lang="fr-FR" baseline="-25000" dirty="0" err="1"/>
                  <a:t>nn</a:t>
                </a:r>
                <a:endParaRPr lang="fr-FR" baseline="-25000" dirty="0"/>
              </a:p>
            </p:txBody>
          </p:sp>
        </p:grpSp>
      </p:grpSp>
    </p:spTree>
    <p:extLst>
      <p:ext uri="{BB962C8B-B14F-4D97-AF65-F5344CB8AC3E}">
        <p14:creationId xmlns:p14="http://schemas.microsoft.com/office/powerpoint/2010/main" xmlns="" val="37243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tretch>
            <a:fillRect/>
          </a:stretch>
        </p:blipFill>
        <p:spPr>
          <a:xfrm>
            <a:off x="554104" y="484968"/>
            <a:ext cx="3303543" cy="6115022"/>
          </a:xfrm>
          <a:prstGeom prst="rect">
            <a:avLst/>
          </a:prstGeom>
        </p:spPr>
      </p:pic>
      <p:pic>
        <p:nvPicPr>
          <p:cNvPr id="5" name="Image 4"/>
          <p:cNvPicPr>
            <a:picLocks noChangeAspect="1"/>
          </p:cNvPicPr>
          <p:nvPr/>
        </p:nvPicPr>
        <p:blipFill>
          <a:blip r:embed="rId3" cstate="print"/>
          <a:stretch>
            <a:fillRect/>
          </a:stretch>
        </p:blipFill>
        <p:spPr>
          <a:xfrm>
            <a:off x="3504670" y="484968"/>
            <a:ext cx="1770185" cy="5990390"/>
          </a:xfrm>
          <a:prstGeom prst="rect">
            <a:avLst/>
          </a:prstGeom>
        </p:spPr>
      </p:pic>
      <p:sp>
        <p:nvSpPr>
          <p:cNvPr id="6" name="ZoneTexte 5"/>
          <p:cNvSpPr txBox="1"/>
          <p:nvPr/>
        </p:nvSpPr>
        <p:spPr>
          <a:xfrm>
            <a:off x="442979" y="-24023"/>
            <a:ext cx="9426107" cy="461665"/>
          </a:xfrm>
          <a:prstGeom prst="rect">
            <a:avLst/>
          </a:prstGeom>
          <a:noFill/>
        </p:spPr>
        <p:txBody>
          <a:bodyPr wrap="none" rtlCol="0">
            <a:spAutoFit/>
          </a:bodyPr>
          <a:lstStyle/>
          <a:p>
            <a:r>
              <a:rPr lang="fr-FR" sz="2400" dirty="0" err="1">
                <a:solidFill>
                  <a:srgbClr val="A56BFA"/>
                </a:solidFill>
              </a:rPr>
              <a:t>Results</a:t>
            </a:r>
            <a:r>
              <a:rPr lang="fr-FR" sz="2400" dirty="0">
                <a:solidFill>
                  <a:srgbClr val="A56BFA"/>
                </a:solidFill>
              </a:rPr>
              <a:t>: </a:t>
            </a:r>
            <a:r>
              <a:rPr lang="fr-FR" sz="2400" dirty="0" err="1">
                <a:solidFill>
                  <a:srgbClr val="A56BFA"/>
                </a:solidFill>
              </a:rPr>
              <a:t>Dalitz</a:t>
            </a:r>
            <a:r>
              <a:rPr lang="fr-FR" sz="2400" dirty="0">
                <a:solidFill>
                  <a:srgbClr val="A56BFA"/>
                </a:solidFill>
              </a:rPr>
              <a:t> plots and </a:t>
            </a:r>
            <a:r>
              <a:rPr lang="fr-FR" sz="2400" dirty="0" err="1">
                <a:solidFill>
                  <a:srgbClr val="A56BFA"/>
                </a:solidFill>
              </a:rPr>
              <a:t>n-n</a:t>
            </a:r>
            <a:r>
              <a:rPr lang="fr-FR" sz="2400" dirty="0">
                <a:solidFill>
                  <a:srgbClr val="A56BFA"/>
                </a:solidFill>
              </a:rPr>
              <a:t> </a:t>
            </a:r>
            <a:r>
              <a:rPr lang="fr-FR" sz="2400" dirty="0" err="1">
                <a:solidFill>
                  <a:srgbClr val="A56BFA"/>
                </a:solidFill>
              </a:rPr>
              <a:t>correlations</a:t>
            </a:r>
            <a:r>
              <a:rPr lang="fr-FR" sz="2400" dirty="0">
                <a:solidFill>
                  <a:srgbClr val="A56BFA"/>
                </a:solidFill>
              </a:rPr>
              <a:t> in </a:t>
            </a:r>
            <a:r>
              <a:rPr lang="fr-FR" sz="2400" baseline="30000" dirty="0">
                <a:solidFill>
                  <a:srgbClr val="A56BFA"/>
                </a:solidFill>
              </a:rPr>
              <a:t>18</a:t>
            </a:r>
            <a:r>
              <a:rPr lang="fr-FR" sz="2400" dirty="0">
                <a:solidFill>
                  <a:srgbClr val="A56BFA"/>
                </a:solidFill>
              </a:rPr>
              <a:t>C and </a:t>
            </a:r>
            <a:r>
              <a:rPr lang="fr-FR" sz="2400" baseline="30000" dirty="0">
                <a:solidFill>
                  <a:srgbClr val="A56BFA"/>
                </a:solidFill>
              </a:rPr>
              <a:t>20</a:t>
            </a:r>
            <a:r>
              <a:rPr lang="fr-FR" sz="2400" dirty="0">
                <a:solidFill>
                  <a:srgbClr val="A56BFA"/>
                </a:solidFill>
              </a:rPr>
              <a:t>O (</a:t>
            </a:r>
            <a:r>
              <a:rPr lang="fr-FR" sz="2400" dirty="0" err="1">
                <a:solidFill>
                  <a:srgbClr val="A56BFA"/>
                </a:solidFill>
              </a:rPr>
              <a:t>core</a:t>
            </a:r>
            <a:r>
              <a:rPr lang="fr-FR" sz="2400" dirty="0">
                <a:solidFill>
                  <a:srgbClr val="A56BFA"/>
                </a:solidFill>
              </a:rPr>
              <a:t> + 4n </a:t>
            </a:r>
            <a:r>
              <a:rPr lang="fr-FR" sz="2400" dirty="0" err="1">
                <a:solidFill>
                  <a:srgbClr val="A56BFA"/>
                </a:solidFill>
              </a:rPr>
              <a:t>systems</a:t>
            </a:r>
            <a:r>
              <a:rPr lang="fr-FR" sz="2400" dirty="0">
                <a:solidFill>
                  <a:srgbClr val="A56BFA"/>
                </a:solidFill>
              </a:rPr>
              <a:t>)</a:t>
            </a:r>
          </a:p>
        </p:txBody>
      </p:sp>
      <p:grpSp>
        <p:nvGrpSpPr>
          <p:cNvPr id="12" name="Groupe 13">
            <a:extLst>
              <a:ext uri="{FF2B5EF4-FFF2-40B4-BE49-F238E27FC236}">
                <a16:creationId xmlns:a16="http://schemas.microsoft.com/office/drawing/2014/main" xmlns="" id="{B58A569F-BC8B-0B43-9602-373405493D48}"/>
              </a:ext>
            </a:extLst>
          </p:cNvPr>
          <p:cNvGrpSpPr/>
          <p:nvPr/>
        </p:nvGrpSpPr>
        <p:grpSpPr>
          <a:xfrm>
            <a:off x="5274856" y="4511990"/>
            <a:ext cx="3475013" cy="2088000"/>
            <a:chOff x="5714426" y="4511990"/>
            <a:chExt cx="3764597" cy="2088000"/>
          </a:xfrm>
        </p:grpSpPr>
        <p:pic>
          <p:nvPicPr>
            <p:cNvPr id="4" name="Image 3"/>
            <p:cNvPicPr>
              <a:picLocks/>
            </p:cNvPicPr>
            <p:nvPr/>
          </p:nvPicPr>
          <p:blipFill>
            <a:blip r:embed="rId4" cstate="print"/>
            <a:stretch>
              <a:fillRect/>
            </a:stretch>
          </p:blipFill>
          <p:spPr>
            <a:xfrm>
              <a:off x="5714426" y="4511990"/>
              <a:ext cx="3381540" cy="2088000"/>
            </a:xfrm>
            <a:prstGeom prst="rect">
              <a:avLst/>
            </a:prstGeom>
          </p:spPr>
        </p:pic>
        <p:sp>
          <p:nvSpPr>
            <p:cNvPr id="8" name="ZoneTexte 7"/>
            <p:cNvSpPr txBox="1"/>
            <p:nvPr/>
          </p:nvSpPr>
          <p:spPr>
            <a:xfrm>
              <a:off x="8271192" y="5042407"/>
              <a:ext cx="1207831" cy="584775"/>
            </a:xfrm>
            <a:prstGeom prst="rect">
              <a:avLst/>
            </a:prstGeom>
            <a:noFill/>
          </p:spPr>
          <p:txBody>
            <a:bodyPr wrap="none" rtlCol="0">
              <a:spAutoFit/>
            </a:bodyPr>
            <a:lstStyle/>
            <a:p>
              <a:r>
                <a:rPr lang="fr-FR" sz="1600" dirty="0" err="1">
                  <a:solidFill>
                    <a:srgbClr val="FF0000"/>
                  </a:solidFill>
                </a:rPr>
                <a:t>r</a:t>
              </a:r>
              <a:r>
                <a:rPr lang="fr-FR" sz="1600" baseline="-25000" dirty="0" err="1">
                  <a:solidFill>
                    <a:srgbClr val="FF0000"/>
                  </a:solidFill>
                </a:rPr>
                <a:t>nn</a:t>
              </a:r>
              <a:r>
                <a:rPr lang="fr-FR" sz="1600" dirty="0">
                  <a:solidFill>
                    <a:srgbClr val="FF0000"/>
                  </a:solidFill>
                </a:rPr>
                <a:t>≈ 4 </a:t>
              </a:r>
              <a:r>
                <a:rPr lang="fr-FR" sz="1600" dirty="0" err="1">
                  <a:solidFill>
                    <a:srgbClr val="FF0000"/>
                  </a:solidFill>
                </a:rPr>
                <a:t>fm</a:t>
              </a:r>
              <a:endParaRPr lang="fr-FR" sz="1600" dirty="0">
                <a:solidFill>
                  <a:srgbClr val="FF0000"/>
                </a:solidFill>
              </a:endParaRPr>
            </a:p>
            <a:p>
              <a:r>
                <a:rPr lang="fr-FR" sz="1600" dirty="0">
                  <a:solidFill>
                    <a:srgbClr val="FF0000"/>
                  </a:solidFill>
                </a:rPr>
                <a:t>50 % direct</a:t>
              </a:r>
            </a:p>
          </p:txBody>
        </p:sp>
      </p:grpSp>
      <p:sp>
        <p:nvSpPr>
          <p:cNvPr id="9" name="ZoneTexte 8"/>
          <p:cNvSpPr txBox="1"/>
          <p:nvPr/>
        </p:nvSpPr>
        <p:spPr>
          <a:xfrm>
            <a:off x="1371999" y="579620"/>
            <a:ext cx="1329210" cy="369332"/>
          </a:xfrm>
          <a:prstGeom prst="rect">
            <a:avLst/>
          </a:prstGeom>
          <a:noFill/>
        </p:spPr>
        <p:txBody>
          <a:bodyPr wrap="none" rtlCol="0">
            <a:spAutoFit/>
          </a:bodyPr>
          <a:lstStyle/>
          <a:p>
            <a:r>
              <a:rPr lang="fr-FR" dirty="0">
                <a:solidFill>
                  <a:schemeClr val="tx2">
                    <a:lumMod val="60000"/>
                    <a:lumOff val="40000"/>
                  </a:schemeClr>
                </a:solidFill>
              </a:rPr>
              <a:t>Phase </a:t>
            </a:r>
            <a:r>
              <a:rPr lang="fr-FR" dirty="0" err="1">
                <a:solidFill>
                  <a:schemeClr val="tx2">
                    <a:lumMod val="60000"/>
                    <a:lumOff val="40000"/>
                  </a:schemeClr>
                </a:solidFill>
              </a:rPr>
              <a:t>space</a:t>
            </a:r>
            <a:endParaRPr lang="fr-FR" dirty="0">
              <a:solidFill>
                <a:schemeClr val="tx2">
                  <a:lumMod val="60000"/>
                  <a:lumOff val="40000"/>
                </a:schemeClr>
              </a:solidFill>
            </a:endParaRPr>
          </a:p>
        </p:txBody>
      </p:sp>
      <p:sp>
        <p:nvSpPr>
          <p:cNvPr id="10" name="ZoneTexte 9"/>
          <p:cNvSpPr txBox="1"/>
          <p:nvPr/>
        </p:nvSpPr>
        <p:spPr>
          <a:xfrm>
            <a:off x="1805744" y="2719625"/>
            <a:ext cx="1344022" cy="369332"/>
          </a:xfrm>
          <a:prstGeom prst="rect">
            <a:avLst/>
          </a:prstGeom>
          <a:noFill/>
        </p:spPr>
        <p:txBody>
          <a:bodyPr wrap="none" rtlCol="0">
            <a:spAutoFit/>
          </a:bodyPr>
          <a:lstStyle/>
          <a:p>
            <a:r>
              <a:rPr lang="fr-FR" dirty="0">
                <a:solidFill>
                  <a:schemeClr val="tx2">
                    <a:lumMod val="60000"/>
                    <a:lumOff val="40000"/>
                  </a:schemeClr>
                </a:solidFill>
              </a:rPr>
              <a:t>Direct </a:t>
            </a:r>
            <a:r>
              <a:rPr lang="fr-FR" dirty="0" err="1">
                <a:solidFill>
                  <a:schemeClr val="tx2">
                    <a:lumMod val="60000"/>
                    <a:lumOff val="40000"/>
                  </a:schemeClr>
                </a:solidFill>
              </a:rPr>
              <a:t>decay</a:t>
            </a:r>
            <a:endParaRPr lang="fr-FR" dirty="0">
              <a:solidFill>
                <a:schemeClr val="tx2">
                  <a:lumMod val="60000"/>
                  <a:lumOff val="40000"/>
                </a:schemeClr>
              </a:solidFill>
            </a:endParaRPr>
          </a:p>
        </p:txBody>
      </p:sp>
      <p:sp>
        <p:nvSpPr>
          <p:cNvPr id="11" name="ZoneTexte 10"/>
          <p:cNvSpPr txBox="1"/>
          <p:nvPr/>
        </p:nvSpPr>
        <p:spPr>
          <a:xfrm>
            <a:off x="1372001" y="4623550"/>
            <a:ext cx="1774525" cy="369332"/>
          </a:xfrm>
          <a:prstGeom prst="rect">
            <a:avLst/>
          </a:prstGeom>
          <a:noFill/>
        </p:spPr>
        <p:txBody>
          <a:bodyPr wrap="none" rtlCol="0">
            <a:spAutoFit/>
          </a:bodyPr>
          <a:lstStyle/>
          <a:p>
            <a:r>
              <a:rPr lang="fr-FR" dirty="0" err="1">
                <a:solidFill>
                  <a:schemeClr val="tx2">
                    <a:lumMod val="60000"/>
                    <a:lumOff val="40000"/>
                  </a:schemeClr>
                </a:solidFill>
              </a:rPr>
              <a:t>Sequential</a:t>
            </a:r>
            <a:r>
              <a:rPr lang="fr-FR" dirty="0">
                <a:solidFill>
                  <a:schemeClr val="tx2">
                    <a:lumMod val="60000"/>
                    <a:lumOff val="40000"/>
                  </a:schemeClr>
                </a:solidFill>
              </a:rPr>
              <a:t> </a:t>
            </a:r>
            <a:r>
              <a:rPr lang="fr-FR" dirty="0" err="1">
                <a:solidFill>
                  <a:schemeClr val="tx2">
                    <a:lumMod val="60000"/>
                    <a:lumOff val="40000"/>
                  </a:schemeClr>
                </a:solidFill>
              </a:rPr>
              <a:t>decay</a:t>
            </a:r>
            <a:endParaRPr lang="fr-FR" dirty="0">
              <a:solidFill>
                <a:schemeClr val="tx2">
                  <a:lumMod val="60000"/>
                  <a:lumOff val="40000"/>
                </a:schemeClr>
              </a:solidFill>
            </a:endParaRPr>
          </a:p>
        </p:txBody>
      </p:sp>
      <p:grpSp>
        <p:nvGrpSpPr>
          <p:cNvPr id="14" name="Groupe 11">
            <a:extLst>
              <a:ext uri="{FF2B5EF4-FFF2-40B4-BE49-F238E27FC236}">
                <a16:creationId xmlns:a16="http://schemas.microsoft.com/office/drawing/2014/main" xmlns="" id="{22D5FA37-74E7-E641-8112-5A4EB623005B}"/>
              </a:ext>
            </a:extLst>
          </p:cNvPr>
          <p:cNvGrpSpPr/>
          <p:nvPr/>
        </p:nvGrpSpPr>
        <p:grpSpPr>
          <a:xfrm>
            <a:off x="5201622" y="1584002"/>
            <a:ext cx="3889911" cy="2658795"/>
            <a:chOff x="5635090" y="1584001"/>
            <a:chExt cx="4214070" cy="2658795"/>
          </a:xfrm>
        </p:grpSpPr>
        <p:pic>
          <p:nvPicPr>
            <p:cNvPr id="3" name="Image 2"/>
            <p:cNvPicPr>
              <a:picLocks noChangeAspect="1"/>
            </p:cNvPicPr>
            <p:nvPr/>
          </p:nvPicPr>
          <p:blipFill>
            <a:blip r:embed="rId5" cstate="print"/>
            <a:stretch>
              <a:fillRect/>
            </a:stretch>
          </p:blipFill>
          <p:spPr>
            <a:xfrm>
              <a:off x="5719532" y="2151761"/>
              <a:ext cx="3376434" cy="2091035"/>
            </a:xfrm>
            <a:prstGeom prst="rect">
              <a:avLst/>
            </a:prstGeom>
          </p:spPr>
        </p:pic>
        <p:sp>
          <p:nvSpPr>
            <p:cNvPr id="7" name="ZoneTexte 6"/>
            <p:cNvSpPr txBox="1"/>
            <p:nvPr/>
          </p:nvSpPr>
          <p:spPr>
            <a:xfrm>
              <a:off x="8253911" y="2805676"/>
              <a:ext cx="1157470" cy="584775"/>
            </a:xfrm>
            <a:prstGeom prst="rect">
              <a:avLst/>
            </a:prstGeom>
            <a:noFill/>
          </p:spPr>
          <p:txBody>
            <a:bodyPr wrap="none" rtlCol="0">
              <a:spAutoFit/>
            </a:bodyPr>
            <a:lstStyle/>
            <a:p>
              <a:r>
                <a:rPr lang="fr-FR" sz="1600" dirty="0" err="1">
                  <a:solidFill>
                    <a:srgbClr val="FF0000"/>
                  </a:solidFill>
                </a:rPr>
                <a:t>r</a:t>
              </a:r>
              <a:r>
                <a:rPr lang="fr-FR" sz="1600" baseline="-25000" dirty="0" err="1">
                  <a:solidFill>
                    <a:srgbClr val="FF0000"/>
                  </a:solidFill>
                </a:rPr>
                <a:t>nn</a:t>
              </a:r>
              <a:r>
                <a:rPr lang="fr-FR" sz="1600" dirty="0">
                  <a:solidFill>
                    <a:srgbClr val="FF0000"/>
                  </a:solidFill>
                </a:rPr>
                <a:t>≈ 4 </a:t>
              </a:r>
              <a:r>
                <a:rPr lang="fr-FR" sz="1600" dirty="0" err="1">
                  <a:solidFill>
                    <a:srgbClr val="FF0000"/>
                  </a:solidFill>
                </a:rPr>
                <a:t>fm</a:t>
              </a:r>
              <a:endParaRPr lang="fr-FR" sz="1600" dirty="0">
                <a:solidFill>
                  <a:srgbClr val="FF0000"/>
                </a:solidFill>
              </a:endParaRPr>
            </a:p>
            <a:p>
              <a:r>
                <a:rPr lang="fr-FR" sz="1600" dirty="0">
                  <a:solidFill>
                    <a:srgbClr val="FF0000"/>
                  </a:solidFill>
                </a:rPr>
                <a:t>85% direct</a:t>
              </a:r>
            </a:p>
          </p:txBody>
        </p:sp>
        <p:sp>
          <p:nvSpPr>
            <p:cNvPr id="13" name="ZoneTexte 12"/>
            <p:cNvSpPr txBox="1"/>
            <p:nvPr/>
          </p:nvSpPr>
          <p:spPr>
            <a:xfrm>
              <a:off x="5635090" y="1584001"/>
              <a:ext cx="4214070" cy="369332"/>
            </a:xfrm>
            <a:prstGeom prst="rect">
              <a:avLst/>
            </a:prstGeom>
            <a:noFill/>
          </p:spPr>
          <p:txBody>
            <a:bodyPr wrap="none" rtlCol="0">
              <a:spAutoFit/>
            </a:bodyPr>
            <a:lstStyle/>
            <a:p>
              <a:r>
                <a:rPr lang="fr-FR" i="1" dirty="0"/>
                <a:t>A. Revel et al Phys. </a:t>
              </a:r>
              <a:r>
                <a:rPr lang="fr-FR" i="1" dirty="0" err="1"/>
                <a:t>Rev</a:t>
              </a:r>
              <a:r>
                <a:rPr lang="fr-FR" i="1" dirty="0"/>
                <a:t>. </a:t>
              </a:r>
              <a:r>
                <a:rPr lang="fr-FR" i="1" dirty="0" err="1"/>
                <a:t>Lett</a:t>
              </a:r>
              <a:r>
                <a:rPr lang="fr-FR" i="1" dirty="0"/>
                <a:t>. 112 (2018)</a:t>
              </a:r>
            </a:p>
          </p:txBody>
        </p:sp>
      </p:grpSp>
    </p:spTree>
    <p:extLst>
      <p:ext uri="{BB962C8B-B14F-4D97-AF65-F5344CB8AC3E}">
        <p14:creationId xmlns:p14="http://schemas.microsoft.com/office/powerpoint/2010/main" xmlns="" val="28069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5C558B53-576A-774B-8D94-44870C8BCDB8}"/>
              </a:ext>
            </a:extLst>
          </p:cNvPr>
          <p:cNvSpPr txBox="1"/>
          <p:nvPr/>
        </p:nvSpPr>
        <p:spPr>
          <a:xfrm>
            <a:off x="879618" y="776918"/>
            <a:ext cx="4951355" cy="646331"/>
          </a:xfrm>
          <a:prstGeom prst="rect">
            <a:avLst/>
          </a:prstGeom>
          <a:noFill/>
        </p:spPr>
        <p:txBody>
          <a:bodyPr wrap="none" rtlCol="0">
            <a:spAutoFit/>
          </a:bodyPr>
          <a:lstStyle/>
          <a:p>
            <a:r>
              <a:rPr lang="fr-FR" dirty="0" err="1"/>
              <a:t>Two</a:t>
            </a:r>
            <a:r>
              <a:rPr lang="fr-FR" dirty="0"/>
              <a:t>-neutron </a:t>
            </a:r>
            <a:r>
              <a:rPr lang="fr-FR" dirty="0" err="1"/>
              <a:t>correlations</a:t>
            </a:r>
            <a:r>
              <a:rPr lang="fr-FR" dirty="0"/>
              <a:t> in the </a:t>
            </a:r>
            <a:r>
              <a:rPr lang="fr-FR" baseline="30000" dirty="0"/>
              <a:t>18</a:t>
            </a:r>
            <a:r>
              <a:rPr lang="fr-FR" dirty="0"/>
              <a:t>C, </a:t>
            </a:r>
            <a:r>
              <a:rPr lang="fr-FR" baseline="30000" dirty="0"/>
              <a:t>20</a:t>
            </a:r>
            <a:r>
              <a:rPr lang="fr-FR" dirty="0"/>
              <a:t>O isotones </a:t>
            </a:r>
          </a:p>
          <a:p>
            <a:r>
              <a:rPr lang="fr-FR" dirty="0"/>
              <a:t>(A. Revel et al. Phys. </a:t>
            </a:r>
            <a:r>
              <a:rPr lang="fr-FR" dirty="0" err="1"/>
              <a:t>Rev</a:t>
            </a:r>
            <a:r>
              <a:rPr lang="fr-FR" dirty="0"/>
              <a:t>. </a:t>
            </a:r>
            <a:r>
              <a:rPr lang="fr-FR" dirty="0" err="1"/>
              <a:t>Lett</a:t>
            </a:r>
            <a:r>
              <a:rPr lang="fr-FR" dirty="0"/>
              <a:t> . 120, 152504 (2018) </a:t>
            </a:r>
          </a:p>
        </p:txBody>
      </p:sp>
      <p:sp>
        <p:nvSpPr>
          <p:cNvPr id="73" name="ZoneTexte 72">
            <a:extLst>
              <a:ext uri="{FF2B5EF4-FFF2-40B4-BE49-F238E27FC236}">
                <a16:creationId xmlns:a16="http://schemas.microsoft.com/office/drawing/2014/main" xmlns="" id="{834D6F16-4E5F-A64F-8CDF-2114F834610C}"/>
              </a:ext>
            </a:extLst>
          </p:cNvPr>
          <p:cNvSpPr txBox="1"/>
          <p:nvPr/>
        </p:nvSpPr>
        <p:spPr>
          <a:xfrm>
            <a:off x="0" y="5448508"/>
            <a:ext cx="9385070" cy="1477328"/>
          </a:xfrm>
          <a:prstGeom prst="rect">
            <a:avLst/>
          </a:prstGeom>
          <a:noFill/>
        </p:spPr>
        <p:txBody>
          <a:bodyPr wrap="none" rtlCol="0">
            <a:spAutoFit/>
          </a:bodyPr>
          <a:lstStyle/>
          <a:p>
            <a:r>
              <a:rPr lang="fr-FR" dirty="0"/>
              <a:t>As </a:t>
            </a:r>
            <a:r>
              <a:rPr lang="fr-FR" dirty="0">
                <a:solidFill>
                  <a:srgbClr val="FF0000"/>
                </a:solidFill>
              </a:rPr>
              <a:t>one </a:t>
            </a:r>
            <a:r>
              <a:rPr lang="fr-FR" dirty="0" err="1">
                <a:solidFill>
                  <a:srgbClr val="FF0000"/>
                </a:solidFill>
              </a:rPr>
              <a:t>experiment</a:t>
            </a:r>
            <a:r>
              <a:rPr lang="fr-FR" dirty="0">
                <a:solidFill>
                  <a:srgbClr val="FF0000"/>
                </a:solidFill>
              </a:rPr>
              <a:t> </a:t>
            </a:r>
            <a:r>
              <a:rPr lang="fr-FR" dirty="0" err="1"/>
              <a:t>produces</a:t>
            </a:r>
            <a:r>
              <a:rPr lang="fr-FR" dirty="0"/>
              <a:t> a cocktail of </a:t>
            </a:r>
            <a:r>
              <a:rPr lang="fr-FR" dirty="0" err="1"/>
              <a:t>nuclei</a:t>
            </a:r>
            <a:r>
              <a:rPr lang="fr-FR" dirty="0"/>
              <a:t> and </a:t>
            </a:r>
            <a:r>
              <a:rPr lang="fr-FR" dirty="0" err="1"/>
              <a:t>many</a:t>
            </a:r>
            <a:r>
              <a:rPr lang="fr-FR" dirty="0"/>
              <a:t> </a:t>
            </a:r>
            <a:r>
              <a:rPr lang="fr-FR" dirty="0" err="1"/>
              <a:t>reactions</a:t>
            </a:r>
            <a:r>
              <a:rPr lang="fr-FR" dirty="0"/>
              <a:t>, </a:t>
            </a:r>
            <a:r>
              <a:rPr lang="fr-FR" dirty="0" err="1"/>
              <a:t>it</a:t>
            </a:r>
            <a:r>
              <a:rPr lang="fr-FR" dirty="0"/>
              <a:t> leads to </a:t>
            </a:r>
            <a:r>
              <a:rPr lang="fr-FR" dirty="0" err="1">
                <a:solidFill>
                  <a:srgbClr val="FF0000"/>
                </a:solidFill>
              </a:rPr>
              <a:t>several</a:t>
            </a:r>
            <a:r>
              <a:rPr lang="fr-FR" dirty="0">
                <a:solidFill>
                  <a:srgbClr val="FF0000"/>
                </a:solidFill>
              </a:rPr>
              <a:t> PhD </a:t>
            </a:r>
            <a:r>
              <a:rPr lang="fr-FR" dirty="0" err="1">
                <a:solidFill>
                  <a:srgbClr val="FF0000"/>
                </a:solidFill>
              </a:rPr>
              <a:t>thesis</a:t>
            </a:r>
            <a:r>
              <a:rPr lang="fr-FR" dirty="0">
                <a:solidFill>
                  <a:srgbClr val="FF0000"/>
                </a:solidFill>
              </a:rPr>
              <a:t> </a:t>
            </a:r>
          </a:p>
          <a:p>
            <a:r>
              <a:rPr lang="fr-FR" dirty="0"/>
              <a:t>(3 </a:t>
            </a:r>
            <a:r>
              <a:rPr lang="fr-FR" dirty="0" err="1"/>
              <a:t>from</a:t>
            </a:r>
            <a:r>
              <a:rPr lang="fr-FR" dirty="0"/>
              <a:t> IN2P3 on </a:t>
            </a:r>
            <a:r>
              <a:rPr lang="fr-FR" dirty="0" err="1"/>
              <a:t>different</a:t>
            </a:r>
            <a:r>
              <a:rPr lang="fr-FR" dirty="0"/>
              <a:t> topics, in  addition to </a:t>
            </a:r>
            <a:r>
              <a:rPr lang="fr-FR" dirty="0" err="1"/>
              <a:t>other</a:t>
            </a:r>
            <a:r>
              <a:rPr lang="fr-FR" dirty="0"/>
              <a:t> PHD  </a:t>
            </a:r>
            <a:r>
              <a:rPr lang="fr-FR" dirty="0" err="1"/>
              <a:t>from</a:t>
            </a:r>
            <a:r>
              <a:rPr lang="fr-FR" dirty="0"/>
              <a:t> the collaboration) </a:t>
            </a:r>
          </a:p>
          <a:p>
            <a:endParaRPr lang="fr-FR" dirty="0"/>
          </a:p>
          <a:p>
            <a:r>
              <a:rPr lang="fr-FR" dirty="0"/>
              <a:t>At least </a:t>
            </a:r>
            <a:r>
              <a:rPr lang="fr-FR" dirty="0" err="1"/>
              <a:t>two</a:t>
            </a:r>
            <a:r>
              <a:rPr lang="fr-FR" dirty="0"/>
              <a:t> more </a:t>
            </a:r>
            <a:r>
              <a:rPr lang="fr-FR" dirty="0" err="1"/>
              <a:t>results</a:t>
            </a:r>
            <a:r>
              <a:rPr lang="fr-FR" dirty="0"/>
              <a:t> to </a:t>
            </a:r>
            <a:r>
              <a:rPr lang="fr-FR" dirty="0" err="1"/>
              <a:t>be</a:t>
            </a:r>
            <a:r>
              <a:rPr lang="fr-FR" dirty="0"/>
              <a:t> </a:t>
            </a:r>
            <a:r>
              <a:rPr lang="fr-FR" dirty="0" err="1"/>
              <a:t>published</a:t>
            </a:r>
            <a:r>
              <a:rPr lang="fr-FR" dirty="0"/>
              <a:t> on </a:t>
            </a:r>
            <a:r>
              <a:rPr lang="fr-FR" dirty="0" err="1"/>
              <a:t>mirror</a:t>
            </a:r>
            <a:r>
              <a:rPr lang="fr-FR" dirty="0"/>
              <a:t> </a:t>
            </a:r>
            <a:r>
              <a:rPr lang="fr-FR" dirty="0" err="1"/>
              <a:t>symmetry</a:t>
            </a:r>
            <a:r>
              <a:rPr lang="fr-FR" dirty="0"/>
              <a:t> in </a:t>
            </a:r>
            <a:r>
              <a:rPr lang="fr-FR" baseline="30000" dirty="0"/>
              <a:t>15</a:t>
            </a:r>
            <a:r>
              <a:rPr lang="fr-FR" dirty="0"/>
              <a:t>C - </a:t>
            </a:r>
            <a:r>
              <a:rPr lang="fr-FR" baseline="30000" dirty="0"/>
              <a:t>15</a:t>
            </a:r>
            <a:r>
              <a:rPr lang="fr-FR" dirty="0"/>
              <a:t>O and the influence of the </a:t>
            </a:r>
          </a:p>
          <a:p>
            <a:r>
              <a:rPr lang="fr-FR" dirty="0"/>
              <a:t> </a:t>
            </a:r>
            <a:r>
              <a:rPr lang="fr-FR" dirty="0" err="1"/>
              <a:t>coupling</a:t>
            </a:r>
            <a:r>
              <a:rPr lang="fr-FR" dirty="0"/>
              <a:t> to continuum in </a:t>
            </a:r>
            <a:r>
              <a:rPr lang="fr-FR" baseline="30000" dirty="0"/>
              <a:t>14</a:t>
            </a:r>
            <a:r>
              <a:rPr lang="fr-FR" dirty="0"/>
              <a:t>B</a:t>
            </a:r>
          </a:p>
        </p:txBody>
      </p:sp>
      <p:grpSp>
        <p:nvGrpSpPr>
          <p:cNvPr id="65" name="Groupe 75">
            <a:extLst>
              <a:ext uri="{FF2B5EF4-FFF2-40B4-BE49-F238E27FC236}">
                <a16:creationId xmlns:a16="http://schemas.microsoft.com/office/drawing/2014/main" xmlns="" id="{CDC51785-27B0-FB4A-8F88-0C1C7DFF0D27}"/>
              </a:ext>
            </a:extLst>
          </p:cNvPr>
          <p:cNvGrpSpPr/>
          <p:nvPr/>
        </p:nvGrpSpPr>
        <p:grpSpPr>
          <a:xfrm>
            <a:off x="351693" y="1926690"/>
            <a:ext cx="5165453" cy="3463951"/>
            <a:chOff x="34896" y="1951573"/>
            <a:chExt cx="5595908" cy="3463951"/>
          </a:xfrm>
        </p:grpSpPr>
        <p:pic>
          <p:nvPicPr>
            <p:cNvPr id="71" name="Image 70">
              <a:extLst>
                <a:ext uri="{FF2B5EF4-FFF2-40B4-BE49-F238E27FC236}">
                  <a16:creationId xmlns:a16="http://schemas.microsoft.com/office/drawing/2014/main" xmlns="" id="{99EE5118-0347-7F46-8C2E-2DE39FB00381}"/>
                </a:ext>
              </a:extLst>
            </p:cNvPr>
            <p:cNvPicPr/>
            <p:nvPr/>
          </p:nvPicPr>
          <p:blipFill rotWithShape="1">
            <a:blip r:embed="rId2" cstate="print"/>
            <a:srcRect r="35436"/>
            <a:stretch/>
          </p:blipFill>
          <p:spPr>
            <a:xfrm>
              <a:off x="149162" y="2266757"/>
              <a:ext cx="4299322" cy="2757408"/>
            </a:xfrm>
            <a:prstGeom prst="rect">
              <a:avLst/>
            </a:prstGeom>
          </p:spPr>
        </p:pic>
        <p:sp>
          <p:nvSpPr>
            <p:cNvPr id="72" name="ZoneTexte 71">
              <a:extLst>
                <a:ext uri="{FF2B5EF4-FFF2-40B4-BE49-F238E27FC236}">
                  <a16:creationId xmlns:a16="http://schemas.microsoft.com/office/drawing/2014/main" xmlns="" id="{101A656E-E290-994E-89F8-C62B0F1BC2E0}"/>
                </a:ext>
              </a:extLst>
            </p:cNvPr>
            <p:cNvSpPr txBox="1"/>
            <p:nvPr/>
          </p:nvSpPr>
          <p:spPr>
            <a:xfrm>
              <a:off x="34896" y="5107747"/>
              <a:ext cx="5595908" cy="307777"/>
            </a:xfrm>
            <a:prstGeom prst="rect">
              <a:avLst/>
            </a:prstGeom>
            <a:noFill/>
          </p:spPr>
          <p:txBody>
            <a:bodyPr wrap="none" rtlCol="0">
              <a:spAutoFit/>
            </a:bodyPr>
            <a:lstStyle/>
            <a:p>
              <a:r>
                <a:rPr lang="fr-FR" sz="1400" dirty="0"/>
                <a:t>M. </a:t>
              </a:r>
              <a:r>
                <a:rPr lang="fr-FR" sz="1400" dirty="0" err="1"/>
                <a:t>Vandebrouck</a:t>
              </a:r>
              <a:r>
                <a:rPr lang="fr-FR" sz="1400" dirty="0"/>
                <a:t>, A. </a:t>
              </a:r>
              <a:r>
                <a:rPr lang="fr-FR" sz="1400" dirty="0" err="1"/>
                <a:t>Lepailleur</a:t>
              </a:r>
              <a:r>
                <a:rPr lang="fr-FR" sz="1400" dirty="0"/>
                <a:t>  et al., Phys. </a:t>
              </a:r>
              <a:r>
                <a:rPr lang="fr-FR" sz="1400" dirty="0" err="1"/>
                <a:t>Rev</a:t>
              </a:r>
              <a:r>
                <a:rPr lang="fr-FR" sz="1400" dirty="0"/>
                <a:t>. C </a:t>
              </a:r>
              <a:r>
                <a:rPr lang="en-US" sz="1400" dirty="0"/>
                <a:t>96, 054305 (2017) </a:t>
              </a:r>
              <a:endParaRPr lang="fr-FR" sz="1400" dirty="0"/>
            </a:p>
          </p:txBody>
        </p:sp>
        <p:sp>
          <p:nvSpPr>
            <p:cNvPr id="74" name="Rectangle 73">
              <a:extLst>
                <a:ext uri="{FF2B5EF4-FFF2-40B4-BE49-F238E27FC236}">
                  <a16:creationId xmlns:a16="http://schemas.microsoft.com/office/drawing/2014/main" xmlns="" id="{FA0A3A00-310B-AF4D-94F0-4BD3F593DF2E}"/>
                </a:ext>
              </a:extLst>
            </p:cNvPr>
            <p:cNvSpPr/>
            <p:nvPr/>
          </p:nvSpPr>
          <p:spPr>
            <a:xfrm>
              <a:off x="353381" y="1951573"/>
              <a:ext cx="4131409" cy="369332"/>
            </a:xfrm>
            <a:prstGeom prst="rect">
              <a:avLst/>
            </a:prstGeom>
          </p:spPr>
          <p:txBody>
            <a:bodyPr wrap="none">
              <a:spAutoFit/>
            </a:bodyPr>
            <a:lstStyle/>
            <a:p>
              <a:r>
                <a:rPr lang="fr-FR" dirty="0" err="1">
                  <a:solidFill>
                    <a:srgbClr val="FF0000"/>
                  </a:solidFill>
                </a:rPr>
                <a:t>Study</a:t>
              </a:r>
              <a:r>
                <a:rPr lang="fr-FR" dirty="0">
                  <a:solidFill>
                    <a:srgbClr val="FF0000"/>
                  </a:solidFill>
                </a:rPr>
                <a:t> of </a:t>
              </a:r>
              <a:r>
                <a:rPr lang="fr-FR" dirty="0" err="1">
                  <a:solidFill>
                    <a:srgbClr val="FF0000"/>
                  </a:solidFill>
                </a:rPr>
                <a:t>pn</a:t>
              </a:r>
              <a:r>
                <a:rPr lang="fr-FR" dirty="0">
                  <a:solidFill>
                    <a:srgbClr val="FF0000"/>
                  </a:solidFill>
                </a:rPr>
                <a:t> interaction at the </a:t>
              </a:r>
              <a:r>
                <a:rPr lang="fr-FR" dirty="0" err="1">
                  <a:solidFill>
                    <a:srgbClr val="FF0000"/>
                  </a:solidFill>
                </a:rPr>
                <a:t>drip</a:t>
              </a:r>
              <a:r>
                <a:rPr lang="fr-FR" dirty="0">
                  <a:solidFill>
                    <a:srgbClr val="FF0000"/>
                  </a:solidFill>
                </a:rPr>
                <a:t> line </a:t>
              </a:r>
            </a:p>
          </p:txBody>
        </p:sp>
      </p:grpSp>
      <p:grpSp>
        <p:nvGrpSpPr>
          <p:cNvPr id="76" name="Groupe 76">
            <a:extLst>
              <a:ext uri="{FF2B5EF4-FFF2-40B4-BE49-F238E27FC236}">
                <a16:creationId xmlns:a16="http://schemas.microsoft.com/office/drawing/2014/main" xmlns="" id="{A588CCDA-CDBF-104A-BB91-E1A8C234A441}"/>
              </a:ext>
            </a:extLst>
          </p:cNvPr>
          <p:cNvGrpSpPr/>
          <p:nvPr/>
        </p:nvGrpSpPr>
        <p:grpSpPr>
          <a:xfrm>
            <a:off x="4954007" y="1930489"/>
            <a:ext cx="4181070" cy="3589930"/>
            <a:chOff x="4392577" y="1960046"/>
            <a:chExt cx="4529492" cy="3589930"/>
          </a:xfrm>
        </p:grpSpPr>
        <p:cxnSp>
          <p:nvCxnSpPr>
            <p:cNvPr id="3" name="Connecteur droit 2">
              <a:extLst>
                <a:ext uri="{FF2B5EF4-FFF2-40B4-BE49-F238E27FC236}">
                  <a16:creationId xmlns:a16="http://schemas.microsoft.com/office/drawing/2014/main" xmlns="" id="{59DF703B-BC08-1E40-87D7-CB4FF101DB2A}"/>
                </a:ext>
              </a:extLst>
            </p:cNvPr>
            <p:cNvCxnSpPr/>
            <p:nvPr/>
          </p:nvCxnSpPr>
          <p:spPr>
            <a:xfrm>
              <a:off x="5303011" y="5157783"/>
              <a:ext cx="59729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xmlns="" id="{EF52A6B5-84CF-2A47-8277-E9ACDA384CEA}"/>
                </a:ext>
              </a:extLst>
            </p:cNvPr>
            <p:cNvSpPr txBox="1"/>
            <p:nvPr/>
          </p:nvSpPr>
          <p:spPr>
            <a:xfrm>
              <a:off x="5298533" y="5180644"/>
              <a:ext cx="630729" cy="369332"/>
            </a:xfrm>
            <a:prstGeom prst="rect">
              <a:avLst/>
            </a:prstGeom>
            <a:noFill/>
          </p:spPr>
          <p:txBody>
            <a:bodyPr wrap="none" rtlCol="0">
              <a:spAutoFit/>
            </a:bodyPr>
            <a:lstStyle/>
            <a:p>
              <a:pPr defTabSz="685800"/>
              <a:r>
                <a:rPr lang="fr-FR" baseline="30000" dirty="0">
                  <a:solidFill>
                    <a:srgbClr val="FF0000"/>
                  </a:solidFill>
                  <a:latin typeface="Calibri" panose="020F0502020204030204"/>
                </a:rPr>
                <a:t>12</a:t>
              </a:r>
              <a:r>
                <a:rPr lang="fr-FR" dirty="0">
                  <a:solidFill>
                    <a:srgbClr val="FF0000"/>
                  </a:solidFill>
                  <a:latin typeface="Calibri" panose="020F0502020204030204"/>
                </a:rPr>
                <a:t>Be</a:t>
              </a:r>
            </a:p>
          </p:txBody>
        </p:sp>
        <p:cxnSp>
          <p:nvCxnSpPr>
            <p:cNvPr id="5" name="Connecteur droit 4">
              <a:extLst>
                <a:ext uri="{FF2B5EF4-FFF2-40B4-BE49-F238E27FC236}">
                  <a16:creationId xmlns:a16="http://schemas.microsoft.com/office/drawing/2014/main" xmlns="" id="{79949244-624E-3D49-A6A0-98155B2EF0A2}"/>
                </a:ext>
              </a:extLst>
            </p:cNvPr>
            <p:cNvCxnSpPr/>
            <p:nvPr/>
          </p:nvCxnSpPr>
          <p:spPr>
            <a:xfrm>
              <a:off x="5303011" y="4599345"/>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xmlns="" id="{957EAE36-586D-7A44-BE42-6193E96A7B42}"/>
                </a:ext>
              </a:extLst>
            </p:cNvPr>
            <p:cNvCxnSpPr/>
            <p:nvPr/>
          </p:nvCxnSpPr>
          <p:spPr>
            <a:xfrm>
              <a:off x="5303011" y="4556892"/>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xmlns="" id="{0DD03A8B-BD6B-084A-8A75-FF5E48108DF3}"/>
                </a:ext>
              </a:extLst>
            </p:cNvPr>
            <p:cNvCxnSpPr/>
            <p:nvPr/>
          </p:nvCxnSpPr>
          <p:spPr>
            <a:xfrm>
              <a:off x="5303010" y="4436061"/>
              <a:ext cx="59729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xmlns="" id="{3E55E5F8-3C7E-9D40-8791-0F7D4A426FC3}"/>
                </a:ext>
              </a:extLst>
            </p:cNvPr>
            <p:cNvSpPr txBox="1"/>
            <p:nvPr/>
          </p:nvSpPr>
          <p:spPr>
            <a:xfrm>
              <a:off x="5087193" y="4541161"/>
              <a:ext cx="340719" cy="276999"/>
            </a:xfrm>
            <a:prstGeom prst="rect">
              <a:avLst/>
            </a:prstGeom>
            <a:noFill/>
          </p:spPr>
          <p:txBody>
            <a:bodyPr wrap="none" rtlCol="0">
              <a:spAutoFit/>
            </a:bodyPr>
            <a:lstStyle/>
            <a:p>
              <a:pPr defTabSz="685800"/>
              <a:r>
                <a:rPr lang="fr-FR" sz="1200" dirty="0">
                  <a:solidFill>
                    <a:prstClr val="black"/>
                  </a:solidFill>
                  <a:latin typeface="Calibri" panose="020F0502020204030204"/>
                </a:rPr>
                <a:t>2</a:t>
              </a:r>
              <a:r>
                <a:rPr lang="fr-FR" sz="1200" baseline="30000" dirty="0">
                  <a:solidFill>
                    <a:prstClr val="black"/>
                  </a:solidFill>
                  <a:latin typeface="Calibri" panose="020F0502020204030204"/>
                </a:rPr>
                <a:t>+</a:t>
              </a:r>
            </a:p>
          </p:txBody>
        </p:sp>
        <p:sp>
          <p:nvSpPr>
            <p:cNvPr id="9" name="ZoneTexte 8">
              <a:extLst>
                <a:ext uri="{FF2B5EF4-FFF2-40B4-BE49-F238E27FC236}">
                  <a16:creationId xmlns:a16="http://schemas.microsoft.com/office/drawing/2014/main" xmlns="" id="{44A5329B-89AD-7743-9B5A-6C75DF9A291D}"/>
                </a:ext>
              </a:extLst>
            </p:cNvPr>
            <p:cNvSpPr txBox="1"/>
            <p:nvPr/>
          </p:nvSpPr>
          <p:spPr>
            <a:xfrm>
              <a:off x="5087193" y="4429015"/>
              <a:ext cx="340719" cy="276999"/>
            </a:xfrm>
            <a:prstGeom prst="rect">
              <a:avLst/>
            </a:prstGeom>
            <a:noFill/>
          </p:spPr>
          <p:txBody>
            <a:bodyPr wrap="none" rtlCol="0">
              <a:spAutoFit/>
            </a:bodyPr>
            <a:lstStyle/>
            <a:p>
              <a:pPr defTabSz="685800"/>
              <a:r>
                <a:rPr lang="fr-FR" sz="1200" dirty="0">
                  <a:solidFill>
                    <a:prstClr val="black"/>
                  </a:solidFill>
                  <a:latin typeface="Calibri" panose="020F0502020204030204"/>
                </a:rPr>
                <a:t>0</a:t>
              </a:r>
              <a:r>
                <a:rPr lang="fr-FR" sz="1200" baseline="30000" dirty="0">
                  <a:solidFill>
                    <a:prstClr val="black"/>
                  </a:solidFill>
                  <a:latin typeface="Calibri" panose="020F0502020204030204"/>
                </a:rPr>
                <a:t>+</a:t>
              </a:r>
            </a:p>
          </p:txBody>
        </p:sp>
        <p:sp>
          <p:nvSpPr>
            <p:cNvPr id="10" name="ZoneTexte 9">
              <a:extLst>
                <a:ext uri="{FF2B5EF4-FFF2-40B4-BE49-F238E27FC236}">
                  <a16:creationId xmlns:a16="http://schemas.microsoft.com/office/drawing/2014/main" xmlns="" id="{08CCC644-87A5-1542-B63A-652FE39C17EE}"/>
                </a:ext>
              </a:extLst>
            </p:cNvPr>
            <p:cNvSpPr txBox="1"/>
            <p:nvPr/>
          </p:nvSpPr>
          <p:spPr>
            <a:xfrm>
              <a:off x="5087193" y="4292022"/>
              <a:ext cx="319880" cy="276999"/>
            </a:xfrm>
            <a:prstGeom prst="rect">
              <a:avLst/>
            </a:prstGeom>
            <a:noFill/>
          </p:spPr>
          <p:txBody>
            <a:bodyPr wrap="none" rtlCol="0">
              <a:spAutoFit/>
            </a:bodyPr>
            <a:lstStyle/>
            <a:p>
              <a:pPr defTabSz="685800"/>
              <a:r>
                <a:rPr lang="fr-FR" sz="1200" dirty="0">
                  <a:solidFill>
                    <a:prstClr val="black"/>
                  </a:solidFill>
                  <a:latin typeface="Calibri" panose="020F0502020204030204"/>
                </a:rPr>
                <a:t>1</a:t>
              </a:r>
              <a:r>
                <a:rPr lang="fr-FR" sz="1200" baseline="30000" dirty="0">
                  <a:solidFill>
                    <a:prstClr val="black"/>
                  </a:solidFill>
                  <a:latin typeface="Calibri" panose="020F0502020204030204"/>
                </a:rPr>
                <a:t>-</a:t>
              </a:r>
            </a:p>
          </p:txBody>
        </p:sp>
        <p:cxnSp>
          <p:nvCxnSpPr>
            <p:cNvPr id="11" name="Connecteur droit 10">
              <a:extLst>
                <a:ext uri="{FF2B5EF4-FFF2-40B4-BE49-F238E27FC236}">
                  <a16:creationId xmlns:a16="http://schemas.microsoft.com/office/drawing/2014/main" xmlns="" id="{ED214761-62BB-8B47-AFD7-946543ED9981}"/>
                </a:ext>
              </a:extLst>
            </p:cNvPr>
            <p:cNvCxnSpPr/>
            <p:nvPr/>
          </p:nvCxnSpPr>
          <p:spPr>
            <a:xfrm>
              <a:off x="5319812" y="4012774"/>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xmlns="" id="{5BA7DCC4-50F2-C94A-A91A-8D6EFB147F50}"/>
                </a:ext>
              </a:extLst>
            </p:cNvPr>
            <p:cNvCxnSpPr/>
            <p:nvPr/>
          </p:nvCxnSpPr>
          <p:spPr>
            <a:xfrm>
              <a:off x="6308860" y="4342611"/>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xmlns="" id="{492EDB98-BC82-6B4D-9F76-3AAAA00C3433}"/>
                </a:ext>
              </a:extLst>
            </p:cNvPr>
            <p:cNvCxnSpPr/>
            <p:nvPr/>
          </p:nvCxnSpPr>
          <p:spPr>
            <a:xfrm>
              <a:off x="6317187" y="4246566"/>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xmlns="" id="{D14107B0-99D4-854C-B488-A7C711B05ADF}"/>
                </a:ext>
              </a:extLst>
            </p:cNvPr>
            <p:cNvCxnSpPr/>
            <p:nvPr/>
          </p:nvCxnSpPr>
          <p:spPr>
            <a:xfrm>
              <a:off x="6317187" y="4164923"/>
              <a:ext cx="5972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xmlns="" id="{B67156C9-FF1D-2F4C-8C8A-3C6F9CF89BB0}"/>
                </a:ext>
              </a:extLst>
            </p:cNvPr>
            <p:cNvCxnSpPr/>
            <p:nvPr/>
          </p:nvCxnSpPr>
          <p:spPr>
            <a:xfrm>
              <a:off x="6317187" y="3831819"/>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xmlns="" id="{04BCA8F5-A5C8-2F49-9D4B-F225439F612D}"/>
                </a:ext>
              </a:extLst>
            </p:cNvPr>
            <p:cNvCxnSpPr/>
            <p:nvPr/>
          </p:nvCxnSpPr>
          <p:spPr>
            <a:xfrm>
              <a:off x="6317187" y="3554234"/>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xmlns="" id="{50A5931E-DFB2-B443-825F-A630A41DC936}"/>
                </a:ext>
              </a:extLst>
            </p:cNvPr>
            <p:cNvCxnSpPr/>
            <p:nvPr/>
          </p:nvCxnSpPr>
          <p:spPr>
            <a:xfrm>
              <a:off x="6324044" y="3394214"/>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xmlns="" id="{8EE86F1D-FD15-9840-B393-5A30411D6F62}"/>
                </a:ext>
              </a:extLst>
            </p:cNvPr>
            <p:cNvCxnSpPr/>
            <p:nvPr/>
          </p:nvCxnSpPr>
          <p:spPr>
            <a:xfrm>
              <a:off x="6328453" y="3263586"/>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xmlns="" id="{1C5911BF-6AB7-B24E-8B28-BBEFD82ADB7D}"/>
                </a:ext>
              </a:extLst>
            </p:cNvPr>
            <p:cNvCxnSpPr/>
            <p:nvPr/>
          </p:nvCxnSpPr>
          <p:spPr>
            <a:xfrm>
              <a:off x="6333841" y="3204802"/>
              <a:ext cx="597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xmlns="" id="{233F68D6-C562-D248-AFEE-A43E67B3303F}"/>
                </a:ext>
              </a:extLst>
            </p:cNvPr>
            <p:cNvCxnSpPr/>
            <p:nvPr/>
          </p:nvCxnSpPr>
          <p:spPr>
            <a:xfrm>
              <a:off x="7517237" y="3267824"/>
              <a:ext cx="59729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xmlns="" id="{1F428534-246B-6943-A402-2E936F90E42F}"/>
                </a:ext>
              </a:extLst>
            </p:cNvPr>
            <p:cNvSpPr txBox="1"/>
            <p:nvPr/>
          </p:nvSpPr>
          <p:spPr>
            <a:xfrm>
              <a:off x="6273799" y="4327372"/>
              <a:ext cx="773128" cy="323165"/>
            </a:xfrm>
            <a:prstGeom prst="rect">
              <a:avLst/>
            </a:prstGeom>
            <a:noFill/>
          </p:spPr>
          <p:txBody>
            <a:bodyPr wrap="none" rtlCol="0">
              <a:spAutoFit/>
            </a:bodyPr>
            <a:lstStyle/>
            <a:p>
              <a:pPr defTabSz="685800"/>
              <a:r>
                <a:rPr lang="fr-FR" sz="1500" baseline="30000" dirty="0">
                  <a:solidFill>
                    <a:srgbClr val="FF0000"/>
                  </a:solidFill>
                  <a:latin typeface="Calibri" panose="020F0502020204030204"/>
                </a:rPr>
                <a:t>11</a:t>
              </a:r>
              <a:r>
                <a:rPr lang="fr-FR" sz="1500" dirty="0">
                  <a:solidFill>
                    <a:srgbClr val="FF0000"/>
                  </a:solidFill>
                  <a:latin typeface="Calibri" panose="020F0502020204030204"/>
                </a:rPr>
                <a:t>Be+n</a:t>
              </a:r>
            </a:p>
          </p:txBody>
        </p:sp>
        <p:sp>
          <p:nvSpPr>
            <p:cNvPr id="22" name="ZoneTexte 21">
              <a:extLst>
                <a:ext uri="{FF2B5EF4-FFF2-40B4-BE49-F238E27FC236}">
                  <a16:creationId xmlns:a16="http://schemas.microsoft.com/office/drawing/2014/main" xmlns="" id="{34B62848-3253-A442-98A2-E173E1905978}"/>
                </a:ext>
              </a:extLst>
            </p:cNvPr>
            <p:cNvSpPr txBox="1"/>
            <p:nvPr/>
          </p:nvSpPr>
          <p:spPr>
            <a:xfrm>
              <a:off x="6894934" y="4223498"/>
              <a:ext cx="490065" cy="276999"/>
            </a:xfrm>
            <a:prstGeom prst="rect">
              <a:avLst/>
            </a:prstGeom>
            <a:noFill/>
          </p:spPr>
          <p:txBody>
            <a:bodyPr wrap="none" rtlCol="0">
              <a:spAutoFit/>
            </a:bodyPr>
            <a:lstStyle/>
            <a:p>
              <a:pPr defTabSz="685800"/>
              <a:r>
                <a:rPr lang="fr-FR" sz="1200" dirty="0">
                  <a:solidFill>
                    <a:prstClr val="black"/>
                  </a:solidFill>
                  <a:latin typeface="Calibri" panose="020F0502020204030204"/>
                </a:rPr>
                <a:t>1/2</a:t>
              </a:r>
              <a:r>
                <a:rPr lang="fr-FR" sz="1200" baseline="30000" dirty="0">
                  <a:solidFill>
                    <a:prstClr val="black"/>
                  </a:solidFill>
                  <a:latin typeface="Calibri" panose="020F0502020204030204"/>
                </a:rPr>
                <a:t>+</a:t>
              </a:r>
            </a:p>
          </p:txBody>
        </p:sp>
        <p:sp>
          <p:nvSpPr>
            <p:cNvPr id="23" name="ZoneTexte 22">
              <a:extLst>
                <a:ext uri="{FF2B5EF4-FFF2-40B4-BE49-F238E27FC236}">
                  <a16:creationId xmlns:a16="http://schemas.microsoft.com/office/drawing/2014/main" xmlns="" id="{1A83145A-BDE5-BA40-9D9F-85400AD02511}"/>
                </a:ext>
              </a:extLst>
            </p:cNvPr>
            <p:cNvSpPr txBox="1"/>
            <p:nvPr/>
          </p:nvSpPr>
          <p:spPr>
            <a:xfrm>
              <a:off x="6894934" y="4107019"/>
              <a:ext cx="469226" cy="276999"/>
            </a:xfrm>
            <a:prstGeom prst="rect">
              <a:avLst/>
            </a:prstGeom>
            <a:noFill/>
          </p:spPr>
          <p:txBody>
            <a:bodyPr wrap="none" rtlCol="0">
              <a:spAutoFit/>
            </a:bodyPr>
            <a:lstStyle/>
            <a:p>
              <a:pPr defTabSz="685800"/>
              <a:r>
                <a:rPr lang="fr-FR" sz="1200" dirty="0">
                  <a:solidFill>
                    <a:prstClr val="black"/>
                  </a:solidFill>
                  <a:latin typeface="Calibri" panose="020F0502020204030204"/>
                </a:rPr>
                <a:t>1/2</a:t>
              </a:r>
              <a:r>
                <a:rPr lang="fr-FR" sz="1200" baseline="30000" dirty="0">
                  <a:solidFill>
                    <a:prstClr val="black"/>
                  </a:solidFill>
                  <a:latin typeface="Calibri" panose="020F0502020204030204"/>
                </a:rPr>
                <a:t>-</a:t>
              </a:r>
            </a:p>
          </p:txBody>
        </p:sp>
        <p:sp>
          <p:nvSpPr>
            <p:cNvPr id="24" name="ZoneTexte 23">
              <a:extLst>
                <a:ext uri="{FF2B5EF4-FFF2-40B4-BE49-F238E27FC236}">
                  <a16:creationId xmlns:a16="http://schemas.microsoft.com/office/drawing/2014/main" xmlns="" id="{05015A82-ADB3-9A47-BD4B-58C070E4B386}"/>
                </a:ext>
              </a:extLst>
            </p:cNvPr>
            <p:cNvSpPr txBox="1"/>
            <p:nvPr/>
          </p:nvSpPr>
          <p:spPr>
            <a:xfrm>
              <a:off x="6886336" y="3693658"/>
              <a:ext cx="490065" cy="276999"/>
            </a:xfrm>
            <a:prstGeom prst="rect">
              <a:avLst/>
            </a:prstGeom>
            <a:noFill/>
          </p:spPr>
          <p:txBody>
            <a:bodyPr wrap="none" rtlCol="0">
              <a:spAutoFit/>
            </a:bodyPr>
            <a:lstStyle/>
            <a:p>
              <a:pPr defTabSz="685800"/>
              <a:r>
                <a:rPr lang="fr-FR" sz="1200" dirty="0">
                  <a:solidFill>
                    <a:prstClr val="black"/>
                  </a:solidFill>
                  <a:latin typeface="Calibri" panose="020F0502020204030204"/>
                </a:rPr>
                <a:t>5/2</a:t>
              </a:r>
              <a:r>
                <a:rPr lang="fr-FR" sz="1200" baseline="30000" dirty="0">
                  <a:solidFill>
                    <a:prstClr val="black"/>
                  </a:solidFill>
                  <a:latin typeface="Calibri" panose="020F0502020204030204"/>
                </a:rPr>
                <a:t>+</a:t>
              </a:r>
            </a:p>
          </p:txBody>
        </p:sp>
        <p:sp>
          <p:nvSpPr>
            <p:cNvPr id="25" name="ZoneTexte 24">
              <a:extLst>
                <a:ext uri="{FF2B5EF4-FFF2-40B4-BE49-F238E27FC236}">
                  <a16:creationId xmlns:a16="http://schemas.microsoft.com/office/drawing/2014/main" xmlns="" id="{2B5BBE80-6F71-5247-9023-816A93E7C793}"/>
                </a:ext>
              </a:extLst>
            </p:cNvPr>
            <p:cNvSpPr txBox="1"/>
            <p:nvPr/>
          </p:nvSpPr>
          <p:spPr>
            <a:xfrm>
              <a:off x="6887062" y="3422354"/>
              <a:ext cx="469226" cy="276999"/>
            </a:xfrm>
            <a:prstGeom prst="rect">
              <a:avLst/>
            </a:prstGeom>
            <a:noFill/>
          </p:spPr>
          <p:txBody>
            <a:bodyPr wrap="none" rtlCol="0">
              <a:spAutoFit/>
            </a:bodyPr>
            <a:lstStyle/>
            <a:p>
              <a:pPr defTabSz="685800"/>
              <a:r>
                <a:rPr lang="fr-FR" sz="1200" dirty="0">
                  <a:solidFill>
                    <a:prstClr val="black"/>
                  </a:solidFill>
                  <a:latin typeface="Calibri" panose="020F0502020204030204"/>
                </a:rPr>
                <a:t>3/2</a:t>
              </a:r>
              <a:r>
                <a:rPr lang="fr-FR" sz="1200" baseline="30000" dirty="0">
                  <a:solidFill>
                    <a:prstClr val="black"/>
                  </a:solidFill>
                  <a:latin typeface="Calibri" panose="020F0502020204030204"/>
                </a:rPr>
                <a:t>-</a:t>
              </a:r>
            </a:p>
          </p:txBody>
        </p:sp>
        <p:sp>
          <p:nvSpPr>
            <p:cNvPr id="26" name="ZoneTexte 25">
              <a:extLst>
                <a:ext uri="{FF2B5EF4-FFF2-40B4-BE49-F238E27FC236}">
                  <a16:creationId xmlns:a16="http://schemas.microsoft.com/office/drawing/2014/main" xmlns="" id="{B653AA21-C885-874C-A18A-D3BFED58E146}"/>
                </a:ext>
              </a:extLst>
            </p:cNvPr>
            <p:cNvSpPr txBox="1"/>
            <p:nvPr/>
          </p:nvSpPr>
          <p:spPr>
            <a:xfrm>
              <a:off x="6894934" y="3277375"/>
              <a:ext cx="490065" cy="276999"/>
            </a:xfrm>
            <a:prstGeom prst="rect">
              <a:avLst/>
            </a:prstGeom>
            <a:noFill/>
          </p:spPr>
          <p:txBody>
            <a:bodyPr wrap="none" rtlCol="0">
              <a:spAutoFit/>
            </a:bodyPr>
            <a:lstStyle/>
            <a:p>
              <a:pPr defTabSz="685800"/>
              <a:r>
                <a:rPr lang="fr-FR" sz="1200" dirty="0">
                  <a:solidFill>
                    <a:prstClr val="black"/>
                  </a:solidFill>
                  <a:latin typeface="Calibri" panose="020F0502020204030204"/>
                </a:rPr>
                <a:t>3/2</a:t>
              </a:r>
              <a:r>
                <a:rPr lang="fr-FR" sz="1200" baseline="30000" dirty="0">
                  <a:solidFill>
                    <a:prstClr val="black"/>
                  </a:solidFill>
                  <a:latin typeface="Calibri" panose="020F0502020204030204"/>
                </a:rPr>
                <a:t>+</a:t>
              </a:r>
            </a:p>
          </p:txBody>
        </p:sp>
        <p:sp>
          <p:nvSpPr>
            <p:cNvPr id="27" name="ZoneTexte 26">
              <a:extLst>
                <a:ext uri="{FF2B5EF4-FFF2-40B4-BE49-F238E27FC236}">
                  <a16:creationId xmlns:a16="http://schemas.microsoft.com/office/drawing/2014/main" xmlns="" id="{D9AD4137-0687-F141-8755-9FA8BE9D8E5A}"/>
                </a:ext>
              </a:extLst>
            </p:cNvPr>
            <p:cNvSpPr txBox="1"/>
            <p:nvPr/>
          </p:nvSpPr>
          <p:spPr>
            <a:xfrm>
              <a:off x="6900014" y="3154115"/>
              <a:ext cx="469226" cy="276999"/>
            </a:xfrm>
            <a:prstGeom prst="rect">
              <a:avLst/>
            </a:prstGeom>
            <a:noFill/>
          </p:spPr>
          <p:txBody>
            <a:bodyPr wrap="none" rtlCol="0">
              <a:spAutoFit/>
            </a:bodyPr>
            <a:lstStyle/>
            <a:p>
              <a:pPr defTabSz="685800"/>
              <a:r>
                <a:rPr lang="fr-FR" sz="1200" dirty="0">
                  <a:solidFill>
                    <a:prstClr val="black"/>
                  </a:solidFill>
                  <a:latin typeface="Calibri" panose="020F0502020204030204"/>
                </a:rPr>
                <a:t>5/2</a:t>
              </a:r>
              <a:r>
                <a:rPr lang="fr-FR" sz="1200" baseline="30000" dirty="0">
                  <a:solidFill>
                    <a:prstClr val="black"/>
                  </a:solidFill>
                  <a:latin typeface="Calibri" panose="020F0502020204030204"/>
                </a:rPr>
                <a:t>-</a:t>
              </a:r>
            </a:p>
          </p:txBody>
        </p:sp>
        <p:sp>
          <p:nvSpPr>
            <p:cNvPr id="28" name="ZoneTexte 27">
              <a:extLst>
                <a:ext uri="{FF2B5EF4-FFF2-40B4-BE49-F238E27FC236}">
                  <a16:creationId xmlns:a16="http://schemas.microsoft.com/office/drawing/2014/main" xmlns="" id="{18569F96-5EC8-164E-90C1-312E602FCE49}"/>
                </a:ext>
              </a:extLst>
            </p:cNvPr>
            <p:cNvSpPr txBox="1"/>
            <p:nvPr/>
          </p:nvSpPr>
          <p:spPr>
            <a:xfrm>
              <a:off x="6894921" y="3037637"/>
              <a:ext cx="469226" cy="276999"/>
            </a:xfrm>
            <a:prstGeom prst="rect">
              <a:avLst/>
            </a:prstGeom>
            <a:noFill/>
          </p:spPr>
          <p:txBody>
            <a:bodyPr wrap="none" rtlCol="0">
              <a:spAutoFit/>
            </a:bodyPr>
            <a:lstStyle/>
            <a:p>
              <a:pPr defTabSz="685800"/>
              <a:r>
                <a:rPr lang="fr-FR" sz="1200" dirty="0">
                  <a:solidFill>
                    <a:prstClr val="black"/>
                  </a:solidFill>
                  <a:latin typeface="Calibri" panose="020F0502020204030204"/>
                </a:rPr>
                <a:t>3/2</a:t>
              </a:r>
              <a:r>
                <a:rPr lang="fr-FR" sz="1200" baseline="30000" dirty="0">
                  <a:solidFill>
                    <a:prstClr val="black"/>
                  </a:solidFill>
                  <a:latin typeface="Calibri" panose="020F0502020204030204"/>
                </a:rPr>
                <a:t>-</a:t>
              </a:r>
            </a:p>
          </p:txBody>
        </p:sp>
        <p:sp>
          <p:nvSpPr>
            <p:cNvPr id="29" name="ZoneTexte 28">
              <a:extLst>
                <a:ext uri="{FF2B5EF4-FFF2-40B4-BE49-F238E27FC236}">
                  <a16:creationId xmlns:a16="http://schemas.microsoft.com/office/drawing/2014/main" xmlns="" id="{3E079C18-D818-8747-842F-2A847B0D30CE}"/>
                </a:ext>
              </a:extLst>
            </p:cNvPr>
            <p:cNvSpPr txBox="1"/>
            <p:nvPr/>
          </p:nvSpPr>
          <p:spPr>
            <a:xfrm>
              <a:off x="7444388" y="4129230"/>
              <a:ext cx="879061" cy="323165"/>
            </a:xfrm>
            <a:prstGeom prst="rect">
              <a:avLst/>
            </a:prstGeom>
            <a:noFill/>
          </p:spPr>
          <p:txBody>
            <a:bodyPr wrap="none" rtlCol="0">
              <a:spAutoFit/>
            </a:bodyPr>
            <a:lstStyle/>
            <a:p>
              <a:pPr defTabSz="685800"/>
              <a:r>
                <a:rPr lang="fr-FR" sz="1500" baseline="30000" dirty="0">
                  <a:solidFill>
                    <a:srgbClr val="FF0000"/>
                  </a:solidFill>
                  <a:latin typeface="Calibri" panose="020F0502020204030204"/>
                </a:rPr>
                <a:t>10</a:t>
              </a:r>
              <a:r>
                <a:rPr lang="fr-FR" sz="1500" dirty="0">
                  <a:solidFill>
                    <a:srgbClr val="FF0000"/>
                  </a:solidFill>
                  <a:latin typeface="Calibri" panose="020F0502020204030204"/>
                </a:rPr>
                <a:t>Be+2n</a:t>
              </a:r>
            </a:p>
          </p:txBody>
        </p:sp>
        <p:cxnSp>
          <p:nvCxnSpPr>
            <p:cNvPr id="30" name="Connecteur droit 29">
              <a:extLst>
                <a:ext uri="{FF2B5EF4-FFF2-40B4-BE49-F238E27FC236}">
                  <a16:creationId xmlns:a16="http://schemas.microsoft.com/office/drawing/2014/main" xmlns="" id="{DE2528DA-F617-E849-8D30-E8F7CF7B0BFD}"/>
                </a:ext>
              </a:extLst>
            </p:cNvPr>
            <p:cNvCxnSpPr/>
            <p:nvPr/>
          </p:nvCxnSpPr>
          <p:spPr>
            <a:xfrm>
              <a:off x="7517237" y="4168023"/>
              <a:ext cx="597298"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xmlns="" id="{F64158D3-F0D7-234B-A8EA-DC9AAB58FC72}"/>
                </a:ext>
              </a:extLst>
            </p:cNvPr>
            <p:cNvSpPr txBox="1"/>
            <p:nvPr/>
          </p:nvSpPr>
          <p:spPr>
            <a:xfrm>
              <a:off x="8071269" y="3132340"/>
              <a:ext cx="340719" cy="276999"/>
            </a:xfrm>
            <a:prstGeom prst="rect">
              <a:avLst/>
            </a:prstGeom>
            <a:noFill/>
          </p:spPr>
          <p:txBody>
            <a:bodyPr wrap="none" rtlCol="0">
              <a:spAutoFit/>
            </a:bodyPr>
            <a:lstStyle/>
            <a:p>
              <a:pPr defTabSz="685800"/>
              <a:r>
                <a:rPr lang="fr-FR" sz="1200" dirty="0">
                  <a:solidFill>
                    <a:prstClr val="black"/>
                  </a:solidFill>
                  <a:latin typeface="Calibri" panose="020F0502020204030204"/>
                </a:rPr>
                <a:t>2</a:t>
              </a:r>
              <a:r>
                <a:rPr lang="fr-FR" sz="1200" baseline="30000" dirty="0">
                  <a:solidFill>
                    <a:prstClr val="black"/>
                  </a:solidFill>
                  <a:latin typeface="Calibri" panose="020F0502020204030204"/>
                </a:rPr>
                <a:t>+</a:t>
              </a:r>
            </a:p>
          </p:txBody>
        </p:sp>
        <p:cxnSp>
          <p:nvCxnSpPr>
            <p:cNvPr id="32" name="Connecteur droit 31">
              <a:extLst>
                <a:ext uri="{FF2B5EF4-FFF2-40B4-BE49-F238E27FC236}">
                  <a16:creationId xmlns:a16="http://schemas.microsoft.com/office/drawing/2014/main" xmlns="" id="{D915A98E-DFF0-524E-9452-484D6B60BE26}"/>
                </a:ext>
              </a:extLst>
            </p:cNvPr>
            <p:cNvCxnSpPr/>
            <p:nvPr/>
          </p:nvCxnSpPr>
          <p:spPr>
            <a:xfrm>
              <a:off x="5308695" y="4345431"/>
              <a:ext cx="5972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C76657CE-DDC6-AD40-8FEE-81270D1EC071}"/>
                </a:ext>
              </a:extLst>
            </p:cNvPr>
            <p:cNvSpPr/>
            <p:nvPr/>
          </p:nvSpPr>
          <p:spPr>
            <a:xfrm>
              <a:off x="5319812" y="3821632"/>
              <a:ext cx="614100" cy="259916"/>
            </a:xfrm>
            <a:prstGeom prst="rect">
              <a:avLst/>
            </a:prstGeom>
            <a:gradFill flip="none" rotWithShape="1">
              <a:gsLst>
                <a:gs pos="0">
                  <a:schemeClr val="accent1">
                    <a:shade val="30000"/>
                    <a:satMod val="115000"/>
                    <a:lumMod val="66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cxnSp>
          <p:nvCxnSpPr>
            <p:cNvPr id="34" name="Connecteur droit avec flèche 33">
              <a:extLst>
                <a:ext uri="{FF2B5EF4-FFF2-40B4-BE49-F238E27FC236}">
                  <a16:creationId xmlns:a16="http://schemas.microsoft.com/office/drawing/2014/main" xmlns="" id="{F2DCE123-8666-3448-AE73-CDB291B0256A}"/>
                </a:ext>
              </a:extLst>
            </p:cNvPr>
            <p:cNvCxnSpPr>
              <a:cxnSpLocks/>
            </p:cNvCxnSpPr>
            <p:nvPr/>
          </p:nvCxnSpPr>
          <p:spPr>
            <a:xfrm>
              <a:off x="5931495" y="4075545"/>
              <a:ext cx="358129" cy="262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xmlns="" id="{7CCFE3DD-4CEE-F447-ADA8-7140B4A7C4D7}"/>
                </a:ext>
              </a:extLst>
            </p:cNvPr>
            <p:cNvCxnSpPr>
              <a:cxnSpLocks/>
            </p:cNvCxnSpPr>
            <p:nvPr/>
          </p:nvCxnSpPr>
          <p:spPr>
            <a:xfrm>
              <a:off x="5946955" y="4071830"/>
              <a:ext cx="392285" cy="159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xmlns="" id="{7A9A00FF-E45E-E242-91C5-B3F1DC835E9A}"/>
                </a:ext>
              </a:extLst>
            </p:cNvPr>
            <p:cNvCxnSpPr>
              <a:cxnSpLocks/>
            </p:cNvCxnSpPr>
            <p:nvPr/>
          </p:nvCxnSpPr>
          <p:spPr>
            <a:xfrm>
              <a:off x="5946954" y="3982229"/>
              <a:ext cx="1523225" cy="181601"/>
            </a:xfrm>
            <a:prstGeom prst="straightConnector1">
              <a:avLst/>
            </a:prstGeom>
            <a:ln w="3175" cmpd="sng">
              <a:tailEnd type="arrow"/>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xmlns="" id="{9AE84077-8827-604E-969B-C589175AF2ED}"/>
                </a:ext>
              </a:extLst>
            </p:cNvPr>
            <p:cNvSpPr txBox="1"/>
            <p:nvPr/>
          </p:nvSpPr>
          <p:spPr>
            <a:xfrm>
              <a:off x="5881545" y="4120242"/>
              <a:ext cx="413656" cy="230832"/>
            </a:xfrm>
            <a:prstGeom prst="rect">
              <a:avLst/>
            </a:prstGeom>
            <a:noFill/>
          </p:spPr>
          <p:txBody>
            <a:bodyPr wrap="none" rtlCol="0">
              <a:spAutoFit/>
            </a:bodyPr>
            <a:lstStyle/>
            <a:p>
              <a:pPr defTabSz="685800"/>
              <a:r>
                <a:rPr lang="fr-FR" sz="900" dirty="0">
                  <a:solidFill>
                    <a:prstClr val="black"/>
                  </a:solidFill>
                  <a:latin typeface="Calibri" panose="020F0502020204030204"/>
                </a:rPr>
                <a:t>20%</a:t>
              </a:r>
            </a:p>
          </p:txBody>
        </p:sp>
        <p:sp>
          <p:nvSpPr>
            <p:cNvPr id="38" name="ZoneTexte 37">
              <a:extLst>
                <a:ext uri="{FF2B5EF4-FFF2-40B4-BE49-F238E27FC236}">
                  <a16:creationId xmlns:a16="http://schemas.microsoft.com/office/drawing/2014/main" xmlns="" id="{D6B50934-9B54-FE4F-B607-1F0F6E47C47A}"/>
                </a:ext>
              </a:extLst>
            </p:cNvPr>
            <p:cNvSpPr txBox="1"/>
            <p:nvPr/>
          </p:nvSpPr>
          <p:spPr>
            <a:xfrm>
              <a:off x="6100184" y="3853065"/>
              <a:ext cx="413656" cy="230832"/>
            </a:xfrm>
            <a:prstGeom prst="rect">
              <a:avLst/>
            </a:prstGeom>
            <a:noFill/>
          </p:spPr>
          <p:txBody>
            <a:bodyPr wrap="none" rtlCol="0">
              <a:spAutoFit/>
            </a:bodyPr>
            <a:lstStyle/>
            <a:p>
              <a:pPr defTabSz="685800"/>
              <a:r>
                <a:rPr lang="fr-FR" sz="900" dirty="0">
                  <a:solidFill>
                    <a:prstClr val="black"/>
                  </a:solidFill>
                  <a:latin typeface="Calibri" panose="020F0502020204030204"/>
                </a:rPr>
                <a:t>10%</a:t>
              </a:r>
            </a:p>
          </p:txBody>
        </p:sp>
        <p:sp>
          <p:nvSpPr>
            <p:cNvPr id="39" name="ZoneTexte 38">
              <a:extLst>
                <a:ext uri="{FF2B5EF4-FFF2-40B4-BE49-F238E27FC236}">
                  <a16:creationId xmlns:a16="http://schemas.microsoft.com/office/drawing/2014/main" xmlns="" id="{F1336EC6-E4D0-544D-BC1C-2CA89469D526}"/>
                </a:ext>
              </a:extLst>
            </p:cNvPr>
            <p:cNvSpPr txBox="1"/>
            <p:nvPr/>
          </p:nvSpPr>
          <p:spPr>
            <a:xfrm>
              <a:off x="6035109" y="3981856"/>
              <a:ext cx="413656" cy="230832"/>
            </a:xfrm>
            <a:prstGeom prst="rect">
              <a:avLst/>
            </a:prstGeom>
            <a:noFill/>
          </p:spPr>
          <p:txBody>
            <a:bodyPr wrap="none" rtlCol="0">
              <a:spAutoFit/>
            </a:bodyPr>
            <a:lstStyle/>
            <a:p>
              <a:pPr defTabSz="685800"/>
              <a:r>
                <a:rPr lang="fr-FR" sz="900" dirty="0">
                  <a:solidFill>
                    <a:prstClr val="black"/>
                  </a:solidFill>
                  <a:latin typeface="Calibri" panose="020F0502020204030204"/>
                </a:rPr>
                <a:t>70%</a:t>
              </a:r>
            </a:p>
          </p:txBody>
        </p:sp>
        <p:sp>
          <p:nvSpPr>
            <p:cNvPr id="40" name="ZoneTexte 39">
              <a:extLst>
                <a:ext uri="{FF2B5EF4-FFF2-40B4-BE49-F238E27FC236}">
                  <a16:creationId xmlns:a16="http://schemas.microsoft.com/office/drawing/2014/main" xmlns="" id="{8205114B-51E6-084C-8326-646A92ADBF10}"/>
                </a:ext>
              </a:extLst>
            </p:cNvPr>
            <p:cNvSpPr txBox="1"/>
            <p:nvPr/>
          </p:nvSpPr>
          <p:spPr>
            <a:xfrm>
              <a:off x="4981212" y="3823985"/>
              <a:ext cx="396290" cy="276999"/>
            </a:xfrm>
            <a:prstGeom prst="rect">
              <a:avLst/>
            </a:prstGeom>
            <a:noFill/>
          </p:spPr>
          <p:txBody>
            <a:bodyPr wrap="none" rtlCol="0">
              <a:spAutoFit/>
            </a:bodyPr>
            <a:lstStyle/>
            <a:p>
              <a:pPr defTabSz="685800"/>
              <a:r>
                <a:rPr lang="fr-FR" sz="1200" dirty="0">
                  <a:solidFill>
                    <a:prstClr val="black"/>
                  </a:solidFill>
                  <a:latin typeface="Calibri" panose="020F0502020204030204"/>
                </a:rPr>
                <a:t>2</a:t>
              </a:r>
              <a:r>
                <a:rPr lang="fr-FR" sz="1200" baseline="30000" dirty="0">
                  <a:solidFill>
                    <a:prstClr val="black"/>
                  </a:solidFill>
                  <a:latin typeface="Calibri" panose="020F0502020204030204"/>
                </a:rPr>
                <a:t>+</a:t>
              </a:r>
              <a:r>
                <a:rPr lang="fr-FR" sz="1200" baseline="-25000" dirty="0">
                  <a:solidFill>
                    <a:prstClr val="black"/>
                  </a:solidFill>
                  <a:latin typeface="Calibri" panose="020F0502020204030204"/>
                </a:rPr>
                <a:t>2</a:t>
              </a:r>
            </a:p>
          </p:txBody>
        </p:sp>
        <p:sp>
          <p:nvSpPr>
            <p:cNvPr id="41" name="ZoneTexte 40">
              <a:extLst>
                <a:ext uri="{FF2B5EF4-FFF2-40B4-BE49-F238E27FC236}">
                  <a16:creationId xmlns:a16="http://schemas.microsoft.com/office/drawing/2014/main" xmlns="" id="{986E8EA9-072C-C848-8490-6B4F395CEE82}"/>
                </a:ext>
              </a:extLst>
            </p:cNvPr>
            <p:cNvSpPr txBox="1"/>
            <p:nvPr/>
          </p:nvSpPr>
          <p:spPr>
            <a:xfrm>
              <a:off x="6261940" y="3043517"/>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3949</a:t>
              </a:r>
            </a:p>
          </p:txBody>
        </p:sp>
        <p:sp>
          <p:nvSpPr>
            <p:cNvPr id="42" name="ZoneTexte 41">
              <a:extLst>
                <a:ext uri="{FF2B5EF4-FFF2-40B4-BE49-F238E27FC236}">
                  <a16:creationId xmlns:a16="http://schemas.microsoft.com/office/drawing/2014/main" xmlns="" id="{437C1210-34AA-FC4A-8C66-60831A4BDCC1}"/>
                </a:ext>
              </a:extLst>
            </p:cNvPr>
            <p:cNvSpPr txBox="1"/>
            <p:nvPr/>
          </p:nvSpPr>
          <p:spPr>
            <a:xfrm>
              <a:off x="6281471" y="3133806"/>
              <a:ext cx="394552" cy="200055"/>
            </a:xfrm>
            <a:prstGeom prst="rect">
              <a:avLst/>
            </a:prstGeom>
            <a:noFill/>
          </p:spPr>
          <p:txBody>
            <a:bodyPr wrap="none" rtlCol="0">
              <a:spAutoFit/>
            </a:bodyPr>
            <a:lstStyle/>
            <a:p>
              <a:pPr defTabSz="685800"/>
              <a:r>
                <a:rPr lang="fr-FR" sz="700" dirty="0">
                  <a:solidFill>
                    <a:prstClr val="black"/>
                  </a:solidFill>
                  <a:latin typeface="Calibri" panose="020F0502020204030204"/>
                </a:rPr>
                <a:t>3887</a:t>
              </a:r>
            </a:p>
          </p:txBody>
        </p:sp>
        <p:sp>
          <p:nvSpPr>
            <p:cNvPr id="43" name="ZoneTexte 42">
              <a:extLst>
                <a:ext uri="{FF2B5EF4-FFF2-40B4-BE49-F238E27FC236}">
                  <a16:creationId xmlns:a16="http://schemas.microsoft.com/office/drawing/2014/main" xmlns="" id="{2C2C62C7-1744-2545-AB85-C7DD269BDF04}"/>
                </a:ext>
              </a:extLst>
            </p:cNvPr>
            <p:cNvSpPr txBox="1"/>
            <p:nvPr/>
          </p:nvSpPr>
          <p:spPr>
            <a:xfrm>
              <a:off x="6266149" y="3244826"/>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3410</a:t>
              </a:r>
            </a:p>
          </p:txBody>
        </p:sp>
        <p:sp>
          <p:nvSpPr>
            <p:cNvPr id="44" name="ZoneTexte 43">
              <a:extLst>
                <a:ext uri="{FF2B5EF4-FFF2-40B4-BE49-F238E27FC236}">
                  <a16:creationId xmlns:a16="http://schemas.microsoft.com/office/drawing/2014/main" xmlns="" id="{E9904C3B-8F6B-BC41-9F65-90C1F143F8C1}"/>
                </a:ext>
              </a:extLst>
            </p:cNvPr>
            <p:cNvSpPr txBox="1"/>
            <p:nvPr/>
          </p:nvSpPr>
          <p:spPr>
            <a:xfrm>
              <a:off x="6259807" y="3395079"/>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2690</a:t>
              </a:r>
            </a:p>
          </p:txBody>
        </p:sp>
        <p:sp>
          <p:nvSpPr>
            <p:cNvPr id="45" name="ZoneTexte 44">
              <a:extLst>
                <a:ext uri="{FF2B5EF4-FFF2-40B4-BE49-F238E27FC236}">
                  <a16:creationId xmlns:a16="http://schemas.microsoft.com/office/drawing/2014/main" xmlns="" id="{073D9212-DD4D-E24E-B9B9-926BB837395C}"/>
                </a:ext>
              </a:extLst>
            </p:cNvPr>
            <p:cNvSpPr txBox="1"/>
            <p:nvPr/>
          </p:nvSpPr>
          <p:spPr>
            <a:xfrm>
              <a:off x="6264925" y="3669881"/>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1778</a:t>
              </a:r>
            </a:p>
          </p:txBody>
        </p:sp>
        <p:sp>
          <p:nvSpPr>
            <p:cNvPr id="46" name="ZoneTexte 45">
              <a:extLst>
                <a:ext uri="{FF2B5EF4-FFF2-40B4-BE49-F238E27FC236}">
                  <a16:creationId xmlns:a16="http://schemas.microsoft.com/office/drawing/2014/main" xmlns="" id="{3E9C3462-E83A-AD4E-824A-F033DB4BF943}"/>
                </a:ext>
              </a:extLst>
            </p:cNvPr>
            <p:cNvSpPr txBox="1"/>
            <p:nvPr/>
          </p:nvSpPr>
          <p:spPr>
            <a:xfrm>
              <a:off x="6275804" y="4081793"/>
              <a:ext cx="387606" cy="230832"/>
            </a:xfrm>
            <a:prstGeom prst="rect">
              <a:avLst/>
            </a:prstGeom>
            <a:noFill/>
          </p:spPr>
          <p:txBody>
            <a:bodyPr wrap="none" rtlCol="0">
              <a:spAutoFit/>
            </a:bodyPr>
            <a:lstStyle/>
            <a:p>
              <a:pPr defTabSz="685800"/>
              <a:r>
                <a:rPr lang="fr-FR" sz="900" dirty="0">
                  <a:solidFill>
                    <a:prstClr val="black"/>
                  </a:solidFill>
                  <a:latin typeface="Calibri" panose="020F0502020204030204"/>
                </a:rPr>
                <a:t>320</a:t>
              </a:r>
            </a:p>
          </p:txBody>
        </p:sp>
        <p:sp>
          <p:nvSpPr>
            <p:cNvPr id="47" name="ZoneTexte 46">
              <a:extLst>
                <a:ext uri="{FF2B5EF4-FFF2-40B4-BE49-F238E27FC236}">
                  <a16:creationId xmlns:a16="http://schemas.microsoft.com/office/drawing/2014/main" xmlns="" id="{00746E51-D570-CF41-8EA2-E95983A30AC4}"/>
                </a:ext>
              </a:extLst>
            </p:cNvPr>
            <p:cNvSpPr txBox="1"/>
            <p:nvPr/>
          </p:nvSpPr>
          <p:spPr>
            <a:xfrm>
              <a:off x="7538815" y="3087340"/>
              <a:ext cx="498747" cy="253916"/>
            </a:xfrm>
            <a:prstGeom prst="rect">
              <a:avLst/>
            </a:prstGeom>
            <a:noFill/>
          </p:spPr>
          <p:txBody>
            <a:bodyPr wrap="none" rtlCol="0">
              <a:spAutoFit/>
            </a:bodyPr>
            <a:lstStyle/>
            <a:p>
              <a:pPr defTabSz="685800"/>
              <a:r>
                <a:rPr lang="fr-FR" sz="1050" dirty="0">
                  <a:solidFill>
                    <a:prstClr val="black"/>
                  </a:solidFill>
                  <a:latin typeface="Calibri" panose="020F0502020204030204"/>
                </a:rPr>
                <a:t>3867</a:t>
              </a:r>
            </a:p>
          </p:txBody>
        </p:sp>
        <p:sp>
          <p:nvSpPr>
            <p:cNvPr id="48" name="Rectangle 47">
              <a:extLst>
                <a:ext uri="{FF2B5EF4-FFF2-40B4-BE49-F238E27FC236}">
                  <a16:creationId xmlns:a16="http://schemas.microsoft.com/office/drawing/2014/main" xmlns="" id="{70F3AA35-E727-884B-AD63-2A2FDC3E0CE7}"/>
                </a:ext>
              </a:extLst>
            </p:cNvPr>
            <p:cNvSpPr/>
            <p:nvPr/>
          </p:nvSpPr>
          <p:spPr>
            <a:xfrm>
              <a:off x="5313491" y="2454426"/>
              <a:ext cx="614100" cy="589091"/>
            </a:xfrm>
            <a:prstGeom prst="rect">
              <a:avLst/>
            </a:prstGeom>
            <a:gradFill flip="none" rotWithShape="1">
              <a:gsLst>
                <a:gs pos="0">
                  <a:schemeClr val="accent1">
                    <a:shade val="30000"/>
                    <a:satMod val="115000"/>
                    <a:lumMod val="53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dirty="0">
                <a:solidFill>
                  <a:prstClr val="white"/>
                </a:solidFill>
                <a:latin typeface="Calibri" panose="020F0502020204030204"/>
              </a:endParaRPr>
            </a:p>
          </p:txBody>
        </p:sp>
        <p:pic>
          <p:nvPicPr>
            <p:cNvPr id="49" name="Image 48">
              <a:extLst>
                <a:ext uri="{FF2B5EF4-FFF2-40B4-BE49-F238E27FC236}">
                  <a16:creationId xmlns:a16="http://schemas.microsoft.com/office/drawing/2014/main" xmlns="" id="{97D474A4-0381-924F-A8D4-109795B8CE16}"/>
                </a:ext>
              </a:extLst>
            </p:cNvPr>
            <p:cNvPicPr>
              <a:picLocks noChangeAspect="1"/>
            </p:cNvPicPr>
            <p:nvPr/>
          </p:nvPicPr>
          <p:blipFill rotWithShape="1">
            <a:blip r:embed="rId3" cstate="print"/>
            <a:srcRect l="64103" t="57721" r="25440" b="7562"/>
            <a:stretch/>
          </p:blipFill>
          <p:spPr>
            <a:xfrm>
              <a:off x="4538243" y="4845983"/>
              <a:ext cx="422531" cy="447397"/>
            </a:xfrm>
            <a:prstGeom prst="rect">
              <a:avLst/>
            </a:prstGeom>
          </p:spPr>
        </p:pic>
        <p:pic>
          <p:nvPicPr>
            <p:cNvPr id="50" name="Image 49">
              <a:extLst>
                <a:ext uri="{FF2B5EF4-FFF2-40B4-BE49-F238E27FC236}">
                  <a16:creationId xmlns:a16="http://schemas.microsoft.com/office/drawing/2014/main" xmlns="" id="{BB8D0644-048A-C644-BFDF-7A0146E83221}"/>
                </a:ext>
              </a:extLst>
            </p:cNvPr>
            <p:cNvPicPr>
              <a:picLocks noChangeAspect="1"/>
            </p:cNvPicPr>
            <p:nvPr/>
          </p:nvPicPr>
          <p:blipFill rotWithShape="1">
            <a:blip r:embed="rId3" cstate="print"/>
            <a:srcRect l="64500" t="20077" r="25342" b="49010"/>
            <a:stretch/>
          </p:blipFill>
          <p:spPr>
            <a:xfrm>
              <a:off x="4534875" y="3813123"/>
              <a:ext cx="430877" cy="418204"/>
            </a:xfrm>
            <a:prstGeom prst="rect">
              <a:avLst/>
            </a:prstGeom>
          </p:spPr>
        </p:pic>
        <p:sp>
          <p:nvSpPr>
            <p:cNvPr id="51" name="ZoneTexte 50">
              <a:extLst>
                <a:ext uri="{FF2B5EF4-FFF2-40B4-BE49-F238E27FC236}">
                  <a16:creationId xmlns:a16="http://schemas.microsoft.com/office/drawing/2014/main" xmlns="" id="{CC852A8D-A9BB-F244-B3AA-661077E4FABD}"/>
                </a:ext>
              </a:extLst>
            </p:cNvPr>
            <p:cNvSpPr txBox="1"/>
            <p:nvPr/>
          </p:nvSpPr>
          <p:spPr>
            <a:xfrm>
              <a:off x="5089388" y="5015586"/>
              <a:ext cx="340719" cy="276999"/>
            </a:xfrm>
            <a:prstGeom prst="rect">
              <a:avLst/>
            </a:prstGeom>
            <a:noFill/>
          </p:spPr>
          <p:txBody>
            <a:bodyPr wrap="none" rtlCol="0">
              <a:spAutoFit/>
            </a:bodyPr>
            <a:lstStyle/>
            <a:p>
              <a:pPr defTabSz="685800"/>
              <a:r>
                <a:rPr lang="fr-FR" sz="1200" dirty="0">
                  <a:solidFill>
                    <a:prstClr val="black"/>
                  </a:solidFill>
                  <a:latin typeface="Calibri" panose="020F0502020204030204"/>
                </a:rPr>
                <a:t>0</a:t>
              </a:r>
              <a:r>
                <a:rPr lang="fr-FR" sz="1200" baseline="30000" dirty="0">
                  <a:solidFill>
                    <a:prstClr val="black"/>
                  </a:solidFill>
                  <a:latin typeface="Calibri" panose="020F0502020204030204"/>
                </a:rPr>
                <a:t>+</a:t>
              </a:r>
            </a:p>
          </p:txBody>
        </p:sp>
        <p:sp>
          <p:nvSpPr>
            <p:cNvPr id="52" name="ZoneTexte 51">
              <a:extLst>
                <a:ext uri="{FF2B5EF4-FFF2-40B4-BE49-F238E27FC236}">
                  <a16:creationId xmlns:a16="http://schemas.microsoft.com/office/drawing/2014/main" xmlns="" id="{C6119A1C-0B86-1645-8951-50647E8C6D94}"/>
                </a:ext>
              </a:extLst>
            </p:cNvPr>
            <p:cNvSpPr txBox="1"/>
            <p:nvPr/>
          </p:nvSpPr>
          <p:spPr>
            <a:xfrm>
              <a:off x="5236281" y="4170365"/>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3170</a:t>
              </a:r>
            </a:p>
          </p:txBody>
        </p:sp>
        <p:sp>
          <p:nvSpPr>
            <p:cNvPr id="53" name="ZoneTexte 52">
              <a:extLst>
                <a:ext uri="{FF2B5EF4-FFF2-40B4-BE49-F238E27FC236}">
                  <a16:creationId xmlns:a16="http://schemas.microsoft.com/office/drawing/2014/main" xmlns="" id="{B1B68803-30D0-4A49-B1A9-ED3720E52D64}"/>
                </a:ext>
              </a:extLst>
            </p:cNvPr>
            <p:cNvSpPr txBox="1"/>
            <p:nvPr/>
          </p:nvSpPr>
          <p:spPr>
            <a:xfrm>
              <a:off x="5243090" y="4540776"/>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2102</a:t>
              </a:r>
            </a:p>
          </p:txBody>
        </p:sp>
        <p:sp>
          <p:nvSpPr>
            <p:cNvPr id="54" name="ZoneTexte 53">
              <a:extLst>
                <a:ext uri="{FF2B5EF4-FFF2-40B4-BE49-F238E27FC236}">
                  <a16:creationId xmlns:a16="http://schemas.microsoft.com/office/drawing/2014/main" xmlns="" id="{674B2A4F-632B-8440-9262-36CE934EDE6C}"/>
                </a:ext>
              </a:extLst>
            </p:cNvPr>
            <p:cNvSpPr txBox="1"/>
            <p:nvPr/>
          </p:nvSpPr>
          <p:spPr>
            <a:xfrm>
              <a:off x="5238617" y="4398840"/>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2240</a:t>
              </a:r>
            </a:p>
          </p:txBody>
        </p:sp>
        <p:sp>
          <p:nvSpPr>
            <p:cNvPr id="55" name="ZoneTexte 54">
              <a:extLst>
                <a:ext uri="{FF2B5EF4-FFF2-40B4-BE49-F238E27FC236}">
                  <a16:creationId xmlns:a16="http://schemas.microsoft.com/office/drawing/2014/main" xmlns="" id="{BD469756-7373-0F4A-BD0D-C35576E7162C}"/>
                </a:ext>
              </a:extLst>
            </p:cNvPr>
            <p:cNvSpPr txBox="1"/>
            <p:nvPr/>
          </p:nvSpPr>
          <p:spPr>
            <a:xfrm>
              <a:off x="5240428" y="4287089"/>
              <a:ext cx="450123" cy="230832"/>
            </a:xfrm>
            <a:prstGeom prst="rect">
              <a:avLst/>
            </a:prstGeom>
            <a:noFill/>
          </p:spPr>
          <p:txBody>
            <a:bodyPr wrap="none" rtlCol="0">
              <a:spAutoFit/>
            </a:bodyPr>
            <a:lstStyle/>
            <a:p>
              <a:pPr defTabSz="685800"/>
              <a:r>
                <a:rPr lang="fr-FR" sz="900" dirty="0">
                  <a:solidFill>
                    <a:prstClr val="black"/>
                  </a:solidFill>
                  <a:latin typeface="Calibri" panose="020F0502020204030204"/>
                </a:rPr>
                <a:t>2702</a:t>
              </a:r>
            </a:p>
          </p:txBody>
        </p:sp>
        <p:cxnSp>
          <p:nvCxnSpPr>
            <p:cNvPr id="56" name="Connecteur droit avec flèche 55">
              <a:extLst>
                <a:ext uri="{FF2B5EF4-FFF2-40B4-BE49-F238E27FC236}">
                  <a16:creationId xmlns:a16="http://schemas.microsoft.com/office/drawing/2014/main" xmlns="" id="{79698212-E14D-8748-A3AD-5305FDEBF352}"/>
                </a:ext>
              </a:extLst>
            </p:cNvPr>
            <p:cNvCxnSpPr>
              <a:cxnSpLocks/>
            </p:cNvCxnSpPr>
            <p:nvPr/>
          </p:nvCxnSpPr>
          <p:spPr>
            <a:xfrm>
              <a:off x="5940445" y="2962652"/>
              <a:ext cx="355755" cy="206600"/>
            </a:xfrm>
            <a:prstGeom prst="straightConnector1">
              <a:avLst/>
            </a:prstGeom>
            <a:ln>
              <a:tailEnd type="stealth" w="med" len="sm"/>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xmlns="" id="{BA433826-3E30-5248-8E77-9B98388528FB}"/>
                </a:ext>
              </a:extLst>
            </p:cNvPr>
            <p:cNvCxnSpPr>
              <a:cxnSpLocks/>
            </p:cNvCxnSpPr>
            <p:nvPr/>
          </p:nvCxnSpPr>
          <p:spPr>
            <a:xfrm>
              <a:off x="7196571" y="3200469"/>
              <a:ext cx="305336" cy="44904"/>
            </a:xfrm>
            <a:prstGeom prst="straightConnector1">
              <a:avLst/>
            </a:prstGeom>
            <a:ln>
              <a:tailEnd type="stealth" w="med" len="sm"/>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xmlns="" id="{56C7F7B8-EC9B-9342-A2C1-1C27770FD179}"/>
                </a:ext>
              </a:extLst>
            </p:cNvPr>
            <p:cNvCxnSpPr>
              <a:cxnSpLocks/>
            </p:cNvCxnSpPr>
            <p:nvPr/>
          </p:nvCxnSpPr>
          <p:spPr>
            <a:xfrm>
              <a:off x="5946955" y="2992821"/>
              <a:ext cx="399966" cy="265491"/>
            </a:xfrm>
            <a:prstGeom prst="straightConnector1">
              <a:avLst/>
            </a:prstGeom>
            <a:ln>
              <a:tailEnd type="stealth" w="med" len="sm"/>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xmlns="" id="{634B9AE1-87E6-4A4D-8C32-A7D2586C28B3}"/>
                </a:ext>
              </a:extLst>
            </p:cNvPr>
            <p:cNvCxnSpPr>
              <a:cxnSpLocks/>
            </p:cNvCxnSpPr>
            <p:nvPr/>
          </p:nvCxnSpPr>
          <p:spPr>
            <a:xfrm>
              <a:off x="7222270" y="3249724"/>
              <a:ext cx="286269" cy="13505"/>
            </a:xfrm>
            <a:prstGeom prst="straightConnector1">
              <a:avLst/>
            </a:prstGeom>
            <a:ln>
              <a:tailEnd type="stealth" w="med" len="sm"/>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xmlns="" id="{89F970B3-239E-0A4C-B9B8-6510339A7F07}"/>
                </a:ext>
              </a:extLst>
            </p:cNvPr>
            <p:cNvCxnSpPr>
              <a:cxnSpLocks/>
            </p:cNvCxnSpPr>
            <p:nvPr/>
          </p:nvCxnSpPr>
          <p:spPr>
            <a:xfrm>
              <a:off x="7196571" y="3199252"/>
              <a:ext cx="421059" cy="9034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xmlns="" id="{DF472F10-F266-2149-910E-DCA1A8C921F9}"/>
                </a:ext>
              </a:extLst>
            </p:cNvPr>
            <p:cNvSpPr txBox="1"/>
            <p:nvPr/>
          </p:nvSpPr>
          <p:spPr>
            <a:xfrm>
              <a:off x="4920555" y="2661223"/>
              <a:ext cx="396290" cy="276999"/>
            </a:xfrm>
            <a:prstGeom prst="rect">
              <a:avLst/>
            </a:prstGeom>
            <a:noFill/>
          </p:spPr>
          <p:txBody>
            <a:bodyPr wrap="none" rtlCol="0">
              <a:spAutoFit/>
            </a:bodyPr>
            <a:lstStyle/>
            <a:p>
              <a:pPr defTabSz="685800"/>
              <a:r>
                <a:rPr lang="fr-FR" sz="1200" dirty="0">
                  <a:solidFill>
                    <a:prstClr val="black"/>
                  </a:solidFill>
                  <a:latin typeface="Calibri" panose="020F0502020204030204"/>
                </a:rPr>
                <a:t>2</a:t>
              </a:r>
              <a:r>
                <a:rPr lang="fr-FR" sz="1200" baseline="30000" dirty="0">
                  <a:solidFill>
                    <a:prstClr val="black"/>
                  </a:solidFill>
                  <a:latin typeface="Calibri" panose="020F0502020204030204"/>
                </a:rPr>
                <a:t>+</a:t>
              </a:r>
              <a:r>
                <a:rPr lang="fr-FR" sz="1200" baseline="-25000" dirty="0">
                  <a:solidFill>
                    <a:prstClr val="black"/>
                  </a:solidFill>
                  <a:latin typeface="Calibri" panose="020F0502020204030204"/>
                </a:rPr>
                <a:t>3</a:t>
              </a:r>
            </a:p>
          </p:txBody>
        </p:sp>
        <p:cxnSp>
          <p:nvCxnSpPr>
            <p:cNvPr id="62" name="Connecteur droit avec flèche 61">
              <a:extLst>
                <a:ext uri="{FF2B5EF4-FFF2-40B4-BE49-F238E27FC236}">
                  <a16:creationId xmlns:a16="http://schemas.microsoft.com/office/drawing/2014/main" xmlns="" id="{FDE759BC-B9E6-ED4A-BF4F-093AF48CDECC}"/>
                </a:ext>
              </a:extLst>
            </p:cNvPr>
            <p:cNvCxnSpPr>
              <a:cxnSpLocks/>
            </p:cNvCxnSpPr>
            <p:nvPr/>
          </p:nvCxnSpPr>
          <p:spPr>
            <a:xfrm>
              <a:off x="5940445" y="4004399"/>
              <a:ext cx="1474024" cy="169778"/>
            </a:xfrm>
            <a:prstGeom prst="straightConnector1">
              <a:avLst/>
            </a:prstGeom>
            <a:ln w="3175" cmpd="sng">
              <a:tailEnd type="non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xmlns="" id="{209BB4A4-64C9-9D42-8804-E71FEC94ED8B}"/>
                </a:ext>
              </a:extLst>
            </p:cNvPr>
            <p:cNvCxnSpPr>
              <a:cxnSpLocks/>
            </p:cNvCxnSpPr>
            <p:nvPr/>
          </p:nvCxnSpPr>
          <p:spPr>
            <a:xfrm>
              <a:off x="5932410" y="2986287"/>
              <a:ext cx="1602749" cy="1163397"/>
            </a:xfrm>
            <a:prstGeom prst="straightConnector1">
              <a:avLst/>
            </a:prstGeom>
            <a:ln w="3175" cmpd="sng">
              <a:tailEnd type="arrow"/>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xmlns="" id="{C7CEA42B-6B4F-9E4F-B408-47C576F0153F}"/>
                </a:ext>
              </a:extLst>
            </p:cNvPr>
            <p:cNvCxnSpPr>
              <a:cxnSpLocks/>
            </p:cNvCxnSpPr>
            <p:nvPr/>
          </p:nvCxnSpPr>
          <p:spPr>
            <a:xfrm>
              <a:off x="5927413" y="2997624"/>
              <a:ext cx="1566581" cy="1141227"/>
            </a:xfrm>
            <a:prstGeom prst="straightConnector1">
              <a:avLst/>
            </a:prstGeom>
            <a:ln w="3175" cmpd="sng">
              <a:tailEnd type="none"/>
            </a:ln>
          </p:spPr>
          <p:style>
            <a:lnRef idx="1">
              <a:schemeClr val="accent1"/>
            </a:lnRef>
            <a:fillRef idx="0">
              <a:schemeClr val="accent1"/>
            </a:fillRef>
            <a:effectRef idx="0">
              <a:schemeClr val="accent1"/>
            </a:effectRef>
            <a:fontRef idx="minor">
              <a:schemeClr val="tx1"/>
            </a:fontRef>
          </p:style>
        </p:cxnSp>
        <p:grpSp>
          <p:nvGrpSpPr>
            <p:cNvPr id="77" name="Groupe 64">
              <a:extLst>
                <a:ext uri="{FF2B5EF4-FFF2-40B4-BE49-F238E27FC236}">
                  <a16:creationId xmlns:a16="http://schemas.microsoft.com/office/drawing/2014/main" xmlns="" id="{968798C5-A6A8-714D-A43D-5D645C616C94}"/>
                </a:ext>
              </a:extLst>
            </p:cNvPr>
            <p:cNvGrpSpPr/>
            <p:nvPr/>
          </p:nvGrpSpPr>
          <p:grpSpPr>
            <a:xfrm>
              <a:off x="4392577" y="2541636"/>
              <a:ext cx="542926" cy="566382"/>
              <a:chOff x="4529138" y="4817660"/>
              <a:chExt cx="542926" cy="566382"/>
            </a:xfrm>
          </p:grpSpPr>
          <p:pic>
            <p:nvPicPr>
              <p:cNvPr id="66" name="Image 65">
                <a:extLst>
                  <a:ext uri="{FF2B5EF4-FFF2-40B4-BE49-F238E27FC236}">
                    <a16:creationId xmlns:a16="http://schemas.microsoft.com/office/drawing/2014/main" xmlns="" id="{57BB0711-AFA6-574C-B4F1-C299CFE57CFC}"/>
                  </a:ext>
                </a:extLst>
              </p:cNvPr>
              <p:cNvPicPr>
                <a:picLocks noChangeAspect="1"/>
              </p:cNvPicPr>
              <p:nvPr/>
            </p:nvPicPr>
            <p:blipFill rotWithShape="1">
              <a:blip r:embed="rId3" cstate="print"/>
              <a:srcRect l="74560" t="58272" r="14088" b="4594"/>
              <a:stretch/>
            </p:blipFill>
            <p:spPr>
              <a:xfrm>
                <a:off x="4529138" y="4817660"/>
                <a:ext cx="542926" cy="566382"/>
              </a:xfrm>
              <a:prstGeom prst="rect">
                <a:avLst/>
              </a:prstGeom>
            </p:spPr>
          </p:pic>
          <p:sp>
            <p:nvSpPr>
              <p:cNvPr id="67" name="Ellipse 66">
                <a:extLst>
                  <a:ext uri="{FF2B5EF4-FFF2-40B4-BE49-F238E27FC236}">
                    <a16:creationId xmlns:a16="http://schemas.microsoft.com/office/drawing/2014/main" xmlns="" id="{E22FE1DA-17B6-E749-BE80-6F10488476AA}"/>
                  </a:ext>
                </a:extLst>
              </p:cNvPr>
              <p:cNvSpPr/>
              <p:nvPr/>
            </p:nvSpPr>
            <p:spPr>
              <a:xfrm>
                <a:off x="4958571" y="4947314"/>
                <a:ext cx="108000" cy="108000"/>
              </a:xfrm>
              <a:prstGeom prst="ellipse">
                <a:avLst/>
              </a:prstGeom>
              <a:solidFill>
                <a:srgbClr val="2B3EFF"/>
              </a:solidFill>
              <a:ln>
                <a:solidFill>
                  <a:srgbClr val="2B3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Ellipse 67">
                <a:extLst>
                  <a:ext uri="{FF2B5EF4-FFF2-40B4-BE49-F238E27FC236}">
                    <a16:creationId xmlns:a16="http://schemas.microsoft.com/office/drawing/2014/main" xmlns="" id="{BCAA5D99-E8C5-E541-AF77-36C5F21ECF1F}"/>
                  </a:ext>
                </a:extLst>
              </p:cNvPr>
              <p:cNvSpPr/>
              <p:nvPr/>
            </p:nvSpPr>
            <p:spPr>
              <a:xfrm>
                <a:off x="4981419" y="4967798"/>
                <a:ext cx="36000" cy="36000"/>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9" name="ZoneTexte 68">
              <a:extLst>
                <a:ext uri="{FF2B5EF4-FFF2-40B4-BE49-F238E27FC236}">
                  <a16:creationId xmlns:a16="http://schemas.microsoft.com/office/drawing/2014/main" xmlns="" id="{175C9741-2265-FB41-9279-12802ED1BD70}"/>
                </a:ext>
              </a:extLst>
            </p:cNvPr>
            <p:cNvSpPr txBox="1"/>
            <p:nvPr/>
          </p:nvSpPr>
          <p:spPr>
            <a:xfrm>
              <a:off x="6383465" y="5022831"/>
              <a:ext cx="2495336" cy="307777"/>
            </a:xfrm>
            <a:prstGeom prst="rect">
              <a:avLst/>
            </a:prstGeom>
            <a:noFill/>
          </p:spPr>
          <p:txBody>
            <a:bodyPr wrap="none" rtlCol="0">
              <a:spAutoFit/>
            </a:bodyPr>
            <a:lstStyle/>
            <a:p>
              <a:r>
                <a:rPr lang="fr-FR" sz="1400" dirty="0"/>
                <a:t>A. </a:t>
              </a:r>
              <a:r>
                <a:rPr lang="fr-FR" sz="1400" dirty="0" err="1"/>
                <a:t>Kamenyero</a:t>
              </a:r>
              <a:r>
                <a:rPr lang="fr-FR" sz="1400" dirty="0"/>
                <a:t> (PhD en cours)</a:t>
              </a:r>
            </a:p>
          </p:txBody>
        </p:sp>
        <p:cxnSp>
          <p:nvCxnSpPr>
            <p:cNvPr id="70" name="Connecteur droit avec flèche 69">
              <a:extLst>
                <a:ext uri="{FF2B5EF4-FFF2-40B4-BE49-F238E27FC236}">
                  <a16:creationId xmlns:a16="http://schemas.microsoft.com/office/drawing/2014/main" xmlns="" id="{7AA98796-8726-1247-AE50-213D46D73753}"/>
                </a:ext>
              </a:extLst>
            </p:cNvPr>
            <p:cNvCxnSpPr>
              <a:cxnSpLocks/>
            </p:cNvCxnSpPr>
            <p:nvPr/>
          </p:nvCxnSpPr>
          <p:spPr>
            <a:xfrm flipH="1">
              <a:off x="6685548" y="4249871"/>
              <a:ext cx="1438" cy="99832"/>
            </a:xfrm>
            <a:prstGeom prst="straightConnector1">
              <a:avLst/>
            </a:prstGeom>
            <a:ln>
              <a:tailEnd type="stealth" w="med" len="sm"/>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xmlns="" id="{4539BC78-D0BE-5343-84C9-9FC914CA52CC}"/>
                </a:ext>
              </a:extLst>
            </p:cNvPr>
            <p:cNvSpPr/>
            <p:nvPr/>
          </p:nvSpPr>
          <p:spPr>
            <a:xfrm>
              <a:off x="4834769" y="1960046"/>
              <a:ext cx="4087300" cy="369332"/>
            </a:xfrm>
            <a:prstGeom prst="rect">
              <a:avLst/>
            </a:prstGeom>
          </p:spPr>
          <p:txBody>
            <a:bodyPr wrap="none">
              <a:spAutoFit/>
            </a:bodyPr>
            <a:lstStyle/>
            <a:p>
              <a:r>
                <a:rPr lang="fr-FR" dirty="0" err="1">
                  <a:solidFill>
                    <a:srgbClr val="FF0000"/>
                  </a:solidFill>
                </a:rPr>
                <a:t>Study</a:t>
              </a:r>
              <a:r>
                <a:rPr lang="fr-FR" dirty="0">
                  <a:solidFill>
                    <a:srgbClr val="FF0000"/>
                  </a:solidFill>
                </a:rPr>
                <a:t> of the </a:t>
              </a:r>
              <a:r>
                <a:rPr lang="fr-FR" dirty="0" err="1">
                  <a:solidFill>
                    <a:srgbClr val="FF0000"/>
                  </a:solidFill>
                </a:rPr>
                <a:t>multi-facets</a:t>
              </a:r>
              <a:r>
                <a:rPr lang="fr-FR" dirty="0">
                  <a:solidFill>
                    <a:srgbClr val="FF0000"/>
                  </a:solidFill>
                </a:rPr>
                <a:t> </a:t>
              </a:r>
              <a:r>
                <a:rPr lang="fr-FR" baseline="30000" dirty="0">
                  <a:solidFill>
                    <a:srgbClr val="FF0000"/>
                  </a:solidFill>
                </a:rPr>
                <a:t>12</a:t>
              </a:r>
              <a:r>
                <a:rPr lang="fr-FR" dirty="0">
                  <a:solidFill>
                    <a:srgbClr val="FF0000"/>
                  </a:solidFill>
                </a:rPr>
                <a:t>Be nucleus </a:t>
              </a:r>
            </a:p>
          </p:txBody>
        </p:sp>
      </p:grpSp>
      <p:sp>
        <p:nvSpPr>
          <p:cNvPr id="79" name="ZoneTexte 78">
            <a:extLst>
              <a:ext uri="{FF2B5EF4-FFF2-40B4-BE49-F238E27FC236}">
                <a16:creationId xmlns:a16="http://schemas.microsoft.com/office/drawing/2014/main" xmlns="" id="{B1208883-A692-A249-9963-909380933A4A}"/>
              </a:ext>
            </a:extLst>
          </p:cNvPr>
          <p:cNvSpPr txBox="1"/>
          <p:nvPr/>
        </p:nvSpPr>
        <p:spPr>
          <a:xfrm>
            <a:off x="1521543" y="-11365"/>
            <a:ext cx="7446269" cy="523220"/>
          </a:xfrm>
          <a:prstGeom prst="rect">
            <a:avLst/>
          </a:prstGeom>
          <a:noFill/>
        </p:spPr>
        <p:txBody>
          <a:bodyPr wrap="none" rtlCol="0">
            <a:spAutoFit/>
          </a:bodyPr>
          <a:lstStyle/>
          <a:p>
            <a:r>
              <a:rPr lang="fr-FR" sz="2800" dirty="0" err="1">
                <a:solidFill>
                  <a:srgbClr val="FF0000"/>
                </a:solidFill>
              </a:rPr>
              <a:t>Summary</a:t>
            </a:r>
            <a:r>
              <a:rPr lang="fr-FR" sz="2800" dirty="0">
                <a:solidFill>
                  <a:srgbClr val="FF0000"/>
                </a:solidFill>
              </a:rPr>
              <a:t> of </a:t>
            </a:r>
            <a:r>
              <a:rPr lang="fr-FR" sz="2800" dirty="0" err="1">
                <a:solidFill>
                  <a:srgbClr val="FF0000"/>
                </a:solidFill>
              </a:rPr>
              <a:t>results</a:t>
            </a:r>
            <a:r>
              <a:rPr lang="fr-FR" sz="2800" dirty="0">
                <a:solidFill>
                  <a:srgbClr val="FF0000"/>
                </a:solidFill>
              </a:rPr>
              <a:t> </a:t>
            </a:r>
            <a:r>
              <a:rPr lang="fr-FR" sz="2800" dirty="0" err="1">
                <a:solidFill>
                  <a:srgbClr val="FF0000"/>
                </a:solidFill>
              </a:rPr>
              <a:t>from</a:t>
            </a:r>
            <a:r>
              <a:rPr lang="fr-FR" sz="2800" dirty="0">
                <a:solidFill>
                  <a:srgbClr val="FF0000"/>
                </a:solidFill>
              </a:rPr>
              <a:t> the </a:t>
            </a:r>
            <a:r>
              <a:rPr lang="fr-FR" sz="2800" dirty="0" err="1">
                <a:solidFill>
                  <a:srgbClr val="FF0000"/>
                </a:solidFill>
              </a:rPr>
              <a:t>previous</a:t>
            </a:r>
            <a:r>
              <a:rPr lang="fr-FR" sz="2800" dirty="0">
                <a:solidFill>
                  <a:srgbClr val="FF0000"/>
                </a:solidFill>
              </a:rPr>
              <a:t> </a:t>
            </a:r>
            <a:r>
              <a:rPr lang="fr-FR" sz="2800" dirty="0" err="1">
                <a:solidFill>
                  <a:srgbClr val="FF0000"/>
                </a:solidFill>
              </a:rPr>
              <a:t>experiment</a:t>
            </a:r>
            <a:endParaRPr lang="fr-FR" sz="2800" dirty="0">
              <a:solidFill>
                <a:srgbClr val="FF0000"/>
              </a:solidFill>
            </a:endParaRPr>
          </a:p>
        </p:txBody>
      </p:sp>
      <p:pic>
        <p:nvPicPr>
          <p:cNvPr id="80" name="Image 79">
            <a:extLst>
              <a:ext uri="{FF2B5EF4-FFF2-40B4-BE49-F238E27FC236}">
                <a16:creationId xmlns:a16="http://schemas.microsoft.com/office/drawing/2014/main" xmlns="" id="{7BAB3673-2D17-5541-815B-91EDC466A9B2}"/>
              </a:ext>
            </a:extLst>
          </p:cNvPr>
          <p:cNvPicPr>
            <a:picLocks noChangeAspect="1"/>
          </p:cNvPicPr>
          <p:nvPr/>
        </p:nvPicPr>
        <p:blipFill rotWithShape="1">
          <a:blip r:embed="rId4" cstate="print"/>
          <a:srcRect t="34191" b="40966"/>
          <a:stretch/>
        </p:blipFill>
        <p:spPr>
          <a:xfrm>
            <a:off x="5590170" y="678102"/>
            <a:ext cx="1346049" cy="1131621"/>
          </a:xfrm>
          <a:prstGeom prst="rect">
            <a:avLst/>
          </a:prstGeom>
        </p:spPr>
      </p:pic>
    </p:spTree>
    <p:extLst>
      <p:ext uri="{BB962C8B-B14F-4D97-AF65-F5344CB8AC3E}">
        <p14:creationId xmlns:p14="http://schemas.microsoft.com/office/powerpoint/2010/main" xmlns="" val="1310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dissolve">
                                      <p:cBhvr>
                                        <p:cTn id="11" dur="500"/>
                                        <p:tgtEl>
                                          <p:spTgt spid="7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dissolve">
                                      <p:cBhvr>
                                        <p:cTn id="1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76">
            <a:extLst>
              <a:ext uri="{FF2B5EF4-FFF2-40B4-BE49-F238E27FC236}">
                <a16:creationId xmlns:a16="http://schemas.microsoft.com/office/drawing/2014/main" xmlns="" id="{8FC4AEEB-1FFB-3B4D-8BDB-F91203460E12}"/>
              </a:ext>
            </a:extLst>
          </p:cNvPr>
          <p:cNvGrpSpPr/>
          <p:nvPr/>
        </p:nvGrpSpPr>
        <p:grpSpPr>
          <a:xfrm>
            <a:off x="96162" y="3365558"/>
            <a:ext cx="9546406" cy="3476504"/>
            <a:chOff x="104175" y="3365558"/>
            <a:chExt cx="10341940" cy="3476504"/>
          </a:xfrm>
        </p:grpSpPr>
        <p:pic>
          <p:nvPicPr>
            <p:cNvPr id="2" name="Image 1">
              <a:extLst>
                <a:ext uri="{FF2B5EF4-FFF2-40B4-BE49-F238E27FC236}">
                  <a16:creationId xmlns:a16="http://schemas.microsoft.com/office/drawing/2014/main" xmlns="" id="{51F503C2-925B-FF47-B44D-66492C2F6ED0}"/>
                </a:ext>
              </a:extLst>
            </p:cNvPr>
            <p:cNvPicPr/>
            <p:nvPr/>
          </p:nvPicPr>
          <p:blipFill rotWithShape="1">
            <a:blip r:embed="rId2" cstate="print"/>
            <a:srcRect l="3316" r="502"/>
            <a:stretch/>
          </p:blipFill>
          <p:spPr>
            <a:xfrm>
              <a:off x="104175" y="3365558"/>
              <a:ext cx="5098789" cy="3476504"/>
            </a:xfrm>
            <a:prstGeom prst="rect">
              <a:avLst/>
            </a:prstGeom>
          </p:spPr>
        </p:pic>
        <p:sp>
          <p:nvSpPr>
            <p:cNvPr id="74" name="ZoneTexte 73">
              <a:extLst>
                <a:ext uri="{FF2B5EF4-FFF2-40B4-BE49-F238E27FC236}">
                  <a16:creationId xmlns:a16="http://schemas.microsoft.com/office/drawing/2014/main" xmlns="" id="{2C0E55B4-F09A-DC45-86AE-9956323BD34C}"/>
                </a:ext>
              </a:extLst>
            </p:cNvPr>
            <p:cNvSpPr txBox="1"/>
            <p:nvPr/>
          </p:nvSpPr>
          <p:spPr>
            <a:xfrm>
              <a:off x="4972672" y="4371071"/>
              <a:ext cx="5473443" cy="2308324"/>
            </a:xfrm>
            <a:prstGeom prst="rect">
              <a:avLst/>
            </a:prstGeom>
            <a:noFill/>
          </p:spPr>
          <p:txBody>
            <a:bodyPr wrap="none" rtlCol="0">
              <a:spAutoFit/>
            </a:bodyPr>
            <a:lstStyle/>
            <a:p>
              <a:r>
                <a:rPr lang="fr-FR" dirty="0" err="1">
                  <a:solidFill>
                    <a:srgbClr val="00B0F0"/>
                  </a:solidFill>
                </a:rPr>
                <a:t>Means</a:t>
              </a:r>
              <a:r>
                <a:rPr lang="fr-FR" dirty="0">
                  <a:solidFill>
                    <a:srgbClr val="00B0F0"/>
                  </a:solidFill>
                </a:rPr>
                <a:t>:</a:t>
              </a:r>
            </a:p>
            <a:p>
              <a:r>
                <a:rPr lang="fr-FR" dirty="0" err="1"/>
                <a:t>Study</a:t>
              </a:r>
              <a:r>
                <a:rPr lang="fr-FR" dirty="0"/>
                <a:t> of all </a:t>
              </a:r>
              <a:r>
                <a:rPr lang="fr-FR" dirty="0" err="1"/>
                <a:t>step</a:t>
              </a:r>
              <a:r>
                <a:rPr lang="fr-FR" dirty="0"/>
                <a:t> of the </a:t>
              </a:r>
              <a:r>
                <a:rPr lang="fr-FR" dirty="0" err="1"/>
                <a:t>reaction</a:t>
              </a:r>
              <a:r>
                <a:rPr lang="fr-FR" dirty="0"/>
                <a:t> </a:t>
              </a:r>
              <a:r>
                <a:rPr lang="fr-FR" dirty="0" err="1"/>
                <a:t>with</a:t>
              </a:r>
              <a:r>
                <a:rPr lang="fr-FR" dirty="0"/>
                <a:t> full </a:t>
              </a:r>
              <a:r>
                <a:rPr lang="fr-FR" dirty="0" err="1"/>
                <a:t>kinematics</a:t>
              </a:r>
              <a:r>
                <a:rPr lang="fr-FR" dirty="0"/>
                <a:t> </a:t>
              </a:r>
            </a:p>
            <a:p>
              <a:r>
                <a:rPr lang="fr-FR" dirty="0"/>
                <a:t>for ions and neutrons</a:t>
              </a:r>
            </a:p>
            <a:p>
              <a:endParaRPr lang="fr-FR" dirty="0"/>
            </a:p>
            <a:p>
              <a:r>
                <a:rPr lang="fr-FR" dirty="0" err="1"/>
                <a:t>Very</a:t>
              </a:r>
              <a:r>
                <a:rPr lang="fr-FR" dirty="0"/>
                <a:t> good (neutron) </a:t>
              </a:r>
              <a:r>
                <a:rPr lang="fr-FR" dirty="0" err="1"/>
                <a:t>energy</a:t>
              </a:r>
              <a:r>
                <a:rPr lang="fr-FR" dirty="0"/>
                <a:t> </a:t>
              </a:r>
              <a:r>
                <a:rPr lang="fr-FR" dirty="0" err="1"/>
                <a:t>resolution</a:t>
              </a:r>
              <a:r>
                <a:rPr lang="fr-FR" dirty="0"/>
                <a:t> (NEULAND)</a:t>
              </a:r>
            </a:p>
            <a:p>
              <a:r>
                <a:rPr lang="fr-FR" dirty="0" err="1"/>
                <a:t>Highest</a:t>
              </a:r>
              <a:r>
                <a:rPr lang="fr-FR" dirty="0"/>
                <a:t> </a:t>
              </a:r>
              <a:r>
                <a:rPr lang="fr-FR" dirty="0" err="1"/>
                <a:t>efficiency</a:t>
              </a:r>
              <a:r>
                <a:rPr lang="fr-FR" dirty="0"/>
                <a:t> </a:t>
              </a:r>
              <a:r>
                <a:rPr lang="fr-FR" dirty="0" err="1"/>
                <a:t>worldwide</a:t>
              </a:r>
              <a:endParaRPr lang="fr-FR" dirty="0"/>
            </a:p>
            <a:p>
              <a:endParaRPr lang="fr-FR" dirty="0"/>
            </a:p>
            <a:p>
              <a:r>
                <a:rPr lang="fr-FR" dirty="0"/>
                <a:t>Good </a:t>
              </a:r>
              <a:r>
                <a:rPr lang="fr-FR" dirty="0">
                  <a:latin typeface="Symbol" pitchFamily="2" charset="2"/>
                </a:rPr>
                <a:t>g</a:t>
              </a:r>
              <a:r>
                <a:rPr lang="fr-FR" dirty="0"/>
                <a:t> </a:t>
              </a:r>
              <a:r>
                <a:rPr lang="fr-FR" dirty="0" err="1"/>
                <a:t>energy</a:t>
              </a:r>
              <a:r>
                <a:rPr lang="fr-FR" dirty="0"/>
                <a:t> </a:t>
              </a:r>
              <a:r>
                <a:rPr lang="fr-FR" dirty="0" err="1"/>
                <a:t>resolution</a:t>
              </a:r>
              <a:r>
                <a:rPr lang="fr-FR" dirty="0"/>
                <a:t> and </a:t>
              </a:r>
              <a:r>
                <a:rPr lang="fr-FR" dirty="0" err="1"/>
                <a:t>efficiency</a:t>
              </a:r>
              <a:r>
                <a:rPr lang="fr-FR" dirty="0"/>
                <a:t> (CALIFA)</a:t>
              </a:r>
            </a:p>
          </p:txBody>
        </p:sp>
      </p:grpSp>
      <p:sp>
        <p:nvSpPr>
          <p:cNvPr id="75" name="ZoneTexte 74">
            <a:extLst>
              <a:ext uri="{FF2B5EF4-FFF2-40B4-BE49-F238E27FC236}">
                <a16:creationId xmlns:a16="http://schemas.microsoft.com/office/drawing/2014/main" xmlns="" id="{A31D8CF6-6D4D-464A-8E98-7F314291F454}"/>
              </a:ext>
            </a:extLst>
          </p:cNvPr>
          <p:cNvSpPr txBox="1"/>
          <p:nvPr/>
        </p:nvSpPr>
        <p:spPr>
          <a:xfrm>
            <a:off x="980222" y="-40728"/>
            <a:ext cx="7735254" cy="461665"/>
          </a:xfrm>
          <a:prstGeom prst="rect">
            <a:avLst/>
          </a:prstGeom>
          <a:noFill/>
        </p:spPr>
        <p:txBody>
          <a:bodyPr wrap="none" rtlCol="0">
            <a:spAutoFit/>
          </a:bodyPr>
          <a:lstStyle/>
          <a:p>
            <a:r>
              <a:rPr lang="fr-FR" sz="2400" dirty="0" err="1">
                <a:solidFill>
                  <a:srgbClr val="C442BF"/>
                </a:solidFill>
              </a:rPr>
              <a:t>Study</a:t>
            </a:r>
            <a:r>
              <a:rPr lang="fr-FR" sz="2400" dirty="0">
                <a:solidFill>
                  <a:srgbClr val="C442BF"/>
                </a:solidFill>
              </a:rPr>
              <a:t> of 2n and 4n </a:t>
            </a:r>
            <a:r>
              <a:rPr lang="fr-FR" sz="2400" dirty="0" err="1">
                <a:solidFill>
                  <a:srgbClr val="C442BF"/>
                </a:solidFill>
              </a:rPr>
              <a:t>correlations</a:t>
            </a:r>
            <a:r>
              <a:rPr lang="fr-FR" sz="2400" dirty="0">
                <a:solidFill>
                  <a:srgbClr val="C442BF"/>
                </a:solidFill>
              </a:rPr>
              <a:t> in </a:t>
            </a:r>
            <a:r>
              <a:rPr lang="fr-FR" sz="2400" dirty="0" err="1">
                <a:solidFill>
                  <a:srgbClr val="C442BF"/>
                </a:solidFill>
              </a:rPr>
              <a:t>atomic</a:t>
            </a:r>
            <a:r>
              <a:rPr lang="fr-FR" sz="2400" dirty="0">
                <a:solidFill>
                  <a:srgbClr val="C442BF"/>
                </a:solidFill>
              </a:rPr>
              <a:t> </a:t>
            </a:r>
            <a:r>
              <a:rPr lang="fr-FR" sz="2400" dirty="0" err="1">
                <a:solidFill>
                  <a:srgbClr val="C442BF"/>
                </a:solidFill>
              </a:rPr>
              <a:t>nuclei</a:t>
            </a:r>
            <a:r>
              <a:rPr lang="fr-FR" sz="2400" dirty="0">
                <a:solidFill>
                  <a:srgbClr val="C442BF"/>
                </a:solidFill>
              </a:rPr>
              <a:t> at FAIR/GSI</a:t>
            </a:r>
          </a:p>
        </p:txBody>
      </p:sp>
      <p:sp>
        <p:nvSpPr>
          <p:cNvPr id="3" name="ZoneTexte 2">
            <a:extLst>
              <a:ext uri="{FF2B5EF4-FFF2-40B4-BE49-F238E27FC236}">
                <a16:creationId xmlns:a16="http://schemas.microsoft.com/office/drawing/2014/main" xmlns="" id="{CA2137FC-9FA2-A547-985E-B418C15A78A3}"/>
              </a:ext>
            </a:extLst>
          </p:cNvPr>
          <p:cNvSpPr txBox="1"/>
          <p:nvPr/>
        </p:nvSpPr>
        <p:spPr>
          <a:xfrm>
            <a:off x="4455465" y="465358"/>
            <a:ext cx="4693874" cy="3170099"/>
          </a:xfrm>
          <a:prstGeom prst="rect">
            <a:avLst/>
          </a:prstGeom>
          <a:noFill/>
        </p:spPr>
        <p:txBody>
          <a:bodyPr wrap="square" rtlCol="0">
            <a:spAutoFit/>
          </a:bodyPr>
          <a:lstStyle/>
          <a:p>
            <a:r>
              <a:rPr lang="fr-FR" sz="2000" dirty="0">
                <a:solidFill>
                  <a:srgbClr val="00B0F0"/>
                </a:solidFill>
              </a:rPr>
              <a:t>Program: </a:t>
            </a:r>
          </a:p>
          <a:p>
            <a:r>
              <a:rPr lang="fr-FR" dirty="0"/>
              <a:t>Use of quasi-free proton knockout </a:t>
            </a:r>
            <a:r>
              <a:rPr lang="fr-FR" dirty="0" err="1"/>
              <a:t>mechanism</a:t>
            </a:r>
            <a:r>
              <a:rPr lang="fr-FR" dirty="0"/>
              <a:t> to </a:t>
            </a:r>
            <a:r>
              <a:rPr lang="fr-FR" dirty="0" err="1"/>
              <a:t>promote</a:t>
            </a:r>
            <a:r>
              <a:rPr lang="fr-FR" dirty="0"/>
              <a:t> 1n, 2n or 4n in the continuum</a:t>
            </a:r>
          </a:p>
          <a:p>
            <a:endParaRPr lang="fr-FR" dirty="0"/>
          </a:p>
          <a:p>
            <a:r>
              <a:rPr lang="fr-FR" dirty="0" err="1"/>
              <a:t>Spectroscopy</a:t>
            </a:r>
            <a:r>
              <a:rPr lang="fr-FR" dirty="0"/>
              <a:t> of </a:t>
            </a:r>
            <a:r>
              <a:rPr lang="fr-FR" dirty="0" err="1"/>
              <a:t>drip</a:t>
            </a:r>
            <a:r>
              <a:rPr lang="fr-FR" dirty="0"/>
              <a:t>-line </a:t>
            </a:r>
            <a:r>
              <a:rPr lang="fr-FR" dirty="0" err="1"/>
              <a:t>nuclei</a:t>
            </a:r>
            <a:r>
              <a:rPr lang="fr-FR" dirty="0"/>
              <a:t> </a:t>
            </a:r>
            <a:r>
              <a:rPr lang="fr-FR" dirty="0" err="1"/>
              <a:t>with</a:t>
            </a:r>
            <a:r>
              <a:rPr lang="fr-FR" dirty="0"/>
              <a:t> excellent </a:t>
            </a:r>
            <a:r>
              <a:rPr lang="fr-FR" dirty="0" err="1"/>
              <a:t>energy</a:t>
            </a:r>
            <a:r>
              <a:rPr lang="fr-FR" dirty="0"/>
              <a:t> </a:t>
            </a:r>
            <a:r>
              <a:rPr lang="fr-FR" dirty="0" err="1"/>
              <a:t>resolution</a:t>
            </a:r>
            <a:r>
              <a:rPr lang="fr-FR" dirty="0"/>
              <a:t> </a:t>
            </a:r>
            <a:r>
              <a:rPr lang="fr-FR" dirty="0">
                <a:solidFill>
                  <a:srgbClr val="C369FE"/>
                </a:solidFill>
              </a:rPr>
              <a:t>-&gt; </a:t>
            </a:r>
            <a:r>
              <a:rPr lang="fr-FR" dirty="0" err="1">
                <a:solidFill>
                  <a:srgbClr val="C369FE"/>
                </a:solidFill>
              </a:rPr>
              <a:t>shell</a:t>
            </a:r>
            <a:r>
              <a:rPr lang="fr-FR" dirty="0">
                <a:solidFill>
                  <a:srgbClr val="C369FE"/>
                </a:solidFill>
              </a:rPr>
              <a:t> </a:t>
            </a:r>
            <a:r>
              <a:rPr lang="fr-FR" dirty="0" err="1">
                <a:solidFill>
                  <a:srgbClr val="C369FE"/>
                </a:solidFill>
              </a:rPr>
              <a:t>evolution</a:t>
            </a:r>
            <a:endParaRPr lang="fr-FR" dirty="0">
              <a:solidFill>
                <a:srgbClr val="C369FE"/>
              </a:solidFill>
            </a:endParaRPr>
          </a:p>
          <a:p>
            <a:endParaRPr lang="fr-FR" dirty="0"/>
          </a:p>
          <a:p>
            <a:r>
              <a:rPr lang="fr-FR" dirty="0" err="1"/>
              <a:t>Study</a:t>
            </a:r>
            <a:r>
              <a:rPr lang="fr-FR" dirty="0"/>
              <a:t> of 2n or 4n </a:t>
            </a:r>
            <a:r>
              <a:rPr lang="fr-FR" dirty="0" err="1"/>
              <a:t>correlations</a:t>
            </a:r>
            <a:r>
              <a:rPr lang="fr-FR" dirty="0"/>
              <a:t> as a </a:t>
            </a:r>
            <a:r>
              <a:rPr lang="fr-FR" dirty="0" err="1"/>
              <a:t>function</a:t>
            </a:r>
            <a:r>
              <a:rPr lang="fr-FR" dirty="0"/>
              <a:t> of </a:t>
            </a:r>
            <a:r>
              <a:rPr lang="fr-FR" dirty="0" err="1"/>
              <a:t>nuclear</a:t>
            </a:r>
            <a:r>
              <a:rPr lang="fr-FR" dirty="0"/>
              <a:t> structure and the </a:t>
            </a:r>
            <a:r>
              <a:rPr lang="fr-FR" dirty="0" err="1"/>
              <a:t>proximity</a:t>
            </a:r>
            <a:r>
              <a:rPr lang="fr-FR" dirty="0"/>
              <a:t> of the </a:t>
            </a:r>
            <a:r>
              <a:rPr lang="fr-FR" dirty="0" err="1"/>
              <a:t>drip</a:t>
            </a:r>
            <a:r>
              <a:rPr lang="fr-FR" dirty="0"/>
              <a:t> line</a:t>
            </a:r>
          </a:p>
          <a:p>
            <a:r>
              <a:rPr lang="fr-FR" dirty="0">
                <a:solidFill>
                  <a:srgbClr val="C369FE"/>
                </a:solidFill>
              </a:rPr>
              <a:t>-&gt;</a:t>
            </a:r>
            <a:r>
              <a:rPr lang="fr-FR" dirty="0"/>
              <a:t> </a:t>
            </a:r>
            <a:r>
              <a:rPr lang="fr-FR" dirty="0">
                <a:solidFill>
                  <a:srgbClr val="C369FE"/>
                </a:solidFill>
              </a:rPr>
              <a:t>Evolution of </a:t>
            </a:r>
            <a:r>
              <a:rPr lang="fr-FR" dirty="0" err="1">
                <a:solidFill>
                  <a:srgbClr val="C369FE"/>
                </a:solidFill>
              </a:rPr>
              <a:t>nuclear</a:t>
            </a:r>
            <a:r>
              <a:rPr lang="fr-FR" dirty="0">
                <a:solidFill>
                  <a:srgbClr val="C369FE"/>
                </a:solidFill>
              </a:rPr>
              <a:t> </a:t>
            </a:r>
            <a:r>
              <a:rPr lang="fr-FR" dirty="0" err="1">
                <a:solidFill>
                  <a:srgbClr val="C369FE"/>
                </a:solidFill>
              </a:rPr>
              <a:t>superfluidity</a:t>
            </a:r>
            <a:r>
              <a:rPr lang="fr-FR" dirty="0">
                <a:solidFill>
                  <a:srgbClr val="C369FE"/>
                </a:solidFill>
              </a:rPr>
              <a:t> </a:t>
            </a:r>
          </a:p>
        </p:txBody>
      </p:sp>
      <p:grpSp>
        <p:nvGrpSpPr>
          <p:cNvPr id="5" name="Groupe 75">
            <a:extLst>
              <a:ext uri="{FF2B5EF4-FFF2-40B4-BE49-F238E27FC236}">
                <a16:creationId xmlns:a16="http://schemas.microsoft.com/office/drawing/2014/main" xmlns="" id="{4A50424D-A82F-EB4A-A259-7A501B6D45AA}"/>
              </a:ext>
            </a:extLst>
          </p:cNvPr>
          <p:cNvGrpSpPr/>
          <p:nvPr/>
        </p:nvGrpSpPr>
        <p:grpSpPr>
          <a:xfrm>
            <a:off x="228125" y="465359"/>
            <a:ext cx="4319313" cy="2970477"/>
            <a:chOff x="205680" y="3371857"/>
            <a:chExt cx="4823807" cy="3085175"/>
          </a:xfrm>
        </p:grpSpPr>
        <p:grpSp>
          <p:nvGrpSpPr>
            <p:cNvPr id="6" name="Grouper 39">
              <a:extLst>
                <a:ext uri="{FF2B5EF4-FFF2-40B4-BE49-F238E27FC236}">
                  <a16:creationId xmlns:a16="http://schemas.microsoft.com/office/drawing/2014/main" xmlns="" id="{B7FB365F-6032-FA4F-A2A5-0E06A212C700}"/>
                </a:ext>
              </a:extLst>
            </p:cNvPr>
            <p:cNvGrpSpPr/>
            <p:nvPr/>
          </p:nvGrpSpPr>
          <p:grpSpPr>
            <a:xfrm>
              <a:off x="205680" y="3371857"/>
              <a:ext cx="4823807" cy="3085175"/>
              <a:chOff x="4317430" y="1128528"/>
              <a:chExt cx="4823807" cy="3085175"/>
            </a:xfrm>
          </p:grpSpPr>
          <p:grpSp>
            <p:nvGrpSpPr>
              <p:cNvPr id="7" name="Grouper 34">
                <a:extLst>
                  <a:ext uri="{FF2B5EF4-FFF2-40B4-BE49-F238E27FC236}">
                    <a16:creationId xmlns:a16="http://schemas.microsoft.com/office/drawing/2014/main" xmlns="" id="{B2A207DF-EAD6-3D41-BBEE-E78AD28FCEF3}"/>
                  </a:ext>
                </a:extLst>
              </p:cNvPr>
              <p:cNvGrpSpPr/>
              <p:nvPr/>
            </p:nvGrpSpPr>
            <p:grpSpPr>
              <a:xfrm>
                <a:off x="4584878" y="1357517"/>
                <a:ext cx="4556359" cy="2856186"/>
                <a:chOff x="240343" y="638554"/>
                <a:chExt cx="4556359" cy="2856186"/>
              </a:xfrm>
            </p:grpSpPr>
            <p:sp>
              <p:nvSpPr>
                <p:cNvPr id="83" name="Rectangle 82">
                  <a:extLst>
                    <a:ext uri="{FF2B5EF4-FFF2-40B4-BE49-F238E27FC236}">
                      <a16:creationId xmlns:a16="http://schemas.microsoft.com/office/drawing/2014/main" xmlns="" id="{E00E2178-B2E4-C64A-8E6E-AE065975F530}"/>
                    </a:ext>
                  </a:extLst>
                </p:cNvPr>
                <p:cNvSpPr/>
                <p:nvPr/>
              </p:nvSpPr>
              <p:spPr>
                <a:xfrm>
                  <a:off x="4137025" y="1887851"/>
                  <a:ext cx="195928" cy="23086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FF"/>
                    </a:solidFill>
                  </a:endParaRPr>
                </a:p>
              </p:txBody>
            </p:sp>
            <p:cxnSp>
              <p:nvCxnSpPr>
                <p:cNvPr id="84" name="Connecteur droit avec flèche 83">
                  <a:extLst>
                    <a:ext uri="{FF2B5EF4-FFF2-40B4-BE49-F238E27FC236}">
                      <a16:creationId xmlns:a16="http://schemas.microsoft.com/office/drawing/2014/main" xmlns="" id="{DBED3C9D-A9B0-214D-A29A-B27EB4BA8648}"/>
                    </a:ext>
                  </a:extLst>
                </p:cNvPr>
                <p:cNvCxnSpPr/>
                <p:nvPr/>
              </p:nvCxnSpPr>
              <p:spPr>
                <a:xfrm flipH="1">
                  <a:off x="4200956" y="2001530"/>
                  <a:ext cx="263994" cy="0"/>
                </a:xfrm>
                <a:prstGeom prst="straightConnector1">
                  <a:avLst/>
                </a:prstGeom>
                <a:ln w="952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5" name="ZoneTexte 84">
                  <a:extLst>
                    <a:ext uri="{FF2B5EF4-FFF2-40B4-BE49-F238E27FC236}">
                      <a16:creationId xmlns:a16="http://schemas.microsoft.com/office/drawing/2014/main" xmlns="" id="{4CD27BB5-9780-DC42-A9DB-F41782D50CD3}"/>
                    </a:ext>
                  </a:extLst>
                </p:cNvPr>
                <p:cNvSpPr txBox="1"/>
                <p:nvPr/>
              </p:nvSpPr>
              <p:spPr>
                <a:xfrm>
                  <a:off x="4085026" y="1569552"/>
                  <a:ext cx="512365" cy="351626"/>
                </a:xfrm>
                <a:prstGeom prst="rect">
                  <a:avLst/>
                </a:prstGeom>
                <a:noFill/>
              </p:spPr>
              <p:txBody>
                <a:bodyPr wrap="none" rtlCol="0">
                  <a:spAutoFit/>
                </a:bodyPr>
                <a:lstStyle/>
                <a:p>
                  <a:r>
                    <a:rPr lang="fr-FR" sz="1600" dirty="0">
                      <a:solidFill>
                        <a:srgbClr val="0000FF"/>
                      </a:solidFill>
                    </a:rPr>
                    <a:t>-1n</a:t>
                  </a:r>
                </a:p>
              </p:txBody>
            </p:sp>
            <p:sp>
              <p:nvSpPr>
                <p:cNvPr id="86" name="Rectangle 85">
                  <a:extLst>
                    <a:ext uri="{FF2B5EF4-FFF2-40B4-BE49-F238E27FC236}">
                      <a16:creationId xmlns:a16="http://schemas.microsoft.com/office/drawing/2014/main" xmlns="" id="{5736AD2A-E730-D24B-844D-EC10E41B640B}"/>
                    </a:ext>
                  </a:extLst>
                </p:cNvPr>
                <p:cNvSpPr/>
                <p:nvPr/>
              </p:nvSpPr>
              <p:spPr>
                <a:xfrm>
                  <a:off x="4127551" y="2330185"/>
                  <a:ext cx="205402" cy="242837"/>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xmlns="" id="{A7004E1E-4BC8-534D-AA7C-5069FC1C14ED}"/>
                    </a:ext>
                  </a:extLst>
                </p:cNvPr>
                <p:cNvCxnSpPr/>
                <p:nvPr/>
              </p:nvCxnSpPr>
              <p:spPr>
                <a:xfrm>
                  <a:off x="4227364" y="2207429"/>
                  <a:ext cx="0" cy="306554"/>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8" name="ZoneTexte 87">
                  <a:extLst>
                    <a:ext uri="{FF2B5EF4-FFF2-40B4-BE49-F238E27FC236}">
                      <a16:creationId xmlns:a16="http://schemas.microsoft.com/office/drawing/2014/main" xmlns="" id="{3A968071-AD4D-5846-ADA2-CE4D00542ADD}"/>
                    </a:ext>
                  </a:extLst>
                </p:cNvPr>
                <p:cNvSpPr txBox="1"/>
                <p:nvPr/>
              </p:nvSpPr>
              <p:spPr>
                <a:xfrm>
                  <a:off x="4284337" y="2175429"/>
                  <a:ext cx="512365" cy="351626"/>
                </a:xfrm>
                <a:prstGeom prst="rect">
                  <a:avLst/>
                </a:prstGeom>
                <a:noFill/>
              </p:spPr>
              <p:txBody>
                <a:bodyPr wrap="none" rtlCol="0">
                  <a:spAutoFit/>
                </a:bodyPr>
                <a:lstStyle/>
                <a:p>
                  <a:r>
                    <a:rPr lang="fr-FR" sz="1600" dirty="0">
                      <a:solidFill>
                        <a:srgbClr val="008000"/>
                      </a:solidFill>
                    </a:rPr>
                    <a:t>-1p</a:t>
                  </a:r>
                </a:p>
              </p:txBody>
            </p:sp>
            <p:grpSp>
              <p:nvGrpSpPr>
                <p:cNvPr id="8" name="Grouper 107">
                  <a:extLst>
                    <a:ext uri="{FF2B5EF4-FFF2-40B4-BE49-F238E27FC236}">
                      <a16:creationId xmlns:a16="http://schemas.microsoft.com/office/drawing/2014/main" xmlns="" id="{C2F72643-1B2B-C740-BAA0-169D2771E43F}"/>
                    </a:ext>
                  </a:extLst>
                </p:cNvPr>
                <p:cNvGrpSpPr/>
                <p:nvPr/>
              </p:nvGrpSpPr>
              <p:grpSpPr>
                <a:xfrm>
                  <a:off x="240343" y="638554"/>
                  <a:ext cx="3701957" cy="2856186"/>
                  <a:chOff x="244343" y="3932753"/>
                  <a:chExt cx="3701957" cy="2856186"/>
                </a:xfrm>
              </p:grpSpPr>
              <p:grpSp>
                <p:nvGrpSpPr>
                  <p:cNvPr id="9" name="Grouper 97">
                    <a:extLst>
                      <a:ext uri="{FF2B5EF4-FFF2-40B4-BE49-F238E27FC236}">
                        <a16:creationId xmlns:a16="http://schemas.microsoft.com/office/drawing/2014/main" xmlns="" id="{F6A4CCDB-6793-174B-9210-D283DA0DEE84}"/>
                      </a:ext>
                    </a:extLst>
                  </p:cNvPr>
                  <p:cNvGrpSpPr/>
                  <p:nvPr/>
                </p:nvGrpSpPr>
                <p:grpSpPr>
                  <a:xfrm>
                    <a:off x="244343" y="3932753"/>
                    <a:ext cx="3701957" cy="2856186"/>
                    <a:chOff x="244343" y="3932753"/>
                    <a:chExt cx="3701957" cy="2856186"/>
                  </a:xfrm>
                </p:grpSpPr>
                <p:grpSp>
                  <p:nvGrpSpPr>
                    <p:cNvPr id="10" name="Grouper 48">
                      <a:extLst>
                        <a:ext uri="{FF2B5EF4-FFF2-40B4-BE49-F238E27FC236}">
                          <a16:creationId xmlns:a16="http://schemas.microsoft.com/office/drawing/2014/main" xmlns="" id="{32E20A98-87C6-A648-A53D-874DE0BF47B8}"/>
                        </a:ext>
                      </a:extLst>
                    </p:cNvPr>
                    <p:cNvGrpSpPr>
                      <a:grpSpLocks/>
                    </p:cNvGrpSpPr>
                    <p:nvPr/>
                  </p:nvGrpSpPr>
                  <p:grpSpPr>
                    <a:xfrm>
                      <a:off x="244343" y="3932753"/>
                      <a:ext cx="3701957" cy="2856186"/>
                      <a:chOff x="4355976" y="1449208"/>
                      <a:chExt cx="2304256" cy="1512168"/>
                    </a:xfrm>
                  </p:grpSpPr>
                  <p:pic>
                    <p:nvPicPr>
                      <p:cNvPr id="111" name="Image 110">
                        <a:extLst>
                          <a:ext uri="{FF2B5EF4-FFF2-40B4-BE49-F238E27FC236}">
                            <a16:creationId xmlns:a16="http://schemas.microsoft.com/office/drawing/2014/main" xmlns="" id="{77D0F23B-B043-1F49-8585-E6C4E82D8AF6}"/>
                          </a:ext>
                        </a:extLst>
                      </p:cNvPr>
                      <p:cNvPicPr>
                        <a:picLocks noChangeAspect="1"/>
                      </p:cNvPicPr>
                      <p:nvPr/>
                    </p:nvPicPr>
                    <p:blipFill>
                      <a:blip r:embed="rId3" cstate="print"/>
                      <a:stretch>
                        <a:fillRect/>
                      </a:stretch>
                    </p:blipFill>
                    <p:spPr>
                      <a:xfrm>
                        <a:off x="4355976" y="1449208"/>
                        <a:ext cx="2304256" cy="1512168"/>
                      </a:xfrm>
                      <a:prstGeom prst="rect">
                        <a:avLst/>
                      </a:prstGeom>
                    </p:spPr>
                  </p:pic>
                  <p:sp>
                    <p:nvSpPr>
                      <p:cNvPr id="112" name="ZoneTexte 111">
                        <a:extLst>
                          <a:ext uri="{FF2B5EF4-FFF2-40B4-BE49-F238E27FC236}">
                            <a16:creationId xmlns:a16="http://schemas.microsoft.com/office/drawing/2014/main" xmlns="" id="{B509253F-BCAC-2443-8049-CA23976BCC3E}"/>
                          </a:ext>
                        </a:extLst>
                      </p:cNvPr>
                      <p:cNvSpPr txBox="1"/>
                      <p:nvPr/>
                    </p:nvSpPr>
                    <p:spPr>
                      <a:xfrm>
                        <a:off x="5879281" y="2059439"/>
                        <a:ext cx="257630" cy="152316"/>
                      </a:xfrm>
                      <a:prstGeom prst="rect">
                        <a:avLst/>
                      </a:prstGeom>
                      <a:noFill/>
                    </p:spPr>
                    <p:txBody>
                      <a:bodyPr wrap="none" rtlCol="0">
                        <a:spAutoFit/>
                      </a:bodyPr>
                      <a:lstStyle/>
                      <a:p>
                        <a:r>
                          <a:rPr lang="fr-FR" sz="1200" baseline="30000" dirty="0">
                            <a:solidFill>
                              <a:srgbClr val="0000FF"/>
                            </a:solidFill>
                          </a:rPr>
                          <a:t>17</a:t>
                        </a:r>
                        <a:r>
                          <a:rPr lang="fr-FR" sz="1200" dirty="0">
                            <a:solidFill>
                              <a:srgbClr val="0000FF"/>
                            </a:solidFill>
                          </a:rPr>
                          <a:t>B</a:t>
                        </a:r>
                      </a:p>
                    </p:txBody>
                  </p:sp>
                  <p:sp>
                    <p:nvSpPr>
                      <p:cNvPr id="113" name="ZoneTexte 112">
                        <a:extLst>
                          <a:ext uri="{FF2B5EF4-FFF2-40B4-BE49-F238E27FC236}">
                            <a16:creationId xmlns:a16="http://schemas.microsoft.com/office/drawing/2014/main" xmlns="" id="{39C65E74-AB77-D54B-AAF5-55FCD4C7CED1}"/>
                          </a:ext>
                        </a:extLst>
                      </p:cNvPr>
                      <p:cNvSpPr txBox="1"/>
                      <p:nvPr/>
                    </p:nvSpPr>
                    <p:spPr>
                      <a:xfrm>
                        <a:off x="5614736" y="2198914"/>
                        <a:ext cx="311117" cy="152316"/>
                      </a:xfrm>
                      <a:prstGeom prst="rect">
                        <a:avLst/>
                      </a:prstGeom>
                      <a:noFill/>
                    </p:spPr>
                    <p:txBody>
                      <a:bodyPr wrap="none" rtlCol="0">
                        <a:spAutoFit/>
                      </a:bodyPr>
                      <a:lstStyle/>
                      <a:p>
                        <a:r>
                          <a:rPr lang="fr-FR" sz="1200" baseline="30000" dirty="0">
                            <a:solidFill>
                              <a:srgbClr val="0000FF"/>
                            </a:solidFill>
                          </a:rPr>
                          <a:t>14</a:t>
                        </a:r>
                        <a:r>
                          <a:rPr lang="fr-FR" sz="1200" dirty="0">
                            <a:solidFill>
                              <a:srgbClr val="0000FF"/>
                            </a:solidFill>
                          </a:rPr>
                          <a:t>Be</a:t>
                        </a:r>
                      </a:p>
                    </p:txBody>
                  </p:sp>
                  <p:sp>
                    <p:nvSpPr>
                      <p:cNvPr id="114" name="Rectangle 113">
                        <a:extLst>
                          <a:ext uri="{FF2B5EF4-FFF2-40B4-BE49-F238E27FC236}">
                            <a16:creationId xmlns:a16="http://schemas.microsoft.com/office/drawing/2014/main" xmlns="" id="{934425F4-98A7-7244-AF61-5A3A5D8239CF}"/>
                          </a:ext>
                        </a:extLst>
                      </p:cNvPr>
                      <p:cNvSpPr/>
                      <p:nvPr/>
                    </p:nvSpPr>
                    <p:spPr>
                      <a:xfrm>
                        <a:off x="6444208" y="2385312"/>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15" name="Rectangle 114">
                        <a:extLst>
                          <a:ext uri="{FF2B5EF4-FFF2-40B4-BE49-F238E27FC236}">
                            <a16:creationId xmlns:a16="http://schemas.microsoft.com/office/drawing/2014/main" xmlns="" id="{54E875DC-2376-1D4C-8933-45B6C809FBBA}"/>
                          </a:ext>
                        </a:extLst>
                      </p:cNvPr>
                      <p:cNvSpPr/>
                      <p:nvPr/>
                    </p:nvSpPr>
                    <p:spPr>
                      <a:xfrm>
                        <a:off x="6402932" y="2529328"/>
                        <a:ext cx="25186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grpSp>
                <p:sp>
                  <p:nvSpPr>
                    <p:cNvPr id="108" name="Rectangle 107">
                      <a:extLst>
                        <a:ext uri="{FF2B5EF4-FFF2-40B4-BE49-F238E27FC236}">
                          <a16:creationId xmlns:a16="http://schemas.microsoft.com/office/drawing/2014/main" xmlns="" id="{4A243ED0-748D-DC44-8162-04053B2F0EF7}"/>
                        </a:ext>
                      </a:extLst>
                    </p:cNvPr>
                    <p:cNvSpPr/>
                    <p:nvPr/>
                  </p:nvSpPr>
                  <p:spPr>
                    <a:xfrm>
                      <a:off x="2844853" y="4883878"/>
                      <a:ext cx="180000" cy="242837"/>
                    </a:xfrm>
                    <a:prstGeom prst="rect">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9" name="Connecteur droit avec flèche 108">
                      <a:extLst>
                        <a:ext uri="{FF2B5EF4-FFF2-40B4-BE49-F238E27FC236}">
                          <a16:creationId xmlns:a16="http://schemas.microsoft.com/office/drawing/2014/main" xmlns="" id="{ABCDB768-1042-CE4C-A4B7-BB4C1770E54F}"/>
                        </a:ext>
                      </a:extLst>
                    </p:cNvPr>
                    <p:cNvCxnSpPr/>
                    <p:nvPr/>
                  </p:nvCxnSpPr>
                  <p:spPr>
                    <a:xfrm>
                      <a:off x="2943745" y="4805784"/>
                      <a:ext cx="369" cy="233271"/>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0" name="Connecteur droit avec flèche 109">
                      <a:extLst>
                        <a:ext uri="{FF2B5EF4-FFF2-40B4-BE49-F238E27FC236}">
                          <a16:creationId xmlns:a16="http://schemas.microsoft.com/office/drawing/2014/main" xmlns="" id="{76DECE04-0CAF-8F49-840D-ED87F87C8365}"/>
                        </a:ext>
                      </a:extLst>
                    </p:cNvPr>
                    <p:cNvCxnSpPr/>
                    <p:nvPr/>
                  </p:nvCxnSpPr>
                  <p:spPr>
                    <a:xfrm flipH="1">
                      <a:off x="2923397" y="4739608"/>
                      <a:ext cx="190003" cy="0"/>
                    </a:xfrm>
                    <a:prstGeom prst="straightConnector1">
                      <a:avLst/>
                    </a:prstGeom>
                    <a:ln w="952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04" name="Rectangle 103">
                    <a:extLst>
                      <a:ext uri="{FF2B5EF4-FFF2-40B4-BE49-F238E27FC236}">
                        <a16:creationId xmlns:a16="http://schemas.microsoft.com/office/drawing/2014/main" xmlns="" id="{AE933CB0-B997-5F45-9DD6-785FEC8180E0}"/>
                      </a:ext>
                    </a:extLst>
                  </p:cNvPr>
                  <p:cNvSpPr/>
                  <p:nvPr/>
                </p:nvSpPr>
                <p:spPr>
                  <a:xfrm>
                    <a:off x="3229124" y="4617875"/>
                    <a:ext cx="180000" cy="242837"/>
                  </a:xfrm>
                  <a:prstGeom prst="rect">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5" name="Connecteur droit avec flèche 104">
                    <a:extLst>
                      <a:ext uri="{FF2B5EF4-FFF2-40B4-BE49-F238E27FC236}">
                        <a16:creationId xmlns:a16="http://schemas.microsoft.com/office/drawing/2014/main" xmlns="" id="{CC1A72AF-F9E4-DB4D-B0E0-1C5B0E7E0FC1}"/>
                      </a:ext>
                    </a:extLst>
                  </p:cNvPr>
                  <p:cNvCxnSpPr/>
                  <p:nvPr/>
                </p:nvCxnSpPr>
                <p:spPr>
                  <a:xfrm>
                    <a:off x="3323242" y="4495119"/>
                    <a:ext cx="0" cy="306554"/>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6" name="Connecteur droit avec flèche 105">
                    <a:extLst>
                      <a:ext uri="{FF2B5EF4-FFF2-40B4-BE49-F238E27FC236}">
                        <a16:creationId xmlns:a16="http://schemas.microsoft.com/office/drawing/2014/main" xmlns="" id="{D27D5AF2-1A58-D74F-B199-4292F476477E}"/>
                      </a:ext>
                    </a:extLst>
                  </p:cNvPr>
                  <p:cNvCxnSpPr/>
                  <p:nvPr/>
                </p:nvCxnSpPr>
                <p:spPr>
                  <a:xfrm>
                    <a:off x="2557349" y="5013299"/>
                    <a:ext cx="0" cy="306554"/>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90" name="Rectangle 89">
                  <a:extLst>
                    <a:ext uri="{FF2B5EF4-FFF2-40B4-BE49-F238E27FC236}">
                      <a16:creationId xmlns:a16="http://schemas.microsoft.com/office/drawing/2014/main" xmlns="" id="{343F7FCA-E2A7-2A40-A465-3E105ABC4A36}"/>
                    </a:ext>
                  </a:extLst>
                </p:cNvPr>
                <p:cNvSpPr/>
                <p:nvPr/>
              </p:nvSpPr>
              <p:spPr>
                <a:xfrm>
                  <a:off x="2070452" y="2113163"/>
                  <a:ext cx="180000" cy="242837"/>
                </a:xfrm>
                <a:prstGeom prst="rect">
                  <a:avLst/>
                </a:prstGeom>
                <a:noFill/>
                <a:ln w="12700" cmpd="sng">
                  <a:solidFill>
                    <a:srgbClr val="008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xmlns="" id="{18F61BC8-5D89-5141-90FB-AF9DC84609C7}"/>
                    </a:ext>
                  </a:extLst>
                </p:cNvPr>
                <p:cNvSpPr/>
                <p:nvPr/>
              </p:nvSpPr>
              <p:spPr>
                <a:xfrm>
                  <a:off x="1875840" y="2114679"/>
                  <a:ext cx="180000" cy="242837"/>
                </a:xfrm>
                <a:prstGeom prst="rect">
                  <a:avLst/>
                </a:prstGeom>
                <a:solidFill>
                  <a:srgbClr val="FFFF00"/>
                </a:solid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xmlns="" id="{4F02DDC5-BE21-D244-A927-DC71CE901708}"/>
                    </a:ext>
                  </a:extLst>
                </p:cNvPr>
                <p:cNvSpPr/>
                <p:nvPr/>
              </p:nvSpPr>
              <p:spPr>
                <a:xfrm>
                  <a:off x="1111542" y="2374285"/>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xmlns="" id="{D6A7AC4C-E2C0-4941-A818-62CB3F695A12}"/>
                    </a:ext>
                  </a:extLst>
                </p:cNvPr>
                <p:cNvSpPr/>
                <p:nvPr/>
              </p:nvSpPr>
              <p:spPr>
                <a:xfrm>
                  <a:off x="2258908" y="1854267"/>
                  <a:ext cx="180000" cy="242837"/>
                </a:xfrm>
                <a:prstGeom prst="rect">
                  <a:avLst/>
                </a:prstGeom>
                <a:solidFill>
                  <a:srgbClr val="FFFF00"/>
                </a:solid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xmlns="" id="{05EE06A7-45FB-B540-B156-F976C28F8647}"/>
                    </a:ext>
                  </a:extLst>
                </p:cNvPr>
                <p:cNvSpPr/>
                <p:nvPr/>
              </p:nvSpPr>
              <p:spPr>
                <a:xfrm>
                  <a:off x="2647955" y="1589388"/>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xmlns="" id="{FA0D45F6-F6FB-0642-92D4-CD50CF2BE678}"/>
                    </a:ext>
                  </a:extLst>
                </p:cNvPr>
                <p:cNvSpPr/>
                <p:nvPr/>
              </p:nvSpPr>
              <p:spPr>
                <a:xfrm>
                  <a:off x="3036337" y="1589388"/>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xmlns="" id="{682EE003-03CB-354E-883E-234876E8CDFB}"/>
                    </a:ext>
                  </a:extLst>
                </p:cNvPr>
                <p:cNvSpPr/>
                <p:nvPr/>
              </p:nvSpPr>
              <p:spPr>
                <a:xfrm>
                  <a:off x="3413734" y="1323047"/>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xmlns="" id="{90BB72F3-A5CC-8D4F-BC03-4F2A9898B3C2}"/>
                    </a:ext>
                  </a:extLst>
                </p:cNvPr>
                <p:cNvSpPr/>
                <p:nvPr/>
              </p:nvSpPr>
              <p:spPr>
                <a:xfrm>
                  <a:off x="1499743" y="2370148"/>
                  <a:ext cx="180000" cy="242837"/>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xmlns="" id="{9407F72C-482F-7C47-8156-E4E0AE19B5F2}"/>
                    </a:ext>
                  </a:extLst>
                </p:cNvPr>
                <p:cNvSpPr/>
                <p:nvPr/>
              </p:nvSpPr>
              <p:spPr>
                <a:xfrm>
                  <a:off x="2967655" y="2011244"/>
                  <a:ext cx="189554" cy="288000"/>
                </a:xfrm>
                <a:prstGeom prst="rect">
                  <a:avLst/>
                </a:prstGeom>
                <a:solidFill>
                  <a:srgbClr val="FFFF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9" name="ZoneTexte 98">
                  <a:extLst>
                    <a:ext uri="{FF2B5EF4-FFF2-40B4-BE49-F238E27FC236}">
                      <a16:creationId xmlns:a16="http://schemas.microsoft.com/office/drawing/2014/main" xmlns="" id="{DC2AA87E-11DC-764F-989E-098BFC086BD4}"/>
                    </a:ext>
                  </a:extLst>
                </p:cNvPr>
                <p:cNvSpPr txBox="1"/>
                <p:nvPr/>
              </p:nvSpPr>
              <p:spPr>
                <a:xfrm>
                  <a:off x="3136848" y="2006152"/>
                  <a:ext cx="870412" cy="287695"/>
                </a:xfrm>
                <a:prstGeom prst="rect">
                  <a:avLst/>
                </a:prstGeom>
                <a:noFill/>
              </p:spPr>
              <p:txBody>
                <a:bodyPr wrap="none" rtlCol="0">
                  <a:spAutoFit/>
                </a:bodyPr>
                <a:lstStyle/>
                <a:p>
                  <a:r>
                    <a:rPr lang="fr-FR" sz="1200" dirty="0" err="1">
                      <a:solidFill>
                        <a:schemeClr val="tx1">
                          <a:lumMod val="85000"/>
                          <a:lumOff val="15000"/>
                        </a:schemeClr>
                      </a:solidFill>
                      <a:latin typeface="Cambria"/>
                      <a:cs typeface="Cambria"/>
                    </a:rPr>
                    <a:t>unbound</a:t>
                  </a:r>
                  <a:endParaRPr lang="fr-FR" sz="1200" dirty="0">
                    <a:solidFill>
                      <a:schemeClr val="tx1">
                        <a:lumMod val="85000"/>
                        <a:lumOff val="15000"/>
                      </a:schemeClr>
                    </a:solidFill>
                    <a:latin typeface="Cambria"/>
                    <a:cs typeface="Cambria"/>
                  </a:endParaRPr>
                </a:p>
              </p:txBody>
            </p:sp>
            <p:sp>
              <p:nvSpPr>
                <p:cNvPr id="100" name="Rectangle 99">
                  <a:extLst>
                    <a:ext uri="{FF2B5EF4-FFF2-40B4-BE49-F238E27FC236}">
                      <a16:creationId xmlns:a16="http://schemas.microsoft.com/office/drawing/2014/main" xmlns="" id="{3EF0770C-4208-1140-BAB9-FD40914995D9}"/>
                    </a:ext>
                  </a:extLst>
                </p:cNvPr>
                <p:cNvSpPr/>
                <p:nvPr/>
              </p:nvSpPr>
              <p:spPr>
                <a:xfrm>
                  <a:off x="2455456" y="1849395"/>
                  <a:ext cx="180000" cy="242837"/>
                </a:xfrm>
                <a:prstGeom prst="rect">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xmlns="" id="{C0A872B7-6794-B245-8EB5-E0FBC4613216}"/>
                    </a:ext>
                  </a:extLst>
                </p:cNvPr>
                <p:cNvSpPr txBox="1"/>
                <p:nvPr/>
              </p:nvSpPr>
              <p:spPr>
                <a:xfrm>
                  <a:off x="1968482" y="2336502"/>
                  <a:ext cx="431804" cy="287695"/>
                </a:xfrm>
                <a:prstGeom prst="rect">
                  <a:avLst/>
                </a:prstGeom>
                <a:noFill/>
              </p:spPr>
              <p:txBody>
                <a:bodyPr wrap="none" rtlCol="0">
                  <a:spAutoFit/>
                </a:bodyPr>
                <a:lstStyle/>
                <a:p>
                  <a:r>
                    <a:rPr lang="fr-FR" sz="1200" baseline="30000" dirty="0">
                      <a:solidFill>
                        <a:srgbClr val="0000FF"/>
                      </a:solidFill>
                    </a:rPr>
                    <a:t>11</a:t>
                  </a:r>
                  <a:r>
                    <a:rPr lang="fr-FR" sz="1200" dirty="0">
                      <a:solidFill>
                        <a:srgbClr val="0000FF"/>
                      </a:solidFill>
                    </a:rPr>
                    <a:t>Li</a:t>
                  </a:r>
                </a:p>
              </p:txBody>
            </p:sp>
            <p:cxnSp>
              <p:nvCxnSpPr>
                <p:cNvPr id="102" name="Connecteur droit avec flèche 101">
                  <a:extLst>
                    <a:ext uri="{FF2B5EF4-FFF2-40B4-BE49-F238E27FC236}">
                      <a16:creationId xmlns:a16="http://schemas.microsoft.com/office/drawing/2014/main" xmlns="" id="{9A155B47-5B11-AE4B-BA37-20A31598CCDC}"/>
                    </a:ext>
                  </a:extLst>
                </p:cNvPr>
                <p:cNvCxnSpPr/>
                <p:nvPr/>
              </p:nvCxnSpPr>
              <p:spPr>
                <a:xfrm>
                  <a:off x="2732997" y="1501303"/>
                  <a:ext cx="369" cy="233271"/>
                </a:xfrm>
                <a:prstGeom prst="straightConnector1">
                  <a:avLst/>
                </a:prstGeom>
                <a:ln w="952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82" name="ZoneTexte 81">
                <a:extLst>
                  <a:ext uri="{FF2B5EF4-FFF2-40B4-BE49-F238E27FC236}">
                    <a16:creationId xmlns:a16="http://schemas.microsoft.com/office/drawing/2014/main" xmlns="" id="{BBB71214-F23D-9F46-8398-B8556398EB15}"/>
                  </a:ext>
                </a:extLst>
              </p:cNvPr>
              <p:cNvSpPr txBox="1"/>
              <p:nvPr/>
            </p:nvSpPr>
            <p:spPr>
              <a:xfrm>
                <a:off x="4317430" y="1128528"/>
                <a:ext cx="4745908" cy="351626"/>
              </a:xfrm>
              <a:prstGeom prst="rect">
                <a:avLst/>
              </a:prstGeom>
              <a:solidFill>
                <a:srgbClr val="FFFFFF"/>
              </a:solidFill>
            </p:spPr>
            <p:txBody>
              <a:bodyPr wrap="none" rtlCol="0">
                <a:spAutoFit/>
              </a:bodyPr>
              <a:lstStyle/>
              <a:p>
                <a:r>
                  <a:rPr lang="fr-FR" sz="1600" dirty="0" err="1">
                    <a:solidFill>
                      <a:srgbClr val="0000FF"/>
                    </a:solidFill>
                  </a:rPr>
                  <a:t>Planned</a:t>
                </a:r>
                <a:r>
                  <a:rPr lang="fr-FR" sz="1600" dirty="0">
                    <a:solidFill>
                      <a:srgbClr val="0000FF"/>
                    </a:solidFill>
                  </a:rPr>
                  <a:t> </a:t>
                </a:r>
                <a:r>
                  <a:rPr lang="fr-FR" sz="1600" dirty="0" err="1">
                    <a:solidFill>
                      <a:srgbClr val="0000FF"/>
                    </a:solidFill>
                  </a:rPr>
                  <a:t>studies</a:t>
                </a:r>
                <a:r>
                  <a:rPr lang="fr-FR" sz="1600" dirty="0">
                    <a:solidFill>
                      <a:srgbClr val="0000FF"/>
                    </a:solidFill>
                  </a:rPr>
                  <a:t> 2020 (core+4n, </a:t>
                </a:r>
                <a:r>
                  <a:rPr lang="fr-FR" sz="1600" dirty="0" err="1">
                    <a:solidFill>
                      <a:srgbClr val="0000FF"/>
                    </a:solidFill>
                  </a:rPr>
                  <a:t>haloes</a:t>
                </a:r>
                <a:r>
                  <a:rPr lang="fr-FR" sz="1600" dirty="0">
                    <a:solidFill>
                      <a:srgbClr val="0000FF"/>
                    </a:solidFill>
                  </a:rPr>
                  <a:t>, </a:t>
                </a:r>
                <a:r>
                  <a:rPr lang="fr-FR" sz="1600" dirty="0" err="1">
                    <a:solidFill>
                      <a:srgbClr val="0000FF"/>
                    </a:solidFill>
                  </a:rPr>
                  <a:t>drip</a:t>
                </a:r>
                <a:r>
                  <a:rPr lang="fr-FR" sz="1600" dirty="0">
                    <a:solidFill>
                      <a:srgbClr val="0000FF"/>
                    </a:solidFill>
                  </a:rPr>
                  <a:t>-line)</a:t>
                </a:r>
              </a:p>
            </p:txBody>
          </p:sp>
        </p:grpSp>
        <p:cxnSp>
          <p:nvCxnSpPr>
            <p:cNvPr id="79" name="Connecteur droit avec flèche 78">
              <a:extLst>
                <a:ext uri="{FF2B5EF4-FFF2-40B4-BE49-F238E27FC236}">
                  <a16:creationId xmlns:a16="http://schemas.microsoft.com/office/drawing/2014/main" xmlns="" id="{049DD2FB-5D83-154A-8DE1-CEF9FE2EE847}"/>
                </a:ext>
              </a:extLst>
            </p:cNvPr>
            <p:cNvCxnSpPr/>
            <p:nvPr/>
          </p:nvCxnSpPr>
          <p:spPr>
            <a:xfrm flipH="1">
              <a:off x="2324106" y="4668680"/>
              <a:ext cx="263994" cy="0"/>
            </a:xfrm>
            <a:prstGeom prst="straightConnector1">
              <a:avLst/>
            </a:prstGeom>
            <a:ln w="952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80" name="Image 79">
              <a:extLst>
                <a:ext uri="{FF2B5EF4-FFF2-40B4-BE49-F238E27FC236}">
                  <a16:creationId xmlns:a16="http://schemas.microsoft.com/office/drawing/2014/main" xmlns="" id="{E18B3705-40AE-0A4D-913F-752925A9F7B3}"/>
                </a:ext>
              </a:extLst>
            </p:cNvPr>
            <p:cNvPicPr>
              <a:picLocks noChangeAspect="1"/>
            </p:cNvPicPr>
            <p:nvPr/>
          </p:nvPicPr>
          <p:blipFill rotWithShape="1">
            <a:blip r:embed="rId3" cstate="print"/>
            <a:srcRect l="72745" t="72419" r="21080" b="18376"/>
            <a:stretch/>
          </p:blipFill>
          <p:spPr>
            <a:xfrm>
              <a:off x="2469546" y="4535762"/>
              <a:ext cx="228600" cy="262890"/>
            </a:xfrm>
            <a:prstGeom prst="rect">
              <a:avLst/>
            </a:prstGeom>
          </p:spPr>
        </p:pic>
      </p:grpSp>
    </p:spTree>
    <p:extLst>
      <p:ext uri="{BB962C8B-B14F-4D97-AF65-F5344CB8AC3E}">
        <p14:creationId xmlns:p14="http://schemas.microsoft.com/office/powerpoint/2010/main" xmlns="" val="14621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xmlns="" id="{25B6C586-FEB7-3140-9142-2015E7BF7C7B}"/>
              </a:ext>
            </a:extLst>
          </p:cNvPr>
          <p:cNvGraphicFramePr>
            <a:graphicFrameLocks noGrp="1"/>
          </p:cNvGraphicFramePr>
          <p:nvPr>
            <p:extLst>
              <p:ext uri="{D42A27DB-BD31-4B8C-83A1-F6EECF244321}">
                <p14:modId xmlns:p14="http://schemas.microsoft.com/office/powerpoint/2010/main" xmlns="" val="3680596815"/>
              </p:ext>
            </p:extLst>
          </p:nvPr>
        </p:nvGraphicFramePr>
        <p:xfrm>
          <a:off x="1033619" y="291550"/>
          <a:ext cx="5596542" cy="2101005"/>
        </p:xfrm>
        <a:graphic>
          <a:graphicData uri="http://schemas.openxmlformats.org/drawingml/2006/table">
            <a:tbl>
              <a:tblPr firstRow="1" firstCol="1" bandRow="1">
                <a:tableStyleId>{5C22544A-7EE6-4342-B048-85BDC9FD1C3A}</a:tableStyleId>
              </a:tblPr>
              <a:tblGrid>
                <a:gridCol w="1170664">
                  <a:extLst>
                    <a:ext uri="{9D8B030D-6E8A-4147-A177-3AD203B41FA5}">
                      <a16:colId xmlns:a16="http://schemas.microsoft.com/office/drawing/2014/main" xmlns="" val="968068132"/>
                    </a:ext>
                  </a:extLst>
                </a:gridCol>
                <a:gridCol w="880758">
                  <a:extLst>
                    <a:ext uri="{9D8B030D-6E8A-4147-A177-3AD203B41FA5}">
                      <a16:colId xmlns:a16="http://schemas.microsoft.com/office/drawing/2014/main" xmlns="" val="1847727073"/>
                    </a:ext>
                  </a:extLst>
                </a:gridCol>
                <a:gridCol w="587403">
                  <a:extLst>
                    <a:ext uri="{9D8B030D-6E8A-4147-A177-3AD203B41FA5}">
                      <a16:colId xmlns:a16="http://schemas.microsoft.com/office/drawing/2014/main" xmlns="" val="265081912"/>
                    </a:ext>
                  </a:extLst>
                </a:gridCol>
                <a:gridCol w="684727">
                  <a:extLst>
                    <a:ext uri="{9D8B030D-6E8A-4147-A177-3AD203B41FA5}">
                      <a16:colId xmlns:a16="http://schemas.microsoft.com/office/drawing/2014/main" xmlns="" val="983005095"/>
                    </a:ext>
                  </a:extLst>
                </a:gridCol>
                <a:gridCol w="684727">
                  <a:extLst>
                    <a:ext uri="{9D8B030D-6E8A-4147-A177-3AD203B41FA5}">
                      <a16:colId xmlns:a16="http://schemas.microsoft.com/office/drawing/2014/main" xmlns="" val="3583429529"/>
                    </a:ext>
                  </a:extLst>
                </a:gridCol>
                <a:gridCol w="880758">
                  <a:extLst>
                    <a:ext uri="{9D8B030D-6E8A-4147-A177-3AD203B41FA5}">
                      <a16:colId xmlns:a16="http://schemas.microsoft.com/office/drawing/2014/main" xmlns="" val="3815161693"/>
                    </a:ext>
                  </a:extLst>
                </a:gridCol>
                <a:gridCol w="707505">
                  <a:extLst>
                    <a:ext uri="{9D8B030D-6E8A-4147-A177-3AD203B41FA5}">
                      <a16:colId xmlns:a16="http://schemas.microsoft.com/office/drawing/2014/main" xmlns="" val="65683522"/>
                    </a:ext>
                  </a:extLst>
                </a:gridCol>
              </a:tblGrid>
              <a:tr h="191001">
                <a:tc>
                  <a:txBody>
                    <a:bodyPr/>
                    <a:lstStyle/>
                    <a:p>
                      <a:pPr algn="just">
                        <a:spcAft>
                          <a:spcPts val="0"/>
                        </a:spcAft>
                      </a:pPr>
                      <a:r>
                        <a:rPr lang="fr-FR" sz="1100">
                          <a:effectLst/>
                        </a:rPr>
                        <a:t>Type</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2020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2021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2022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2023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2024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total</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1886933752"/>
                  </a:ext>
                </a:extLst>
              </a:tr>
              <a:tr h="764002">
                <a:tc>
                  <a:txBody>
                    <a:bodyPr/>
                    <a:lstStyle/>
                    <a:p>
                      <a:pPr algn="just">
                        <a:spcAft>
                          <a:spcPts val="0"/>
                        </a:spcAft>
                      </a:pPr>
                      <a:r>
                        <a:rPr lang="en-US" sz="1100">
                          <a:effectLst/>
                        </a:rPr>
                        <a:t>NeuLAND double planes or Califa detectors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30 </a:t>
                      </a:r>
                      <a:r>
                        <a:rPr lang="fr-FR" sz="1100" baseline="30000">
                          <a:effectLst/>
                        </a:rPr>
                        <a:t>(1)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30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30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30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dirty="0">
                          <a:effectLst/>
                        </a:rPr>
                        <a:t>30 </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dirty="0">
                          <a:effectLst/>
                        </a:rPr>
                        <a:t>150 k€</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4181267904"/>
                  </a:ext>
                </a:extLst>
              </a:tr>
              <a:tr h="382000">
                <a:tc>
                  <a:txBody>
                    <a:bodyPr/>
                    <a:lstStyle/>
                    <a:p>
                      <a:pPr algn="just">
                        <a:spcAft>
                          <a:spcPts val="0"/>
                        </a:spcAft>
                      </a:pPr>
                      <a:r>
                        <a:rPr lang="fr-FR" sz="1100">
                          <a:effectLst/>
                        </a:rPr>
                        <a:t>Travel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 </a:t>
                      </a:r>
                      <a:r>
                        <a:rPr lang="fr-FR" sz="1100" baseline="30000">
                          <a:effectLst/>
                        </a:rPr>
                        <a:t>(2) </a:t>
                      </a:r>
                      <a:r>
                        <a:rPr lang="fr-FR" sz="1100">
                          <a:effectLst/>
                        </a:rPr>
                        <a:t>+1.5 </a:t>
                      </a:r>
                      <a:r>
                        <a:rPr lang="fr-FR" sz="1100" baseline="30000">
                          <a:effectLst/>
                        </a:rPr>
                        <a:t>(3)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2.5 </a:t>
                      </a:r>
                      <a:r>
                        <a:rPr lang="fr-FR" sz="1100" baseline="30000">
                          <a:effectLst/>
                        </a:rPr>
                        <a:t>(3+4)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2.5 </a:t>
                      </a:r>
                      <a:r>
                        <a:rPr lang="fr-FR" sz="1100" baseline="30000">
                          <a:effectLst/>
                        </a:rPr>
                        <a:t>(3+4)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2.5  </a:t>
                      </a:r>
                      <a:r>
                        <a:rPr lang="fr-FR" sz="1100" baseline="30000">
                          <a:effectLst/>
                        </a:rPr>
                        <a:t>(3+4)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2.5 </a:t>
                      </a:r>
                      <a:r>
                        <a:rPr lang="fr-FR" sz="1100" baseline="30000">
                          <a:effectLst/>
                        </a:rPr>
                        <a:t>(2)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14.5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3119298229"/>
                  </a:ext>
                </a:extLst>
              </a:tr>
              <a:tr h="191001">
                <a:tc>
                  <a:txBody>
                    <a:bodyPr/>
                    <a:lstStyle/>
                    <a:p>
                      <a:pPr algn="just">
                        <a:spcAft>
                          <a:spcPts val="0"/>
                        </a:spcAft>
                      </a:pPr>
                      <a:r>
                        <a:rPr lang="fr-FR" sz="1100">
                          <a:effectLst/>
                        </a:rPr>
                        <a:t>PhD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40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40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40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120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184476260"/>
                  </a:ext>
                </a:extLst>
              </a:tr>
              <a:tr h="382000">
                <a:tc>
                  <a:txBody>
                    <a:bodyPr/>
                    <a:lstStyle/>
                    <a:p>
                      <a:pPr algn="l">
                        <a:spcAft>
                          <a:spcPts val="0"/>
                        </a:spcAft>
                      </a:pPr>
                      <a:r>
                        <a:rPr lang="en-US" sz="1100">
                          <a:effectLst/>
                        </a:rPr>
                        <a:t>Senior with student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dirty="0">
                          <a:effectLst/>
                        </a:rPr>
                        <a:t>1</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5 </a:t>
                      </a:r>
                      <a:r>
                        <a:rPr lang="fr-FR" sz="1100">
                          <a:effectLst/>
                        </a:rPr>
                        <a:t>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1771812239"/>
                  </a:ext>
                </a:extLst>
              </a:tr>
              <a:tr h="191001">
                <a:tc>
                  <a:txBody>
                    <a:bodyPr/>
                    <a:lstStyle/>
                    <a:p>
                      <a:pPr algn="just">
                        <a:spcAft>
                          <a:spcPts val="0"/>
                        </a:spcAft>
                      </a:pPr>
                      <a:r>
                        <a:rPr lang="fr-FR" sz="1100">
                          <a:effectLst/>
                        </a:rPr>
                        <a:t>Total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35.5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73.5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73.5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73.5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a:effectLst/>
                        </a:rPr>
                        <a:t>33.5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just">
                        <a:spcAft>
                          <a:spcPts val="0"/>
                        </a:spcAft>
                      </a:pPr>
                      <a:r>
                        <a:rPr lang="fr-FR" sz="1100" dirty="0">
                          <a:effectLst/>
                        </a:rPr>
                        <a:t>289.5 k€</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883174438"/>
                  </a:ext>
                </a:extLst>
              </a:tr>
            </a:tbl>
          </a:graphicData>
        </a:graphic>
      </p:graphicFrame>
      <p:graphicFrame>
        <p:nvGraphicFramePr>
          <p:cNvPr id="3" name="Tableau 2">
            <a:extLst>
              <a:ext uri="{FF2B5EF4-FFF2-40B4-BE49-F238E27FC236}">
                <a16:creationId xmlns:a16="http://schemas.microsoft.com/office/drawing/2014/main" xmlns="" id="{8680AF8E-4DB4-0645-8A56-30D7F594CAB0}"/>
              </a:ext>
            </a:extLst>
          </p:cNvPr>
          <p:cNvGraphicFramePr>
            <a:graphicFrameLocks noGrp="1"/>
          </p:cNvGraphicFramePr>
          <p:nvPr>
            <p:extLst>
              <p:ext uri="{D42A27DB-BD31-4B8C-83A1-F6EECF244321}">
                <p14:modId xmlns:p14="http://schemas.microsoft.com/office/powerpoint/2010/main" xmlns="" val="2672054521"/>
              </p:ext>
            </p:extLst>
          </p:nvPr>
        </p:nvGraphicFramePr>
        <p:xfrm>
          <a:off x="1033619" y="3631096"/>
          <a:ext cx="5596544" cy="1921566"/>
        </p:xfrm>
        <a:graphic>
          <a:graphicData uri="http://schemas.openxmlformats.org/drawingml/2006/table">
            <a:tbl>
              <a:tblPr firstRow="1" firstCol="1" bandRow="1">
                <a:tableStyleId>{5C22544A-7EE6-4342-B048-85BDC9FD1C3A}</a:tableStyleId>
              </a:tblPr>
              <a:tblGrid>
                <a:gridCol w="1226640">
                  <a:extLst>
                    <a:ext uri="{9D8B030D-6E8A-4147-A177-3AD203B41FA5}">
                      <a16:colId xmlns:a16="http://schemas.microsoft.com/office/drawing/2014/main" xmlns="" val="1711278762"/>
                    </a:ext>
                  </a:extLst>
                </a:gridCol>
                <a:gridCol w="608981">
                  <a:extLst>
                    <a:ext uri="{9D8B030D-6E8A-4147-A177-3AD203B41FA5}">
                      <a16:colId xmlns:a16="http://schemas.microsoft.com/office/drawing/2014/main" xmlns="" val="3642742890"/>
                    </a:ext>
                  </a:extLst>
                </a:gridCol>
                <a:gridCol w="733380">
                  <a:extLst>
                    <a:ext uri="{9D8B030D-6E8A-4147-A177-3AD203B41FA5}">
                      <a16:colId xmlns:a16="http://schemas.microsoft.com/office/drawing/2014/main" xmlns="" val="175210404"/>
                    </a:ext>
                  </a:extLst>
                </a:gridCol>
                <a:gridCol w="694325">
                  <a:extLst>
                    <a:ext uri="{9D8B030D-6E8A-4147-A177-3AD203B41FA5}">
                      <a16:colId xmlns:a16="http://schemas.microsoft.com/office/drawing/2014/main" xmlns="" val="1440077291"/>
                    </a:ext>
                  </a:extLst>
                </a:gridCol>
                <a:gridCol w="815107">
                  <a:extLst>
                    <a:ext uri="{9D8B030D-6E8A-4147-A177-3AD203B41FA5}">
                      <a16:colId xmlns:a16="http://schemas.microsoft.com/office/drawing/2014/main" xmlns="" val="55245915"/>
                    </a:ext>
                  </a:extLst>
                </a:gridCol>
                <a:gridCol w="714575">
                  <a:extLst>
                    <a:ext uri="{9D8B030D-6E8A-4147-A177-3AD203B41FA5}">
                      <a16:colId xmlns:a16="http://schemas.microsoft.com/office/drawing/2014/main" xmlns="" val="934851468"/>
                    </a:ext>
                  </a:extLst>
                </a:gridCol>
                <a:gridCol w="803536">
                  <a:extLst>
                    <a:ext uri="{9D8B030D-6E8A-4147-A177-3AD203B41FA5}">
                      <a16:colId xmlns:a16="http://schemas.microsoft.com/office/drawing/2014/main" xmlns="" val="883485509"/>
                    </a:ext>
                  </a:extLst>
                </a:gridCol>
              </a:tblGrid>
              <a:tr h="480391">
                <a:tc>
                  <a:txBody>
                    <a:bodyPr/>
                    <a:lstStyle/>
                    <a:p>
                      <a:pPr algn="l">
                        <a:spcAft>
                          <a:spcPts val="0"/>
                        </a:spcAft>
                      </a:pPr>
                      <a:r>
                        <a:rPr lang="en-US" sz="1100">
                          <a:effectLst/>
                        </a:rPr>
                        <a:t>Human resources</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2020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2021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2022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2023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2024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total</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3014709837"/>
                  </a:ext>
                </a:extLst>
              </a:tr>
              <a:tr h="960783">
                <a:tc>
                  <a:txBody>
                    <a:bodyPr/>
                    <a:lstStyle/>
                    <a:p>
                      <a:pPr algn="l">
                        <a:spcAft>
                          <a:spcPts val="0"/>
                        </a:spcAft>
                      </a:pPr>
                      <a:r>
                        <a:rPr lang="en-US" sz="1100">
                          <a:effectLst/>
                        </a:rPr>
                        <a:t>Researchers</a:t>
                      </a:r>
                      <a:endParaRPr lang="fr-FR" sz="1100">
                        <a:effectLst/>
                      </a:endParaRPr>
                    </a:p>
                    <a:p>
                      <a:pPr algn="l">
                        <a:spcAft>
                          <a:spcPts val="0"/>
                        </a:spcAft>
                      </a:pPr>
                      <a:r>
                        <a:rPr lang="en-US" sz="1100">
                          <a:effectLst/>
                        </a:rPr>
                        <a:t>(2 GANIL+ 3 IPNO + 1 LPC)</a:t>
                      </a:r>
                      <a:endParaRPr lang="fr-FR" sz="1100">
                        <a:effectLst/>
                      </a:endParaRPr>
                    </a:p>
                    <a:p>
                      <a:pPr algn="l">
                        <a:spcAft>
                          <a:spcPts val="0"/>
                        </a:spcAft>
                      </a:pPr>
                      <a:r>
                        <a:rPr lang="en-US" sz="1100">
                          <a:effectLst/>
                        </a:rPr>
                        <a:t>spokesperson</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 </a:t>
                      </a:r>
                      <a:endParaRPr lang="fr-FR" sz="1100">
                        <a:effectLst/>
                      </a:endParaRPr>
                    </a:p>
                    <a:p>
                      <a:pPr algn="l">
                        <a:spcAft>
                          <a:spcPts val="0"/>
                        </a:spcAft>
                      </a:pPr>
                      <a:r>
                        <a:rPr lang="fr-FR" sz="1100">
                          <a:effectLst/>
                        </a:rPr>
                        <a:t>0.8</a:t>
                      </a:r>
                    </a:p>
                    <a:p>
                      <a:pPr algn="l">
                        <a:spcAft>
                          <a:spcPts val="0"/>
                        </a:spcAft>
                      </a:pPr>
                      <a:r>
                        <a:rPr lang="fr-FR" sz="1100">
                          <a:effectLst/>
                        </a:rPr>
                        <a:t> </a:t>
                      </a:r>
                    </a:p>
                    <a:p>
                      <a:pPr algn="l">
                        <a:spcAft>
                          <a:spcPts val="0"/>
                        </a:spcAft>
                      </a:pPr>
                      <a:r>
                        <a:rPr lang="fr-FR" sz="1100">
                          <a:effectLst/>
                        </a:rPr>
                        <a:t>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 </a:t>
                      </a:r>
                    </a:p>
                    <a:p>
                      <a:pPr algn="l">
                        <a:spcAft>
                          <a:spcPts val="0"/>
                        </a:spcAft>
                      </a:pPr>
                      <a:r>
                        <a:rPr lang="fr-FR" sz="1100">
                          <a:effectLst/>
                        </a:rPr>
                        <a:t>0.2</a:t>
                      </a:r>
                    </a:p>
                    <a:p>
                      <a:pPr algn="l">
                        <a:spcAft>
                          <a:spcPts val="0"/>
                        </a:spcAft>
                      </a:pPr>
                      <a:r>
                        <a:rPr lang="fr-FR" sz="1100">
                          <a:effectLst/>
                        </a:rPr>
                        <a:t> </a:t>
                      </a:r>
                    </a:p>
                    <a:p>
                      <a:pPr algn="l">
                        <a:spcAft>
                          <a:spcPts val="0"/>
                        </a:spcAft>
                      </a:pPr>
                      <a:r>
                        <a:rPr lang="fr-FR" sz="1100">
                          <a:effectLst/>
                        </a:rPr>
                        <a:t>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dirty="0">
                          <a:effectLst/>
                        </a:rPr>
                        <a:t> </a:t>
                      </a:r>
                    </a:p>
                    <a:p>
                      <a:pPr algn="l">
                        <a:spcAft>
                          <a:spcPts val="0"/>
                        </a:spcAft>
                      </a:pPr>
                      <a:r>
                        <a:rPr lang="fr-FR" sz="1100" dirty="0">
                          <a:effectLst/>
                        </a:rPr>
                        <a:t>0.2</a:t>
                      </a:r>
                    </a:p>
                    <a:p>
                      <a:pPr algn="l">
                        <a:spcAft>
                          <a:spcPts val="0"/>
                        </a:spcAft>
                      </a:pPr>
                      <a:r>
                        <a:rPr lang="fr-FR" sz="1100" dirty="0">
                          <a:effectLst/>
                        </a:rPr>
                        <a:t> </a:t>
                      </a:r>
                    </a:p>
                    <a:p>
                      <a:pPr algn="l">
                        <a:spcAft>
                          <a:spcPts val="0"/>
                        </a:spcAft>
                      </a:pPr>
                      <a:r>
                        <a:rPr lang="fr-FR" sz="1100" dirty="0">
                          <a:effectLst/>
                        </a:rPr>
                        <a:t>0.2</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 </a:t>
                      </a:r>
                    </a:p>
                    <a:p>
                      <a:pPr algn="l">
                        <a:spcAft>
                          <a:spcPts val="0"/>
                        </a:spcAft>
                      </a:pPr>
                      <a:r>
                        <a:rPr lang="fr-FR" sz="1100">
                          <a:effectLst/>
                        </a:rPr>
                        <a:t>0.8</a:t>
                      </a:r>
                    </a:p>
                    <a:p>
                      <a:pPr algn="l">
                        <a:spcAft>
                          <a:spcPts val="0"/>
                        </a:spcAft>
                      </a:pPr>
                      <a:r>
                        <a:rPr lang="fr-FR" sz="1100">
                          <a:effectLst/>
                        </a:rPr>
                        <a:t> </a:t>
                      </a:r>
                    </a:p>
                    <a:p>
                      <a:pPr algn="l">
                        <a:spcAft>
                          <a:spcPts val="0"/>
                        </a:spcAft>
                      </a:pPr>
                      <a:r>
                        <a:rPr lang="fr-FR" sz="1100">
                          <a:effectLst/>
                        </a:rPr>
                        <a:t>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 </a:t>
                      </a:r>
                    </a:p>
                    <a:p>
                      <a:pPr algn="l">
                        <a:spcAft>
                          <a:spcPts val="0"/>
                        </a:spcAft>
                      </a:pPr>
                      <a:r>
                        <a:rPr lang="fr-FR" sz="1100">
                          <a:effectLst/>
                        </a:rPr>
                        <a:t>0.2</a:t>
                      </a:r>
                    </a:p>
                    <a:p>
                      <a:pPr algn="l">
                        <a:spcAft>
                          <a:spcPts val="0"/>
                        </a:spcAft>
                      </a:pPr>
                      <a:r>
                        <a:rPr lang="fr-FR" sz="1100">
                          <a:effectLst/>
                        </a:rPr>
                        <a:t> </a:t>
                      </a:r>
                    </a:p>
                    <a:p>
                      <a:pPr algn="l">
                        <a:spcAft>
                          <a:spcPts val="0"/>
                        </a:spcAft>
                      </a:pPr>
                      <a:r>
                        <a:rPr lang="fr-FR" sz="1100">
                          <a:effectLst/>
                        </a:rPr>
                        <a:t>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 </a:t>
                      </a:r>
                    </a:p>
                    <a:p>
                      <a:pPr algn="l">
                        <a:spcAft>
                          <a:spcPts val="0"/>
                        </a:spcAft>
                      </a:pPr>
                      <a:r>
                        <a:rPr lang="fr-FR" sz="1100">
                          <a:effectLst/>
                        </a:rPr>
                        <a:t>2.2</a:t>
                      </a:r>
                    </a:p>
                    <a:p>
                      <a:pPr algn="l">
                        <a:spcAft>
                          <a:spcPts val="0"/>
                        </a:spcAft>
                      </a:pPr>
                      <a:r>
                        <a:rPr lang="fr-FR" sz="1100">
                          <a:effectLst/>
                        </a:rPr>
                        <a:t> </a:t>
                      </a:r>
                    </a:p>
                    <a:p>
                      <a:pPr algn="l">
                        <a:spcAft>
                          <a:spcPts val="0"/>
                        </a:spcAft>
                      </a:pPr>
                      <a:r>
                        <a:rPr lang="fr-FR" sz="1100">
                          <a:effectLst/>
                        </a:rPr>
                        <a:t>1.2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1209216291"/>
                  </a:ext>
                </a:extLst>
              </a:tr>
              <a:tr h="240196">
                <a:tc>
                  <a:txBody>
                    <a:bodyPr/>
                    <a:lstStyle/>
                    <a:p>
                      <a:pPr algn="l">
                        <a:spcAft>
                          <a:spcPts val="0"/>
                        </a:spcAft>
                      </a:pPr>
                      <a:r>
                        <a:rPr lang="fr-FR" sz="1100">
                          <a:effectLst/>
                        </a:rPr>
                        <a:t>PhD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0.9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0.9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0.9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0.9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0.9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4.5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545983812"/>
                  </a:ext>
                </a:extLst>
              </a:tr>
              <a:tr h="240196">
                <a:tc>
                  <a:txBody>
                    <a:bodyPr/>
                    <a:lstStyle/>
                    <a:p>
                      <a:pPr algn="l">
                        <a:spcAft>
                          <a:spcPts val="0"/>
                        </a:spcAft>
                      </a:pPr>
                      <a:r>
                        <a:rPr lang="en-US" sz="1100">
                          <a:effectLst/>
                        </a:rPr>
                        <a:t>Total</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1.3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1.3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en-US" sz="1100">
                          <a:effectLst/>
                        </a:rPr>
                        <a:t>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a:effectLst/>
                        </a:rPr>
                        <a:t>1.3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tc>
                  <a:txBody>
                    <a:bodyPr/>
                    <a:lstStyle/>
                    <a:p>
                      <a:pPr algn="l">
                        <a:spcAft>
                          <a:spcPts val="0"/>
                        </a:spcAft>
                      </a:pPr>
                      <a:r>
                        <a:rPr lang="fr-FR" sz="1100" dirty="0">
                          <a:effectLst/>
                        </a:rPr>
                        <a:t>8.9</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05" marR="63305" marT="0" marB="0"/>
                </a:tc>
                <a:extLst>
                  <a:ext uri="{0D108BD9-81ED-4DB2-BD59-A6C34878D82A}">
                    <a16:rowId xmlns:a16="http://schemas.microsoft.com/office/drawing/2014/main" xmlns="" val="671542613"/>
                  </a:ext>
                </a:extLst>
              </a:tr>
            </a:tbl>
          </a:graphicData>
        </a:graphic>
      </p:graphicFrame>
      <p:sp>
        <p:nvSpPr>
          <p:cNvPr id="4" name="Rectangle 1">
            <a:extLst>
              <a:ext uri="{FF2B5EF4-FFF2-40B4-BE49-F238E27FC236}">
                <a16:creationId xmlns:a16="http://schemas.microsoft.com/office/drawing/2014/main" xmlns="" id="{239F91A1-A1B8-E249-B8B1-810878FCE772}"/>
              </a:ext>
            </a:extLst>
          </p:cNvPr>
          <p:cNvSpPr>
            <a:spLocks noChangeArrowheads="1"/>
          </p:cNvSpPr>
          <p:nvPr/>
        </p:nvSpPr>
        <p:spPr bwMode="auto">
          <a:xfrm>
            <a:off x="934329" y="5575633"/>
            <a:ext cx="9563287"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r-FR" sz="1600" b="0" i="0" u="none" strike="noStrike" cap="none" normalizeH="0" baseline="0" dirty="0">
                <a:ln>
                  <a:noFill/>
                </a:ln>
                <a:solidFill>
                  <a:schemeClr val="tx1"/>
                </a:solidFill>
                <a:effectLst/>
                <a:latin typeface="Times" pitchFamily="2" charset="0"/>
                <a:ea typeface="Times New Roman" panose="02020603050405020304" pitchFamily="18" charset="0"/>
              </a:rPr>
              <a:t> Estimated counted time are for running experiments, attending R3B meeting, participating to tests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r-FR" sz="1600" b="0" i="0" u="none" strike="noStrike" cap="none" normalizeH="0" baseline="0" dirty="0">
                <a:ln>
                  <a:noFill/>
                </a:ln>
                <a:solidFill>
                  <a:schemeClr val="tx1"/>
                </a:solidFill>
                <a:effectLst/>
                <a:latin typeface="Times" pitchFamily="2" charset="0"/>
                <a:ea typeface="Times New Roman" panose="02020603050405020304" pitchFamily="18" charset="0"/>
              </a:rPr>
              <a:t>or other experimental programs. It is assumed that another proposal will be deposited in the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r-FR" sz="1600" b="0" i="0" u="none" strike="noStrike" cap="none" normalizeH="0" baseline="0" dirty="0">
                <a:ln>
                  <a:noFill/>
                </a:ln>
                <a:solidFill>
                  <a:schemeClr val="tx1"/>
                </a:solidFill>
                <a:effectLst/>
                <a:latin typeface="Times" pitchFamily="2" charset="0"/>
                <a:ea typeface="Times New Roman" panose="02020603050405020304" pitchFamily="18" charset="0"/>
              </a:rPr>
              <a:t>period (2021), with another experiment running in 2023. As for student’s work, the time includes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r-FR" sz="1600" b="0" i="0" u="none" strike="noStrike" cap="none" normalizeH="0" baseline="0" dirty="0">
                <a:ln>
                  <a:noFill/>
                </a:ln>
                <a:solidFill>
                  <a:schemeClr val="tx1"/>
                </a:solidFill>
                <a:effectLst/>
                <a:latin typeface="Times" pitchFamily="2" charset="0"/>
                <a:ea typeface="Times New Roman" panose="02020603050405020304" pitchFamily="18" charset="0"/>
              </a:rPr>
              <a:t> data analysis as well.</a:t>
            </a:r>
            <a:endParaRPr kumimoji="0" lang="en-US" altLang="fr-FR" sz="1600" b="0" i="0" u="none" strike="noStrike" cap="none" normalizeH="0" baseline="0" dirty="0">
              <a:ln>
                <a:noFill/>
              </a:ln>
              <a:solidFill>
                <a:schemeClr val="tx1"/>
              </a:solidFill>
              <a:effectLst/>
              <a:latin typeface="Times" pitchFamily="2" charset="0"/>
            </a:endParaRPr>
          </a:p>
        </p:txBody>
      </p:sp>
      <p:sp>
        <p:nvSpPr>
          <p:cNvPr id="5" name="Rectangle 4">
            <a:extLst>
              <a:ext uri="{FF2B5EF4-FFF2-40B4-BE49-F238E27FC236}">
                <a16:creationId xmlns:a16="http://schemas.microsoft.com/office/drawing/2014/main" xmlns="" id="{9EC329A0-2002-5341-A464-683A11588DCD}"/>
              </a:ext>
            </a:extLst>
          </p:cNvPr>
          <p:cNvSpPr/>
          <p:nvPr/>
        </p:nvSpPr>
        <p:spPr>
          <a:xfrm>
            <a:off x="934329" y="2392552"/>
            <a:ext cx="8209671" cy="1323439"/>
          </a:xfrm>
          <a:prstGeom prst="rect">
            <a:avLst/>
          </a:prstGeom>
        </p:spPr>
        <p:txBody>
          <a:bodyPr wrap="square">
            <a:spAutoFit/>
          </a:bodyPr>
          <a:lstStyle/>
          <a:p>
            <a:pPr lvl="0" algn="just" eaLnBrk="0" fontAlgn="base" hangingPunct="0">
              <a:spcBef>
                <a:spcPct val="0"/>
              </a:spcBef>
              <a:spcAft>
                <a:spcPct val="0"/>
              </a:spcAft>
            </a:pPr>
            <a:r>
              <a:rPr lang="en-US" altLang="fr-FR" sz="1600" baseline="30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(1)</a:t>
            </a:r>
            <a:r>
              <a:rPr lang="en-US" altLang="fr-FR" sz="1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Yearly contribution to buy 1 double plane of </a:t>
            </a:r>
            <a:r>
              <a:rPr lang="en-US" altLang="fr-FR" sz="1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NeuLAND</a:t>
            </a:r>
            <a:r>
              <a:rPr lang="en-US" altLang="fr-FR" sz="1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or two ring of CALIFA array in 5 years.</a:t>
            </a:r>
            <a:endParaRPr lang="en-US" altLang="fr-FR" sz="1200" dirty="0">
              <a:solidFill>
                <a:prstClr val="black"/>
              </a:solidFill>
            </a:endParaRPr>
          </a:p>
          <a:p>
            <a:pPr lvl="0" algn="just" eaLnBrk="0" fontAlgn="base" hangingPunct="0">
              <a:spcBef>
                <a:spcPct val="0"/>
              </a:spcBef>
              <a:spcAft>
                <a:spcPct val="0"/>
              </a:spcAft>
            </a:pPr>
            <a:r>
              <a:rPr lang="en-US" altLang="fr-FR" sz="1600" baseline="30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(2)</a:t>
            </a:r>
            <a:r>
              <a:rPr lang="en-US" altLang="fr-FR" sz="1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For running our accepted experiment supposed to be scheduled in 2020.</a:t>
            </a:r>
            <a:endParaRPr lang="en-US" altLang="fr-FR" sz="1200" dirty="0">
              <a:solidFill>
                <a:prstClr val="black"/>
              </a:solidFill>
            </a:endParaRPr>
          </a:p>
          <a:p>
            <a:pPr lvl="0" algn="just" eaLnBrk="0" fontAlgn="base" hangingPunct="0">
              <a:spcBef>
                <a:spcPct val="0"/>
              </a:spcBef>
              <a:spcAft>
                <a:spcPct val="0"/>
              </a:spcAft>
            </a:pPr>
            <a:r>
              <a:rPr lang="en-US" altLang="fr-FR" sz="1600" baseline="30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(3)</a:t>
            </a:r>
            <a:r>
              <a:rPr lang="en-US" altLang="fr-FR" sz="1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For 2 yearly R3B collaborations (6 people in total)</a:t>
            </a:r>
            <a:endParaRPr lang="en-US" altLang="fr-FR" sz="1200" dirty="0">
              <a:solidFill>
                <a:prstClr val="black"/>
              </a:solidFill>
            </a:endParaRPr>
          </a:p>
          <a:p>
            <a:pPr lvl="0" algn="just" eaLnBrk="0" fontAlgn="base" hangingPunct="0">
              <a:spcBef>
                <a:spcPct val="0"/>
              </a:spcBef>
              <a:spcAft>
                <a:spcPct val="0"/>
              </a:spcAft>
            </a:pPr>
            <a:r>
              <a:rPr lang="en-US" altLang="fr-FR" sz="1600" baseline="30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r>
              <a:rPr lang="en-US" altLang="fr-FR" sz="1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For the participation of the IN2P3 researchers to other experiments of the collaboration</a:t>
            </a:r>
            <a:endParaRPr lang="fr-FR" sz="3600" dirty="0"/>
          </a:p>
        </p:txBody>
      </p:sp>
    </p:spTree>
    <p:extLst>
      <p:ext uri="{BB962C8B-B14F-4D97-AF65-F5344CB8AC3E}">
        <p14:creationId xmlns:p14="http://schemas.microsoft.com/office/powerpoint/2010/main" xmlns="" val="398252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32F8B1D-415C-8E43-834D-1355AFF264B8}"/>
              </a:ext>
            </a:extLst>
          </p:cNvPr>
          <p:cNvSpPr>
            <a:spLocks noChangeArrowheads="1"/>
          </p:cNvSpPr>
          <p:nvPr/>
        </p:nvSpPr>
        <p:spPr bwMode="auto">
          <a:xfrm>
            <a:off x="2667398" y="1258472"/>
            <a:ext cx="3416769" cy="4978839"/>
          </a:xfrm>
          <a:prstGeom prst="rect">
            <a:avLst/>
          </a:prstGeom>
          <a:gradFill rotWithShape="1">
            <a:gsLst>
              <a:gs pos="0">
                <a:srgbClr val="00CC00"/>
              </a:gs>
              <a:gs pos="100000">
                <a:srgbClr val="FF0000">
                  <a:alpha val="95000"/>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3" name="Line 5">
            <a:extLst>
              <a:ext uri="{FF2B5EF4-FFF2-40B4-BE49-F238E27FC236}">
                <a16:creationId xmlns:a16="http://schemas.microsoft.com/office/drawing/2014/main" xmlns="" id="{03DC98AC-1DFA-7B45-BC24-EC731C264709}"/>
              </a:ext>
            </a:extLst>
          </p:cNvPr>
          <p:cNvSpPr>
            <a:spLocks noChangeShapeType="1"/>
          </p:cNvSpPr>
          <p:nvPr/>
        </p:nvSpPr>
        <p:spPr bwMode="auto">
          <a:xfrm>
            <a:off x="4158062" y="1311827"/>
            <a:ext cx="0" cy="46370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 name="Line 6">
            <a:extLst>
              <a:ext uri="{FF2B5EF4-FFF2-40B4-BE49-F238E27FC236}">
                <a16:creationId xmlns:a16="http://schemas.microsoft.com/office/drawing/2014/main" xmlns="" id="{5ECDCB97-0CB4-9640-8CF5-144D5B83E024}"/>
              </a:ext>
            </a:extLst>
          </p:cNvPr>
          <p:cNvSpPr>
            <a:spLocks noChangeShapeType="1"/>
          </p:cNvSpPr>
          <p:nvPr/>
        </p:nvSpPr>
        <p:spPr bwMode="auto">
          <a:xfrm>
            <a:off x="2691212" y="3726415"/>
            <a:ext cx="30055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5" name="Text Box 7">
            <a:extLst>
              <a:ext uri="{FF2B5EF4-FFF2-40B4-BE49-F238E27FC236}">
                <a16:creationId xmlns:a16="http://schemas.microsoft.com/office/drawing/2014/main" xmlns="" id="{F4E5DD2E-CEB8-7445-9116-4EA7E362134D}"/>
              </a:ext>
            </a:extLst>
          </p:cNvPr>
          <p:cNvSpPr txBox="1">
            <a:spLocks noChangeArrowheads="1"/>
          </p:cNvSpPr>
          <p:nvPr/>
        </p:nvSpPr>
        <p:spPr bwMode="auto">
          <a:xfrm>
            <a:off x="2719523" y="1318731"/>
            <a:ext cx="713643" cy="206477"/>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4000" tIns="10800" rIns="54000" bIns="10800">
            <a:spAutoFit/>
          </a:bodyPr>
          <a:lstStyle/>
          <a:p>
            <a:r>
              <a:rPr lang="fr-FR" altLang="fr-FR" sz="1200"/>
              <a:t>strength</a:t>
            </a:r>
          </a:p>
        </p:txBody>
      </p:sp>
      <p:sp>
        <p:nvSpPr>
          <p:cNvPr id="6" name="Text Box 8">
            <a:extLst>
              <a:ext uri="{FF2B5EF4-FFF2-40B4-BE49-F238E27FC236}">
                <a16:creationId xmlns:a16="http://schemas.microsoft.com/office/drawing/2014/main" xmlns="" id="{4456A684-8290-B749-B0E0-09C42555EE45}"/>
              </a:ext>
            </a:extLst>
          </p:cNvPr>
          <p:cNvSpPr txBox="1">
            <a:spLocks noChangeArrowheads="1"/>
          </p:cNvSpPr>
          <p:nvPr/>
        </p:nvSpPr>
        <p:spPr bwMode="auto">
          <a:xfrm>
            <a:off x="4880700" y="1325146"/>
            <a:ext cx="725033" cy="206477"/>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4000" tIns="10800" rIns="54000" bIns="10800">
            <a:spAutoFit/>
          </a:bodyPr>
          <a:lstStyle/>
          <a:p>
            <a:r>
              <a:rPr lang="fr-FR" altLang="fr-FR" sz="1200"/>
              <a:t>weakness</a:t>
            </a:r>
          </a:p>
        </p:txBody>
      </p:sp>
      <p:sp>
        <p:nvSpPr>
          <p:cNvPr id="7" name="Text Box 9">
            <a:extLst>
              <a:ext uri="{FF2B5EF4-FFF2-40B4-BE49-F238E27FC236}">
                <a16:creationId xmlns:a16="http://schemas.microsoft.com/office/drawing/2014/main" xmlns="" id="{0FF3C7B8-5511-AA40-A931-8F5B54792A61}"/>
              </a:ext>
            </a:extLst>
          </p:cNvPr>
          <p:cNvSpPr txBox="1">
            <a:spLocks noChangeArrowheads="1"/>
          </p:cNvSpPr>
          <p:nvPr/>
        </p:nvSpPr>
        <p:spPr bwMode="auto">
          <a:xfrm>
            <a:off x="2702202" y="5649725"/>
            <a:ext cx="1005701" cy="206477"/>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4000" tIns="10800" rIns="54000" bIns="10800">
            <a:spAutoFit/>
          </a:bodyPr>
          <a:lstStyle/>
          <a:p>
            <a:r>
              <a:rPr lang="fr-FR" altLang="fr-FR" sz="1200" dirty="0" err="1"/>
              <a:t>opportunity</a:t>
            </a:r>
            <a:endParaRPr lang="fr-FR" altLang="fr-FR" sz="1200" dirty="0"/>
          </a:p>
        </p:txBody>
      </p:sp>
      <p:sp>
        <p:nvSpPr>
          <p:cNvPr id="8" name="Text Box 10">
            <a:extLst>
              <a:ext uri="{FF2B5EF4-FFF2-40B4-BE49-F238E27FC236}">
                <a16:creationId xmlns:a16="http://schemas.microsoft.com/office/drawing/2014/main" xmlns="" id="{E9939722-F1F1-AC4C-852D-6C60735645B7}"/>
              </a:ext>
            </a:extLst>
          </p:cNvPr>
          <p:cNvSpPr txBox="1">
            <a:spLocks noChangeArrowheads="1"/>
          </p:cNvSpPr>
          <p:nvPr/>
        </p:nvSpPr>
        <p:spPr bwMode="auto">
          <a:xfrm>
            <a:off x="5157682" y="5649724"/>
            <a:ext cx="489438" cy="206375"/>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4000" tIns="10800" rIns="54000" bIns="10800">
            <a:spAutoFit/>
          </a:bodyPr>
          <a:lstStyle/>
          <a:p>
            <a:r>
              <a:rPr lang="fr-FR" altLang="fr-FR" sz="1200" dirty="0" err="1"/>
              <a:t>threat</a:t>
            </a:r>
            <a:endParaRPr lang="fr-FR" altLang="fr-FR" sz="1200" dirty="0"/>
          </a:p>
        </p:txBody>
      </p:sp>
      <p:sp>
        <p:nvSpPr>
          <p:cNvPr id="10" name="Text Box 12">
            <a:extLst>
              <a:ext uri="{FF2B5EF4-FFF2-40B4-BE49-F238E27FC236}">
                <a16:creationId xmlns:a16="http://schemas.microsoft.com/office/drawing/2014/main" xmlns="" id="{1655E0B2-59BD-2E43-BFD8-05E0EEEA0C00}"/>
              </a:ext>
            </a:extLst>
          </p:cNvPr>
          <p:cNvSpPr txBox="1">
            <a:spLocks noChangeArrowheads="1"/>
          </p:cNvSpPr>
          <p:nvPr/>
        </p:nvSpPr>
        <p:spPr bwMode="auto">
          <a:xfrm>
            <a:off x="2743809" y="1690310"/>
            <a:ext cx="1186962" cy="63736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a:t>Full </a:t>
            </a:r>
            <a:r>
              <a:rPr lang="fr-FR" altLang="fr-FR" sz="1000" dirty="0" err="1"/>
              <a:t>kinemtics</a:t>
            </a:r>
            <a:r>
              <a:rPr lang="fr-FR" altLang="fr-FR" sz="1000" dirty="0"/>
              <a:t> of the </a:t>
            </a:r>
            <a:r>
              <a:rPr lang="fr-FR" altLang="fr-FR" sz="1000" dirty="0" err="1"/>
              <a:t>reaction</a:t>
            </a:r>
            <a:r>
              <a:rPr lang="fr-FR" altLang="fr-FR" sz="1000" dirty="0"/>
              <a:t>, The best </a:t>
            </a:r>
            <a:r>
              <a:rPr lang="fr-FR" altLang="fr-FR" sz="1000" dirty="0" err="1"/>
              <a:t>existing</a:t>
            </a:r>
            <a:r>
              <a:rPr lang="fr-FR" altLang="fr-FR" sz="1000" dirty="0"/>
              <a:t> neutron detector </a:t>
            </a:r>
            <a:r>
              <a:rPr lang="fr-FR" altLang="fr-FR" sz="1000" dirty="0" err="1"/>
              <a:t>array</a:t>
            </a:r>
            <a:r>
              <a:rPr lang="fr-FR" altLang="fr-FR" sz="1000" dirty="0"/>
              <a:t> </a:t>
            </a:r>
          </a:p>
        </p:txBody>
      </p:sp>
      <p:sp>
        <p:nvSpPr>
          <p:cNvPr id="11" name="Text Box 13">
            <a:extLst>
              <a:ext uri="{FF2B5EF4-FFF2-40B4-BE49-F238E27FC236}">
                <a16:creationId xmlns:a16="http://schemas.microsoft.com/office/drawing/2014/main" xmlns="" id="{2F91562B-9598-7042-B4BA-8A852BB20C6C}"/>
              </a:ext>
            </a:extLst>
          </p:cNvPr>
          <p:cNvSpPr txBox="1">
            <a:spLocks noChangeArrowheads="1"/>
          </p:cNvSpPr>
          <p:nvPr/>
        </p:nvSpPr>
        <p:spPr bwMode="auto">
          <a:xfrm>
            <a:off x="2719884" y="2945797"/>
            <a:ext cx="1361658" cy="48347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a:t>Large </a:t>
            </a:r>
            <a:r>
              <a:rPr lang="fr-FR" altLang="fr-FR" sz="1000" dirty="0" err="1"/>
              <a:t>european</a:t>
            </a:r>
            <a:r>
              <a:rPr lang="fr-FR" altLang="fr-FR" sz="1000" dirty="0"/>
              <a:t> </a:t>
            </a:r>
            <a:r>
              <a:rPr lang="fr-FR" altLang="fr-FR" sz="1000" dirty="0" err="1"/>
              <a:t>community</a:t>
            </a:r>
            <a:r>
              <a:rPr lang="fr-FR" altLang="fr-FR" sz="1000" dirty="0"/>
              <a:t> </a:t>
            </a:r>
            <a:r>
              <a:rPr lang="fr-FR" altLang="fr-FR" sz="1000" dirty="0" err="1"/>
              <a:t>involved</a:t>
            </a:r>
            <a:r>
              <a:rPr lang="fr-FR" altLang="fr-FR" sz="1000" dirty="0"/>
              <a:t> in R3B</a:t>
            </a:r>
          </a:p>
        </p:txBody>
      </p:sp>
      <p:sp>
        <p:nvSpPr>
          <p:cNvPr id="15" name="Text Box 17">
            <a:extLst>
              <a:ext uri="{FF2B5EF4-FFF2-40B4-BE49-F238E27FC236}">
                <a16:creationId xmlns:a16="http://schemas.microsoft.com/office/drawing/2014/main" xmlns="" id="{9A18D118-0DD8-9541-B549-147901FA4DFE}"/>
              </a:ext>
            </a:extLst>
          </p:cNvPr>
          <p:cNvSpPr txBox="1">
            <a:spLocks noChangeArrowheads="1"/>
          </p:cNvSpPr>
          <p:nvPr/>
        </p:nvSpPr>
        <p:spPr bwMode="auto">
          <a:xfrm>
            <a:off x="3509566" y="3459023"/>
            <a:ext cx="1425820" cy="48347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a:t>French </a:t>
            </a:r>
            <a:r>
              <a:rPr lang="fr-FR" altLang="fr-FR" sz="1000" dirty="0" err="1"/>
              <a:t>physicists</a:t>
            </a:r>
            <a:r>
              <a:rPr lang="fr-FR" altLang="fr-FR" sz="1000" dirty="0"/>
              <a:t> </a:t>
            </a:r>
            <a:r>
              <a:rPr lang="fr-FR" altLang="fr-FR" sz="1000" dirty="0" err="1"/>
              <a:t>involved</a:t>
            </a:r>
            <a:r>
              <a:rPr lang="fr-FR" altLang="fr-FR" sz="1000" dirty="0"/>
              <a:t> in the program </a:t>
            </a:r>
            <a:r>
              <a:rPr lang="fr-FR" altLang="fr-FR" sz="1000" dirty="0" err="1"/>
              <a:t>already</a:t>
            </a:r>
            <a:r>
              <a:rPr lang="fr-FR" altLang="fr-FR" sz="1000" dirty="0"/>
              <a:t> </a:t>
            </a:r>
            <a:r>
              <a:rPr lang="fr-FR" altLang="fr-FR" sz="1000" dirty="0" err="1"/>
              <a:t>involved</a:t>
            </a:r>
            <a:r>
              <a:rPr lang="fr-FR" altLang="fr-FR" sz="1000" dirty="0"/>
              <a:t> in </a:t>
            </a:r>
            <a:r>
              <a:rPr lang="fr-FR" altLang="fr-FR" sz="1000" dirty="0" err="1"/>
              <a:t>other</a:t>
            </a:r>
            <a:r>
              <a:rPr lang="fr-FR" altLang="fr-FR" sz="1000" dirty="0"/>
              <a:t> </a:t>
            </a:r>
            <a:r>
              <a:rPr lang="fr-FR" altLang="fr-FR" sz="1000" dirty="0" err="1"/>
              <a:t>facilities</a:t>
            </a:r>
            <a:endParaRPr lang="fr-FR" altLang="fr-FR" sz="1000" dirty="0"/>
          </a:p>
        </p:txBody>
      </p:sp>
      <p:sp>
        <p:nvSpPr>
          <p:cNvPr id="16" name="Text Box 18">
            <a:extLst>
              <a:ext uri="{FF2B5EF4-FFF2-40B4-BE49-F238E27FC236}">
                <a16:creationId xmlns:a16="http://schemas.microsoft.com/office/drawing/2014/main" xmlns="" id="{D9557C5C-0546-3843-9D7C-CAEE69F1D872}"/>
              </a:ext>
            </a:extLst>
          </p:cNvPr>
          <p:cNvSpPr txBox="1">
            <a:spLocks noChangeArrowheads="1"/>
          </p:cNvSpPr>
          <p:nvPr/>
        </p:nvSpPr>
        <p:spPr bwMode="auto">
          <a:xfrm>
            <a:off x="2734054" y="2353328"/>
            <a:ext cx="1186962" cy="48347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err="1"/>
              <a:t>Many</a:t>
            </a:r>
            <a:r>
              <a:rPr lang="fr-FR" altLang="fr-FR" sz="1000" dirty="0"/>
              <a:t> </a:t>
            </a:r>
            <a:r>
              <a:rPr lang="fr-FR" altLang="fr-FR" sz="1000" dirty="0" err="1"/>
              <a:t>students</a:t>
            </a:r>
            <a:r>
              <a:rPr lang="fr-FR" altLang="fr-FR" sz="1000" dirty="0"/>
              <a:t> in </a:t>
            </a:r>
            <a:r>
              <a:rPr lang="fr-FR" altLang="fr-FR" sz="1000" dirty="0" err="1"/>
              <a:t>different</a:t>
            </a:r>
            <a:r>
              <a:rPr lang="fr-FR" altLang="fr-FR" sz="1000" dirty="0"/>
              <a:t> countries </a:t>
            </a:r>
            <a:r>
              <a:rPr lang="fr-FR" altLang="fr-FR" sz="1000" dirty="0" err="1"/>
              <a:t>can</a:t>
            </a:r>
            <a:r>
              <a:rPr lang="fr-FR" altLang="fr-FR" sz="1000" dirty="0"/>
              <a:t> </a:t>
            </a:r>
            <a:r>
              <a:rPr lang="fr-FR" altLang="fr-FR" sz="1000" dirty="0" err="1"/>
              <a:t>share</a:t>
            </a:r>
            <a:r>
              <a:rPr lang="fr-FR" altLang="fr-FR" sz="1000" dirty="0"/>
              <a:t> </a:t>
            </a:r>
            <a:r>
              <a:rPr lang="fr-FR" altLang="fr-FR" sz="1000" dirty="0" err="1"/>
              <a:t>analysis</a:t>
            </a:r>
            <a:endParaRPr lang="fr-FR" altLang="fr-FR" sz="1000" dirty="0"/>
          </a:p>
        </p:txBody>
      </p:sp>
      <p:sp>
        <p:nvSpPr>
          <p:cNvPr id="24" name="Text Box 28">
            <a:extLst>
              <a:ext uri="{FF2B5EF4-FFF2-40B4-BE49-F238E27FC236}">
                <a16:creationId xmlns:a16="http://schemas.microsoft.com/office/drawing/2014/main" xmlns="" id="{E80149F5-62B4-2943-AB2B-B8F84D1A6997}"/>
              </a:ext>
            </a:extLst>
          </p:cNvPr>
          <p:cNvSpPr txBox="1">
            <a:spLocks noChangeArrowheads="1"/>
          </p:cNvSpPr>
          <p:nvPr/>
        </p:nvSpPr>
        <p:spPr bwMode="auto">
          <a:xfrm>
            <a:off x="2855029" y="941856"/>
            <a:ext cx="249138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fr-FR" altLang="fr-FR" sz="1400" b="1" dirty="0">
                <a:solidFill>
                  <a:srgbClr val="FF0000"/>
                </a:solidFill>
              </a:rPr>
              <a:t>SCIENCE / HUMAN RESOURCES</a:t>
            </a:r>
          </a:p>
        </p:txBody>
      </p:sp>
      <p:sp>
        <p:nvSpPr>
          <p:cNvPr id="27" name="Text Box 36">
            <a:extLst>
              <a:ext uri="{FF2B5EF4-FFF2-40B4-BE49-F238E27FC236}">
                <a16:creationId xmlns:a16="http://schemas.microsoft.com/office/drawing/2014/main" xmlns="" id="{6AE5936F-C039-8A42-A8C1-FACEED74A069}"/>
              </a:ext>
            </a:extLst>
          </p:cNvPr>
          <p:cNvSpPr txBox="1">
            <a:spLocks noChangeArrowheads="1"/>
          </p:cNvSpPr>
          <p:nvPr/>
        </p:nvSpPr>
        <p:spPr bwMode="auto">
          <a:xfrm>
            <a:off x="4211960" y="4869160"/>
            <a:ext cx="1396512" cy="63736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err="1"/>
              <a:t>Competition</a:t>
            </a:r>
            <a:r>
              <a:rPr lang="fr-FR" altLang="fr-FR" sz="1000" dirty="0"/>
              <a:t> </a:t>
            </a:r>
            <a:r>
              <a:rPr lang="fr-FR" altLang="fr-FR" sz="1000" dirty="0" err="1"/>
              <a:t>with</a:t>
            </a:r>
            <a:r>
              <a:rPr lang="fr-FR" altLang="fr-FR" sz="1000" dirty="0"/>
              <a:t> RIKEN:</a:t>
            </a:r>
          </a:p>
          <a:p>
            <a:r>
              <a:rPr lang="fr-FR" altLang="fr-FR" sz="1000" dirty="0"/>
              <a:t> -&gt; </a:t>
            </a:r>
            <a:r>
              <a:rPr lang="fr-FR" altLang="fr-FR" sz="1000" dirty="0" err="1"/>
              <a:t>need</a:t>
            </a:r>
            <a:r>
              <a:rPr lang="fr-FR" altLang="fr-FR" sz="1000" dirty="0"/>
              <a:t> to </a:t>
            </a:r>
            <a:r>
              <a:rPr lang="fr-FR" altLang="fr-FR" sz="1000" dirty="0" err="1"/>
              <a:t>better</a:t>
            </a:r>
            <a:r>
              <a:rPr lang="fr-FR" altLang="fr-FR" sz="1000" dirty="0"/>
              <a:t> </a:t>
            </a:r>
            <a:r>
              <a:rPr lang="fr-FR" altLang="fr-FR" sz="1000" dirty="0" err="1"/>
              <a:t>define</a:t>
            </a:r>
            <a:r>
              <a:rPr lang="fr-FR" altLang="fr-FR" sz="1000" dirty="0"/>
              <a:t> the contours of </a:t>
            </a:r>
            <a:r>
              <a:rPr lang="fr-FR" altLang="fr-FR" sz="1000" dirty="0" err="1"/>
              <a:t>each</a:t>
            </a:r>
            <a:r>
              <a:rPr lang="fr-FR" altLang="fr-FR" sz="1000" dirty="0"/>
              <a:t> </a:t>
            </a:r>
            <a:r>
              <a:rPr lang="fr-FR" altLang="fr-FR" sz="1000" dirty="0" err="1"/>
              <a:t>scientific</a:t>
            </a:r>
            <a:r>
              <a:rPr lang="fr-FR" altLang="fr-FR" sz="1000" dirty="0"/>
              <a:t> programs.</a:t>
            </a:r>
          </a:p>
        </p:txBody>
      </p:sp>
      <p:sp>
        <p:nvSpPr>
          <p:cNvPr id="28" name="Text Box 37">
            <a:extLst>
              <a:ext uri="{FF2B5EF4-FFF2-40B4-BE49-F238E27FC236}">
                <a16:creationId xmlns:a16="http://schemas.microsoft.com/office/drawing/2014/main" xmlns="" id="{C50932A3-F2AD-2C4D-BF84-AAFF82230A33}"/>
              </a:ext>
            </a:extLst>
          </p:cNvPr>
          <p:cNvSpPr txBox="1">
            <a:spLocks noChangeArrowheads="1"/>
          </p:cNvSpPr>
          <p:nvPr/>
        </p:nvSpPr>
        <p:spPr bwMode="auto">
          <a:xfrm>
            <a:off x="2731859" y="4333543"/>
            <a:ext cx="1376106" cy="48347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err="1"/>
              <a:t>Different</a:t>
            </a:r>
            <a:r>
              <a:rPr lang="fr-FR" altLang="fr-FR" sz="1000" dirty="0"/>
              <a:t> </a:t>
            </a:r>
            <a:r>
              <a:rPr lang="fr-FR" altLang="fr-FR" sz="1000" dirty="0" err="1"/>
              <a:t>scientif</a:t>
            </a:r>
            <a:r>
              <a:rPr lang="fr-FR" altLang="fr-FR" sz="1000" dirty="0"/>
              <a:t> topics to </a:t>
            </a:r>
            <a:r>
              <a:rPr lang="fr-FR" altLang="fr-FR" sz="1000" dirty="0" err="1"/>
              <a:t>be</a:t>
            </a:r>
            <a:r>
              <a:rPr lang="fr-FR" altLang="fr-FR" sz="1000" dirty="0"/>
              <a:t> </a:t>
            </a:r>
            <a:r>
              <a:rPr lang="fr-FR" altLang="fr-FR" sz="1000" dirty="0" err="1"/>
              <a:t>carried</a:t>
            </a:r>
            <a:r>
              <a:rPr lang="fr-FR" altLang="fr-FR" sz="1000" dirty="0"/>
              <a:t> out </a:t>
            </a:r>
            <a:r>
              <a:rPr lang="fr-FR" altLang="fr-FR" sz="1000" dirty="0" err="1"/>
              <a:t>with</a:t>
            </a:r>
            <a:r>
              <a:rPr lang="fr-FR" altLang="fr-FR" sz="1000" dirty="0"/>
              <a:t> </a:t>
            </a:r>
            <a:r>
              <a:rPr lang="fr-FR" altLang="fr-FR" sz="1000" dirty="0" err="1"/>
              <a:t>this</a:t>
            </a:r>
            <a:r>
              <a:rPr lang="fr-FR" altLang="fr-FR" sz="1000" dirty="0"/>
              <a:t> </a:t>
            </a:r>
            <a:r>
              <a:rPr lang="fr-FR" altLang="fr-FR" sz="1000" dirty="0" err="1"/>
              <a:t>beam</a:t>
            </a:r>
            <a:r>
              <a:rPr lang="fr-FR" altLang="fr-FR" sz="1000" dirty="0"/>
              <a:t>  line (incl. Fission)</a:t>
            </a:r>
          </a:p>
        </p:txBody>
      </p:sp>
      <p:sp>
        <p:nvSpPr>
          <p:cNvPr id="31" name="Text Box 58">
            <a:extLst>
              <a:ext uri="{FF2B5EF4-FFF2-40B4-BE49-F238E27FC236}">
                <a16:creationId xmlns:a16="http://schemas.microsoft.com/office/drawing/2014/main" xmlns="" id="{1F3591DA-0E1F-8A45-8AE5-EB3F79E8FE3A}"/>
              </a:ext>
            </a:extLst>
          </p:cNvPr>
          <p:cNvSpPr txBox="1">
            <a:spLocks noChangeArrowheads="1"/>
          </p:cNvSpPr>
          <p:nvPr/>
        </p:nvSpPr>
        <p:spPr bwMode="auto">
          <a:xfrm>
            <a:off x="4221585" y="4043201"/>
            <a:ext cx="1390330" cy="79125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err="1"/>
              <a:t>Unequal</a:t>
            </a:r>
            <a:r>
              <a:rPr lang="fr-FR" altLang="fr-FR" sz="1000" dirty="0"/>
              <a:t> </a:t>
            </a:r>
            <a:r>
              <a:rPr lang="fr-FR" altLang="fr-FR" sz="1000" dirty="0" err="1"/>
              <a:t>engagment</a:t>
            </a:r>
            <a:r>
              <a:rPr lang="fr-FR" altLang="fr-FR" sz="1000" dirty="0"/>
              <a:t> in </a:t>
            </a:r>
            <a:r>
              <a:rPr lang="fr-FR" altLang="fr-FR" sz="1000" dirty="0" err="1"/>
              <a:t>terms</a:t>
            </a:r>
            <a:r>
              <a:rPr lang="fr-FR" altLang="fr-FR" sz="1000" dirty="0"/>
              <a:t> of budget and </a:t>
            </a:r>
            <a:r>
              <a:rPr lang="fr-FR" altLang="fr-FR" sz="1000" dirty="0" err="1"/>
              <a:t>physicists</a:t>
            </a:r>
            <a:r>
              <a:rPr lang="fr-FR" altLang="fr-FR" sz="1000" dirty="0"/>
              <a:t> </a:t>
            </a:r>
            <a:r>
              <a:rPr lang="fr-FR" altLang="fr-FR" sz="1000" dirty="0" err="1"/>
              <a:t>ifrom</a:t>
            </a:r>
            <a:r>
              <a:rPr lang="fr-FR" altLang="fr-FR" sz="1000" dirty="0"/>
              <a:t> France as </a:t>
            </a:r>
            <a:r>
              <a:rPr lang="fr-FR" altLang="fr-FR" sz="1000" dirty="0" err="1"/>
              <a:t>compared</a:t>
            </a:r>
            <a:r>
              <a:rPr lang="fr-FR" altLang="fr-FR" sz="1000" dirty="0"/>
              <a:t> to </a:t>
            </a:r>
            <a:r>
              <a:rPr lang="fr-FR" altLang="fr-FR" sz="1000" dirty="0" err="1"/>
              <a:t>ther</a:t>
            </a:r>
            <a:r>
              <a:rPr lang="fr-FR" altLang="fr-FR" sz="1000" dirty="0"/>
              <a:t> countries</a:t>
            </a:r>
          </a:p>
        </p:txBody>
      </p:sp>
      <p:sp>
        <p:nvSpPr>
          <p:cNvPr id="36" name="Text Box 82">
            <a:extLst>
              <a:ext uri="{FF2B5EF4-FFF2-40B4-BE49-F238E27FC236}">
                <a16:creationId xmlns:a16="http://schemas.microsoft.com/office/drawing/2014/main" xmlns="" id="{99BA2EFB-7ABF-0242-ADE4-D771C1F47D70}"/>
              </a:ext>
            </a:extLst>
          </p:cNvPr>
          <p:cNvSpPr txBox="1">
            <a:spLocks noChangeArrowheads="1"/>
          </p:cNvSpPr>
          <p:nvPr/>
        </p:nvSpPr>
        <p:spPr bwMode="auto">
          <a:xfrm>
            <a:off x="2741480" y="4861330"/>
            <a:ext cx="1366485" cy="48347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a:t>Cross </a:t>
            </a:r>
            <a:r>
              <a:rPr lang="fr-FR" altLang="fr-FR" sz="1000" dirty="0" err="1"/>
              <a:t>fertilize</a:t>
            </a:r>
            <a:r>
              <a:rPr lang="fr-FR" altLang="fr-FR" sz="1000" dirty="0"/>
              <a:t> exchanges </a:t>
            </a:r>
            <a:r>
              <a:rPr lang="fr-FR" altLang="fr-FR" sz="1000" dirty="0" err="1"/>
              <a:t>between</a:t>
            </a:r>
            <a:r>
              <a:rPr lang="fr-FR" altLang="fr-FR" sz="1000" dirty="0"/>
              <a:t> </a:t>
            </a:r>
            <a:r>
              <a:rPr lang="fr-FR" altLang="fr-FR" sz="1000" dirty="0" err="1"/>
              <a:t>different</a:t>
            </a:r>
            <a:r>
              <a:rPr lang="fr-FR" altLang="fr-FR" sz="1000" dirty="0"/>
              <a:t> </a:t>
            </a:r>
            <a:r>
              <a:rPr lang="fr-FR" altLang="fr-FR" sz="1000" dirty="0" err="1"/>
              <a:t>communities</a:t>
            </a:r>
            <a:endParaRPr lang="fr-FR" altLang="fr-FR" sz="1000" dirty="0"/>
          </a:p>
        </p:txBody>
      </p:sp>
      <p:sp>
        <p:nvSpPr>
          <p:cNvPr id="37" name="ZoneTexte 36">
            <a:extLst>
              <a:ext uri="{FF2B5EF4-FFF2-40B4-BE49-F238E27FC236}">
                <a16:creationId xmlns:a16="http://schemas.microsoft.com/office/drawing/2014/main" xmlns="" id="{9C8F7C84-6967-1B40-98EC-DDBB30829080}"/>
              </a:ext>
            </a:extLst>
          </p:cNvPr>
          <p:cNvSpPr txBox="1"/>
          <p:nvPr/>
        </p:nvSpPr>
        <p:spPr>
          <a:xfrm>
            <a:off x="3210494" y="225769"/>
            <a:ext cx="2053063" cy="461665"/>
          </a:xfrm>
          <a:prstGeom prst="rect">
            <a:avLst/>
          </a:prstGeom>
          <a:noFill/>
        </p:spPr>
        <p:txBody>
          <a:bodyPr wrap="none" rtlCol="0">
            <a:spAutoFit/>
          </a:bodyPr>
          <a:lstStyle/>
          <a:p>
            <a:r>
              <a:rPr lang="fr-FR" sz="2400" dirty="0">
                <a:solidFill>
                  <a:srgbClr val="C369FE"/>
                </a:solidFill>
              </a:rPr>
              <a:t>SWOT </a:t>
            </a:r>
            <a:r>
              <a:rPr lang="fr-FR" sz="2400" dirty="0" err="1">
                <a:solidFill>
                  <a:srgbClr val="C369FE"/>
                </a:solidFill>
              </a:rPr>
              <a:t>analysis</a:t>
            </a:r>
            <a:r>
              <a:rPr lang="fr-FR" sz="2400" dirty="0">
                <a:solidFill>
                  <a:srgbClr val="C369FE"/>
                </a:solidFill>
              </a:rPr>
              <a:t> </a:t>
            </a:r>
          </a:p>
        </p:txBody>
      </p:sp>
      <p:sp>
        <p:nvSpPr>
          <p:cNvPr id="38" name="Text Box 13">
            <a:extLst>
              <a:ext uri="{FF2B5EF4-FFF2-40B4-BE49-F238E27FC236}">
                <a16:creationId xmlns:a16="http://schemas.microsoft.com/office/drawing/2014/main" xmlns="" id="{99914DCE-94E4-594B-AC85-9167FB6882FB}"/>
              </a:ext>
            </a:extLst>
          </p:cNvPr>
          <p:cNvSpPr txBox="1">
            <a:spLocks noChangeArrowheads="1"/>
          </p:cNvSpPr>
          <p:nvPr/>
        </p:nvSpPr>
        <p:spPr bwMode="auto">
          <a:xfrm>
            <a:off x="2739065" y="3959644"/>
            <a:ext cx="1361658" cy="48347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err="1"/>
              <a:t>Big</a:t>
            </a:r>
            <a:r>
              <a:rPr lang="fr-FR" altLang="fr-FR" sz="1000" dirty="0"/>
              <a:t> </a:t>
            </a:r>
            <a:r>
              <a:rPr lang="fr-FR" altLang="fr-FR" sz="1000" dirty="0" err="1"/>
              <a:t>investment</a:t>
            </a:r>
            <a:r>
              <a:rPr lang="fr-FR" altLang="fr-FR" sz="1000" dirty="0"/>
              <a:t> </a:t>
            </a:r>
            <a:r>
              <a:rPr lang="fr-FR" altLang="fr-FR" sz="1000" dirty="0" err="1"/>
              <a:t>from</a:t>
            </a:r>
            <a:r>
              <a:rPr lang="fr-FR" altLang="fr-FR" sz="1000" dirty="0"/>
              <a:t> CEA (</a:t>
            </a:r>
            <a:r>
              <a:rPr lang="fr-FR" altLang="fr-FR" sz="1000" dirty="0" err="1"/>
              <a:t>magnet</a:t>
            </a:r>
            <a:r>
              <a:rPr lang="fr-FR" altLang="fr-FR" sz="1000" dirty="0"/>
              <a:t> + </a:t>
            </a:r>
            <a:r>
              <a:rPr lang="fr-FR" altLang="fr-FR" sz="1000" dirty="0" err="1"/>
              <a:t>cryogenic</a:t>
            </a:r>
            <a:r>
              <a:rPr lang="fr-FR" altLang="fr-FR" sz="1000" dirty="0"/>
              <a:t> </a:t>
            </a:r>
            <a:r>
              <a:rPr lang="fr-FR" altLang="fr-FR" sz="1000" dirty="0" err="1"/>
              <a:t>target</a:t>
            </a:r>
            <a:r>
              <a:rPr lang="fr-FR" altLang="fr-FR" sz="1000" dirty="0"/>
              <a:t>)</a:t>
            </a:r>
          </a:p>
        </p:txBody>
      </p:sp>
      <p:sp>
        <p:nvSpPr>
          <p:cNvPr id="39" name="Text Box 58">
            <a:extLst>
              <a:ext uri="{FF2B5EF4-FFF2-40B4-BE49-F238E27FC236}">
                <a16:creationId xmlns:a16="http://schemas.microsoft.com/office/drawing/2014/main" xmlns="" id="{E62B5F3D-5C2A-CA40-BCFC-5BCBE998337D}"/>
              </a:ext>
            </a:extLst>
          </p:cNvPr>
          <p:cNvSpPr txBox="1">
            <a:spLocks noChangeArrowheads="1"/>
          </p:cNvSpPr>
          <p:nvPr/>
        </p:nvSpPr>
        <p:spPr bwMode="auto">
          <a:xfrm>
            <a:off x="4215403" y="1675976"/>
            <a:ext cx="1390330" cy="79125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a:t>Not </a:t>
            </a:r>
            <a:r>
              <a:rPr lang="fr-FR" altLang="fr-FR" sz="1000" dirty="0" err="1"/>
              <a:t>yet</a:t>
            </a:r>
            <a:r>
              <a:rPr lang="fr-FR" altLang="fr-FR" sz="1000" dirty="0"/>
              <a:t> </a:t>
            </a:r>
            <a:r>
              <a:rPr lang="fr-FR" altLang="fr-FR" sz="1000" dirty="0" err="1"/>
              <a:t>involved</a:t>
            </a:r>
            <a:r>
              <a:rPr lang="fr-FR" altLang="fr-FR" sz="1000" dirty="0"/>
              <a:t> in </a:t>
            </a:r>
            <a:r>
              <a:rPr lang="fr-FR" altLang="fr-FR" sz="1000" dirty="0" err="1"/>
              <a:t>technical</a:t>
            </a:r>
            <a:r>
              <a:rPr lang="fr-FR" altLang="fr-FR" sz="1000" dirty="0"/>
              <a:t> </a:t>
            </a:r>
            <a:r>
              <a:rPr lang="fr-FR" altLang="fr-FR" sz="1000" dirty="0" err="1"/>
              <a:t>development</a:t>
            </a:r>
            <a:r>
              <a:rPr lang="fr-FR" altLang="fr-FR" sz="1000" dirty="0"/>
              <a:t> and tests.  Modest </a:t>
            </a:r>
            <a:r>
              <a:rPr lang="fr-FR" altLang="fr-FR" sz="1000" dirty="0" err="1"/>
              <a:t>knowhow</a:t>
            </a:r>
            <a:r>
              <a:rPr lang="fr-FR" altLang="fr-FR" sz="1000" dirty="0"/>
              <a:t> on detectors / </a:t>
            </a:r>
            <a:r>
              <a:rPr lang="fr-FR" altLang="fr-FR" sz="1000" dirty="0" err="1"/>
              <a:t>electronics</a:t>
            </a:r>
            <a:r>
              <a:rPr lang="fr-FR" altLang="fr-FR" sz="1000" dirty="0"/>
              <a:t> / </a:t>
            </a:r>
            <a:r>
              <a:rPr lang="fr-FR" altLang="fr-FR" sz="1000" dirty="0" err="1"/>
              <a:t>mechanics</a:t>
            </a:r>
            <a:endParaRPr lang="fr-FR" altLang="fr-FR" sz="1000" dirty="0"/>
          </a:p>
        </p:txBody>
      </p:sp>
      <p:sp>
        <p:nvSpPr>
          <p:cNvPr id="40" name="Text Box 82">
            <a:extLst>
              <a:ext uri="{FF2B5EF4-FFF2-40B4-BE49-F238E27FC236}">
                <a16:creationId xmlns:a16="http://schemas.microsoft.com/office/drawing/2014/main" xmlns="" id="{AE4FBFA9-A6EB-6745-A383-9B036A47261F}"/>
              </a:ext>
            </a:extLst>
          </p:cNvPr>
          <p:cNvSpPr txBox="1">
            <a:spLocks noChangeArrowheads="1"/>
          </p:cNvSpPr>
          <p:nvPr/>
        </p:nvSpPr>
        <p:spPr bwMode="auto">
          <a:xfrm>
            <a:off x="2749761" y="5371284"/>
            <a:ext cx="1358203" cy="1756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bIns="10800">
            <a:spAutoFit/>
          </a:bodyPr>
          <a:lstStyle/>
          <a:p>
            <a:r>
              <a:rPr lang="fr-FR" altLang="fr-FR" sz="1000" dirty="0"/>
              <a:t>Super FRS in 2023</a:t>
            </a:r>
          </a:p>
        </p:txBody>
      </p:sp>
    </p:spTree>
    <p:extLst>
      <p:ext uri="{BB962C8B-B14F-4D97-AF65-F5344CB8AC3E}">
        <p14:creationId xmlns:p14="http://schemas.microsoft.com/office/powerpoint/2010/main" xmlns="" val="1530513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80728"/>
            <a:ext cx="8640960" cy="4278094"/>
          </a:xfrm>
          <a:prstGeom prst="rect">
            <a:avLst/>
          </a:prstGeom>
        </p:spPr>
        <p:txBody>
          <a:bodyPr wrap="square">
            <a:spAutoFit/>
          </a:bodyPr>
          <a:lstStyle/>
          <a:p>
            <a:pPr algn="just">
              <a:spcAft>
                <a:spcPts val="1200"/>
              </a:spcAft>
              <a:buFont typeface="Arial" pitchFamily="34" charset="0"/>
              <a:buChar char="•"/>
            </a:pPr>
            <a:r>
              <a:rPr lang="en-US" sz="2800" b="1" dirty="0" smtClean="0"/>
              <a:t>FAIR-phase0 is running, current experiments benefit from </a:t>
            </a:r>
            <a:r>
              <a:rPr lang="en-US" sz="2800" b="1" dirty="0" smtClean="0"/>
              <a:t>the upgrade </a:t>
            </a:r>
            <a:r>
              <a:rPr lang="en-US" sz="2800" b="1" dirty="0" smtClean="0"/>
              <a:t>of UNILAC and SIS-18, and from CRYRING</a:t>
            </a:r>
          </a:p>
          <a:p>
            <a:pPr algn="just">
              <a:spcAft>
                <a:spcPts val="1200"/>
              </a:spcAft>
              <a:buFont typeface="Arial" pitchFamily="34" charset="0"/>
              <a:buChar char="•"/>
            </a:pPr>
            <a:r>
              <a:rPr lang="en-US" sz="2800" b="1" dirty="0" smtClean="0"/>
              <a:t>First</a:t>
            </a:r>
            <a:r>
              <a:rPr lang="en-US" sz="2800" b="1" dirty="0" smtClean="0"/>
              <a:t> experiments using the Super-FRS expected towards the end of 2025</a:t>
            </a:r>
            <a:endParaRPr lang="en-US" sz="2800" b="1" dirty="0" smtClean="0"/>
          </a:p>
          <a:p>
            <a:pPr algn="just">
              <a:spcAft>
                <a:spcPts val="1200"/>
              </a:spcAft>
              <a:buFont typeface="Arial" pitchFamily="34" charset="0"/>
              <a:buChar char="•"/>
            </a:pPr>
            <a:r>
              <a:rPr lang="en-US" sz="2800" b="1" dirty="0" smtClean="0"/>
              <a:t>France is one of the 10 share-holders of FAIR and  enables its scientific community the access to FAIR</a:t>
            </a:r>
          </a:p>
          <a:p>
            <a:pPr algn="just">
              <a:spcAft>
                <a:spcPts val="1200"/>
              </a:spcAft>
              <a:buFont typeface="Arial" pitchFamily="34" charset="0"/>
              <a:buChar char="•"/>
            </a:pPr>
            <a:endParaRPr lang="en-US" b="1" dirty="0" smtClean="0"/>
          </a:p>
          <a:p>
            <a:pPr algn="just">
              <a:spcAft>
                <a:spcPts val="1200"/>
              </a:spcAft>
              <a:buFont typeface="Arial" pitchFamily="34" charset="0"/>
              <a:buChar char="•"/>
            </a:pPr>
            <a:endParaRPr lang="en-US" b="1" dirty="0" smtClean="0"/>
          </a:p>
        </p:txBody>
      </p:sp>
      <p:sp>
        <p:nvSpPr>
          <p:cNvPr id="6" name="ZoneTexte 5"/>
          <p:cNvSpPr txBox="1"/>
          <p:nvPr/>
        </p:nvSpPr>
        <p:spPr>
          <a:xfrm>
            <a:off x="1499910" y="0"/>
            <a:ext cx="6161156" cy="707886"/>
          </a:xfrm>
          <a:prstGeom prst="rect">
            <a:avLst/>
          </a:prstGeom>
          <a:noFill/>
        </p:spPr>
        <p:txBody>
          <a:bodyPr wrap="square" rtlCol="0">
            <a:spAutoFit/>
          </a:bodyPr>
          <a:lstStyle/>
          <a:p>
            <a:r>
              <a:rPr lang="en-US" sz="4000" b="1" dirty="0" smtClean="0"/>
              <a:t>Experiments at GSI/FAIR</a:t>
            </a:r>
            <a:endParaRPr lang="en-US" sz="40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0" y="6583695"/>
            <a:ext cx="9144000" cy="272718"/>
            <a:chOff x="0" y="6583695"/>
            <a:chExt cx="9144000" cy="272718"/>
          </a:xfrm>
        </p:grpSpPr>
        <p:sp>
          <p:nvSpPr>
            <p:cNvPr id="4" name="Rectangle 3"/>
            <p:cNvSpPr/>
            <p:nvPr/>
          </p:nvSpPr>
          <p:spPr>
            <a:xfrm>
              <a:off x="0" y="6597352"/>
              <a:ext cx="9144000" cy="259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p:cNvSpPr txBox="1">
              <a:spLocks noChangeArrowheads="1"/>
            </p:cNvSpPr>
            <p:nvPr/>
          </p:nvSpPr>
          <p:spPr bwMode="auto">
            <a:xfrm>
              <a:off x="6897048" y="6583695"/>
              <a:ext cx="2246952"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altLang="fr-FR" sz="1200" b="1" dirty="0" smtClean="0"/>
                <a:t>GSI / FAIR – 2-proton radioactivity</a:t>
              </a:r>
              <a:endParaRPr lang="en-US" altLang="fr-FR" sz="1200" b="1" dirty="0"/>
            </a:p>
          </p:txBody>
        </p:sp>
      </p:grpSp>
      <p:sp>
        <p:nvSpPr>
          <p:cNvPr id="11" name="Text Box 2"/>
          <p:cNvSpPr txBox="1">
            <a:spLocks noChangeArrowheads="1"/>
          </p:cNvSpPr>
          <p:nvPr/>
        </p:nvSpPr>
        <p:spPr bwMode="auto">
          <a:xfrm>
            <a:off x="107950" y="20016"/>
            <a:ext cx="4464418"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2400" b="1" dirty="0" smtClean="0">
                <a:solidFill>
                  <a:srgbClr val="C00000"/>
                </a:solidFill>
              </a:rPr>
              <a:t>2-proton radioactivity @ GSI/FAIR</a:t>
            </a:r>
            <a:endParaRPr lang="en-US" altLang="fr-FR" sz="2400" b="1" dirty="0" smtClean="0"/>
          </a:p>
        </p:txBody>
      </p:sp>
      <p:sp>
        <p:nvSpPr>
          <p:cNvPr id="14" name="Text Box 2"/>
          <p:cNvSpPr txBox="1">
            <a:spLocks noChangeArrowheads="1"/>
          </p:cNvSpPr>
          <p:nvPr/>
        </p:nvSpPr>
        <p:spPr bwMode="auto">
          <a:xfrm>
            <a:off x="35496" y="6583694"/>
            <a:ext cx="1435256"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200" b="1" dirty="0" smtClean="0"/>
              <a:t>CS-IN2P3 – </a:t>
            </a:r>
            <a:r>
              <a:rPr lang="en-US" altLang="fr-FR" sz="1200" b="1" dirty="0" err="1" smtClean="0"/>
              <a:t>june</a:t>
            </a:r>
            <a:r>
              <a:rPr lang="en-US" altLang="fr-FR" sz="1200" b="1" dirty="0" smtClean="0"/>
              <a:t> 2019</a:t>
            </a:r>
            <a:endParaRPr lang="en-US" altLang="fr-FR" sz="1200" b="1" dirty="0"/>
          </a:p>
        </p:txBody>
      </p:sp>
      <p:pic>
        <p:nvPicPr>
          <p:cNvPr id="8" name="Imag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19303" y="20054"/>
            <a:ext cx="833785" cy="625339"/>
          </a:xfrm>
          <a:prstGeom prst="rect">
            <a:avLst/>
          </a:prstGeom>
        </p:spPr>
      </p:pic>
      <p:sp>
        <p:nvSpPr>
          <p:cNvPr id="9" name="Text Box 2"/>
          <p:cNvSpPr txBox="1">
            <a:spLocks noChangeArrowheads="1"/>
          </p:cNvSpPr>
          <p:nvPr/>
        </p:nvSpPr>
        <p:spPr bwMode="auto">
          <a:xfrm>
            <a:off x="3476067" y="2560282"/>
            <a:ext cx="2191873" cy="811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400" b="1" dirty="0" smtClean="0"/>
              <a:t>Additional slides</a:t>
            </a:r>
          </a:p>
          <a:p>
            <a:pPr algn="ctr"/>
            <a:r>
              <a:rPr lang="en-US" altLang="fr-FR" sz="2400" b="1" dirty="0" smtClean="0"/>
              <a:t>J. </a:t>
            </a:r>
            <a:r>
              <a:rPr lang="en-US" altLang="fr-FR" sz="2400" b="1" dirty="0" err="1" smtClean="0"/>
              <a:t>Giovinazzo</a:t>
            </a:r>
            <a:endParaRPr lang="en-US" altLang="fr-FR" sz="2400" b="1" dirty="0" smtClean="0"/>
          </a:p>
        </p:txBody>
      </p:sp>
    </p:spTree>
    <p:extLst>
      <p:ext uri="{BB962C8B-B14F-4D97-AF65-F5344CB8AC3E}">
        <p14:creationId xmlns:p14="http://schemas.microsoft.com/office/powerpoint/2010/main" xmlns="" val="3564613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0" y="6583695"/>
            <a:ext cx="9144000" cy="272718"/>
            <a:chOff x="0" y="6583695"/>
            <a:chExt cx="9144000" cy="272718"/>
          </a:xfrm>
        </p:grpSpPr>
        <p:sp>
          <p:nvSpPr>
            <p:cNvPr id="4" name="Rectangle 3"/>
            <p:cNvSpPr/>
            <p:nvPr/>
          </p:nvSpPr>
          <p:spPr>
            <a:xfrm>
              <a:off x="0" y="6597352"/>
              <a:ext cx="9144000" cy="259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p:cNvSpPr txBox="1">
              <a:spLocks noChangeArrowheads="1"/>
            </p:cNvSpPr>
            <p:nvPr/>
          </p:nvSpPr>
          <p:spPr bwMode="auto">
            <a:xfrm>
              <a:off x="6897048" y="6583695"/>
              <a:ext cx="2246952"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altLang="fr-FR" sz="1200" b="1" dirty="0" smtClean="0"/>
                <a:t>GSI / FAIR – 2-proton radioactivity</a:t>
              </a:r>
              <a:endParaRPr lang="en-US" altLang="fr-FR" sz="1200" b="1" dirty="0"/>
            </a:p>
          </p:txBody>
        </p:sp>
      </p:grpSp>
      <p:sp>
        <p:nvSpPr>
          <p:cNvPr id="11" name="Text Box 2"/>
          <p:cNvSpPr txBox="1">
            <a:spLocks noChangeArrowheads="1"/>
          </p:cNvSpPr>
          <p:nvPr/>
        </p:nvSpPr>
        <p:spPr bwMode="auto">
          <a:xfrm>
            <a:off x="107950" y="20016"/>
            <a:ext cx="5326385"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2400" b="1" dirty="0" smtClean="0">
                <a:solidFill>
                  <a:srgbClr val="C00000"/>
                </a:solidFill>
              </a:rPr>
              <a:t>2-proton radioactivity </a:t>
            </a:r>
            <a:r>
              <a:rPr lang="en-US" altLang="fr-FR" sz="2400" b="1" dirty="0" smtClean="0"/>
              <a:t>– main exp. results</a:t>
            </a:r>
          </a:p>
        </p:txBody>
      </p:sp>
      <p:sp>
        <p:nvSpPr>
          <p:cNvPr id="14" name="Text Box 2"/>
          <p:cNvSpPr txBox="1">
            <a:spLocks noChangeArrowheads="1"/>
          </p:cNvSpPr>
          <p:nvPr/>
        </p:nvSpPr>
        <p:spPr bwMode="auto">
          <a:xfrm>
            <a:off x="35496" y="6583694"/>
            <a:ext cx="1435256"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200" b="1" dirty="0" smtClean="0"/>
              <a:t>CS-IN2P3 – </a:t>
            </a:r>
            <a:r>
              <a:rPr lang="en-US" altLang="fr-FR" sz="1200" b="1" dirty="0" err="1" smtClean="0"/>
              <a:t>june</a:t>
            </a:r>
            <a:r>
              <a:rPr lang="en-US" altLang="fr-FR" sz="1200" b="1" dirty="0" smtClean="0"/>
              <a:t> 2019</a:t>
            </a:r>
            <a:endParaRPr lang="en-US" altLang="fr-FR" sz="1200" b="1" dirty="0"/>
          </a:p>
        </p:txBody>
      </p:sp>
      <p:pic>
        <p:nvPicPr>
          <p:cNvPr id="8" name="Imag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19303" y="20054"/>
            <a:ext cx="833785" cy="625339"/>
          </a:xfrm>
          <a:prstGeom prst="rect">
            <a:avLst/>
          </a:prstGeom>
        </p:spPr>
      </p:pic>
      <p:sp>
        <p:nvSpPr>
          <p:cNvPr id="9" name="Text Box 64"/>
          <p:cNvSpPr txBox="1">
            <a:spLocks noChangeArrowheads="1"/>
          </p:cNvSpPr>
          <p:nvPr/>
        </p:nvSpPr>
        <p:spPr bwMode="auto">
          <a:xfrm>
            <a:off x="589183" y="1628800"/>
            <a:ext cx="7959542" cy="35813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tabLst>
                <a:tab pos="90488" algn="l"/>
                <a:tab pos="803275" algn="l"/>
                <a:tab pos="4481513" algn="l"/>
                <a:tab pos="5646738" algn="l"/>
              </a:tabLst>
            </a:pPr>
            <a:r>
              <a:rPr lang="en-US" sz="1600" dirty="0">
                <a:latin typeface="Calibri" panose="020F0502020204030204" pitchFamily="34" charset="0"/>
              </a:rPr>
              <a:t>	</a:t>
            </a:r>
            <a:r>
              <a:rPr lang="en-US" sz="1600" dirty="0" smtClean="0">
                <a:latin typeface="Calibri" panose="020F0502020204030204" pitchFamily="34" charset="0"/>
                <a:sym typeface="Wingdings 3" panose="05040102010807070707" pitchFamily="18" charset="2"/>
              </a:rPr>
              <a:t>1996</a:t>
            </a:r>
            <a:r>
              <a:rPr lang="en-US" sz="1600" dirty="0">
                <a:latin typeface="Calibri" panose="020F0502020204030204" pitchFamily="34" charset="0"/>
                <a:sym typeface="Wingdings 3" panose="05040102010807070707" pitchFamily="18" charset="2"/>
              </a:rPr>
              <a:t>	</a:t>
            </a:r>
            <a:r>
              <a:rPr lang="en-US" sz="1600" b="1" i="1" baseline="30000" dirty="0" smtClean="0">
                <a:latin typeface="Calibri" panose="020F0502020204030204" pitchFamily="34" charset="0"/>
                <a:sym typeface="Wingdings 3" panose="05040102010807070707" pitchFamily="18" charset="2"/>
              </a:rPr>
              <a:t>45</a:t>
            </a:r>
            <a:r>
              <a:rPr lang="en-US" sz="1600" b="1" i="1" dirty="0" smtClean="0">
                <a:latin typeface="Calibri" panose="020F0502020204030204" pitchFamily="34" charset="0"/>
                <a:sym typeface="Wingdings 3" panose="05040102010807070707" pitchFamily="18" charset="2"/>
              </a:rPr>
              <a:t>Fe</a:t>
            </a:r>
            <a:r>
              <a:rPr lang="en-US" sz="1600" dirty="0" smtClean="0">
                <a:latin typeface="Calibri" panose="020F0502020204030204" pitchFamily="34" charset="0"/>
                <a:sym typeface="Wingdings 3" panose="05040102010807070707" pitchFamily="18" charset="2"/>
              </a:rPr>
              <a:t> observation	GSI	</a:t>
            </a:r>
            <a:r>
              <a:rPr lang="en-US" sz="1600" b="1" dirty="0" smtClean="0">
                <a:latin typeface="Calibri" panose="020F0502020204030204" pitchFamily="34" charset="0"/>
                <a:sym typeface="Wingdings 3" panose="05040102010807070707" pitchFamily="18" charset="2"/>
              </a:rPr>
              <a:t>PRL 77</a:t>
            </a:r>
            <a:r>
              <a:rPr lang="en-US" sz="1600" dirty="0" smtClean="0">
                <a:latin typeface="Calibri" panose="020F0502020204030204" pitchFamily="34" charset="0"/>
                <a:sym typeface="Wingdings 3" panose="05040102010807070707" pitchFamily="18" charset="2"/>
              </a:rPr>
              <a:t>, B. Blank </a:t>
            </a:r>
            <a:r>
              <a:rPr lang="en-US" sz="1600" i="1" dirty="0" smtClean="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dirty="0">
                <a:latin typeface="Calibri" panose="020F0502020204030204" pitchFamily="34" charset="0"/>
              </a:rPr>
              <a:t>	</a:t>
            </a:r>
            <a:r>
              <a:rPr lang="en-US" sz="1600" dirty="0" smtClean="0">
                <a:latin typeface="Calibri" panose="020F0502020204030204" pitchFamily="34" charset="0"/>
                <a:sym typeface="Wingdings 3" panose="05040102010807070707" pitchFamily="18" charset="2"/>
              </a:rPr>
              <a:t>2000</a:t>
            </a:r>
            <a:r>
              <a:rPr lang="en-US" sz="1600" dirty="0">
                <a:latin typeface="Calibri" panose="020F0502020204030204" pitchFamily="34" charset="0"/>
                <a:sym typeface="Wingdings 3" panose="05040102010807070707" pitchFamily="18" charset="2"/>
              </a:rPr>
              <a:t>	</a:t>
            </a:r>
            <a:r>
              <a:rPr lang="en-US" sz="1600" b="1" i="1" baseline="30000" dirty="0" smtClean="0">
                <a:latin typeface="Calibri" panose="020F0502020204030204" pitchFamily="34" charset="0"/>
                <a:sym typeface="Wingdings 3" panose="05040102010807070707" pitchFamily="18" charset="2"/>
              </a:rPr>
              <a:t>48</a:t>
            </a:r>
            <a:r>
              <a:rPr lang="en-US" sz="1600" b="1" i="1" dirty="0" smtClean="0">
                <a:latin typeface="Calibri" panose="020F0502020204030204" pitchFamily="34" charset="0"/>
                <a:sym typeface="Wingdings 3" panose="05040102010807070707" pitchFamily="18" charset="2"/>
              </a:rPr>
              <a:t>Ni</a:t>
            </a:r>
            <a:r>
              <a:rPr lang="en-US" sz="1600" dirty="0" smtClean="0">
                <a:latin typeface="Calibri" panose="020F0502020204030204" pitchFamily="34" charset="0"/>
                <a:sym typeface="Wingdings 3" panose="05040102010807070707" pitchFamily="18" charset="2"/>
              </a:rPr>
              <a:t> </a:t>
            </a:r>
            <a:r>
              <a:rPr lang="en-US" sz="1600" dirty="0">
                <a:latin typeface="Calibri" panose="020F0502020204030204" pitchFamily="34" charset="0"/>
                <a:sym typeface="Wingdings 3" panose="05040102010807070707" pitchFamily="18" charset="2"/>
              </a:rPr>
              <a:t>observation	</a:t>
            </a:r>
            <a:r>
              <a:rPr lang="en-US" sz="1600" dirty="0" smtClean="0">
                <a:latin typeface="Calibri" panose="020F0502020204030204" pitchFamily="34" charset="0"/>
                <a:sym typeface="Wingdings 3" panose="05040102010807070707" pitchFamily="18" charset="2"/>
              </a:rPr>
              <a:t>GANIL	</a:t>
            </a:r>
            <a:r>
              <a:rPr lang="en-US" sz="1600" b="1" dirty="0" smtClean="0">
                <a:latin typeface="Calibri" panose="020F0502020204030204" pitchFamily="34" charset="0"/>
                <a:sym typeface="Wingdings 3" panose="05040102010807070707" pitchFamily="18" charset="2"/>
              </a:rPr>
              <a:t>PRL 84</a:t>
            </a:r>
            <a:r>
              <a:rPr lang="en-US" sz="1600" dirty="0" smtClean="0">
                <a:latin typeface="Calibri" panose="020F0502020204030204" pitchFamily="34" charset="0"/>
                <a:sym typeface="Wingdings 3" panose="05040102010807070707" pitchFamily="18" charset="2"/>
              </a:rPr>
              <a:t>, </a:t>
            </a:r>
            <a:r>
              <a:rPr lang="en-US" sz="1600" dirty="0">
                <a:latin typeface="Calibri" panose="020F0502020204030204" pitchFamily="34" charset="0"/>
                <a:sym typeface="Wingdings 3" panose="05040102010807070707" pitchFamily="18" charset="2"/>
              </a:rPr>
              <a:t>B. Blank </a:t>
            </a:r>
            <a:r>
              <a:rPr lang="en-US" sz="1600" i="1" dirty="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dirty="0" smtClean="0">
                <a:latin typeface="Calibri" panose="020F0502020204030204" pitchFamily="34" charset="0"/>
                <a:sym typeface="Wingdings 3" panose="05040102010807070707" pitchFamily="18" charset="2"/>
              </a:rPr>
              <a:t>	2002	2P radioactivity (indirect) of </a:t>
            </a:r>
            <a:r>
              <a:rPr lang="en-US" sz="1600" b="1" i="1" baseline="30000" dirty="0" smtClean="0">
                <a:latin typeface="Calibri" panose="020F0502020204030204" pitchFamily="34" charset="0"/>
                <a:sym typeface="Wingdings 3" panose="05040102010807070707" pitchFamily="18" charset="2"/>
              </a:rPr>
              <a:t>45</a:t>
            </a:r>
            <a:r>
              <a:rPr lang="en-US" sz="1600" b="1" i="1" dirty="0" smtClean="0">
                <a:latin typeface="Calibri" panose="020F0502020204030204" pitchFamily="34" charset="0"/>
                <a:sym typeface="Wingdings 3" panose="05040102010807070707" pitchFamily="18" charset="2"/>
              </a:rPr>
              <a:t>Fe</a:t>
            </a:r>
            <a:r>
              <a:rPr lang="en-US" sz="1600" dirty="0" smtClean="0">
                <a:latin typeface="Calibri" panose="020F0502020204030204" pitchFamily="34" charset="0"/>
                <a:sym typeface="Wingdings 3" panose="05040102010807070707" pitchFamily="18" charset="2"/>
              </a:rPr>
              <a:t>	GANIL	</a:t>
            </a:r>
            <a:r>
              <a:rPr lang="en-US" sz="1600" b="1" dirty="0" smtClean="0">
                <a:latin typeface="Calibri" panose="020F0502020204030204" pitchFamily="34" charset="0"/>
                <a:sym typeface="Wingdings 3" panose="05040102010807070707" pitchFamily="18" charset="2"/>
              </a:rPr>
              <a:t>PRL 89</a:t>
            </a:r>
            <a:r>
              <a:rPr lang="en-US" sz="1600" dirty="0" smtClean="0">
                <a:latin typeface="Calibri" panose="020F0502020204030204" pitchFamily="34" charset="0"/>
                <a:sym typeface="Wingdings 3" panose="05040102010807070707" pitchFamily="18" charset="2"/>
              </a:rPr>
              <a:t>, J. Giovinazzo </a:t>
            </a:r>
            <a:r>
              <a:rPr lang="en-US" sz="1600" i="1" dirty="0" smtClean="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dirty="0">
                <a:latin typeface="Calibri" panose="020F0502020204030204" pitchFamily="34" charset="0"/>
                <a:sym typeface="Wingdings 3" panose="05040102010807070707" pitchFamily="18" charset="2"/>
              </a:rPr>
              <a:t>	2002	2P radioactivity (indirect) of </a:t>
            </a:r>
            <a:r>
              <a:rPr lang="en-US" sz="1600" b="1" i="1" baseline="30000" dirty="0">
                <a:latin typeface="Calibri" panose="020F0502020204030204" pitchFamily="34" charset="0"/>
                <a:sym typeface="Wingdings 3" panose="05040102010807070707" pitchFamily="18" charset="2"/>
              </a:rPr>
              <a:t>45</a:t>
            </a:r>
            <a:r>
              <a:rPr lang="en-US" sz="1600" b="1" i="1" dirty="0">
                <a:latin typeface="Calibri" panose="020F0502020204030204" pitchFamily="34" charset="0"/>
                <a:sym typeface="Wingdings 3" panose="05040102010807070707" pitchFamily="18" charset="2"/>
              </a:rPr>
              <a:t>Fe</a:t>
            </a: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GSI	EPJA 14, M. </a:t>
            </a:r>
            <a:r>
              <a:rPr lang="en-US" sz="1600" dirty="0" err="1" smtClean="0">
                <a:latin typeface="Calibri" panose="020F0502020204030204" pitchFamily="34" charset="0"/>
                <a:sym typeface="Wingdings 3" panose="05040102010807070707" pitchFamily="18" charset="2"/>
              </a:rPr>
              <a:t>Pfützner</a:t>
            </a:r>
            <a:r>
              <a:rPr lang="en-US" sz="1600" dirty="0" smtClean="0">
                <a:latin typeface="Calibri" panose="020F0502020204030204" pitchFamily="34" charset="0"/>
                <a:sym typeface="Wingdings 3" panose="05040102010807070707" pitchFamily="18" charset="2"/>
              </a:rPr>
              <a:t> </a:t>
            </a:r>
            <a:r>
              <a:rPr lang="en-US" sz="1600" i="1" dirty="0" smtClean="0">
                <a:latin typeface="Calibri" panose="020F0502020204030204" pitchFamily="34" charset="0"/>
                <a:sym typeface="Wingdings 3" panose="05040102010807070707" pitchFamily="18" charset="2"/>
              </a:rPr>
              <a:t>et </a:t>
            </a:r>
            <a:r>
              <a:rPr lang="en-US" sz="1600" i="1" dirty="0">
                <a:latin typeface="Calibri" panose="020F0502020204030204" pitchFamily="34" charset="0"/>
                <a:sym typeface="Wingdings 3" panose="05040102010807070707" pitchFamily="18" charset="2"/>
              </a:rPr>
              <a:t>al.</a:t>
            </a:r>
          </a:p>
          <a:p>
            <a:pPr>
              <a:tabLst>
                <a:tab pos="90488" algn="l"/>
                <a:tab pos="803275" algn="l"/>
                <a:tab pos="4481513" algn="l"/>
                <a:tab pos="5646738" algn="l"/>
              </a:tabLst>
            </a:pPr>
            <a:r>
              <a:rPr lang="en-US" sz="1600" dirty="0">
                <a:latin typeface="Calibri" panose="020F0502020204030204" pitchFamily="34" charset="0"/>
              </a:rPr>
              <a:t>	</a:t>
            </a:r>
            <a:r>
              <a:rPr lang="en-US" sz="1600" dirty="0" smtClean="0">
                <a:latin typeface="Calibri" panose="020F0502020204030204" pitchFamily="34" charset="0"/>
                <a:sym typeface="Wingdings 3" panose="05040102010807070707" pitchFamily="18" charset="2"/>
              </a:rPr>
              <a:t>2005</a:t>
            </a: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observation and 2P (indirect) of </a:t>
            </a:r>
            <a:r>
              <a:rPr lang="en-US" sz="1600" b="1" i="1" baseline="30000" dirty="0" smtClean="0">
                <a:latin typeface="Calibri" panose="020F0502020204030204" pitchFamily="34" charset="0"/>
                <a:sym typeface="Wingdings 3" panose="05040102010807070707" pitchFamily="18" charset="2"/>
              </a:rPr>
              <a:t>54</a:t>
            </a:r>
            <a:r>
              <a:rPr lang="en-US" sz="1600" b="1" i="1" dirty="0" smtClean="0">
                <a:latin typeface="Calibri" panose="020F0502020204030204" pitchFamily="34" charset="0"/>
                <a:sym typeface="Wingdings 3" panose="05040102010807070707" pitchFamily="18" charset="2"/>
              </a:rPr>
              <a:t>Zn</a:t>
            </a:r>
            <a:r>
              <a:rPr lang="en-US" sz="1600" dirty="0">
                <a:latin typeface="Calibri" panose="020F0502020204030204" pitchFamily="34" charset="0"/>
                <a:sym typeface="Wingdings 3" panose="05040102010807070707" pitchFamily="18" charset="2"/>
              </a:rPr>
              <a:t>	GANIL	</a:t>
            </a:r>
            <a:r>
              <a:rPr lang="en-US" sz="1600" b="1" dirty="0">
                <a:latin typeface="Calibri" panose="020F0502020204030204" pitchFamily="34" charset="0"/>
                <a:sym typeface="Wingdings 3" panose="05040102010807070707" pitchFamily="18" charset="2"/>
              </a:rPr>
              <a:t>PRL </a:t>
            </a:r>
            <a:r>
              <a:rPr lang="en-US" sz="1600" b="1" dirty="0" smtClean="0">
                <a:latin typeface="Calibri" panose="020F0502020204030204" pitchFamily="34" charset="0"/>
                <a:sym typeface="Wingdings 3" panose="05040102010807070707" pitchFamily="18" charset="2"/>
              </a:rPr>
              <a:t>94</a:t>
            </a:r>
            <a:r>
              <a:rPr lang="en-US" sz="1600" dirty="0">
                <a:latin typeface="Calibri" panose="020F0502020204030204" pitchFamily="34" charset="0"/>
                <a:sym typeface="Wingdings 3" panose="05040102010807070707" pitchFamily="18" charset="2"/>
              </a:rPr>
              <a:t>, B. Blank </a:t>
            </a:r>
            <a:r>
              <a:rPr lang="en-US" sz="1600" i="1" dirty="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2007</a:t>
            </a: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direct obs. of </a:t>
            </a:r>
            <a:r>
              <a:rPr lang="en-US" sz="1600" b="1" i="1" baseline="30000" dirty="0">
                <a:latin typeface="Calibri" panose="020F0502020204030204" pitchFamily="34" charset="0"/>
                <a:sym typeface="Wingdings 3" panose="05040102010807070707" pitchFamily="18" charset="2"/>
              </a:rPr>
              <a:t>45</a:t>
            </a:r>
            <a:r>
              <a:rPr lang="en-US" sz="1600" b="1" i="1" dirty="0">
                <a:latin typeface="Calibri" panose="020F0502020204030204" pitchFamily="34" charset="0"/>
                <a:sym typeface="Wingdings 3" panose="05040102010807070707" pitchFamily="18" charset="2"/>
              </a:rPr>
              <a:t>Fe</a:t>
            </a:r>
            <a:r>
              <a:rPr lang="en-US" sz="1600" dirty="0" smtClean="0">
                <a:latin typeface="Calibri" panose="020F0502020204030204" pitchFamily="34" charset="0"/>
                <a:sym typeface="Wingdings 3" panose="05040102010807070707" pitchFamily="18" charset="2"/>
              </a:rPr>
              <a:t> 2P decay</a:t>
            </a:r>
            <a:r>
              <a:rPr lang="en-US" sz="1600" dirty="0">
                <a:latin typeface="Calibri" panose="020F0502020204030204" pitchFamily="34" charset="0"/>
                <a:sym typeface="Wingdings 3" panose="05040102010807070707" pitchFamily="18" charset="2"/>
              </a:rPr>
              <a:t>	GANIL	</a:t>
            </a:r>
            <a:r>
              <a:rPr lang="en-US" sz="1600" b="1" dirty="0">
                <a:latin typeface="Calibri" panose="020F0502020204030204" pitchFamily="34" charset="0"/>
                <a:sym typeface="Wingdings 3" panose="05040102010807070707" pitchFamily="18" charset="2"/>
              </a:rPr>
              <a:t>PRL </a:t>
            </a:r>
            <a:r>
              <a:rPr lang="en-US" sz="1600" b="1" dirty="0" smtClean="0">
                <a:latin typeface="Calibri" panose="020F0502020204030204" pitchFamily="34" charset="0"/>
                <a:sym typeface="Wingdings 3" panose="05040102010807070707" pitchFamily="18" charset="2"/>
              </a:rPr>
              <a:t>99</a:t>
            </a:r>
            <a:r>
              <a:rPr lang="en-US" sz="1600" dirty="0">
                <a:latin typeface="Calibri" panose="020F0502020204030204" pitchFamily="34" charset="0"/>
                <a:sym typeface="Wingdings 3" panose="05040102010807070707" pitchFamily="18" charset="2"/>
              </a:rPr>
              <a:t>, J. Giovinazzo </a:t>
            </a:r>
            <a:r>
              <a:rPr lang="en-US" sz="1600" i="1" dirty="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i="1" dirty="0">
                <a:solidFill>
                  <a:schemeClr val="bg1">
                    <a:lumMod val="50000"/>
                  </a:schemeClr>
                </a:solidFill>
                <a:latin typeface="Calibri" panose="020F0502020204030204" pitchFamily="34" charset="0"/>
                <a:sym typeface="Wingdings 3" panose="05040102010807070707" pitchFamily="18" charset="2"/>
              </a:rPr>
              <a:t>	2007	</a:t>
            </a:r>
            <a:r>
              <a:rPr lang="en-US" sz="1600" i="1" dirty="0" smtClean="0">
                <a:solidFill>
                  <a:schemeClr val="bg1">
                    <a:lumMod val="50000"/>
                  </a:schemeClr>
                </a:solidFill>
                <a:latin typeface="Calibri" panose="020F0502020204030204" pitchFamily="34" charset="0"/>
                <a:sym typeface="Wingdings 3" panose="05040102010807070707" pitchFamily="18" charset="2"/>
              </a:rPr>
              <a:t>angular correl. in </a:t>
            </a:r>
            <a:r>
              <a:rPr lang="en-US" sz="1600" b="1" i="1" baseline="30000" dirty="0">
                <a:solidFill>
                  <a:schemeClr val="bg1">
                    <a:lumMod val="50000"/>
                  </a:schemeClr>
                </a:solidFill>
                <a:latin typeface="Calibri" panose="020F0502020204030204" pitchFamily="34" charset="0"/>
                <a:sym typeface="Wingdings 3" panose="05040102010807070707" pitchFamily="18" charset="2"/>
              </a:rPr>
              <a:t>45</a:t>
            </a:r>
            <a:r>
              <a:rPr lang="en-US" sz="1600" b="1" i="1" dirty="0">
                <a:solidFill>
                  <a:schemeClr val="bg1">
                    <a:lumMod val="50000"/>
                  </a:schemeClr>
                </a:solidFill>
                <a:latin typeface="Calibri" panose="020F0502020204030204" pitchFamily="34" charset="0"/>
                <a:sym typeface="Wingdings 3" panose="05040102010807070707" pitchFamily="18" charset="2"/>
              </a:rPr>
              <a:t>Fe</a:t>
            </a:r>
            <a:r>
              <a:rPr lang="en-US" sz="1600" i="1" dirty="0">
                <a:solidFill>
                  <a:schemeClr val="bg1">
                    <a:lumMod val="50000"/>
                  </a:schemeClr>
                </a:solidFill>
                <a:latin typeface="Calibri" panose="020F0502020204030204" pitchFamily="34" charset="0"/>
                <a:sym typeface="Wingdings 3" panose="05040102010807070707" pitchFamily="18" charset="2"/>
              </a:rPr>
              <a:t> 2P decay	</a:t>
            </a:r>
            <a:r>
              <a:rPr lang="en-US" sz="1600" i="1" dirty="0" smtClean="0">
                <a:solidFill>
                  <a:schemeClr val="bg1">
                    <a:lumMod val="50000"/>
                  </a:schemeClr>
                </a:solidFill>
                <a:latin typeface="Calibri" panose="020F0502020204030204" pitchFamily="34" charset="0"/>
                <a:sym typeface="Wingdings 3" panose="05040102010807070707" pitchFamily="18" charset="2"/>
              </a:rPr>
              <a:t>NSCL</a:t>
            </a:r>
            <a:r>
              <a:rPr lang="en-US" sz="1600" i="1" dirty="0">
                <a:solidFill>
                  <a:schemeClr val="bg1">
                    <a:lumMod val="50000"/>
                  </a:schemeClr>
                </a:solidFill>
                <a:latin typeface="Calibri" panose="020F0502020204030204" pitchFamily="34" charset="0"/>
                <a:sym typeface="Wingdings 3" panose="05040102010807070707" pitchFamily="18" charset="2"/>
              </a:rPr>
              <a:t>	PRL 99, </a:t>
            </a:r>
            <a:r>
              <a:rPr lang="en-US" sz="1600" i="1" dirty="0" smtClean="0">
                <a:solidFill>
                  <a:schemeClr val="bg1">
                    <a:lumMod val="50000"/>
                  </a:schemeClr>
                </a:solidFill>
                <a:latin typeface="Calibri" panose="020F0502020204030204" pitchFamily="34" charset="0"/>
                <a:sym typeface="Wingdings 3" panose="05040102010807070707" pitchFamily="18" charset="2"/>
              </a:rPr>
              <a:t>K. </a:t>
            </a:r>
            <a:r>
              <a:rPr lang="en-US" sz="1600" i="1" dirty="0" err="1" smtClean="0">
                <a:solidFill>
                  <a:schemeClr val="bg1">
                    <a:lumMod val="50000"/>
                  </a:schemeClr>
                </a:solidFill>
                <a:latin typeface="Calibri" panose="020F0502020204030204" pitchFamily="34" charset="0"/>
                <a:sym typeface="Wingdings 3" panose="05040102010807070707" pitchFamily="18" charset="2"/>
              </a:rPr>
              <a:t>Miernik</a:t>
            </a:r>
            <a:r>
              <a:rPr lang="en-US" sz="1600" i="1" dirty="0" smtClean="0">
                <a:solidFill>
                  <a:schemeClr val="bg1">
                    <a:lumMod val="50000"/>
                  </a:schemeClr>
                </a:solidFill>
                <a:latin typeface="Calibri" panose="020F0502020204030204" pitchFamily="34" charset="0"/>
                <a:sym typeface="Wingdings 3" panose="05040102010807070707" pitchFamily="18" charset="2"/>
              </a:rPr>
              <a:t> </a:t>
            </a:r>
            <a:r>
              <a:rPr lang="en-US" sz="1600" i="1" dirty="0">
                <a:solidFill>
                  <a:schemeClr val="bg1">
                    <a:lumMod val="50000"/>
                  </a:schemeClr>
                </a:solidFill>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2011</a:t>
            </a:r>
            <a:r>
              <a:rPr lang="en-US" sz="1600" dirty="0">
                <a:latin typeface="Calibri" panose="020F0502020204030204" pitchFamily="34" charset="0"/>
                <a:sym typeface="Wingdings 3" panose="05040102010807070707" pitchFamily="18" charset="2"/>
              </a:rPr>
              <a:t>	direct obs. of </a:t>
            </a:r>
            <a:r>
              <a:rPr lang="en-US" sz="1600" b="1" i="1" baseline="30000" dirty="0" smtClean="0">
                <a:latin typeface="Calibri" panose="020F0502020204030204" pitchFamily="34" charset="0"/>
                <a:sym typeface="Wingdings 3" panose="05040102010807070707" pitchFamily="18" charset="2"/>
              </a:rPr>
              <a:t>54</a:t>
            </a:r>
            <a:r>
              <a:rPr lang="en-US" sz="1600" b="1" i="1" dirty="0" smtClean="0">
                <a:latin typeface="Calibri" panose="020F0502020204030204" pitchFamily="34" charset="0"/>
                <a:sym typeface="Wingdings 3" panose="05040102010807070707" pitchFamily="18" charset="2"/>
              </a:rPr>
              <a:t>Zn</a:t>
            </a:r>
            <a:r>
              <a:rPr lang="en-US" sz="1600" dirty="0" smtClean="0">
                <a:latin typeface="Calibri" panose="020F0502020204030204" pitchFamily="34" charset="0"/>
                <a:sym typeface="Wingdings 3" panose="05040102010807070707" pitchFamily="18" charset="2"/>
              </a:rPr>
              <a:t> </a:t>
            </a:r>
            <a:r>
              <a:rPr lang="en-US" sz="1600" dirty="0">
                <a:latin typeface="Calibri" panose="020F0502020204030204" pitchFamily="34" charset="0"/>
                <a:sym typeface="Wingdings 3" panose="05040102010807070707" pitchFamily="18" charset="2"/>
              </a:rPr>
              <a:t>2P decay	GANIL	</a:t>
            </a:r>
            <a:r>
              <a:rPr lang="en-US" sz="1600" b="1" dirty="0">
                <a:latin typeface="Calibri" panose="020F0502020204030204" pitchFamily="34" charset="0"/>
                <a:sym typeface="Wingdings 3" panose="05040102010807070707" pitchFamily="18" charset="2"/>
              </a:rPr>
              <a:t>PRL </a:t>
            </a:r>
            <a:r>
              <a:rPr lang="en-US" sz="1600" b="1" dirty="0" smtClean="0">
                <a:latin typeface="Calibri" panose="020F0502020204030204" pitchFamily="34" charset="0"/>
                <a:sym typeface="Wingdings 3" panose="05040102010807070707" pitchFamily="18" charset="2"/>
              </a:rPr>
              <a:t>107</a:t>
            </a:r>
            <a:r>
              <a:rPr lang="en-US" sz="1600" dirty="0" smtClean="0">
                <a:latin typeface="Calibri" panose="020F0502020204030204" pitchFamily="34" charset="0"/>
                <a:sym typeface="Wingdings 3" panose="05040102010807070707" pitchFamily="18" charset="2"/>
              </a:rPr>
              <a:t>, P. </a:t>
            </a:r>
            <a:r>
              <a:rPr lang="en-US" sz="1600" dirty="0" err="1" smtClean="0">
                <a:latin typeface="Calibri" panose="020F0502020204030204" pitchFamily="34" charset="0"/>
                <a:sym typeface="Wingdings 3" panose="05040102010807070707" pitchFamily="18" charset="2"/>
              </a:rPr>
              <a:t>Ascher</a:t>
            </a:r>
            <a:r>
              <a:rPr lang="en-US" sz="1600" dirty="0" smtClean="0">
                <a:latin typeface="Calibri" panose="020F0502020204030204" pitchFamily="34" charset="0"/>
                <a:sym typeface="Wingdings 3" panose="05040102010807070707" pitchFamily="18" charset="2"/>
              </a:rPr>
              <a:t> </a:t>
            </a:r>
            <a:r>
              <a:rPr lang="en-US" sz="1600" i="1" dirty="0" smtClean="0">
                <a:latin typeface="Calibri" panose="020F0502020204030204" pitchFamily="34" charset="0"/>
                <a:sym typeface="Wingdings 3" panose="05040102010807070707" pitchFamily="18" charset="2"/>
              </a:rPr>
              <a:t>et </a:t>
            </a:r>
            <a:r>
              <a:rPr lang="en-US" sz="1600" i="1" dirty="0">
                <a:latin typeface="Calibri" panose="020F0502020204030204" pitchFamily="34" charset="0"/>
                <a:sym typeface="Wingdings 3" panose="05040102010807070707" pitchFamily="18" charset="2"/>
              </a:rPr>
              <a:t>al.</a:t>
            </a:r>
          </a:p>
          <a:p>
            <a:pPr>
              <a:tabLst>
                <a:tab pos="90488" algn="l"/>
                <a:tab pos="803275" algn="l"/>
                <a:tab pos="4481513" algn="l"/>
                <a:tab pos="5646738" algn="l"/>
              </a:tabLst>
            </a:pPr>
            <a:r>
              <a:rPr lang="en-US" sz="1600" i="1" dirty="0">
                <a:solidFill>
                  <a:schemeClr val="bg1">
                    <a:lumMod val="50000"/>
                  </a:schemeClr>
                </a:solidFill>
                <a:latin typeface="Calibri" panose="020F0502020204030204" pitchFamily="34" charset="0"/>
                <a:sym typeface="Wingdings 3" panose="05040102010807070707" pitchFamily="18" charset="2"/>
              </a:rPr>
              <a:t>	2011	direct obs. of </a:t>
            </a:r>
            <a:r>
              <a:rPr lang="en-US" sz="1600" b="1" i="1" baseline="30000" dirty="0">
                <a:solidFill>
                  <a:schemeClr val="bg1">
                    <a:lumMod val="50000"/>
                  </a:schemeClr>
                </a:solidFill>
                <a:latin typeface="Calibri" panose="020F0502020204030204" pitchFamily="34" charset="0"/>
                <a:sym typeface="Wingdings 3" panose="05040102010807070707" pitchFamily="18" charset="2"/>
              </a:rPr>
              <a:t>48</a:t>
            </a:r>
            <a:r>
              <a:rPr lang="en-US" sz="1600" b="1" i="1" dirty="0">
                <a:solidFill>
                  <a:schemeClr val="bg1">
                    <a:lumMod val="50000"/>
                  </a:schemeClr>
                </a:solidFill>
                <a:latin typeface="Calibri" panose="020F0502020204030204" pitchFamily="34" charset="0"/>
                <a:sym typeface="Wingdings 3" panose="05040102010807070707" pitchFamily="18" charset="2"/>
              </a:rPr>
              <a:t>Ni</a:t>
            </a:r>
            <a:r>
              <a:rPr lang="en-US" sz="1600" i="1" dirty="0">
                <a:solidFill>
                  <a:schemeClr val="bg1">
                    <a:lumMod val="50000"/>
                  </a:schemeClr>
                </a:solidFill>
                <a:latin typeface="Calibri" panose="020F0502020204030204" pitchFamily="34" charset="0"/>
                <a:sym typeface="Wingdings 3" panose="05040102010807070707" pitchFamily="18" charset="2"/>
              </a:rPr>
              <a:t> 2P decay	NSCL	PRC 83, M. </a:t>
            </a:r>
            <a:r>
              <a:rPr lang="en-US" sz="1600" i="1" dirty="0" err="1">
                <a:solidFill>
                  <a:schemeClr val="bg1">
                    <a:lumMod val="50000"/>
                  </a:schemeClr>
                </a:solidFill>
                <a:latin typeface="Calibri" panose="020F0502020204030204" pitchFamily="34" charset="0"/>
                <a:sym typeface="Wingdings 3" panose="05040102010807070707" pitchFamily="18" charset="2"/>
              </a:rPr>
              <a:t>Pomorski</a:t>
            </a:r>
            <a:r>
              <a:rPr lang="en-US" sz="1600" i="1" dirty="0">
                <a:solidFill>
                  <a:schemeClr val="bg1">
                    <a:lumMod val="50000"/>
                  </a:schemeClr>
                </a:solidFill>
                <a:latin typeface="Calibri" panose="020F0502020204030204" pitchFamily="34" charset="0"/>
                <a:sym typeface="Wingdings 3" panose="05040102010807070707" pitchFamily="18" charset="2"/>
              </a:rPr>
              <a:t> et al.</a:t>
            </a:r>
          </a:p>
          <a:p>
            <a:pPr>
              <a:tabLst>
                <a:tab pos="90488" algn="l"/>
                <a:tab pos="803275" algn="l"/>
                <a:tab pos="4481513" algn="l"/>
                <a:tab pos="5646738" algn="l"/>
              </a:tabLst>
            </a:pPr>
            <a:r>
              <a:rPr lang="en-US" sz="1600" dirty="0">
                <a:latin typeface="Calibri" panose="020F0502020204030204" pitchFamily="34" charset="0"/>
              </a:rPr>
              <a:t>	</a:t>
            </a:r>
            <a:r>
              <a:rPr lang="en-US" sz="1600" dirty="0" smtClean="0">
                <a:latin typeface="Calibri" panose="020F0502020204030204" pitchFamily="34" charset="0"/>
                <a:sym typeface="Wingdings 3" panose="05040102010807070707" pitchFamily="18" charset="2"/>
              </a:rPr>
              <a:t>2016</a:t>
            </a:r>
            <a:r>
              <a:rPr lang="en-US" sz="1600" dirty="0">
                <a:latin typeface="Calibri" panose="020F0502020204030204" pitchFamily="34" charset="0"/>
                <a:sym typeface="Wingdings 3" panose="05040102010807070707" pitchFamily="18" charset="2"/>
              </a:rPr>
              <a:t>	</a:t>
            </a:r>
            <a:r>
              <a:rPr lang="en-US" sz="1600" b="1" i="1" baseline="30000" dirty="0" smtClean="0">
                <a:latin typeface="Calibri" panose="020F0502020204030204" pitchFamily="34" charset="0"/>
                <a:sym typeface="Wingdings 3" panose="05040102010807070707" pitchFamily="18" charset="2"/>
              </a:rPr>
              <a:t>67</a:t>
            </a:r>
            <a:r>
              <a:rPr lang="en-US" sz="1600" b="1" i="1" dirty="0" smtClean="0">
                <a:latin typeface="Calibri" panose="020F0502020204030204" pitchFamily="34" charset="0"/>
                <a:sym typeface="Wingdings 3" panose="05040102010807070707" pitchFamily="18" charset="2"/>
              </a:rPr>
              <a:t>Kr</a:t>
            </a:r>
            <a:r>
              <a:rPr lang="en-US" sz="1600" dirty="0" smtClean="0">
                <a:latin typeface="Calibri" panose="020F0502020204030204" pitchFamily="34" charset="0"/>
                <a:sym typeface="Wingdings 3" panose="05040102010807070707" pitchFamily="18" charset="2"/>
              </a:rPr>
              <a:t> </a:t>
            </a:r>
            <a:r>
              <a:rPr lang="en-US" sz="1600" dirty="0">
                <a:latin typeface="Calibri" panose="020F0502020204030204" pitchFamily="34" charset="0"/>
                <a:sym typeface="Wingdings 3" panose="05040102010807070707" pitchFamily="18" charset="2"/>
              </a:rPr>
              <a:t>observation	</a:t>
            </a:r>
            <a:r>
              <a:rPr lang="en-US" sz="1600" dirty="0" smtClean="0">
                <a:latin typeface="Calibri" panose="020F0502020204030204" pitchFamily="34" charset="0"/>
                <a:sym typeface="Wingdings 3" panose="05040102010807070707" pitchFamily="18" charset="2"/>
              </a:rPr>
              <a:t>RIKEN</a:t>
            </a:r>
            <a:r>
              <a:rPr lang="en-US" sz="1600" dirty="0">
                <a:latin typeface="Calibri" panose="020F0502020204030204" pitchFamily="34" charset="0"/>
                <a:sym typeface="Wingdings 3" panose="05040102010807070707" pitchFamily="18" charset="2"/>
              </a:rPr>
              <a:t>	</a:t>
            </a:r>
            <a:r>
              <a:rPr lang="en-US" sz="1600" b="1" dirty="0" smtClean="0">
                <a:latin typeface="Calibri" panose="020F0502020204030204" pitchFamily="34" charset="0"/>
                <a:sym typeface="Wingdings 3" panose="05040102010807070707" pitchFamily="18" charset="2"/>
              </a:rPr>
              <a:t>PRC 93</a:t>
            </a:r>
            <a:r>
              <a:rPr lang="en-US" sz="1600" dirty="0" smtClean="0">
                <a:latin typeface="Calibri" panose="020F0502020204030204" pitchFamily="34" charset="0"/>
                <a:sym typeface="Wingdings 3" panose="05040102010807070707" pitchFamily="18" charset="2"/>
              </a:rPr>
              <a:t>, </a:t>
            </a:r>
            <a:r>
              <a:rPr lang="en-US" sz="1600" dirty="0">
                <a:latin typeface="Calibri" panose="020F0502020204030204" pitchFamily="34" charset="0"/>
                <a:sym typeface="Wingdings 3" panose="05040102010807070707" pitchFamily="18" charset="2"/>
              </a:rPr>
              <a:t>B. Blank </a:t>
            </a:r>
            <a:r>
              <a:rPr lang="en-US" sz="1600" i="1" dirty="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2016</a:t>
            </a:r>
            <a:r>
              <a:rPr lang="en-US" sz="1600" dirty="0">
                <a:latin typeface="Calibri" panose="020F0502020204030204" pitchFamily="34" charset="0"/>
                <a:sym typeface="Wingdings 3" panose="05040102010807070707" pitchFamily="18" charset="2"/>
              </a:rPr>
              <a:t>	2P radioactivity (indirect) of </a:t>
            </a:r>
            <a:r>
              <a:rPr lang="en-US" sz="1600" b="1" i="1" baseline="30000" dirty="0" smtClean="0">
                <a:latin typeface="Calibri" panose="020F0502020204030204" pitchFamily="34" charset="0"/>
                <a:sym typeface="Wingdings 3" panose="05040102010807070707" pitchFamily="18" charset="2"/>
              </a:rPr>
              <a:t>67</a:t>
            </a:r>
            <a:r>
              <a:rPr lang="en-US" sz="1600" b="1" i="1" dirty="0" smtClean="0">
                <a:latin typeface="Calibri" panose="020F0502020204030204" pitchFamily="34" charset="0"/>
                <a:sym typeface="Wingdings 3" panose="05040102010807070707" pitchFamily="18" charset="2"/>
              </a:rPr>
              <a:t>Kr</a:t>
            </a:r>
            <a:r>
              <a:rPr lang="en-US" sz="1600" dirty="0">
                <a:latin typeface="Calibri" panose="020F0502020204030204" pitchFamily="34" charset="0"/>
                <a:sym typeface="Wingdings 3" panose="05040102010807070707" pitchFamily="18" charset="2"/>
              </a:rPr>
              <a:t>	</a:t>
            </a:r>
            <a:r>
              <a:rPr lang="en-US" sz="1600" dirty="0" smtClean="0">
                <a:latin typeface="Calibri" panose="020F0502020204030204" pitchFamily="34" charset="0"/>
                <a:sym typeface="Wingdings 3" panose="05040102010807070707" pitchFamily="18" charset="2"/>
              </a:rPr>
              <a:t>RIKEN</a:t>
            </a:r>
            <a:r>
              <a:rPr lang="en-US" sz="1600" dirty="0">
                <a:latin typeface="Calibri" panose="020F0502020204030204" pitchFamily="34" charset="0"/>
                <a:sym typeface="Wingdings 3" panose="05040102010807070707" pitchFamily="18" charset="2"/>
              </a:rPr>
              <a:t>	</a:t>
            </a:r>
            <a:r>
              <a:rPr lang="en-US" sz="1600" b="1" dirty="0">
                <a:latin typeface="Calibri" panose="020F0502020204030204" pitchFamily="34" charset="0"/>
                <a:sym typeface="Wingdings 3" panose="05040102010807070707" pitchFamily="18" charset="2"/>
              </a:rPr>
              <a:t>PRL </a:t>
            </a:r>
            <a:r>
              <a:rPr lang="en-US" sz="1600" b="1" dirty="0" smtClean="0">
                <a:latin typeface="Calibri" panose="020F0502020204030204" pitchFamily="34" charset="0"/>
                <a:sym typeface="Wingdings 3" panose="05040102010807070707" pitchFamily="18" charset="2"/>
              </a:rPr>
              <a:t>117</a:t>
            </a:r>
            <a:r>
              <a:rPr lang="en-US" sz="1600" dirty="0" smtClean="0">
                <a:latin typeface="Calibri" panose="020F0502020204030204" pitchFamily="34" charset="0"/>
                <a:sym typeface="Wingdings 3" panose="05040102010807070707" pitchFamily="18" charset="2"/>
              </a:rPr>
              <a:t>, T. </a:t>
            </a:r>
            <a:r>
              <a:rPr lang="en-US" sz="1600" dirty="0" err="1" smtClean="0">
                <a:latin typeface="Calibri" panose="020F0502020204030204" pitchFamily="34" charset="0"/>
                <a:sym typeface="Wingdings 3" panose="05040102010807070707" pitchFamily="18" charset="2"/>
              </a:rPr>
              <a:t>Goigoux</a:t>
            </a:r>
            <a:r>
              <a:rPr lang="en-US" sz="1600" dirty="0" smtClean="0">
                <a:latin typeface="Calibri" panose="020F0502020204030204" pitchFamily="34" charset="0"/>
                <a:sym typeface="Wingdings 3" panose="05040102010807070707" pitchFamily="18" charset="2"/>
              </a:rPr>
              <a:t> </a:t>
            </a:r>
            <a:r>
              <a:rPr lang="en-US" sz="1600" i="1" dirty="0">
                <a:latin typeface="Calibri" panose="020F0502020204030204" pitchFamily="34" charset="0"/>
                <a:sym typeface="Wingdings 3" panose="05040102010807070707" pitchFamily="18" charset="2"/>
              </a:rPr>
              <a:t>et al.</a:t>
            </a:r>
          </a:p>
          <a:p>
            <a:pPr>
              <a:tabLst>
                <a:tab pos="90488" algn="l"/>
                <a:tab pos="803275" algn="l"/>
                <a:tab pos="4481513" algn="l"/>
                <a:tab pos="5646738" algn="l"/>
              </a:tabLst>
            </a:pPr>
            <a:endParaRPr lang="en-US" sz="1600" dirty="0" smtClean="0">
              <a:latin typeface="Calibri" panose="020F0502020204030204" pitchFamily="34" charset="0"/>
              <a:sym typeface="Wingdings 3" panose="05040102010807070707" pitchFamily="18" charset="2"/>
            </a:endParaRPr>
          </a:p>
          <a:p>
            <a:pPr>
              <a:tabLst>
                <a:tab pos="90488" algn="l"/>
                <a:tab pos="803275" algn="l"/>
                <a:tab pos="4481513" algn="l"/>
                <a:tab pos="5646738" algn="l"/>
              </a:tabLst>
            </a:pPr>
            <a:r>
              <a:rPr lang="en-US" sz="1200" dirty="0">
                <a:latin typeface="Calibri" panose="020F0502020204030204" pitchFamily="34" charset="0"/>
                <a:sym typeface="Wingdings 3" panose="05040102010807070707" pitchFamily="18" charset="2"/>
              </a:rPr>
              <a:t>				</a:t>
            </a:r>
            <a:r>
              <a:rPr lang="en-US" sz="1200" i="1" dirty="0">
                <a:solidFill>
                  <a:schemeClr val="tx1">
                    <a:lumMod val="50000"/>
                    <a:lumOff val="50000"/>
                  </a:schemeClr>
                </a:solidFill>
                <a:latin typeface="Calibri" panose="020F0502020204030204" pitchFamily="34" charset="0"/>
                <a:sym typeface="Wingdings 3" panose="05040102010807070707" pitchFamily="18" charset="2"/>
              </a:rPr>
              <a:t>IN2P3 / CENBG </a:t>
            </a:r>
            <a:r>
              <a:rPr lang="en-US" sz="1200" i="1" dirty="0" smtClean="0">
                <a:solidFill>
                  <a:schemeClr val="tx1">
                    <a:lumMod val="50000"/>
                    <a:lumOff val="50000"/>
                  </a:schemeClr>
                </a:solidFill>
                <a:latin typeface="Calibri" panose="020F0502020204030204" pitchFamily="34" charset="0"/>
                <a:sym typeface="Wingdings 3" panose="05040102010807070707" pitchFamily="18" charset="2"/>
              </a:rPr>
              <a:t>not involved</a:t>
            </a:r>
            <a:endParaRPr lang="en-US" sz="1200" i="1" dirty="0">
              <a:solidFill>
                <a:schemeClr val="tx1">
                  <a:lumMod val="50000"/>
                  <a:lumOff val="50000"/>
                </a:schemeClr>
              </a:solidFill>
              <a:latin typeface="Calibri" panose="020F0502020204030204" pitchFamily="34" charset="0"/>
              <a:sym typeface="Wingdings 3" panose="05040102010807070707" pitchFamily="18" charset="2"/>
            </a:endParaRPr>
          </a:p>
          <a:p>
            <a:pPr>
              <a:tabLst>
                <a:tab pos="90488" algn="l"/>
                <a:tab pos="803275" algn="l"/>
                <a:tab pos="4481513" algn="l"/>
                <a:tab pos="5646738" algn="l"/>
              </a:tabLst>
            </a:pPr>
            <a:r>
              <a:rPr lang="en-US" sz="1200" dirty="0">
                <a:latin typeface="Calibri" panose="020F0502020204030204" pitchFamily="34" charset="0"/>
                <a:sym typeface="Wingdings 3" panose="05040102010807070707" pitchFamily="18" charset="2"/>
              </a:rPr>
              <a:t>				IN2P3 / CENBG involved</a:t>
            </a:r>
          </a:p>
          <a:p>
            <a:pPr>
              <a:tabLst>
                <a:tab pos="90488" algn="l"/>
                <a:tab pos="803275" algn="l"/>
                <a:tab pos="4481513" algn="l"/>
                <a:tab pos="5646738" algn="l"/>
              </a:tabLst>
            </a:pPr>
            <a:r>
              <a:rPr lang="en-US" sz="1200" dirty="0">
                <a:latin typeface="Calibri" panose="020F0502020204030204" pitchFamily="34" charset="0"/>
                <a:sym typeface="Wingdings 3" panose="05040102010807070707" pitchFamily="18" charset="2"/>
              </a:rPr>
              <a:t>	</a:t>
            </a:r>
            <a:r>
              <a:rPr lang="en-US" sz="1200" dirty="0" smtClean="0">
                <a:latin typeface="Calibri" panose="020F0502020204030204" pitchFamily="34" charset="0"/>
                <a:sym typeface="Wingdings 3" panose="05040102010807070707" pitchFamily="18" charset="2"/>
              </a:rPr>
              <a:t>			</a:t>
            </a:r>
            <a:r>
              <a:rPr lang="en-US" sz="1200" b="1" dirty="0" smtClean="0">
                <a:latin typeface="Calibri" panose="020F0502020204030204" pitchFamily="34" charset="0"/>
                <a:sym typeface="Wingdings 3" panose="05040102010807070707" pitchFamily="18" charset="2"/>
              </a:rPr>
              <a:t>IN2P3 </a:t>
            </a:r>
            <a:r>
              <a:rPr lang="en-US" sz="1200" b="1" dirty="0">
                <a:latin typeface="Calibri" panose="020F0502020204030204" pitchFamily="34" charset="0"/>
                <a:sym typeface="Wingdings 3" panose="05040102010807070707" pitchFamily="18" charset="2"/>
              </a:rPr>
              <a:t>/ CENBG </a:t>
            </a:r>
            <a:r>
              <a:rPr lang="en-US" sz="1200" b="1" dirty="0" smtClean="0">
                <a:latin typeface="Calibri" panose="020F0502020204030204" pitchFamily="34" charset="0"/>
                <a:sym typeface="Wingdings 3" panose="05040102010807070707" pitchFamily="18" charset="2"/>
              </a:rPr>
              <a:t>leading</a:t>
            </a:r>
          </a:p>
        </p:txBody>
      </p:sp>
    </p:spTree>
    <p:extLst>
      <p:ext uri="{BB962C8B-B14F-4D97-AF65-F5344CB8AC3E}">
        <p14:creationId xmlns:p14="http://schemas.microsoft.com/office/powerpoint/2010/main" xmlns="" val="35964691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0" y="6583695"/>
            <a:ext cx="9144000" cy="272718"/>
            <a:chOff x="0" y="6583695"/>
            <a:chExt cx="9144000" cy="272718"/>
          </a:xfrm>
        </p:grpSpPr>
        <p:sp>
          <p:nvSpPr>
            <p:cNvPr id="4" name="Rectangle 3"/>
            <p:cNvSpPr/>
            <p:nvPr/>
          </p:nvSpPr>
          <p:spPr>
            <a:xfrm>
              <a:off x="0" y="6597352"/>
              <a:ext cx="9144000" cy="259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p:cNvSpPr txBox="1">
              <a:spLocks noChangeArrowheads="1"/>
            </p:cNvSpPr>
            <p:nvPr/>
          </p:nvSpPr>
          <p:spPr bwMode="auto">
            <a:xfrm>
              <a:off x="6897048" y="6583695"/>
              <a:ext cx="2246952"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altLang="fr-FR" sz="1200" b="1" dirty="0" smtClean="0"/>
                <a:t>GSI / FAIR – 2-proton radioactivity</a:t>
              </a:r>
              <a:endParaRPr lang="en-US" altLang="fr-FR" sz="1200" b="1" dirty="0"/>
            </a:p>
          </p:txBody>
        </p:sp>
      </p:grpSp>
      <p:sp>
        <p:nvSpPr>
          <p:cNvPr id="11" name="Text Box 2"/>
          <p:cNvSpPr txBox="1">
            <a:spLocks noChangeArrowheads="1"/>
          </p:cNvSpPr>
          <p:nvPr/>
        </p:nvSpPr>
        <p:spPr bwMode="auto">
          <a:xfrm>
            <a:off x="107950" y="20016"/>
            <a:ext cx="6540051"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2400" b="1" dirty="0" smtClean="0">
                <a:solidFill>
                  <a:srgbClr val="C00000"/>
                </a:solidFill>
              </a:rPr>
              <a:t>2-proton radioactivity @ GSI/FAIR </a:t>
            </a:r>
            <a:r>
              <a:rPr lang="en-US" altLang="fr-FR" sz="2400" b="1" dirty="0" smtClean="0"/>
              <a:t>– SWOT analysis</a:t>
            </a:r>
          </a:p>
        </p:txBody>
      </p:sp>
      <p:sp>
        <p:nvSpPr>
          <p:cNvPr id="14" name="Text Box 2"/>
          <p:cNvSpPr txBox="1">
            <a:spLocks noChangeArrowheads="1"/>
          </p:cNvSpPr>
          <p:nvPr/>
        </p:nvSpPr>
        <p:spPr bwMode="auto">
          <a:xfrm>
            <a:off x="35496" y="6583694"/>
            <a:ext cx="1435256"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200" b="1" dirty="0" smtClean="0"/>
              <a:t>CS-IN2P3 – </a:t>
            </a:r>
            <a:r>
              <a:rPr lang="en-US" altLang="fr-FR" sz="1200" b="1" dirty="0" err="1" smtClean="0"/>
              <a:t>june</a:t>
            </a:r>
            <a:r>
              <a:rPr lang="en-US" altLang="fr-FR" sz="1200" b="1" dirty="0" smtClean="0"/>
              <a:t> 2019</a:t>
            </a:r>
            <a:endParaRPr lang="en-US" altLang="fr-FR" sz="1200" b="1" dirty="0"/>
          </a:p>
        </p:txBody>
      </p:sp>
      <p:pic>
        <p:nvPicPr>
          <p:cNvPr id="8" name="Imag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19303" y="20054"/>
            <a:ext cx="833785" cy="625339"/>
          </a:xfrm>
          <a:prstGeom prst="rect">
            <a:avLst/>
          </a:prstGeom>
        </p:spPr>
      </p:pic>
      <p:cxnSp>
        <p:nvCxnSpPr>
          <p:cNvPr id="5" name="Connecteur droit 4"/>
          <p:cNvCxnSpPr/>
          <p:nvPr/>
        </p:nvCxnSpPr>
        <p:spPr>
          <a:xfrm>
            <a:off x="5292725" y="765175"/>
            <a:ext cx="0" cy="55441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15616" y="765175"/>
            <a:ext cx="0" cy="55441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250825" y="1628775"/>
            <a:ext cx="8641655" cy="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251172" y="3984959"/>
            <a:ext cx="8641655" cy="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258888" y="1773238"/>
            <a:ext cx="3447730" cy="1811641"/>
          </a:xfrm>
          <a:prstGeom prst="rect">
            <a:avLst/>
          </a:prstGeom>
        </p:spPr>
        <p:txBody>
          <a:bodyPr wrap="non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strengths</a:t>
            </a:r>
            <a:endPar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Bef>
                <a:spcPts val="600"/>
              </a:spcBef>
              <a:spcAft>
                <a:spcPts val="0"/>
              </a:spcAft>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known exp. techniques</a:t>
            </a:r>
          </a:p>
          <a:p>
            <a:pPr lvl="0">
              <a:spcAft>
                <a:spcPts val="0"/>
              </a:spcAft>
              <a:tabLst>
                <a:tab pos="355600" algn="l"/>
                <a:tab pos="6254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standard </a:t>
            </a:r>
            <a:r>
              <a:rPr lang="en-US" sz="1600" dirty="0" err="1"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impl</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./decay technique</a:t>
            </a:r>
          </a:p>
          <a:p>
            <a:pPr lvl="0">
              <a:spcAft>
                <a:spcPts val="0"/>
              </a:spcAft>
              <a:tabLst>
                <a:tab pos="355600" algn="l"/>
                <a:tab pos="6254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ACTAR TPC tested</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spcBef>
                <a:spcPts val="600"/>
              </a:spcBef>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very limited investment</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spcBef>
                <a:spcPts val="600"/>
              </a:spcBef>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strong visibility of IN2P3</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17" name="Rectangle 16"/>
          <p:cNvSpPr/>
          <p:nvPr/>
        </p:nvSpPr>
        <p:spPr>
          <a:xfrm>
            <a:off x="5442497" y="1773238"/>
            <a:ext cx="2642381" cy="1334587"/>
          </a:xfrm>
          <a:prstGeom prst="rect">
            <a:avLst/>
          </a:prstGeom>
        </p:spPr>
        <p:txBody>
          <a:bodyPr wrap="non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weaknesses</a:t>
            </a:r>
          </a:p>
          <a:p>
            <a:pPr lvl="0">
              <a:spcAft>
                <a:spcPts val="0"/>
              </a:spcAft>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manpower for analysis</a:t>
            </a:r>
          </a:p>
          <a:p>
            <a:pPr lvl="0">
              <a:spcAft>
                <a:spcPts val="0"/>
              </a:spcAft>
              <a:tabLst>
                <a:tab pos="355600" algn="l"/>
                <a:tab pos="6254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(PhD funding…)</a:t>
            </a:r>
          </a:p>
          <a:p>
            <a:pPr lvl="0">
              <a:spcAft>
                <a:spcPts val="0"/>
              </a:spcAft>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18" name="Rectangle 17"/>
          <p:cNvSpPr/>
          <p:nvPr/>
        </p:nvSpPr>
        <p:spPr>
          <a:xfrm>
            <a:off x="1258888" y="4149080"/>
            <a:ext cx="3013701" cy="1580808"/>
          </a:xfrm>
          <a:prstGeom prst="rect">
            <a:avLst/>
          </a:prstGeom>
        </p:spPr>
        <p:txBody>
          <a:bodyPr wrap="non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opportunities</a:t>
            </a:r>
          </a:p>
          <a:p>
            <a:pPr lvl="0">
              <a:spcAft>
                <a:spcPts val="0"/>
              </a:spcAft>
              <a:tabLst>
                <a:tab pos="355600" algn="l"/>
                <a:tab pos="625475" algn="l"/>
              </a:tabLst>
            </a:pPr>
            <a:endPar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unprecedented prod. rates</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endParaRPr lang="en-US" sz="1600"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join NUSTAR collaboration</a:t>
            </a:r>
          </a:p>
          <a:p>
            <a:pPr lvl="0">
              <a:spcAft>
                <a:spcPts val="0"/>
              </a:spcAft>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19" name="Rectangle 18"/>
          <p:cNvSpPr/>
          <p:nvPr/>
        </p:nvSpPr>
        <p:spPr>
          <a:xfrm>
            <a:off x="5442497" y="4149080"/>
            <a:ext cx="2975614" cy="1580808"/>
          </a:xfrm>
          <a:prstGeom prst="rect">
            <a:avLst/>
          </a:prstGeom>
        </p:spPr>
        <p:txBody>
          <a:bodyPr wrap="non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threats</a:t>
            </a:r>
          </a:p>
          <a:p>
            <a:pPr lvl="0">
              <a:spcAft>
                <a:spcPts val="0"/>
              </a:spcAft>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beam time / accepted exp.</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beam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availability</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20" name="Rectangle 19"/>
          <p:cNvSpPr/>
          <p:nvPr/>
        </p:nvSpPr>
        <p:spPr>
          <a:xfrm rot="16200000">
            <a:off x="274235" y="2616117"/>
            <a:ext cx="817972" cy="349702"/>
          </a:xfrm>
          <a:prstGeom prst="rect">
            <a:avLst/>
          </a:prstGeom>
        </p:spPr>
        <p:txBody>
          <a:bodyPr wrap="none" lIns="36000" tIns="36000" rIns="36000" bIns="36000">
            <a:spAutoFit/>
          </a:bodyPr>
          <a:lstStyle/>
          <a:p>
            <a:pPr lvl="0" algn="ctr">
              <a:spcAft>
                <a:spcPts val="0"/>
              </a:spcAft>
            </a:pP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internal</a:t>
            </a:r>
          </a:p>
        </p:txBody>
      </p:sp>
      <p:sp>
        <p:nvSpPr>
          <p:cNvPr id="21" name="Rectangle 20"/>
          <p:cNvSpPr/>
          <p:nvPr/>
        </p:nvSpPr>
        <p:spPr>
          <a:xfrm>
            <a:off x="2724573" y="962233"/>
            <a:ext cx="825603" cy="349702"/>
          </a:xfrm>
          <a:prstGeom prst="rect">
            <a:avLst/>
          </a:prstGeom>
        </p:spPr>
        <p:txBody>
          <a:bodyPr wrap="none" lIns="36000" tIns="36000" rIns="36000" bIns="36000">
            <a:spAutoFit/>
          </a:bodyPr>
          <a:lstStyle/>
          <a:p>
            <a:pPr lvl="0" algn="ctr">
              <a:spcAft>
                <a:spcPts val="0"/>
              </a:spcAft>
            </a:pP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positive</a:t>
            </a:r>
          </a:p>
        </p:txBody>
      </p:sp>
      <p:sp>
        <p:nvSpPr>
          <p:cNvPr id="22" name="Rectangle 21"/>
          <p:cNvSpPr/>
          <p:nvPr/>
        </p:nvSpPr>
        <p:spPr>
          <a:xfrm>
            <a:off x="6819295" y="960206"/>
            <a:ext cx="886837" cy="349702"/>
          </a:xfrm>
          <a:prstGeom prst="rect">
            <a:avLst/>
          </a:prstGeom>
        </p:spPr>
        <p:txBody>
          <a:bodyPr wrap="none" lIns="36000" tIns="36000" rIns="36000" bIns="36000">
            <a:spAutoFit/>
          </a:bodyPr>
          <a:lstStyle/>
          <a:p>
            <a:pPr lvl="0" algn="ctr">
              <a:spcAft>
                <a:spcPts val="0"/>
              </a:spcAft>
            </a:pP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negative</a:t>
            </a:r>
          </a:p>
        </p:txBody>
      </p:sp>
      <p:sp>
        <p:nvSpPr>
          <p:cNvPr id="23" name="Rectangle 22"/>
          <p:cNvSpPr/>
          <p:nvPr/>
        </p:nvSpPr>
        <p:spPr>
          <a:xfrm rot="16200000">
            <a:off x="254134" y="4950289"/>
            <a:ext cx="858175" cy="349702"/>
          </a:xfrm>
          <a:prstGeom prst="rect">
            <a:avLst/>
          </a:prstGeom>
        </p:spPr>
        <p:txBody>
          <a:bodyPr wrap="none" lIns="36000" tIns="36000" rIns="36000" bIns="36000">
            <a:spAutoFit/>
          </a:bodyPr>
          <a:lstStyle/>
          <a:p>
            <a:pPr lvl="0" algn="ctr">
              <a:spcAft>
                <a:spcPts val="0"/>
              </a:spcAft>
            </a:pP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external</a:t>
            </a:r>
          </a:p>
        </p:txBody>
      </p:sp>
    </p:spTree>
    <p:extLst>
      <p:ext uri="{BB962C8B-B14F-4D97-AF65-F5344CB8AC3E}">
        <p14:creationId xmlns:p14="http://schemas.microsoft.com/office/powerpoint/2010/main" xmlns="" val="3511854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6583695"/>
            <a:ext cx="9144000" cy="272718"/>
            <a:chOff x="0" y="6583695"/>
            <a:chExt cx="9144000" cy="272718"/>
          </a:xfrm>
        </p:grpSpPr>
        <p:sp>
          <p:nvSpPr>
            <p:cNvPr id="4" name="Rectangle 3"/>
            <p:cNvSpPr/>
            <p:nvPr/>
          </p:nvSpPr>
          <p:spPr>
            <a:xfrm>
              <a:off x="0" y="6597352"/>
              <a:ext cx="9144000" cy="259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p:cNvSpPr txBox="1">
              <a:spLocks noChangeArrowheads="1"/>
            </p:cNvSpPr>
            <p:nvPr/>
          </p:nvSpPr>
          <p:spPr bwMode="auto">
            <a:xfrm>
              <a:off x="6897048" y="6583695"/>
              <a:ext cx="2246952"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r"/>
              <a:r>
                <a:rPr lang="en-US" altLang="fr-FR" sz="1200" b="1" dirty="0" smtClean="0"/>
                <a:t>GSI / FAIR – 2-proton radioactivity</a:t>
              </a:r>
              <a:endParaRPr lang="en-US" altLang="fr-FR" sz="1200" b="1" dirty="0"/>
            </a:p>
          </p:txBody>
        </p:sp>
      </p:grpSp>
      <p:sp>
        <p:nvSpPr>
          <p:cNvPr id="11" name="Text Box 2"/>
          <p:cNvSpPr txBox="1">
            <a:spLocks noChangeArrowheads="1"/>
          </p:cNvSpPr>
          <p:nvPr/>
        </p:nvSpPr>
        <p:spPr bwMode="auto">
          <a:xfrm>
            <a:off x="107950" y="20016"/>
            <a:ext cx="5746821" cy="442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2400" b="1" dirty="0" smtClean="0">
                <a:solidFill>
                  <a:srgbClr val="C00000"/>
                </a:solidFill>
              </a:rPr>
              <a:t>2-proton radioactivity @ GSI/FAIR </a:t>
            </a:r>
            <a:r>
              <a:rPr lang="en-US" altLang="fr-FR" sz="2400" b="1" dirty="0" smtClean="0"/>
              <a:t>– timeline</a:t>
            </a:r>
          </a:p>
        </p:txBody>
      </p:sp>
      <p:sp>
        <p:nvSpPr>
          <p:cNvPr id="14" name="Text Box 2"/>
          <p:cNvSpPr txBox="1">
            <a:spLocks noChangeArrowheads="1"/>
          </p:cNvSpPr>
          <p:nvPr/>
        </p:nvSpPr>
        <p:spPr bwMode="auto">
          <a:xfrm>
            <a:off x="35496" y="6583694"/>
            <a:ext cx="1435256"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200" b="1" dirty="0" smtClean="0"/>
              <a:t>CS-IN2P3 – </a:t>
            </a:r>
            <a:r>
              <a:rPr lang="en-US" altLang="fr-FR" sz="1200" b="1" dirty="0" err="1" smtClean="0"/>
              <a:t>june</a:t>
            </a:r>
            <a:r>
              <a:rPr lang="en-US" altLang="fr-FR" sz="1200" b="1" dirty="0" smtClean="0"/>
              <a:t> 2019</a:t>
            </a:r>
            <a:endParaRPr lang="en-US" altLang="fr-FR" sz="1200" b="1" dirty="0"/>
          </a:p>
        </p:txBody>
      </p:sp>
      <p:pic>
        <p:nvPicPr>
          <p:cNvPr id="8" name="Imag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19303" y="20054"/>
            <a:ext cx="833785" cy="625339"/>
          </a:xfrm>
          <a:prstGeom prst="rect">
            <a:avLst/>
          </a:prstGeom>
        </p:spPr>
      </p:pic>
      <p:sp>
        <p:nvSpPr>
          <p:cNvPr id="2" name="Flèche droite 1"/>
          <p:cNvSpPr/>
          <p:nvPr/>
        </p:nvSpPr>
        <p:spPr>
          <a:xfrm>
            <a:off x="251520" y="1124744"/>
            <a:ext cx="8640960" cy="288032"/>
          </a:xfrm>
          <a:prstGeom prst="rightArrow">
            <a:avLst>
              <a:gd name="adj1" fmla="val 34127"/>
              <a:gd name="adj2" fmla="val 7116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691680" y="1773238"/>
            <a:ext cx="1008112" cy="503634"/>
          </a:xfrm>
          <a:prstGeom prst="rect">
            <a:avLst/>
          </a:prstGeom>
          <a:gradFill flip="none" rotWithShape="1">
            <a:gsLst>
              <a:gs pos="0">
                <a:srgbClr val="8FDEA0"/>
              </a:gs>
              <a:gs pos="50000">
                <a:srgbClr val="00B05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51520" y="1769071"/>
            <a:ext cx="1440160" cy="503634"/>
          </a:xfrm>
          <a:prstGeom prst="rect">
            <a:avLst/>
          </a:prstGeom>
          <a:solidFill>
            <a:srgbClr val="8FD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 Box 2"/>
          <p:cNvSpPr txBox="1">
            <a:spLocks noChangeArrowheads="1"/>
          </p:cNvSpPr>
          <p:nvPr/>
        </p:nvSpPr>
        <p:spPr bwMode="auto">
          <a:xfrm rot="18900000">
            <a:off x="675562" y="786141"/>
            <a:ext cx="592076"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2019</a:t>
            </a:r>
          </a:p>
        </p:txBody>
      </p:sp>
      <p:sp>
        <p:nvSpPr>
          <p:cNvPr id="15" name="Text Box 2"/>
          <p:cNvSpPr txBox="1">
            <a:spLocks noChangeArrowheads="1"/>
          </p:cNvSpPr>
          <p:nvPr/>
        </p:nvSpPr>
        <p:spPr bwMode="auto">
          <a:xfrm rot="18900000">
            <a:off x="1752983" y="786141"/>
            <a:ext cx="592077"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2020</a:t>
            </a:r>
          </a:p>
        </p:txBody>
      </p:sp>
      <p:sp>
        <p:nvSpPr>
          <p:cNvPr id="16" name="Text Box 2"/>
          <p:cNvSpPr txBox="1">
            <a:spLocks noChangeArrowheads="1"/>
          </p:cNvSpPr>
          <p:nvPr/>
        </p:nvSpPr>
        <p:spPr bwMode="auto">
          <a:xfrm rot="18900000">
            <a:off x="2830405" y="786141"/>
            <a:ext cx="592077"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2021</a:t>
            </a:r>
          </a:p>
        </p:txBody>
      </p:sp>
      <p:sp>
        <p:nvSpPr>
          <p:cNvPr id="17" name="Text Box 2"/>
          <p:cNvSpPr txBox="1">
            <a:spLocks noChangeArrowheads="1"/>
          </p:cNvSpPr>
          <p:nvPr/>
        </p:nvSpPr>
        <p:spPr bwMode="auto">
          <a:xfrm rot="18900000">
            <a:off x="3907827" y="786141"/>
            <a:ext cx="592077"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2022</a:t>
            </a:r>
          </a:p>
        </p:txBody>
      </p:sp>
      <p:sp>
        <p:nvSpPr>
          <p:cNvPr id="18" name="Text Box 2"/>
          <p:cNvSpPr txBox="1">
            <a:spLocks noChangeArrowheads="1"/>
          </p:cNvSpPr>
          <p:nvPr/>
        </p:nvSpPr>
        <p:spPr bwMode="auto">
          <a:xfrm rot="18900000">
            <a:off x="4985249" y="786141"/>
            <a:ext cx="592077"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2023</a:t>
            </a:r>
          </a:p>
        </p:txBody>
      </p:sp>
      <p:sp>
        <p:nvSpPr>
          <p:cNvPr id="19" name="Text Box 2"/>
          <p:cNvSpPr txBox="1">
            <a:spLocks noChangeArrowheads="1"/>
          </p:cNvSpPr>
          <p:nvPr/>
        </p:nvSpPr>
        <p:spPr bwMode="auto">
          <a:xfrm rot="18900000">
            <a:off x="6062671" y="786141"/>
            <a:ext cx="592077"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2024</a:t>
            </a:r>
          </a:p>
        </p:txBody>
      </p:sp>
      <p:sp>
        <p:nvSpPr>
          <p:cNvPr id="20" name="Text Box 2"/>
          <p:cNvSpPr txBox="1">
            <a:spLocks noChangeArrowheads="1"/>
          </p:cNvSpPr>
          <p:nvPr/>
        </p:nvSpPr>
        <p:spPr bwMode="auto">
          <a:xfrm rot="18900000">
            <a:off x="7140092" y="786141"/>
            <a:ext cx="592077" cy="38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2000" b="1" dirty="0" smtClean="0"/>
              <a:t>2025</a:t>
            </a:r>
          </a:p>
        </p:txBody>
      </p:sp>
      <p:sp>
        <p:nvSpPr>
          <p:cNvPr id="21" name="Rectangle 20"/>
          <p:cNvSpPr/>
          <p:nvPr/>
        </p:nvSpPr>
        <p:spPr>
          <a:xfrm>
            <a:off x="2946010" y="2453358"/>
            <a:ext cx="1253641" cy="503634"/>
          </a:xfrm>
          <a:prstGeom prst="rect">
            <a:avLst/>
          </a:prstGeom>
          <a:gradFill flip="none" rotWithShape="1">
            <a:gsLst>
              <a:gs pos="0">
                <a:srgbClr val="8CADEA"/>
              </a:gs>
              <a:gs pos="50000">
                <a:srgbClr val="0070C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979711" y="2453358"/>
            <a:ext cx="966299" cy="503634"/>
          </a:xfrm>
          <a:prstGeom prst="rect">
            <a:avLst/>
          </a:prstGeom>
          <a:solidFill>
            <a:srgbClr val="8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flipH="1">
            <a:off x="827583" y="2453358"/>
            <a:ext cx="1152128" cy="503634"/>
          </a:xfrm>
          <a:prstGeom prst="rect">
            <a:avLst/>
          </a:prstGeom>
          <a:gradFill flip="none" rotWithShape="1">
            <a:gsLst>
              <a:gs pos="0">
                <a:srgbClr val="8CADEA"/>
              </a:gs>
              <a:gs pos="50000">
                <a:srgbClr val="0070C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ext Box 2"/>
          <p:cNvSpPr txBox="1">
            <a:spLocks noChangeArrowheads="1"/>
          </p:cNvSpPr>
          <p:nvPr/>
        </p:nvSpPr>
        <p:spPr bwMode="auto">
          <a:xfrm>
            <a:off x="235441" y="1861426"/>
            <a:ext cx="3624573" cy="318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600" dirty="0" smtClean="0"/>
              <a:t>GANIL </a:t>
            </a:r>
            <a:r>
              <a:rPr lang="en-US" altLang="fr-FR" sz="1600" dirty="0" err="1" smtClean="0"/>
              <a:t>prog</a:t>
            </a:r>
            <a:r>
              <a:rPr lang="en-US" altLang="fr-FR" sz="1600" dirty="0" smtClean="0"/>
              <a:t>. (</a:t>
            </a:r>
            <a:r>
              <a:rPr lang="en-US" altLang="fr-FR" sz="1600" b="1" baseline="30000" dirty="0" smtClean="0"/>
              <a:t>48</a:t>
            </a:r>
            <a:r>
              <a:rPr lang="en-US" altLang="fr-FR" sz="1600" b="1" dirty="0" smtClean="0"/>
              <a:t>Ni</a:t>
            </a:r>
            <a:r>
              <a:rPr lang="en-US" altLang="fr-FR" sz="1600" dirty="0" smtClean="0"/>
              <a:t>/</a:t>
            </a:r>
            <a:r>
              <a:rPr lang="en-US" altLang="fr-FR" sz="1600" b="1" baseline="30000" dirty="0" smtClean="0"/>
              <a:t>54</a:t>
            </a:r>
            <a:r>
              <a:rPr lang="en-US" altLang="fr-FR" sz="1600" b="1" dirty="0" smtClean="0"/>
              <a:t>Zn </a:t>
            </a:r>
            <a:r>
              <a:rPr lang="en-US" altLang="fr-FR" sz="1600" dirty="0" smtClean="0"/>
              <a:t>correl./ACTAR TPC)</a:t>
            </a:r>
          </a:p>
        </p:txBody>
      </p:sp>
      <p:sp>
        <p:nvSpPr>
          <p:cNvPr id="25" name="Text Box 2"/>
          <p:cNvSpPr txBox="1">
            <a:spLocks noChangeArrowheads="1"/>
          </p:cNvSpPr>
          <p:nvPr/>
        </p:nvSpPr>
        <p:spPr bwMode="auto">
          <a:xfrm>
            <a:off x="1032769" y="2549880"/>
            <a:ext cx="3105713" cy="318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r>
              <a:rPr lang="en-US" altLang="fr-FR" sz="1600" dirty="0" smtClean="0"/>
              <a:t>RIKEN </a:t>
            </a:r>
            <a:r>
              <a:rPr lang="en-US" altLang="fr-FR" sz="1600" dirty="0" err="1" smtClean="0"/>
              <a:t>prog</a:t>
            </a:r>
            <a:r>
              <a:rPr lang="en-US" altLang="fr-FR" sz="1600" dirty="0" smtClean="0"/>
              <a:t>. (</a:t>
            </a:r>
            <a:r>
              <a:rPr lang="en-US" altLang="fr-FR" sz="1600" b="1" baseline="30000" dirty="0" smtClean="0"/>
              <a:t>67</a:t>
            </a:r>
            <a:r>
              <a:rPr lang="en-US" altLang="fr-FR" sz="1600" b="1" dirty="0" smtClean="0"/>
              <a:t>Kr </a:t>
            </a:r>
            <a:r>
              <a:rPr lang="en-US" altLang="fr-FR" sz="1600" dirty="0" smtClean="0"/>
              <a:t>correl./ACTAR TPC)</a:t>
            </a:r>
          </a:p>
        </p:txBody>
      </p:sp>
      <p:sp>
        <p:nvSpPr>
          <p:cNvPr id="26" name="Rectangle 25"/>
          <p:cNvSpPr/>
          <p:nvPr/>
        </p:nvSpPr>
        <p:spPr>
          <a:xfrm>
            <a:off x="3666091" y="3420411"/>
            <a:ext cx="1553981"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699792" y="3420411"/>
            <a:ext cx="966299" cy="728670"/>
          </a:xfrm>
          <a:prstGeom prst="rect">
            <a:avLst/>
          </a:prstGeom>
          <a:solidFill>
            <a:srgbClr val="EA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flipH="1">
            <a:off x="1446149" y="3420411"/>
            <a:ext cx="1253641"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 Box 2"/>
          <p:cNvSpPr txBox="1">
            <a:spLocks noChangeArrowheads="1"/>
          </p:cNvSpPr>
          <p:nvPr/>
        </p:nvSpPr>
        <p:spPr bwMode="auto">
          <a:xfrm>
            <a:off x="1762595" y="3521811"/>
            <a:ext cx="3385469" cy="565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1600" b="1" dirty="0" smtClean="0"/>
              <a:t>join NUSTAR </a:t>
            </a:r>
            <a:r>
              <a:rPr lang="en-US" altLang="fr-FR" sz="1600" b="1" dirty="0" err="1" smtClean="0"/>
              <a:t>collab</a:t>
            </a:r>
            <a:r>
              <a:rPr lang="en-US" altLang="fr-FR" sz="1600" b="1" dirty="0" smtClean="0"/>
              <a:t>., prepare proposals</a:t>
            </a:r>
          </a:p>
          <a:p>
            <a:pPr algn="ctr"/>
            <a:r>
              <a:rPr lang="en-US" altLang="fr-FR" sz="1600" dirty="0" smtClean="0"/>
              <a:t>(travel)</a:t>
            </a:r>
          </a:p>
        </p:txBody>
      </p:sp>
      <p:sp>
        <p:nvSpPr>
          <p:cNvPr id="31" name="Rectangle 30"/>
          <p:cNvSpPr/>
          <p:nvPr/>
        </p:nvSpPr>
        <p:spPr>
          <a:xfrm>
            <a:off x="5504127" y="4326410"/>
            <a:ext cx="989513"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4856802" y="4326410"/>
            <a:ext cx="651302" cy="728670"/>
          </a:xfrm>
          <a:prstGeom prst="rect">
            <a:avLst/>
          </a:prstGeom>
          <a:solidFill>
            <a:srgbClr val="EA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flipH="1">
            <a:off x="3203846" y="4326410"/>
            <a:ext cx="1652684"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7440483" y="4326410"/>
            <a:ext cx="1524005"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flipH="1">
            <a:off x="6500402" y="4326410"/>
            <a:ext cx="939810"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ext Box 2"/>
          <p:cNvSpPr txBox="1">
            <a:spLocks noChangeArrowheads="1"/>
          </p:cNvSpPr>
          <p:nvPr/>
        </p:nvSpPr>
        <p:spPr bwMode="auto">
          <a:xfrm>
            <a:off x="3706367" y="4369203"/>
            <a:ext cx="1808499" cy="565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1600" b="1" dirty="0" smtClean="0"/>
              <a:t>new candidates exp.</a:t>
            </a:r>
          </a:p>
          <a:p>
            <a:pPr algn="ctr"/>
            <a:r>
              <a:rPr lang="en-US" altLang="fr-FR" sz="1600" dirty="0" smtClean="0"/>
              <a:t>(travel, PhD…)</a:t>
            </a:r>
          </a:p>
        </p:txBody>
      </p:sp>
      <p:sp>
        <p:nvSpPr>
          <p:cNvPr id="37" name="Text Box 2"/>
          <p:cNvSpPr txBox="1">
            <a:spLocks noChangeArrowheads="1"/>
          </p:cNvSpPr>
          <p:nvPr/>
        </p:nvSpPr>
        <p:spPr bwMode="auto">
          <a:xfrm>
            <a:off x="5777685" y="4531283"/>
            <a:ext cx="378491" cy="318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1600" b="1" dirty="0" smtClean="0"/>
              <a:t>FRS</a:t>
            </a:r>
          </a:p>
        </p:txBody>
      </p:sp>
      <p:sp>
        <p:nvSpPr>
          <p:cNvPr id="38" name="Text Box 2"/>
          <p:cNvSpPr txBox="1">
            <a:spLocks noChangeArrowheads="1"/>
          </p:cNvSpPr>
          <p:nvPr/>
        </p:nvSpPr>
        <p:spPr bwMode="auto">
          <a:xfrm>
            <a:off x="7524095" y="4531283"/>
            <a:ext cx="936337" cy="318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1600" b="1" dirty="0" smtClean="0"/>
              <a:t>Super-FRS</a:t>
            </a:r>
          </a:p>
        </p:txBody>
      </p:sp>
      <p:sp>
        <p:nvSpPr>
          <p:cNvPr id="39" name="Rectangle 38"/>
          <p:cNvSpPr/>
          <p:nvPr/>
        </p:nvSpPr>
        <p:spPr>
          <a:xfrm>
            <a:off x="7524329" y="5229200"/>
            <a:ext cx="1368152"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5795387" y="5229200"/>
            <a:ext cx="1728942" cy="728670"/>
          </a:xfrm>
          <a:prstGeom prst="rect">
            <a:avLst/>
          </a:prstGeom>
          <a:solidFill>
            <a:srgbClr val="EA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flipH="1">
            <a:off x="4142431" y="5229200"/>
            <a:ext cx="1652684" cy="728670"/>
          </a:xfrm>
          <a:prstGeom prst="rect">
            <a:avLst/>
          </a:prstGeom>
          <a:gradFill flip="none" rotWithShape="1">
            <a:gsLst>
              <a:gs pos="0">
                <a:srgbClr val="EA8C8C"/>
              </a:gs>
              <a:gs pos="50000">
                <a:srgbClr val="C0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 Box 2"/>
          <p:cNvSpPr txBox="1">
            <a:spLocks noChangeArrowheads="1"/>
          </p:cNvSpPr>
          <p:nvPr/>
        </p:nvSpPr>
        <p:spPr bwMode="auto">
          <a:xfrm>
            <a:off x="4869820" y="5286440"/>
            <a:ext cx="3665483" cy="565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36000" tIns="36000" rIns="36000" bIns="36000">
            <a:spAutoFit/>
          </a:bodyPr>
          <a:lstStyle/>
          <a:p>
            <a:pPr algn="ctr"/>
            <a:r>
              <a:rPr lang="en-US" altLang="fr-FR" sz="1600" b="1" dirty="0" smtClean="0"/>
              <a:t>correlation exp.</a:t>
            </a:r>
          </a:p>
          <a:p>
            <a:pPr algn="ctr"/>
            <a:r>
              <a:rPr lang="en-US" altLang="fr-FR" sz="1600" dirty="0" smtClean="0"/>
              <a:t>(travel, PhD, engineers, setup adaptation…)</a:t>
            </a:r>
          </a:p>
        </p:txBody>
      </p:sp>
      <p:grpSp>
        <p:nvGrpSpPr>
          <p:cNvPr id="9" name="Groupe 49"/>
          <p:cNvGrpSpPr/>
          <p:nvPr/>
        </p:nvGrpSpPr>
        <p:grpSpPr>
          <a:xfrm>
            <a:off x="250329" y="3284984"/>
            <a:ext cx="1115847" cy="2888909"/>
            <a:chOff x="250329" y="3424587"/>
            <a:chExt cx="1115847" cy="2888909"/>
          </a:xfrm>
        </p:grpSpPr>
        <p:sp>
          <p:nvSpPr>
            <p:cNvPr id="6" name="Accolade ouvrante 5"/>
            <p:cNvSpPr/>
            <p:nvPr/>
          </p:nvSpPr>
          <p:spPr>
            <a:xfrm>
              <a:off x="1220663" y="3424587"/>
              <a:ext cx="145513" cy="2888909"/>
            </a:xfrm>
            <a:prstGeom prst="leftBrace">
              <a:avLst>
                <a:gd name="adj1" fmla="val 47608"/>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8" name="Groupe 48"/>
            <p:cNvGrpSpPr/>
            <p:nvPr/>
          </p:nvGrpSpPr>
          <p:grpSpPr>
            <a:xfrm>
              <a:off x="250329" y="4499264"/>
              <a:ext cx="937295" cy="729936"/>
              <a:chOff x="250329" y="4499264"/>
              <a:chExt cx="937295" cy="729936"/>
            </a:xfrm>
          </p:grpSpPr>
          <p:pic>
            <p:nvPicPr>
              <p:cNvPr id="48" name="Image 47"/>
              <p:cNvPicPr>
                <a:picLocks noChangeAspect="1"/>
              </p:cNvPicPr>
              <p:nvPr/>
            </p:nvPicPr>
            <p:blipFill rotWithShape="1">
              <a:blip r:embed="rId3" cstate="print">
                <a:extLst>
                  <a:ext uri="{28A0092B-C50C-407E-A947-70E740481C1C}">
                    <a14:useLocalDpi xmlns:a14="http://schemas.microsoft.com/office/drawing/2010/main" xmlns="" val="0"/>
                  </a:ext>
                </a:extLst>
              </a:blip>
              <a:srcRect l="-421" t="5350" r="52491" b="42797"/>
              <a:stretch/>
            </p:blipFill>
            <p:spPr>
              <a:xfrm>
                <a:off x="250329" y="4499264"/>
                <a:ext cx="927953" cy="697954"/>
              </a:xfrm>
              <a:prstGeom prst="rect">
                <a:avLst/>
              </a:prstGeom>
            </p:spPr>
          </p:pic>
          <p:sp>
            <p:nvSpPr>
              <p:cNvPr id="10" name="Rectangle 9"/>
              <p:cNvSpPr/>
              <p:nvPr/>
            </p:nvSpPr>
            <p:spPr>
              <a:xfrm>
                <a:off x="971600" y="5055080"/>
                <a:ext cx="216024" cy="174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xmlns="" val="2709737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Black"/>
                <a:cs typeface="Arial Black"/>
              </a:rPr>
              <a:t>Backup </a:t>
            </a:r>
            <a:r>
              <a:rPr lang="fr-FR" dirty="0" err="1" smtClean="0">
                <a:latin typeface="Arial Black"/>
                <a:cs typeface="Arial Black"/>
              </a:rPr>
              <a:t>gSPEC</a:t>
            </a:r>
            <a:endParaRPr lang="fr-FR" dirty="0">
              <a:latin typeface="Arial Black"/>
              <a:cs typeface="Arial Black"/>
            </a:endParaRPr>
          </a:p>
        </p:txBody>
      </p:sp>
    </p:spTree>
    <p:extLst>
      <p:ext uri="{BB962C8B-B14F-4D97-AF65-F5344CB8AC3E}">
        <p14:creationId xmlns:p14="http://schemas.microsoft.com/office/powerpoint/2010/main" xmlns="" val="1956933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descr="regions-gSPEC.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5671" y="1805785"/>
            <a:ext cx="7184463" cy="4589841"/>
          </a:xfrm>
          <a:prstGeom prst="rect">
            <a:avLst/>
          </a:prstGeom>
          <a:ln w="28575" cmpd="sng">
            <a:solidFill>
              <a:srgbClr val="46609D"/>
            </a:solidFill>
          </a:ln>
        </p:spPr>
      </p:pic>
      <p:sp>
        <p:nvSpPr>
          <p:cNvPr id="49" name="Rectangle 48"/>
          <p:cNvSpPr/>
          <p:nvPr/>
        </p:nvSpPr>
        <p:spPr>
          <a:xfrm>
            <a:off x="2905345" y="1987859"/>
            <a:ext cx="2673453" cy="400110"/>
          </a:xfrm>
          <a:prstGeom prst="rect">
            <a:avLst/>
          </a:prstGeom>
        </p:spPr>
        <p:txBody>
          <a:bodyPr wrap="none">
            <a:spAutoFit/>
          </a:bodyPr>
          <a:lstStyle/>
          <a:p>
            <a:r>
              <a:rPr lang="fr-FR" sz="2000" b="1" dirty="0" smtClean="0">
                <a:solidFill>
                  <a:srgbClr val="FF0000"/>
                </a:solidFill>
                <a:latin typeface="Arial Black"/>
                <a:cs typeface="Arial Black"/>
              </a:rPr>
              <a:t>Campaign@FAIR-0</a:t>
            </a:r>
            <a:endParaRPr lang="fr-FR" sz="2000" dirty="0" smtClean="0">
              <a:solidFill>
                <a:srgbClr val="FF0000"/>
              </a:solidFill>
              <a:latin typeface="Arial Black"/>
              <a:cs typeface="Arial Black"/>
            </a:endParaRPr>
          </a:p>
        </p:txBody>
      </p:sp>
      <p:sp>
        <p:nvSpPr>
          <p:cNvPr id="50" name="Rectangle 49"/>
          <p:cNvSpPr/>
          <p:nvPr/>
        </p:nvSpPr>
        <p:spPr>
          <a:xfrm>
            <a:off x="2511912" y="5528111"/>
            <a:ext cx="2830122" cy="400110"/>
          </a:xfrm>
          <a:prstGeom prst="rect">
            <a:avLst/>
          </a:prstGeom>
        </p:spPr>
        <p:txBody>
          <a:bodyPr wrap="none">
            <a:spAutoFit/>
          </a:bodyPr>
          <a:lstStyle/>
          <a:p>
            <a:r>
              <a:rPr lang="fr-FR" sz="2000" b="1" dirty="0" smtClean="0">
                <a:solidFill>
                  <a:srgbClr val="FF0000"/>
                </a:solidFill>
                <a:latin typeface="Arial Black"/>
                <a:cs typeface="Arial Black"/>
              </a:rPr>
              <a:t>Campaigns@FAIR-1</a:t>
            </a:r>
            <a:endParaRPr lang="fr-FR" sz="2000" dirty="0" smtClean="0">
              <a:solidFill>
                <a:srgbClr val="FF0000"/>
              </a:solidFill>
              <a:latin typeface="Arial Black"/>
              <a:cs typeface="Arial Black"/>
            </a:endParaRPr>
          </a:p>
        </p:txBody>
      </p:sp>
      <p:pic>
        <p:nvPicPr>
          <p:cNvPr id="12" name="Image 11" descr="Screen Shot 2019-01-28 at 10.11.47.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84462" y="37356"/>
            <a:ext cx="1909733" cy="1261595"/>
          </a:xfrm>
          <a:prstGeom prst="rect">
            <a:avLst/>
          </a:prstGeom>
        </p:spPr>
      </p:pic>
      <p:sp>
        <p:nvSpPr>
          <p:cNvPr id="10" name="Titre 1"/>
          <p:cNvSpPr txBox="1">
            <a:spLocks/>
          </p:cNvSpPr>
          <p:nvPr/>
        </p:nvSpPr>
        <p:spPr>
          <a:xfrm>
            <a:off x="136962" y="65959"/>
            <a:ext cx="8865400" cy="8709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smtClean="0">
                <a:latin typeface="Arial Black"/>
                <a:cs typeface="Arial Black"/>
              </a:rPr>
              <a:t>gSPEC@FAIR</a:t>
            </a:r>
            <a:r>
              <a:rPr lang="fr-FR" sz="4000" dirty="0" smtClean="0">
                <a:latin typeface="Arial Black"/>
                <a:cs typeface="Arial Black"/>
              </a:rPr>
              <a:t>  </a:t>
            </a:r>
          </a:p>
        </p:txBody>
      </p:sp>
      <p:sp>
        <p:nvSpPr>
          <p:cNvPr id="13" name="Rectangle 12"/>
          <p:cNvSpPr/>
          <p:nvPr/>
        </p:nvSpPr>
        <p:spPr>
          <a:xfrm>
            <a:off x="3931888" y="355108"/>
            <a:ext cx="3188746" cy="400110"/>
          </a:xfrm>
          <a:prstGeom prst="rect">
            <a:avLst/>
          </a:prstGeom>
        </p:spPr>
        <p:txBody>
          <a:bodyPr wrap="square">
            <a:spAutoFit/>
          </a:bodyPr>
          <a:lstStyle/>
          <a:p>
            <a:r>
              <a:rPr lang="fr-FR" sz="2000" b="1" dirty="0" err="1" smtClean="0">
                <a:latin typeface="Arial Black"/>
                <a:cs typeface="Arial Black"/>
              </a:rPr>
              <a:t>Scientific</a:t>
            </a:r>
            <a:r>
              <a:rPr lang="fr-FR" sz="2000" b="1" dirty="0" smtClean="0">
                <a:latin typeface="Arial Black"/>
                <a:cs typeface="Arial Black"/>
              </a:rPr>
              <a:t> motivation</a:t>
            </a:r>
            <a:endParaRPr lang="fr-FR" sz="2000" dirty="0" smtClean="0">
              <a:latin typeface="Arial Black"/>
              <a:cs typeface="Arial Black"/>
            </a:endParaRPr>
          </a:p>
        </p:txBody>
      </p:sp>
      <p:sp>
        <p:nvSpPr>
          <p:cNvPr id="16" name="Rectangle 15"/>
          <p:cNvSpPr/>
          <p:nvPr/>
        </p:nvSpPr>
        <p:spPr>
          <a:xfrm>
            <a:off x="59868" y="853055"/>
            <a:ext cx="7899052" cy="861774"/>
          </a:xfrm>
          <a:prstGeom prst="rect">
            <a:avLst/>
          </a:prstGeom>
        </p:spPr>
        <p:txBody>
          <a:bodyPr wrap="square">
            <a:spAutoFit/>
          </a:bodyPr>
          <a:lstStyle/>
          <a:p>
            <a:r>
              <a:rPr lang="fr-FR" sz="1400" b="1" dirty="0" err="1" smtClean="0">
                <a:solidFill>
                  <a:srgbClr val="FF0000"/>
                </a:solidFill>
                <a:latin typeface="Arial Black"/>
                <a:cs typeface="Arial Black"/>
              </a:rPr>
              <a:t>Unknown</a:t>
            </a:r>
            <a:r>
              <a:rPr lang="fr-FR" sz="1400" b="1" dirty="0" smtClean="0">
                <a:solidFill>
                  <a:srgbClr val="FF0000"/>
                </a:solidFill>
                <a:latin typeface="Arial Black"/>
                <a:cs typeface="Arial Black"/>
              </a:rPr>
              <a:t> g </a:t>
            </a:r>
            <a:r>
              <a:rPr lang="fr-FR" sz="1400" b="1" dirty="0" err="1" smtClean="0">
                <a:solidFill>
                  <a:srgbClr val="FF0000"/>
                </a:solidFill>
                <a:latin typeface="Arial Black"/>
                <a:cs typeface="Arial Black"/>
              </a:rPr>
              <a:t>factors</a:t>
            </a:r>
            <a:r>
              <a:rPr lang="fr-FR" sz="1400" b="1" dirty="0" smtClean="0">
                <a:solidFill>
                  <a:srgbClr val="FF0000"/>
                </a:solidFill>
                <a:latin typeface="Arial Black"/>
                <a:cs typeface="Arial Black"/>
              </a:rPr>
              <a:t> for </a:t>
            </a:r>
            <a:r>
              <a:rPr lang="fr-FR" sz="1400" b="1" dirty="0" err="1" smtClean="0">
                <a:solidFill>
                  <a:srgbClr val="FF0000"/>
                </a:solidFill>
                <a:latin typeface="Arial Black"/>
                <a:cs typeface="Arial Black"/>
              </a:rPr>
              <a:t>excited</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isomeric</a:t>
            </a:r>
            <a:r>
              <a:rPr lang="fr-FR" sz="1400" b="1" dirty="0" smtClean="0">
                <a:solidFill>
                  <a:srgbClr val="FF0000"/>
                </a:solidFill>
                <a:latin typeface="Arial Black"/>
                <a:cs typeface="Arial Black"/>
              </a:rPr>
              <a:t> states : </a:t>
            </a:r>
            <a:r>
              <a:rPr lang="fr-FR" sz="1400" b="1" dirty="0" err="1" smtClean="0">
                <a:solidFill>
                  <a:srgbClr val="FF0000"/>
                </a:solidFill>
                <a:latin typeface="Arial Black"/>
                <a:cs typeface="Arial Black"/>
              </a:rPr>
              <a:t>unknown</a:t>
            </a:r>
            <a:r>
              <a:rPr lang="fr-FR" sz="1400" b="1" dirty="0" smtClean="0">
                <a:solidFill>
                  <a:srgbClr val="FF0000"/>
                </a:solidFill>
                <a:latin typeface="Arial Black"/>
                <a:cs typeface="Arial Black"/>
              </a:rPr>
              <a:t> configuration</a:t>
            </a:r>
          </a:p>
          <a:p>
            <a:pPr marL="171450" indent="-171450">
              <a:buFont typeface="Arial"/>
              <a:buChar char="•"/>
            </a:pPr>
            <a:r>
              <a:rPr lang="fr-FR" sz="1200" b="1" dirty="0" smtClean="0">
                <a:solidFill>
                  <a:srgbClr val="46609D"/>
                </a:solidFill>
                <a:latin typeface="Arial Black"/>
                <a:cs typeface="Arial Black"/>
              </a:rPr>
              <a:t>g </a:t>
            </a:r>
            <a:r>
              <a:rPr lang="fr-FR" sz="1200" b="1" dirty="0">
                <a:solidFill>
                  <a:srgbClr val="46609D"/>
                </a:solidFill>
                <a:latin typeface="Arial Black"/>
                <a:cs typeface="Arial Black"/>
              </a:rPr>
              <a:t>factor : the </a:t>
            </a:r>
            <a:r>
              <a:rPr lang="fr-FR" sz="1200" b="1" dirty="0" err="1">
                <a:solidFill>
                  <a:srgbClr val="46609D"/>
                </a:solidFill>
                <a:latin typeface="Arial Black"/>
                <a:cs typeface="Arial Black"/>
              </a:rPr>
              <a:t>dimensionless</a:t>
            </a:r>
            <a:r>
              <a:rPr lang="fr-FR" sz="1200" b="1" dirty="0">
                <a:solidFill>
                  <a:srgbClr val="46609D"/>
                </a:solidFill>
                <a:latin typeface="Arial Black"/>
                <a:cs typeface="Arial Black"/>
              </a:rPr>
              <a:t> </a:t>
            </a:r>
            <a:r>
              <a:rPr lang="fr-FR" sz="1200" b="1" dirty="0" err="1">
                <a:solidFill>
                  <a:srgbClr val="46609D"/>
                </a:solidFill>
                <a:latin typeface="Arial Black"/>
                <a:cs typeface="Arial Black"/>
              </a:rPr>
              <a:t>magnetic</a:t>
            </a:r>
            <a:r>
              <a:rPr lang="fr-FR" sz="1200" b="1" dirty="0">
                <a:solidFill>
                  <a:srgbClr val="46609D"/>
                </a:solidFill>
                <a:latin typeface="Arial Black"/>
                <a:cs typeface="Arial Black"/>
              </a:rPr>
              <a:t> moment, M1 </a:t>
            </a:r>
            <a:r>
              <a:rPr lang="fr-FR" sz="1200" b="1" dirty="0" err="1">
                <a:solidFill>
                  <a:srgbClr val="46609D"/>
                </a:solidFill>
                <a:latin typeface="Arial Black"/>
                <a:cs typeface="Arial Black"/>
              </a:rPr>
              <a:t>operator</a:t>
            </a:r>
            <a:endParaRPr lang="fr-FR" sz="1200" dirty="0" smtClean="0">
              <a:solidFill>
                <a:srgbClr val="46609D"/>
              </a:solidFill>
              <a:effectLst/>
              <a:latin typeface="Arial Black"/>
              <a:cs typeface="Arial Black"/>
            </a:endParaRPr>
          </a:p>
          <a:p>
            <a:pPr marL="171450" indent="-171450">
              <a:buFont typeface="Arial"/>
              <a:buChar char="•"/>
            </a:pPr>
            <a:r>
              <a:rPr lang="fr-FR" sz="1200" b="1" dirty="0" err="1" smtClean="0">
                <a:solidFill>
                  <a:srgbClr val="46609D"/>
                </a:solidFill>
                <a:latin typeface="Arial Black"/>
                <a:cs typeface="Arial Black"/>
              </a:rPr>
              <a:t>measure</a:t>
            </a:r>
            <a:r>
              <a:rPr lang="fr-FR" sz="1200" b="1" dirty="0" smtClean="0">
                <a:solidFill>
                  <a:srgbClr val="46609D"/>
                </a:solidFill>
                <a:latin typeface="Arial Black"/>
                <a:cs typeface="Arial Black"/>
              </a:rPr>
              <a:t> </a:t>
            </a:r>
            <a:r>
              <a:rPr lang="fr-FR" sz="1200" b="1" dirty="0">
                <a:solidFill>
                  <a:srgbClr val="46609D"/>
                </a:solidFill>
                <a:latin typeface="Arial Black"/>
                <a:cs typeface="Arial Black"/>
              </a:rPr>
              <a:t>of the valence </a:t>
            </a:r>
            <a:r>
              <a:rPr lang="fr-FR" sz="1200" b="1" dirty="0" err="1">
                <a:solidFill>
                  <a:srgbClr val="46609D"/>
                </a:solidFill>
                <a:latin typeface="Arial Black"/>
                <a:cs typeface="Arial Black"/>
              </a:rPr>
              <a:t>nucleon</a:t>
            </a:r>
            <a:r>
              <a:rPr lang="fr-FR" sz="1200" b="1" dirty="0">
                <a:solidFill>
                  <a:srgbClr val="46609D"/>
                </a:solidFill>
                <a:latin typeface="Arial Black"/>
                <a:cs typeface="Arial Black"/>
              </a:rPr>
              <a:t> configuration</a:t>
            </a:r>
            <a:endParaRPr lang="fr-FR" sz="1200" dirty="0" smtClean="0">
              <a:solidFill>
                <a:srgbClr val="46609D"/>
              </a:solidFill>
              <a:effectLst/>
              <a:latin typeface="Arial Black"/>
              <a:cs typeface="Arial Black"/>
            </a:endParaRPr>
          </a:p>
          <a:p>
            <a:pPr marL="171450" indent="-171450">
              <a:buFont typeface="Arial"/>
              <a:buChar char="•"/>
            </a:pPr>
            <a:r>
              <a:rPr lang="fr-FR" sz="1200" b="1" dirty="0" smtClean="0">
                <a:solidFill>
                  <a:srgbClr val="46609D"/>
                </a:solidFill>
                <a:latin typeface="Arial Black"/>
                <a:cs typeface="Arial Black"/>
              </a:rPr>
              <a:t>single</a:t>
            </a:r>
            <a:r>
              <a:rPr lang="fr-FR" sz="1200" b="1" dirty="0">
                <a:solidFill>
                  <a:srgbClr val="46609D"/>
                </a:solidFill>
                <a:latin typeface="Arial Black"/>
                <a:cs typeface="Arial Black"/>
              </a:rPr>
              <a:t>-</a:t>
            </a:r>
            <a:r>
              <a:rPr lang="fr-FR" sz="1200" b="1" dirty="0" err="1">
                <a:solidFill>
                  <a:srgbClr val="46609D"/>
                </a:solidFill>
                <a:latin typeface="Arial Black"/>
                <a:cs typeface="Arial Black"/>
              </a:rPr>
              <a:t>particle</a:t>
            </a:r>
            <a:r>
              <a:rPr lang="fr-FR" sz="1200" b="1" dirty="0">
                <a:solidFill>
                  <a:srgbClr val="46609D"/>
                </a:solidFill>
                <a:latin typeface="Arial Black"/>
                <a:cs typeface="Arial Black"/>
              </a:rPr>
              <a:t> excitations, orbital </a:t>
            </a:r>
            <a:r>
              <a:rPr lang="fr-FR" sz="1200" b="1" dirty="0" err="1">
                <a:solidFill>
                  <a:srgbClr val="46609D"/>
                </a:solidFill>
                <a:latin typeface="Arial Black"/>
                <a:cs typeface="Arial Black"/>
              </a:rPr>
              <a:t>evolution</a:t>
            </a:r>
            <a:r>
              <a:rPr lang="fr-FR" sz="1200" b="1" dirty="0">
                <a:solidFill>
                  <a:srgbClr val="46609D"/>
                </a:solidFill>
                <a:latin typeface="Arial Black"/>
                <a:cs typeface="Arial Black"/>
              </a:rPr>
              <a:t>, </a:t>
            </a:r>
            <a:r>
              <a:rPr lang="fr-FR" sz="1200" b="1" dirty="0" err="1">
                <a:solidFill>
                  <a:srgbClr val="46609D"/>
                </a:solidFill>
                <a:latin typeface="Arial Black"/>
                <a:cs typeface="Arial Black"/>
              </a:rPr>
              <a:t>development</a:t>
            </a:r>
            <a:r>
              <a:rPr lang="fr-FR" sz="1200" b="1" dirty="0">
                <a:solidFill>
                  <a:srgbClr val="46609D"/>
                </a:solidFill>
                <a:latin typeface="Arial Black"/>
                <a:cs typeface="Arial Black"/>
              </a:rPr>
              <a:t> of collectivity and </a:t>
            </a:r>
            <a:r>
              <a:rPr lang="fr-FR" sz="1200" b="1" dirty="0" err="1">
                <a:solidFill>
                  <a:srgbClr val="46609D"/>
                </a:solidFill>
                <a:latin typeface="Arial Black"/>
                <a:cs typeface="Arial Black"/>
              </a:rPr>
              <a:t>deformation</a:t>
            </a:r>
            <a:endParaRPr lang="fr-FR" sz="1200" dirty="0">
              <a:solidFill>
                <a:srgbClr val="46609D"/>
              </a:solidFill>
              <a:effectLst/>
              <a:latin typeface="Arial Black"/>
              <a:cs typeface="Arial Black"/>
            </a:endParaRPr>
          </a:p>
        </p:txBody>
      </p:sp>
      <p:sp>
        <p:nvSpPr>
          <p:cNvPr id="17" name="ZoneTexte 16"/>
          <p:cNvSpPr txBox="1"/>
          <p:nvPr/>
        </p:nvSpPr>
        <p:spPr>
          <a:xfrm>
            <a:off x="0" y="6528325"/>
            <a:ext cx="4202122" cy="307777"/>
          </a:xfrm>
          <a:prstGeom prst="rect">
            <a:avLst/>
          </a:prstGeom>
          <a:noFill/>
        </p:spPr>
        <p:txBody>
          <a:bodyPr wrap="square" rtlCol="0">
            <a:spAutoFit/>
          </a:bodyPr>
          <a:lstStyle/>
          <a:p>
            <a:r>
              <a:rPr lang="fr-FR" sz="1400" i="1" dirty="0" smtClean="0">
                <a:solidFill>
                  <a:schemeClr val="bg1">
                    <a:lumMod val="50000"/>
                  </a:schemeClr>
                </a:solidFill>
                <a:latin typeface="Arial Black"/>
                <a:cs typeface="Arial Black"/>
              </a:rPr>
              <a:t>HI 240, 55 (19) and </a:t>
            </a:r>
            <a:r>
              <a:rPr lang="fr-FR" sz="1400" i="1" dirty="0" err="1" smtClean="0">
                <a:solidFill>
                  <a:schemeClr val="bg1">
                    <a:lumMod val="50000"/>
                  </a:schemeClr>
                </a:solidFill>
                <a:latin typeface="Arial Black"/>
                <a:cs typeface="Arial Black"/>
              </a:rPr>
              <a:t>references</a:t>
            </a:r>
            <a:r>
              <a:rPr lang="fr-FR" sz="1400" i="1" dirty="0" smtClean="0">
                <a:solidFill>
                  <a:schemeClr val="bg1">
                    <a:lumMod val="50000"/>
                  </a:schemeClr>
                </a:solidFill>
                <a:latin typeface="Arial Black"/>
                <a:cs typeface="Arial Black"/>
              </a:rPr>
              <a:t> </a:t>
            </a:r>
            <a:r>
              <a:rPr lang="fr-FR" sz="1400" i="1" dirty="0" err="1" smtClean="0">
                <a:solidFill>
                  <a:schemeClr val="bg1">
                    <a:lumMod val="50000"/>
                  </a:schemeClr>
                </a:solidFill>
                <a:latin typeface="Arial Black"/>
                <a:cs typeface="Arial Black"/>
              </a:rPr>
              <a:t>therein</a:t>
            </a:r>
            <a:endParaRPr lang="fr-FR" sz="1400" i="1" dirty="0">
              <a:solidFill>
                <a:schemeClr val="bg1">
                  <a:lumMod val="50000"/>
                </a:schemeClr>
              </a:solidFill>
              <a:latin typeface="Arial Black"/>
              <a:cs typeface="Arial Black"/>
            </a:endParaRPr>
          </a:p>
        </p:txBody>
      </p:sp>
      <p:sp>
        <p:nvSpPr>
          <p:cNvPr id="25" name="Rectangle 24"/>
          <p:cNvSpPr/>
          <p:nvPr/>
        </p:nvSpPr>
        <p:spPr>
          <a:xfrm rot="16200000">
            <a:off x="-2189310" y="3968712"/>
            <a:ext cx="4686397" cy="307778"/>
          </a:xfrm>
          <a:prstGeom prst="rect">
            <a:avLst/>
          </a:prstGeom>
          <a:solidFill>
            <a:srgbClr val="FFFFFF"/>
          </a:solidFill>
        </p:spPr>
        <p:txBody>
          <a:bodyPr wrap="square">
            <a:spAutoFit/>
          </a:bodyPr>
          <a:lstStyle/>
          <a:p>
            <a:r>
              <a:rPr lang="fr-FR" sz="1400" b="1" dirty="0" smtClean="0">
                <a:solidFill>
                  <a:srgbClr val="FF0000"/>
                </a:solidFill>
                <a:latin typeface="Arial Black"/>
                <a:cs typeface="Arial Black"/>
              </a:rPr>
              <a:t>18 collaboration </a:t>
            </a:r>
            <a:r>
              <a:rPr lang="fr-FR" sz="1400" b="1" dirty="0" err="1" smtClean="0">
                <a:solidFill>
                  <a:srgbClr val="FF0000"/>
                </a:solidFill>
                <a:latin typeface="Arial Black"/>
                <a:cs typeface="Arial Black"/>
              </a:rPr>
              <a:t>LoIs</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gSPEC</a:t>
            </a:r>
            <a:r>
              <a:rPr lang="fr-FR" sz="1400" b="1" dirty="0" smtClean="0">
                <a:solidFill>
                  <a:srgbClr val="FF0000"/>
                </a:solidFill>
                <a:latin typeface="Arial Black"/>
                <a:cs typeface="Arial Black"/>
              </a:rPr>
              <a:t> workshop 2018 </a:t>
            </a:r>
            <a:endParaRPr lang="fr-FR" sz="1400" dirty="0" smtClean="0">
              <a:solidFill>
                <a:srgbClr val="FF0000"/>
              </a:solidFill>
              <a:latin typeface="Arial Black"/>
              <a:cs typeface="Arial Black"/>
            </a:endParaRPr>
          </a:p>
        </p:txBody>
      </p:sp>
      <p:grpSp>
        <p:nvGrpSpPr>
          <p:cNvPr id="2" name="Grouper 17"/>
          <p:cNvGrpSpPr/>
          <p:nvPr/>
        </p:nvGrpSpPr>
        <p:grpSpPr>
          <a:xfrm>
            <a:off x="6066075" y="1730455"/>
            <a:ext cx="3028120" cy="2318650"/>
            <a:chOff x="6149300" y="1133410"/>
            <a:chExt cx="3028120" cy="2318650"/>
          </a:xfrm>
        </p:grpSpPr>
        <p:sp>
          <p:nvSpPr>
            <p:cNvPr id="19" name="Rectangle 18"/>
            <p:cNvSpPr/>
            <p:nvPr/>
          </p:nvSpPr>
          <p:spPr>
            <a:xfrm>
              <a:off x="6149300" y="1138534"/>
              <a:ext cx="3003837" cy="2313526"/>
            </a:xfrm>
            <a:prstGeom prst="rect">
              <a:avLst/>
            </a:prstGeom>
            <a:solidFill>
              <a:schemeClr val="bg1"/>
            </a:solidFill>
            <a:ln w="28575" cmpd="sng">
              <a:solidFill>
                <a:srgbClr val="4660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 name="Grouper 19"/>
            <p:cNvGrpSpPr/>
            <p:nvPr/>
          </p:nvGrpSpPr>
          <p:grpSpPr>
            <a:xfrm>
              <a:off x="6212329" y="1133410"/>
              <a:ext cx="2965091" cy="2272746"/>
              <a:chOff x="6212329" y="1012971"/>
              <a:chExt cx="2965091" cy="2272746"/>
            </a:xfrm>
          </p:grpSpPr>
          <p:pic>
            <p:nvPicPr>
              <p:cNvPr id="21" name="Image 20" descr="Screen Shot 2017-10-30 at 12.22.38.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13388" y="1760373"/>
                <a:ext cx="2678919" cy="1525344"/>
              </a:xfrm>
              <a:prstGeom prst="rect">
                <a:avLst/>
              </a:prstGeom>
            </p:spPr>
          </p:pic>
          <p:sp>
            <p:nvSpPr>
              <p:cNvPr id="22" name="Rectangle 21"/>
              <p:cNvSpPr/>
              <p:nvPr/>
            </p:nvSpPr>
            <p:spPr>
              <a:xfrm>
                <a:off x="6212329" y="1037862"/>
                <a:ext cx="2823575" cy="738664"/>
              </a:xfrm>
              <a:prstGeom prst="rect">
                <a:avLst/>
              </a:prstGeom>
              <a:solidFill>
                <a:schemeClr val="bg1"/>
              </a:solidFill>
            </p:spPr>
            <p:txBody>
              <a:bodyPr wrap="square">
                <a:spAutoFit/>
              </a:bodyPr>
              <a:lstStyle/>
              <a:p>
                <a:r>
                  <a:rPr lang="fr-FR" sz="1400" b="1" dirty="0" smtClean="0">
                    <a:solidFill>
                      <a:srgbClr val="FF0000"/>
                    </a:solidFill>
                    <a:latin typeface="Arial Black"/>
                    <a:cs typeface="Arial Black"/>
                  </a:rPr>
                  <a:t>g </a:t>
                </a:r>
                <a:r>
                  <a:rPr lang="fr-FR" sz="1400" b="1" dirty="0" err="1" smtClean="0">
                    <a:solidFill>
                      <a:srgbClr val="FF0000"/>
                    </a:solidFill>
                    <a:latin typeface="Arial Black"/>
                    <a:cs typeface="Arial Black"/>
                  </a:rPr>
                  <a:t>factors</a:t>
                </a:r>
                <a:r>
                  <a:rPr lang="fr-FR" sz="1400" b="1" dirty="0" smtClean="0">
                    <a:solidFill>
                      <a:srgbClr val="FF0000"/>
                    </a:solidFill>
                    <a:latin typeface="Arial Black"/>
                    <a:cs typeface="Arial Black"/>
                  </a:rPr>
                  <a:t> of </a:t>
                </a:r>
                <a:r>
                  <a:rPr lang="fr-FR" sz="1400" b="1" dirty="0" err="1" smtClean="0">
                    <a:solidFill>
                      <a:srgbClr val="FF0000"/>
                    </a:solidFill>
                    <a:latin typeface="Arial Black"/>
                    <a:cs typeface="Arial Black"/>
                  </a:rPr>
                  <a:t>shape</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isomers</a:t>
                </a:r>
                <a:endParaRPr lang="fr-FR" sz="1400" b="1" dirty="0" smtClean="0">
                  <a:solidFill>
                    <a:srgbClr val="FF0000"/>
                  </a:solidFill>
                  <a:latin typeface="Arial Black"/>
                  <a:cs typeface="Arial Black"/>
                </a:endParaRPr>
              </a:p>
              <a:p>
                <a:r>
                  <a:rPr lang="fr-FR" sz="1400" b="1" baseline="30000" dirty="0" smtClean="0">
                    <a:solidFill>
                      <a:srgbClr val="FF0000"/>
                    </a:solidFill>
                    <a:latin typeface="Arial Black"/>
                    <a:cs typeface="Arial Black"/>
                  </a:rPr>
                  <a:t>208</a:t>
                </a:r>
                <a:r>
                  <a:rPr lang="fr-FR" sz="1400" b="1" dirty="0" smtClean="0">
                    <a:solidFill>
                      <a:srgbClr val="FF0000"/>
                    </a:solidFill>
                    <a:latin typeface="Arial Black"/>
                    <a:cs typeface="Arial Black"/>
                  </a:rPr>
                  <a:t>Pb </a:t>
                </a:r>
                <a:r>
                  <a:rPr lang="fr-FR" sz="1400" b="1" dirty="0" err="1" smtClean="0">
                    <a:solidFill>
                      <a:srgbClr val="FF0000"/>
                    </a:solidFill>
                    <a:latin typeface="Arial Black"/>
                    <a:cs typeface="Arial Black"/>
                  </a:rPr>
                  <a:t>region</a:t>
                </a:r>
                <a:r>
                  <a:rPr lang="fr-FR" sz="1400" b="1" dirty="0" smtClean="0">
                    <a:solidFill>
                      <a:srgbClr val="FF0000"/>
                    </a:solidFill>
                    <a:latin typeface="Arial Black"/>
                    <a:cs typeface="Arial Black"/>
                  </a:rPr>
                  <a:t> (Po-Rn) </a:t>
                </a:r>
              </a:p>
              <a:p>
                <a:r>
                  <a:rPr lang="fr-FR" sz="1400" b="1" dirty="0" smtClean="0">
                    <a:solidFill>
                      <a:srgbClr val="FF0000"/>
                    </a:solidFill>
                    <a:latin typeface="Arial Black"/>
                    <a:cs typeface="Arial Black"/>
                  </a:rPr>
                  <a:t>=&gt; </a:t>
                </a:r>
                <a:r>
                  <a:rPr lang="fr-FR" sz="1400" b="1" u="sng" dirty="0" err="1" smtClean="0">
                    <a:solidFill>
                      <a:srgbClr val="FF0000"/>
                    </a:solidFill>
                    <a:latin typeface="Arial Black"/>
                    <a:cs typeface="Arial Black"/>
                  </a:rPr>
                  <a:t>deformation</a:t>
                </a:r>
                <a:r>
                  <a:rPr lang="fr-FR" sz="1400" b="1" u="sng" dirty="0" smtClean="0">
                    <a:solidFill>
                      <a:srgbClr val="FF0000"/>
                    </a:solidFill>
                    <a:latin typeface="Arial Black"/>
                    <a:cs typeface="Arial Black"/>
                  </a:rPr>
                  <a:t>/</a:t>
                </a:r>
                <a:r>
                  <a:rPr lang="fr-FR" sz="1400" b="1" u="sng" dirty="0" err="1" smtClean="0">
                    <a:solidFill>
                      <a:srgbClr val="FF0000"/>
                    </a:solidFill>
                    <a:latin typeface="Arial Black"/>
                    <a:cs typeface="Arial Black"/>
                  </a:rPr>
                  <a:t>shapes</a:t>
                </a:r>
                <a:endParaRPr lang="fr-FR" sz="1400" u="sng" dirty="0" smtClean="0">
                  <a:solidFill>
                    <a:srgbClr val="FF0000"/>
                  </a:solidFill>
                  <a:latin typeface="Arial Black"/>
                  <a:cs typeface="Arial Black"/>
                </a:endParaRPr>
              </a:p>
            </p:txBody>
          </p:sp>
          <p:sp>
            <p:nvSpPr>
              <p:cNvPr id="23" name="ZoneTexte 22"/>
              <p:cNvSpPr txBox="1"/>
              <p:nvPr/>
            </p:nvSpPr>
            <p:spPr>
              <a:xfrm rot="5400000">
                <a:off x="7955011" y="1927603"/>
                <a:ext cx="2137041" cy="307777"/>
              </a:xfrm>
              <a:prstGeom prst="rect">
                <a:avLst/>
              </a:prstGeom>
              <a:noFill/>
            </p:spPr>
            <p:txBody>
              <a:bodyPr wrap="square" rtlCol="0">
                <a:spAutoFit/>
              </a:bodyPr>
              <a:lstStyle/>
              <a:p>
                <a:pPr algn="r"/>
                <a:r>
                  <a:rPr lang="fr-FR" sz="1400" i="1" dirty="0" smtClean="0">
                    <a:solidFill>
                      <a:schemeClr val="bg1">
                        <a:lumMod val="50000"/>
                      </a:schemeClr>
                    </a:solidFill>
                    <a:latin typeface="Arial Black"/>
                    <a:cs typeface="Arial Black"/>
                  </a:rPr>
                  <a:t>PRL 78, 2920 (97)</a:t>
                </a:r>
                <a:endParaRPr lang="fr-FR" sz="1400" i="1" dirty="0">
                  <a:solidFill>
                    <a:schemeClr val="bg1">
                      <a:lumMod val="50000"/>
                    </a:schemeClr>
                  </a:solidFill>
                  <a:latin typeface="Arial Black"/>
                  <a:cs typeface="Arial Black"/>
                </a:endParaRPr>
              </a:p>
            </p:txBody>
          </p:sp>
        </p:grpSp>
      </p:grpSp>
      <p:grpSp>
        <p:nvGrpSpPr>
          <p:cNvPr id="4" name="Grouper 30"/>
          <p:cNvGrpSpPr/>
          <p:nvPr/>
        </p:nvGrpSpPr>
        <p:grpSpPr>
          <a:xfrm>
            <a:off x="3476062" y="4408482"/>
            <a:ext cx="1719315" cy="2193898"/>
            <a:chOff x="3049359" y="3709468"/>
            <a:chExt cx="1719315" cy="2193898"/>
          </a:xfrm>
        </p:grpSpPr>
        <p:sp>
          <p:nvSpPr>
            <p:cNvPr id="32" name="Rectangle 31"/>
            <p:cNvSpPr/>
            <p:nvPr/>
          </p:nvSpPr>
          <p:spPr>
            <a:xfrm>
              <a:off x="3049359" y="3709468"/>
              <a:ext cx="1719315" cy="2193898"/>
            </a:xfrm>
            <a:prstGeom prst="rect">
              <a:avLst/>
            </a:prstGeom>
            <a:solidFill>
              <a:schemeClr val="bg1"/>
            </a:solidFill>
            <a:ln w="28575" cmpd="sng">
              <a:solidFill>
                <a:srgbClr val="4660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82204" y="4412058"/>
              <a:ext cx="1610094" cy="1421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 name="ZoneTexte 33"/>
            <p:cNvSpPr txBox="1"/>
            <p:nvPr/>
          </p:nvSpPr>
          <p:spPr>
            <a:xfrm rot="5400000">
              <a:off x="3514385" y="4656147"/>
              <a:ext cx="2157339" cy="307777"/>
            </a:xfrm>
            <a:prstGeom prst="rect">
              <a:avLst/>
            </a:prstGeom>
            <a:solidFill>
              <a:srgbClr val="FFFFFF"/>
            </a:solidFill>
          </p:spPr>
          <p:txBody>
            <a:bodyPr wrap="square" rtlCol="0">
              <a:spAutoFit/>
            </a:bodyPr>
            <a:lstStyle/>
            <a:p>
              <a:r>
                <a:rPr lang="fr-FR" sz="1400" i="1" dirty="0" smtClean="0">
                  <a:solidFill>
                    <a:schemeClr val="bg1">
                      <a:lumMod val="50000"/>
                    </a:schemeClr>
                  </a:solidFill>
                  <a:latin typeface="Arial Black"/>
                  <a:cs typeface="Arial Black"/>
                </a:rPr>
                <a:t>PRC 99, 014308 (19)</a:t>
              </a:r>
              <a:endParaRPr lang="fr-FR" sz="1400" i="1" dirty="0">
                <a:solidFill>
                  <a:schemeClr val="bg1">
                    <a:lumMod val="50000"/>
                  </a:schemeClr>
                </a:solidFill>
                <a:latin typeface="Arial Black"/>
                <a:cs typeface="Arial Black"/>
              </a:endParaRPr>
            </a:p>
          </p:txBody>
        </p:sp>
        <p:sp>
          <p:nvSpPr>
            <p:cNvPr id="35" name="Rectangle 34"/>
            <p:cNvSpPr/>
            <p:nvPr/>
          </p:nvSpPr>
          <p:spPr>
            <a:xfrm>
              <a:off x="3091111" y="3773637"/>
              <a:ext cx="1529847" cy="738664"/>
            </a:xfrm>
            <a:prstGeom prst="rect">
              <a:avLst/>
            </a:prstGeom>
            <a:noFill/>
          </p:spPr>
          <p:txBody>
            <a:bodyPr wrap="square">
              <a:spAutoFit/>
            </a:bodyPr>
            <a:lstStyle/>
            <a:p>
              <a:r>
                <a:rPr lang="fr-FR" sz="1400" b="1" dirty="0" smtClean="0">
                  <a:solidFill>
                    <a:srgbClr val="FF0000"/>
                  </a:solidFill>
                  <a:latin typeface="Arial Black"/>
                  <a:cs typeface="Arial Black"/>
                </a:rPr>
                <a:t>K-</a:t>
              </a:r>
              <a:r>
                <a:rPr lang="fr-FR" sz="1400" b="1" dirty="0" err="1" smtClean="0">
                  <a:solidFill>
                    <a:srgbClr val="FF0000"/>
                  </a:solidFill>
                  <a:latin typeface="Arial Black"/>
                  <a:cs typeface="Arial Black"/>
                </a:rPr>
                <a:t>isomers</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La-Nd</a:t>
              </a:r>
              <a:r>
                <a:rPr lang="fr-FR" sz="1400" b="1" dirty="0" smtClean="0">
                  <a:solidFill>
                    <a:srgbClr val="FF0000"/>
                  </a:solidFill>
                  <a:latin typeface="Arial Black"/>
                  <a:cs typeface="Arial Black"/>
                </a:rPr>
                <a:t>) =&gt; g </a:t>
              </a:r>
              <a:r>
                <a:rPr lang="fr-FR" sz="1400" b="1" u="sng" dirty="0" smtClean="0">
                  <a:solidFill>
                    <a:srgbClr val="FF0000"/>
                  </a:solidFill>
                  <a:latin typeface="Arial Black"/>
                  <a:cs typeface="Arial Black"/>
                </a:rPr>
                <a:t>configuration</a:t>
              </a:r>
              <a:endParaRPr lang="fr-FR" sz="1400" u="sng" dirty="0" smtClean="0">
                <a:solidFill>
                  <a:srgbClr val="FF0000"/>
                </a:solidFill>
                <a:latin typeface="Arial Black"/>
                <a:cs typeface="Arial Black"/>
              </a:endParaRPr>
            </a:p>
          </p:txBody>
        </p:sp>
      </p:grpSp>
      <p:grpSp>
        <p:nvGrpSpPr>
          <p:cNvPr id="5" name="Grouper 35"/>
          <p:cNvGrpSpPr/>
          <p:nvPr/>
        </p:nvGrpSpPr>
        <p:grpSpPr>
          <a:xfrm>
            <a:off x="373208" y="3583803"/>
            <a:ext cx="3018098" cy="2955020"/>
            <a:chOff x="291851" y="2482640"/>
            <a:chExt cx="3018098" cy="2955020"/>
          </a:xfrm>
        </p:grpSpPr>
        <p:sp>
          <p:nvSpPr>
            <p:cNvPr id="37" name="Rectangle 36"/>
            <p:cNvSpPr/>
            <p:nvPr/>
          </p:nvSpPr>
          <p:spPr>
            <a:xfrm>
              <a:off x="291851" y="2482640"/>
              <a:ext cx="2997189" cy="2955020"/>
            </a:xfrm>
            <a:prstGeom prst="rect">
              <a:avLst/>
            </a:prstGeom>
            <a:solidFill>
              <a:schemeClr val="bg1"/>
            </a:solidFill>
            <a:ln w="28575" cmpd="sng">
              <a:solidFill>
                <a:srgbClr val="4660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ZoneTexte 37"/>
            <p:cNvSpPr txBox="1"/>
            <p:nvPr/>
          </p:nvSpPr>
          <p:spPr>
            <a:xfrm rot="5400000">
              <a:off x="1725686" y="3847422"/>
              <a:ext cx="2719412" cy="307777"/>
            </a:xfrm>
            <a:prstGeom prst="rect">
              <a:avLst/>
            </a:prstGeom>
            <a:solidFill>
              <a:srgbClr val="FFFFFF"/>
            </a:solidFill>
          </p:spPr>
          <p:txBody>
            <a:bodyPr wrap="square" rtlCol="0">
              <a:spAutoFit/>
            </a:bodyPr>
            <a:lstStyle/>
            <a:p>
              <a:r>
                <a:rPr lang="fr-FR" sz="1400" i="1" dirty="0" smtClean="0">
                  <a:solidFill>
                    <a:schemeClr val="bg1">
                      <a:lumMod val="50000"/>
                    </a:schemeClr>
                  </a:solidFill>
                  <a:latin typeface="Arial Black"/>
                  <a:cs typeface="Arial Black"/>
                </a:rPr>
                <a:t>PRC 98, 011303(R) (18)</a:t>
              </a:r>
              <a:endParaRPr lang="fr-FR" sz="1400" i="1" dirty="0">
                <a:solidFill>
                  <a:schemeClr val="bg1">
                    <a:lumMod val="50000"/>
                  </a:schemeClr>
                </a:solidFill>
                <a:latin typeface="Arial Black"/>
                <a:cs typeface="Arial Black"/>
              </a:endParaRPr>
            </a:p>
          </p:txBody>
        </p:sp>
        <p:pic>
          <p:nvPicPr>
            <p:cNvPr id="39" name="Image 38"/>
            <p:cNvPicPr>
              <a:picLocks noChangeAspect="1"/>
            </p:cNvPicPr>
            <p:nvPr/>
          </p:nvPicPr>
          <p:blipFill>
            <a:blip r:embed="rId7" cstate="print"/>
            <a:stretch>
              <a:fillRect/>
            </a:stretch>
          </p:blipFill>
          <p:spPr>
            <a:xfrm>
              <a:off x="391271" y="3191891"/>
              <a:ext cx="2540235" cy="2212922"/>
            </a:xfrm>
            <a:prstGeom prst="rect">
              <a:avLst/>
            </a:prstGeom>
          </p:spPr>
        </p:pic>
        <p:sp>
          <p:nvSpPr>
            <p:cNvPr id="40" name="Rectangle 39"/>
            <p:cNvSpPr/>
            <p:nvPr/>
          </p:nvSpPr>
          <p:spPr>
            <a:xfrm>
              <a:off x="411305" y="2493589"/>
              <a:ext cx="2592099" cy="738664"/>
            </a:xfrm>
            <a:prstGeom prst="rect">
              <a:avLst/>
            </a:prstGeom>
            <a:noFill/>
          </p:spPr>
          <p:txBody>
            <a:bodyPr wrap="square">
              <a:spAutoFit/>
            </a:bodyPr>
            <a:lstStyle/>
            <a:p>
              <a:r>
                <a:rPr lang="fr-FR" sz="1400" b="1" dirty="0" err="1" smtClean="0">
                  <a:solidFill>
                    <a:srgbClr val="FF0000"/>
                  </a:solidFill>
                  <a:latin typeface="Arial Black"/>
                  <a:cs typeface="Arial Black"/>
                </a:rPr>
                <a:t>Isomers</a:t>
              </a:r>
              <a:r>
                <a:rPr lang="fr-FR" sz="1400" b="1" dirty="0" smtClean="0">
                  <a:solidFill>
                    <a:srgbClr val="FF0000"/>
                  </a:solidFill>
                  <a:latin typeface="Arial Black"/>
                  <a:cs typeface="Arial Black"/>
                </a:rPr>
                <a:t> in </a:t>
              </a:r>
              <a:r>
                <a:rPr lang="fr-FR" sz="1400" b="1" baseline="30000" dirty="0" smtClean="0">
                  <a:solidFill>
                    <a:srgbClr val="FF0000"/>
                  </a:solidFill>
                  <a:latin typeface="Arial Black"/>
                  <a:cs typeface="Arial Black"/>
                </a:rPr>
                <a:t>100</a:t>
              </a:r>
              <a:r>
                <a:rPr lang="fr-FR" sz="1400" b="1" dirty="0" smtClean="0">
                  <a:solidFill>
                    <a:srgbClr val="FF0000"/>
                  </a:solidFill>
                  <a:latin typeface="Arial Black"/>
                  <a:cs typeface="Arial Black"/>
                </a:rPr>
                <a:t>Sn </a:t>
              </a:r>
              <a:r>
                <a:rPr lang="fr-FR" sz="1400" b="1" dirty="0" err="1" smtClean="0">
                  <a:solidFill>
                    <a:srgbClr val="FF0000"/>
                  </a:solidFill>
                  <a:latin typeface="Arial Black"/>
                  <a:cs typeface="Arial Black"/>
                </a:rPr>
                <a:t>region</a:t>
              </a:r>
              <a:r>
                <a:rPr lang="fr-FR" sz="1400" b="1" dirty="0" smtClean="0">
                  <a:solidFill>
                    <a:srgbClr val="FF0000"/>
                  </a:solidFill>
                  <a:latin typeface="Arial Black"/>
                  <a:cs typeface="Arial Black"/>
                </a:rPr>
                <a:t> =&gt; </a:t>
              </a:r>
              <a:r>
                <a:rPr lang="fr-FR" sz="1400" b="1" u="sng" dirty="0" err="1" smtClean="0">
                  <a:solidFill>
                    <a:srgbClr val="FF0000"/>
                  </a:solidFill>
                  <a:latin typeface="Symbol" charset="2"/>
                  <a:cs typeface="Symbol" charset="2"/>
                </a:rPr>
                <a:t>pn</a:t>
              </a:r>
              <a:r>
                <a:rPr lang="fr-FR" sz="1400" b="1" u="sng" dirty="0" smtClean="0">
                  <a:solidFill>
                    <a:srgbClr val="FF0000"/>
                  </a:solidFill>
                  <a:latin typeface="Arial Black"/>
                  <a:cs typeface="Arial Black"/>
                </a:rPr>
                <a:t> interaction, </a:t>
              </a:r>
              <a:r>
                <a:rPr lang="fr-FR" sz="1400" b="1" u="sng" dirty="0" err="1" smtClean="0">
                  <a:solidFill>
                    <a:srgbClr val="FF0000"/>
                  </a:solidFill>
                  <a:latin typeface="Arial Black"/>
                  <a:cs typeface="Arial Black"/>
                </a:rPr>
                <a:t>pairing</a:t>
              </a:r>
              <a:r>
                <a:rPr lang="fr-FR" sz="1400" b="1" u="sng" dirty="0" smtClean="0">
                  <a:solidFill>
                    <a:srgbClr val="FF0000"/>
                  </a:solidFill>
                  <a:latin typeface="Arial Black"/>
                  <a:cs typeface="Arial Black"/>
                </a:rPr>
                <a:t>  </a:t>
              </a:r>
            </a:p>
            <a:p>
              <a:r>
                <a:rPr lang="fr-FR" sz="1400" b="1" u="sng" dirty="0" err="1" smtClean="0">
                  <a:solidFill>
                    <a:srgbClr val="FF0000"/>
                  </a:solidFill>
                  <a:latin typeface="Arial Black"/>
                  <a:cs typeface="Arial Black"/>
                </a:rPr>
                <a:t>core</a:t>
              </a:r>
              <a:r>
                <a:rPr lang="fr-FR" sz="1400" b="1" u="sng" dirty="0" smtClean="0">
                  <a:solidFill>
                    <a:srgbClr val="FF0000"/>
                  </a:solidFill>
                  <a:latin typeface="Arial Black"/>
                  <a:cs typeface="Arial Black"/>
                </a:rPr>
                <a:t> </a:t>
              </a:r>
              <a:r>
                <a:rPr lang="fr-FR" sz="1400" b="1" u="sng" dirty="0" err="1" smtClean="0">
                  <a:solidFill>
                    <a:srgbClr val="FF0000"/>
                  </a:solidFill>
                  <a:latin typeface="Arial Black"/>
                  <a:cs typeface="Arial Black"/>
                </a:rPr>
                <a:t>polarization</a:t>
              </a:r>
              <a:r>
                <a:rPr lang="fr-FR" sz="1400" b="1" u="sng" dirty="0" smtClean="0">
                  <a:solidFill>
                    <a:srgbClr val="FF0000"/>
                  </a:solidFill>
                  <a:latin typeface="Arial Black"/>
                  <a:cs typeface="Arial Black"/>
                </a:rPr>
                <a:t> </a:t>
              </a:r>
              <a:r>
                <a:rPr lang="fr-FR" sz="1400" b="1" u="sng" dirty="0" err="1" smtClean="0">
                  <a:solidFill>
                    <a:srgbClr val="FF0000"/>
                  </a:solidFill>
                  <a:latin typeface="Arial Black"/>
                  <a:cs typeface="Arial Black"/>
                </a:rPr>
                <a:t>from</a:t>
              </a:r>
              <a:r>
                <a:rPr lang="fr-FR" sz="1400" b="1" u="sng" dirty="0" smtClean="0">
                  <a:solidFill>
                    <a:srgbClr val="FF0000"/>
                  </a:solidFill>
                  <a:latin typeface="Arial Black"/>
                  <a:cs typeface="Arial Black"/>
                </a:rPr>
                <a:t> g</a:t>
              </a:r>
              <a:endParaRPr lang="fr-FR" sz="1400" u="sng" dirty="0" smtClean="0">
                <a:solidFill>
                  <a:srgbClr val="FF0000"/>
                </a:solidFill>
                <a:latin typeface="Arial Black"/>
                <a:cs typeface="Arial Black"/>
              </a:endParaRPr>
            </a:p>
          </p:txBody>
        </p:sp>
        <p:sp>
          <p:nvSpPr>
            <p:cNvPr id="41" name="Rectangle 40"/>
            <p:cNvSpPr/>
            <p:nvPr/>
          </p:nvSpPr>
          <p:spPr>
            <a:xfrm>
              <a:off x="1527957" y="4387921"/>
              <a:ext cx="1781992" cy="523220"/>
            </a:xfrm>
            <a:prstGeom prst="rect">
              <a:avLst/>
            </a:prstGeom>
            <a:noFill/>
          </p:spPr>
          <p:txBody>
            <a:bodyPr wrap="square">
              <a:spAutoFit/>
            </a:bodyPr>
            <a:lstStyle/>
            <a:p>
              <a:r>
                <a:rPr lang="fr-FR" sz="1400" b="1" dirty="0" err="1" smtClean="0">
                  <a:solidFill>
                    <a:srgbClr val="FF0000"/>
                  </a:solidFill>
                  <a:latin typeface="Arial Black"/>
                  <a:cs typeface="Arial Black"/>
                </a:rPr>
                <a:t>Puzzling</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g.s</a:t>
              </a:r>
              <a:r>
                <a:rPr lang="fr-FR" sz="1400" b="1" dirty="0" smtClean="0">
                  <a:solidFill>
                    <a:srgbClr val="FF0000"/>
                  </a:solidFill>
                  <a:latin typeface="Arial Black"/>
                  <a:cs typeface="Arial Black"/>
                </a:rPr>
                <a:t>.</a:t>
              </a:r>
            </a:p>
            <a:p>
              <a:r>
                <a:rPr lang="fr-FR" sz="1400" b="1" dirty="0" smtClean="0">
                  <a:solidFill>
                    <a:srgbClr val="FF0000"/>
                  </a:solidFill>
                  <a:latin typeface="Arial Black"/>
                  <a:cs typeface="Arial Black"/>
                </a:rPr>
                <a:t>?Info on </a:t>
              </a:r>
              <a:r>
                <a:rPr lang="fr-FR" sz="1400" b="1" dirty="0" err="1" smtClean="0">
                  <a:solidFill>
                    <a:srgbClr val="FF0000"/>
                  </a:solidFill>
                  <a:latin typeface="Arial Black"/>
                  <a:cs typeface="Arial Black"/>
                </a:rPr>
                <a:t>e.s</a:t>
              </a:r>
              <a:r>
                <a:rPr lang="fr-FR" sz="1400" b="1" dirty="0" smtClean="0">
                  <a:solidFill>
                    <a:srgbClr val="FF0000"/>
                  </a:solidFill>
                  <a:latin typeface="Arial Black"/>
                  <a:cs typeface="Arial Black"/>
                </a:rPr>
                <a:t>. </a:t>
              </a:r>
              <a:endParaRPr lang="fr-FR" sz="1400" dirty="0" smtClean="0">
                <a:solidFill>
                  <a:srgbClr val="FF0000"/>
                </a:solidFill>
                <a:latin typeface="Arial Black"/>
                <a:cs typeface="Arial Black"/>
              </a:endParaRPr>
            </a:p>
          </p:txBody>
        </p:sp>
      </p:grpSp>
      <p:grpSp>
        <p:nvGrpSpPr>
          <p:cNvPr id="6" name="Grouper 41"/>
          <p:cNvGrpSpPr/>
          <p:nvPr/>
        </p:nvGrpSpPr>
        <p:grpSpPr>
          <a:xfrm>
            <a:off x="5318255" y="3927883"/>
            <a:ext cx="3219217" cy="2872814"/>
            <a:chOff x="5232969" y="3929236"/>
            <a:chExt cx="3219217" cy="2872814"/>
          </a:xfrm>
        </p:grpSpPr>
        <p:sp>
          <p:nvSpPr>
            <p:cNvPr id="43" name="Rectangle 42"/>
            <p:cNvSpPr/>
            <p:nvPr/>
          </p:nvSpPr>
          <p:spPr>
            <a:xfrm>
              <a:off x="5232969" y="3929236"/>
              <a:ext cx="3219217" cy="2872814"/>
            </a:xfrm>
            <a:prstGeom prst="rect">
              <a:avLst/>
            </a:prstGeom>
            <a:solidFill>
              <a:schemeClr val="bg1"/>
            </a:solidFill>
            <a:ln w="28575" cmpd="sng">
              <a:solidFill>
                <a:srgbClr val="4660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r 43"/>
            <p:cNvGrpSpPr/>
            <p:nvPr/>
          </p:nvGrpSpPr>
          <p:grpSpPr>
            <a:xfrm>
              <a:off x="5275001" y="3962083"/>
              <a:ext cx="3155288" cy="2763314"/>
              <a:chOff x="5947797" y="2550185"/>
              <a:chExt cx="3155288" cy="2763314"/>
            </a:xfrm>
          </p:grpSpPr>
          <p:sp>
            <p:nvSpPr>
              <p:cNvPr id="45" name="Rectangle 44"/>
              <p:cNvSpPr/>
              <p:nvPr/>
            </p:nvSpPr>
            <p:spPr>
              <a:xfrm>
                <a:off x="5947797" y="2550185"/>
                <a:ext cx="2946661" cy="738664"/>
              </a:xfrm>
              <a:prstGeom prst="rect">
                <a:avLst/>
              </a:prstGeom>
              <a:solidFill>
                <a:srgbClr val="FFFFFF"/>
              </a:solidFill>
            </p:spPr>
            <p:txBody>
              <a:bodyPr wrap="square">
                <a:spAutoFit/>
              </a:bodyPr>
              <a:lstStyle/>
              <a:p>
                <a:r>
                  <a:rPr lang="fr-FR" sz="1400" b="1" dirty="0" smtClean="0">
                    <a:solidFill>
                      <a:srgbClr val="FF0000"/>
                    </a:solidFill>
                    <a:latin typeface="Arial Black"/>
                    <a:cs typeface="Arial Black"/>
                  </a:rPr>
                  <a:t>g </a:t>
                </a:r>
                <a:r>
                  <a:rPr lang="fr-FR" sz="1400" b="1" dirty="0" err="1" smtClean="0">
                    <a:solidFill>
                      <a:srgbClr val="FF0000"/>
                    </a:solidFill>
                    <a:latin typeface="Arial Black"/>
                    <a:cs typeface="Arial Black"/>
                  </a:rPr>
                  <a:t>factors</a:t>
                </a:r>
                <a:r>
                  <a:rPr lang="fr-FR" sz="1400" b="1" dirty="0" smtClean="0">
                    <a:solidFill>
                      <a:srgbClr val="FF0000"/>
                    </a:solidFill>
                    <a:latin typeface="Arial Black"/>
                    <a:cs typeface="Arial Black"/>
                  </a:rPr>
                  <a:t> of </a:t>
                </a:r>
                <a:r>
                  <a:rPr lang="fr-FR" sz="1400" b="1" dirty="0" err="1" smtClean="0">
                    <a:solidFill>
                      <a:srgbClr val="FF0000"/>
                    </a:solidFill>
                    <a:latin typeface="Arial Black"/>
                    <a:cs typeface="Arial Black"/>
                  </a:rPr>
                  <a:t>yrast</a:t>
                </a:r>
                <a:r>
                  <a:rPr lang="fr-FR" sz="1400" b="1" dirty="0" smtClean="0">
                    <a:solidFill>
                      <a:srgbClr val="FF0000"/>
                    </a:solidFill>
                    <a:latin typeface="Arial Black"/>
                    <a:cs typeface="Arial Black"/>
                  </a:rPr>
                  <a:t> </a:t>
                </a:r>
                <a:r>
                  <a:rPr lang="fr-FR" sz="1400" b="1" dirty="0" err="1" smtClean="0">
                    <a:solidFill>
                      <a:srgbClr val="FF0000"/>
                    </a:solidFill>
                    <a:latin typeface="Arial Black"/>
                    <a:cs typeface="Arial Black"/>
                  </a:rPr>
                  <a:t>isomers</a:t>
                </a:r>
                <a:endParaRPr lang="fr-FR" sz="1400" b="1" dirty="0" smtClean="0">
                  <a:solidFill>
                    <a:srgbClr val="FF0000"/>
                  </a:solidFill>
                  <a:latin typeface="Arial Black"/>
                  <a:cs typeface="Arial Black"/>
                </a:endParaRPr>
              </a:p>
              <a:p>
                <a:r>
                  <a:rPr lang="fr-FR" sz="1400" b="1" baseline="30000" dirty="0" smtClean="0">
                    <a:solidFill>
                      <a:srgbClr val="FF0000"/>
                    </a:solidFill>
                    <a:latin typeface="Arial Black"/>
                    <a:cs typeface="Arial Black"/>
                  </a:rPr>
                  <a:t>208</a:t>
                </a:r>
                <a:r>
                  <a:rPr lang="fr-FR" sz="1400" b="1" dirty="0" smtClean="0">
                    <a:solidFill>
                      <a:srgbClr val="FF0000"/>
                    </a:solidFill>
                    <a:latin typeface="Arial Black"/>
                    <a:cs typeface="Arial Black"/>
                  </a:rPr>
                  <a:t>Pb </a:t>
                </a:r>
                <a:r>
                  <a:rPr lang="fr-FR" sz="1400" b="1" dirty="0" err="1" smtClean="0">
                    <a:solidFill>
                      <a:srgbClr val="FF0000"/>
                    </a:solidFill>
                    <a:latin typeface="Arial Black"/>
                    <a:cs typeface="Arial Black"/>
                  </a:rPr>
                  <a:t>region</a:t>
                </a:r>
                <a:r>
                  <a:rPr lang="fr-FR" sz="1400" b="1" dirty="0" smtClean="0">
                    <a:solidFill>
                      <a:srgbClr val="FF0000"/>
                    </a:solidFill>
                    <a:latin typeface="Arial Black"/>
                    <a:cs typeface="Arial Black"/>
                  </a:rPr>
                  <a:t> or </a:t>
                </a:r>
                <a:r>
                  <a:rPr lang="fr-FR" sz="1400" b="1" baseline="30000" dirty="0" smtClean="0">
                    <a:solidFill>
                      <a:srgbClr val="FF0000"/>
                    </a:solidFill>
                    <a:latin typeface="Arial Black"/>
                    <a:cs typeface="Arial Black"/>
                  </a:rPr>
                  <a:t>132</a:t>
                </a:r>
                <a:r>
                  <a:rPr lang="fr-FR" sz="1400" b="1" dirty="0" smtClean="0">
                    <a:solidFill>
                      <a:srgbClr val="FF0000"/>
                    </a:solidFill>
                    <a:latin typeface="Arial Black"/>
                    <a:cs typeface="Arial Black"/>
                  </a:rPr>
                  <a:t>Sn </a:t>
                </a:r>
                <a:r>
                  <a:rPr lang="fr-FR" sz="1400" b="1" dirty="0" err="1" smtClean="0">
                    <a:solidFill>
                      <a:srgbClr val="FF0000"/>
                    </a:solidFill>
                    <a:latin typeface="Arial Black"/>
                    <a:cs typeface="Arial Black"/>
                  </a:rPr>
                  <a:t>region</a:t>
                </a:r>
                <a:r>
                  <a:rPr lang="fr-FR" sz="1400" b="1" dirty="0" smtClean="0">
                    <a:solidFill>
                      <a:srgbClr val="FF0000"/>
                    </a:solidFill>
                    <a:latin typeface="Arial Black"/>
                    <a:cs typeface="Arial Black"/>
                  </a:rPr>
                  <a:t> </a:t>
                </a:r>
              </a:p>
              <a:p>
                <a:r>
                  <a:rPr lang="fr-FR" sz="1400" b="1" dirty="0" smtClean="0">
                    <a:solidFill>
                      <a:srgbClr val="FF0000"/>
                    </a:solidFill>
                    <a:latin typeface="Arial Black"/>
                    <a:cs typeface="Arial Black"/>
                  </a:rPr>
                  <a:t>=&gt; </a:t>
                </a:r>
                <a:r>
                  <a:rPr lang="fr-FR" sz="1400" b="1" u="sng" dirty="0" err="1" smtClean="0">
                    <a:solidFill>
                      <a:srgbClr val="FF0000"/>
                    </a:solidFill>
                    <a:latin typeface="Arial Black"/>
                    <a:cs typeface="Arial Black"/>
                  </a:rPr>
                  <a:t>tensor</a:t>
                </a:r>
                <a:r>
                  <a:rPr lang="fr-FR" sz="1400" b="1" u="sng" dirty="0" smtClean="0">
                    <a:solidFill>
                      <a:srgbClr val="FF0000"/>
                    </a:solidFill>
                    <a:latin typeface="Arial Black"/>
                    <a:cs typeface="Arial Black"/>
                  </a:rPr>
                  <a:t> interaction, 3body</a:t>
                </a:r>
                <a:endParaRPr lang="fr-FR" sz="1400" u="sng" dirty="0" smtClean="0">
                  <a:solidFill>
                    <a:srgbClr val="FF0000"/>
                  </a:solidFill>
                  <a:latin typeface="Arial Black"/>
                  <a:cs typeface="Arial Black"/>
                </a:endParaRPr>
              </a:p>
            </p:txBody>
          </p:sp>
          <p:pic>
            <p:nvPicPr>
              <p:cNvPr id="46" name="Image 45" descr=":Fig-Gottardo-adapted-shot.png"/>
              <p:cNvPicPr/>
              <p:nvPr/>
            </p:nvPicPr>
            <p:blipFill>
              <a:blip r:embed="rId8" cstate="print"/>
              <a:srcRect/>
              <a:stretch>
                <a:fillRect/>
              </a:stretch>
            </p:blipFill>
            <p:spPr bwMode="auto">
              <a:xfrm>
                <a:off x="5980641" y="3230356"/>
                <a:ext cx="2826237" cy="2083143"/>
              </a:xfrm>
              <a:prstGeom prst="rect">
                <a:avLst/>
              </a:prstGeom>
              <a:noFill/>
              <a:ln w="9525">
                <a:noFill/>
                <a:miter lim="800000"/>
                <a:headEnd/>
                <a:tailEnd/>
              </a:ln>
              <a:extLst>
                <a:ext uri="{FAA26D3D-D897-4be2-8F04-BA451C77F1D7}">
                  <ma14:placeholderFlag xmlns:ma14="http://schemas.microsoft.com/office/mac/drawingml/2011/main" xmlns=""/>
                </a:ext>
              </a:extLst>
            </p:spPr>
          </p:pic>
          <p:sp>
            <p:nvSpPr>
              <p:cNvPr id="47" name="Rectangle 46"/>
              <p:cNvSpPr/>
              <p:nvPr/>
            </p:nvSpPr>
            <p:spPr>
              <a:xfrm rot="5400000">
                <a:off x="7585402" y="3792938"/>
                <a:ext cx="2727589" cy="307777"/>
              </a:xfrm>
              <a:prstGeom prst="rect">
                <a:avLst/>
              </a:prstGeom>
              <a:solidFill>
                <a:srgbClr val="FFFFFF"/>
              </a:solidFill>
            </p:spPr>
            <p:txBody>
              <a:bodyPr wrap="square">
                <a:spAutoFit/>
              </a:bodyPr>
              <a:lstStyle/>
              <a:p>
                <a:pPr algn="ctr"/>
                <a:r>
                  <a:rPr lang="en-US" sz="1400" b="1" i="1" dirty="0" smtClean="0">
                    <a:solidFill>
                      <a:srgbClr val="7F7F7F"/>
                    </a:solidFill>
                    <a:latin typeface="Arial Black"/>
                    <a:cs typeface="Arial Black"/>
                  </a:rPr>
                  <a:t>PRL 109, 162502 (12)</a:t>
                </a:r>
                <a:endParaRPr lang="en-US" sz="1400" b="1" i="1" dirty="0">
                  <a:solidFill>
                    <a:srgbClr val="7F7F7F"/>
                  </a:solidFill>
                  <a:latin typeface="Arial Black"/>
                  <a:cs typeface="Arial Black"/>
                </a:endParaRPr>
              </a:p>
            </p:txBody>
          </p:sp>
        </p:grpSp>
      </p:grpSp>
    </p:spTree>
    <p:extLst>
      <p:ext uri="{BB962C8B-B14F-4D97-AF65-F5344CB8AC3E}">
        <p14:creationId xmlns:p14="http://schemas.microsoft.com/office/powerpoint/2010/main" xmlns="" val="96385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9"/>
                                        </p:tgtEl>
                                        <p:attrNameLst>
                                          <p:attrName>style.color</p:attrName>
                                        </p:attrNameLst>
                                      </p:cBhvr>
                                      <p:to>
                                        <a:schemeClr val="bg1"/>
                                      </p:to>
                                    </p:animClr>
                                    <p:animClr clrSpc="rgb" dir="cw">
                                      <p:cBhvr>
                                        <p:cTn id="7" dur="250" autoRev="1" fill="remove"/>
                                        <p:tgtEl>
                                          <p:spTgt spid="49"/>
                                        </p:tgtEl>
                                        <p:attrNameLst>
                                          <p:attrName>fillcolor</p:attrName>
                                        </p:attrNameLst>
                                      </p:cBhvr>
                                      <p:to>
                                        <a:schemeClr val="bg1"/>
                                      </p:to>
                                    </p:animClr>
                                    <p:set>
                                      <p:cBhvr>
                                        <p:cTn id="8" dur="250" autoRev="1" fill="remove"/>
                                        <p:tgtEl>
                                          <p:spTgt spid="49"/>
                                        </p:tgtEl>
                                        <p:attrNameLst>
                                          <p:attrName>fill.type</p:attrName>
                                        </p:attrNameLst>
                                      </p:cBhvr>
                                      <p:to>
                                        <p:strVal val="solid"/>
                                      </p:to>
                                    </p:set>
                                    <p:set>
                                      <p:cBhvr>
                                        <p:cTn id="9" dur="250" autoRev="1" fill="remove"/>
                                        <p:tgtEl>
                                          <p:spTgt spid="49"/>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0" nodeType="clickEffect">
                                  <p:stCondLst>
                                    <p:cond delay="0"/>
                                  </p:stCondLst>
                                  <p:childTnLst>
                                    <p:animClr clrSpc="rgb" dir="cw">
                                      <p:cBhvr override="childStyle">
                                        <p:cTn id="17" dur="250" autoRev="1" fill="remove"/>
                                        <p:tgtEl>
                                          <p:spTgt spid="50"/>
                                        </p:tgtEl>
                                        <p:attrNameLst>
                                          <p:attrName>style.color</p:attrName>
                                        </p:attrNameLst>
                                      </p:cBhvr>
                                      <p:to>
                                        <a:schemeClr val="bg1"/>
                                      </p:to>
                                    </p:animClr>
                                    <p:animClr clrSpc="rgb" dir="cw">
                                      <p:cBhvr>
                                        <p:cTn id="18" dur="250" autoRev="1" fill="remove"/>
                                        <p:tgtEl>
                                          <p:spTgt spid="50"/>
                                        </p:tgtEl>
                                        <p:attrNameLst>
                                          <p:attrName>fillcolor</p:attrName>
                                        </p:attrNameLst>
                                      </p:cBhvr>
                                      <p:to>
                                        <a:schemeClr val="bg1"/>
                                      </p:to>
                                    </p:animClr>
                                    <p:set>
                                      <p:cBhvr>
                                        <p:cTn id="19" dur="250" autoRev="1" fill="remove"/>
                                        <p:tgtEl>
                                          <p:spTgt spid="50"/>
                                        </p:tgtEl>
                                        <p:attrNameLst>
                                          <p:attrName>fill.type</p:attrName>
                                        </p:attrNameLst>
                                      </p:cBhvr>
                                      <p:to>
                                        <p:strVal val="solid"/>
                                      </p:to>
                                    </p:set>
                                    <p:set>
                                      <p:cBhvr>
                                        <p:cTn id="20" dur="250" autoRev="1" fill="remove"/>
                                        <p:tgtEl>
                                          <p:spTgt spid="50"/>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creen Shot 2019-01-28 at 10.11.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84462" y="37356"/>
            <a:ext cx="1909733" cy="1261595"/>
          </a:xfrm>
          <a:prstGeom prst="rect">
            <a:avLst/>
          </a:prstGeom>
        </p:spPr>
      </p:pic>
      <p:sp>
        <p:nvSpPr>
          <p:cNvPr id="10" name="Titre 1"/>
          <p:cNvSpPr txBox="1">
            <a:spLocks/>
          </p:cNvSpPr>
          <p:nvPr/>
        </p:nvSpPr>
        <p:spPr>
          <a:xfrm>
            <a:off x="618674" y="208296"/>
            <a:ext cx="6672458" cy="8709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smtClean="0">
                <a:latin typeface="Arial Black"/>
                <a:cs typeface="Arial Black"/>
              </a:rPr>
              <a:t>Budget </a:t>
            </a:r>
            <a:r>
              <a:rPr lang="fr-FR" sz="4000" dirty="0" err="1" smtClean="0">
                <a:latin typeface="Arial Black"/>
                <a:cs typeface="Arial Black"/>
              </a:rPr>
              <a:t>gSPEC@FAIR</a:t>
            </a:r>
            <a:r>
              <a:rPr lang="fr-FR" sz="4000" dirty="0" smtClean="0">
                <a:latin typeface="Arial Black"/>
                <a:cs typeface="Arial Black"/>
              </a:rPr>
              <a:t>  </a:t>
            </a:r>
          </a:p>
        </p:txBody>
      </p:sp>
      <p:graphicFrame>
        <p:nvGraphicFramePr>
          <p:cNvPr id="11" name="Tableau 10"/>
          <p:cNvGraphicFramePr>
            <a:graphicFrameLocks noGrp="1"/>
          </p:cNvGraphicFramePr>
          <p:nvPr>
            <p:extLst>
              <p:ext uri="{D42A27DB-BD31-4B8C-83A1-F6EECF244321}">
                <p14:modId xmlns:p14="http://schemas.microsoft.com/office/powerpoint/2010/main" xmlns="" val="1517708878"/>
              </p:ext>
            </p:extLst>
          </p:nvPr>
        </p:nvGraphicFramePr>
        <p:xfrm>
          <a:off x="457201" y="1331798"/>
          <a:ext cx="8328126" cy="3460490"/>
        </p:xfrm>
        <a:graphic>
          <a:graphicData uri="http://schemas.openxmlformats.org/drawingml/2006/table">
            <a:tbl>
              <a:tblPr firstRow="1" bandRow="1">
                <a:tableStyleId>{5C22544A-7EE6-4342-B048-85BDC9FD1C3A}</a:tableStyleId>
              </a:tblPr>
              <a:tblGrid>
                <a:gridCol w="1086413"/>
                <a:gridCol w="1368453"/>
                <a:gridCol w="1204238"/>
                <a:gridCol w="1346558"/>
                <a:gridCol w="1105709"/>
                <a:gridCol w="1160448"/>
                <a:gridCol w="1056307"/>
              </a:tblGrid>
              <a:tr h="457031">
                <a:tc>
                  <a:txBody>
                    <a:bodyPr/>
                    <a:lstStyle/>
                    <a:p>
                      <a:pPr algn="just">
                        <a:spcAft>
                          <a:spcPts val="0"/>
                        </a:spcAft>
                      </a:pPr>
                      <a:r>
                        <a:rPr lang="fr-FR" sz="1200" b="1" dirty="0">
                          <a:solidFill>
                            <a:srgbClr val="000000"/>
                          </a:solidFill>
                          <a:effectLst/>
                          <a:latin typeface="Arial Black"/>
                          <a:ea typeface="ＭＳ 明朝"/>
                          <a:cs typeface="Arial Black"/>
                        </a:rPr>
                        <a:t>Type </a:t>
                      </a:r>
                      <a:endParaRPr lang="fr-FR" sz="1200" b="1" dirty="0" smtClean="0">
                        <a:solidFill>
                          <a:srgbClr val="000000"/>
                        </a:solidFill>
                        <a:effectLst/>
                        <a:latin typeface="Arial Black"/>
                        <a:ea typeface="ＭＳ 明朝"/>
                        <a:cs typeface="Arial Black"/>
                      </a:endParaRPr>
                    </a:p>
                    <a:p>
                      <a:pPr algn="just">
                        <a:spcAft>
                          <a:spcPts val="0"/>
                        </a:spcAft>
                      </a:pPr>
                      <a:r>
                        <a:rPr lang="fr-FR" sz="1200" b="1" dirty="0" smtClean="0">
                          <a:solidFill>
                            <a:srgbClr val="000000"/>
                          </a:solidFill>
                          <a:effectLst/>
                          <a:latin typeface="Arial Black"/>
                          <a:ea typeface="ＭＳ 明朝"/>
                          <a:cs typeface="Arial Black"/>
                        </a:rPr>
                        <a:t>of </a:t>
                      </a:r>
                      <a:r>
                        <a:rPr lang="fr-FR" sz="1200" b="1" dirty="0">
                          <a:solidFill>
                            <a:srgbClr val="000000"/>
                          </a:solidFill>
                          <a:effectLst/>
                          <a:latin typeface="Arial Black"/>
                          <a:ea typeface="ＭＳ 明朝"/>
                          <a:cs typeface="Arial Black"/>
                        </a:rPr>
                        <a:t>budget</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2020</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2021</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dirty="0">
                          <a:solidFill>
                            <a:srgbClr val="000000"/>
                          </a:solidFill>
                          <a:effectLst/>
                          <a:latin typeface="Arial Black"/>
                          <a:ea typeface="ＭＳ 明朝"/>
                          <a:cs typeface="Arial Black"/>
                        </a:rPr>
                        <a:t> 2022</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2023</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2024</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dirty="0">
                          <a:solidFill>
                            <a:srgbClr val="000000"/>
                          </a:solidFill>
                          <a:effectLst/>
                          <a:latin typeface="Arial Black"/>
                          <a:ea typeface="ＭＳ 明朝"/>
                          <a:cs typeface="Arial Black"/>
                        </a:rPr>
                        <a:t>Total</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832673">
                <a:tc>
                  <a:txBody>
                    <a:bodyPr/>
                    <a:lstStyle/>
                    <a:p>
                      <a:pPr algn="just">
                        <a:spcAft>
                          <a:spcPts val="0"/>
                        </a:spcAft>
                      </a:pPr>
                      <a:r>
                        <a:rPr lang="fr-FR" sz="1200" b="1" dirty="0">
                          <a:solidFill>
                            <a:srgbClr val="000000"/>
                          </a:solidFill>
                          <a:effectLst/>
                          <a:latin typeface="Arial Black"/>
                          <a:ea typeface="ＭＳ 明朝"/>
                          <a:cs typeface="Arial Black"/>
                        </a:rPr>
                        <a:t>Equipment</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b="1" dirty="0" smtClean="0">
                          <a:solidFill>
                            <a:srgbClr val="000000"/>
                          </a:solidFill>
                          <a:effectLst/>
                          <a:latin typeface="Arial Black"/>
                          <a:ea typeface="ＭＳ 明朝"/>
                          <a:cs typeface="Arial Black"/>
                        </a:rPr>
                        <a:t>120 </a:t>
                      </a:r>
                      <a:r>
                        <a:rPr lang="fr-FR" sz="1200" b="1" dirty="0">
                          <a:solidFill>
                            <a:srgbClr val="000000"/>
                          </a:solidFill>
                          <a:effectLst/>
                          <a:latin typeface="Arial Black"/>
                          <a:ea typeface="ＭＳ 明朝"/>
                          <a:cs typeface="Arial Black"/>
                        </a:rPr>
                        <a:t>k€ </a:t>
                      </a:r>
                      <a:r>
                        <a:rPr lang="fr-FR" sz="1200" b="1" dirty="0" smtClean="0">
                          <a:solidFill>
                            <a:srgbClr val="000000"/>
                          </a:solidFill>
                          <a:effectLst/>
                          <a:latin typeface="Arial Black"/>
                          <a:ea typeface="ＭＳ 明朝"/>
                          <a:cs typeface="Arial Black"/>
                        </a:rPr>
                        <a:t>Detectors </a:t>
                      </a:r>
                      <a:r>
                        <a:rPr lang="fr-FR" sz="1200" b="1" dirty="0">
                          <a:solidFill>
                            <a:srgbClr val="000000"/>
                          </a:solidFill>
                          <a:effectLst/>
                          <a:latin typeface="Arial Black"/>
                          <a:ea typeface="ＭＳ 明朝"/>
                          <a:cs typeface="Arial Black"/>
                        </a:rPr>
                        <a:t>(</a:t>
                      </a:r>
                      <a:r>
                        <a:rPr lang="fr-FR" sz="1200" b="1" dirty="0" err="1">
                          <a:solidFill>
                            <a:srgbClr val="000000"/>
                          </a:solidFill>
                          <a:effectLst/>
                          <a:latin typeface="Arial Black"/>
                          <a:ea typeface="ＭＳ 明朝"/>
                          <a:cs typeface="Arial Black"/>
                        </a:rPr>
                        <a:t>ancillary</a:t>
                      </a:r>
                      <a:r>
                        <a:rPr lang="fr-FR" sz="1200" b="1" dirty="0" smtClean="0">
                          <a:solidFill>
                            <a:srgbClr val="000000"/>
                          </a:solidFill>
                          <a:effectLst/>
                          <a:latin typeface="Arial Black"/>
                          <a:ea typeface="ＭＳ 明朝"/>
                          <a:cs typeface="Arial Black"/>
                        </a:rPr>
                        <a:t>) +</a:t>
                      </a:r>
                      <a:r>
                        <a:rPr lang="fr-FR" sz="1200" b="0" baseline="0" dirty="0" smtClean="0">
                          <a:solidFill>
                            <a:schemeClr val="dk1"/>
                          </a:solidFill>
                          <a:effectLst/>
                          <a:latin typeface="Arial Black"/>
                          <a:ea typeface="Cambria"/>
                          <a:cs typeface="Arial Black"/>
                        </a:rPr>
                        <a:t> </a:t>
                      </a:r>
                      <a:r>
                        <a:rPr lang="fr-FR" sz="1200" b="1" baseline="0" dirty="0" smtClean="0">
                          <a:solidFill>
                            <a:srgbClr val="000000"/>
                          </a:solidFill>
                          <a:effectLst/>
                          <a:latin typeface="Arial Black"/>
                          <a:ea typeface="ＭＳ 明朝"/>
                          <a:cs typeface="Arial Black"/>
                        </a:rPr>
                        <a:t>D</a:t>
                      </a:r>
                      <a:r>
                        <a:rPr lang="fr-FR" sz="1200" b="1" dirty="0" smtClean="0">
                          <a:solidFill>
                            <a:srgbClr val="000000"/>
                          </a:solidFill>
                          <a:effectLst/>
                          <a:latin typeface="Arial Black"/>
                          <a:ea typeface="ＭＳ 明朝"/>
                          <a:cs typeface="Arial Black"/>
                        </a:rPr>
                        <a:t>esign </a:t>
                      </a:r>
                      <a:r>
                        <a:rPr lang="fr-FR" sz="1200" b="1" dirty="0" err="1">
                          <a:solidFill>
                            <a:srgbClr val="000000"/>
                          </a:solidFill>
                          <a:effectLst/>
                          <a:latin typeface="Arial Black"/>
                          <a:ea typeface="ＭＳ 明朝"/>
                          <a:cs typeface="Arial Black"/>
                        </a:rPr>
                        <a:t>magnet</a:t>
                      </a:r>
                      <a:r>
                        <a:rPr lang="fr-FR" sz="1200" b="1" dirty="0">
                          <a:solidFill>
                            <a:srgbClr val="000000"/>
                          </a:solidFill>
                          <a:effectLst/>
                          <a:latin typeface="Arial Black"/>
                          <a:ea typeface="ＭＳ 明朝"/>
                          <a:cs typeface="Arial Black"/>
                        </a:rPr>
                        <a:t> </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b="1" dirty="0" smtClean="0">
                          <a:solidFill>
                            <a:srgbClr val="000000"/>
                          </a:solidFill>
                          <a:effectLst/>
                          <a:latin typeface="Arial Black"/>
                          <a:ea typeface="ＭＳ 明朝"/>
                          <a:cs typeface="Arial Black"/>
                        </a:rPr>
                        <a:t>780 </a:t>
                      </a:r>
                      <a:r>
                        <a:rPr lang="fr-FR" sz="1200" b="1" dirty="0">
                          <a:solidFill>
                            <a:srgbClr val="000000"/>
                          </a:solidFill>
                          <a:effectLst/>
                          <a:latin typeface="Arial Black"/>
                          <a:ea typeface="ＭＳ 明朝"/>
                          <a:cs typeface="Arial Black"/>
                        </a:rPr>
                        <a:t>k€ </a:t>
                      </a:r>
                      <a:endParaRPr lang="fr-FR" sz="1200" b="1" dirty="0" smtClean="0">
                        <a:solidFill>
                          <a:srgbClr val="000000"/>
                        </a:solidFill>
                        <a:effectLst/>
                        <a:latin typeface="Arial Black"/>
                        <a:ea typeface="ＭＳ 明朝"/>
                        <a:cs typeface="Arial Black"/>
                      </a:endParaRPr>
                    </a:p>
                    <a:p>
                      <a:pPr>
                        <a:spcAft>
                          <a:spcPts val="0"/>
                        </a:spcAft>
                      </a:pPr>
                      <a:r>
                        <a:rPr lang="fr-FR" sz="1200" b="1" dirty="0" err="1" smtClean="0">
                          <a:solidFill>
                            <a:srgbClr val="000000"/>
                          </a:solidFill>
                          <a:effectLst/>
                          <a:latin typeface="Arial Black"/>
                          <a:ea typeface="ＭＳ 明朝"/>
                          <a:cs typeface="Arial Black"/>
                        </a:rPr>
                        <a:t>magnet</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b="1" dirty="0" smtClean="0">
                          <a:solidFill>
                            <a:srgbClr val="000000"/>
                          </a:solidFill>
                          <a:effectLst/>
                          <a:latin typeface="Arial Black"/>
                          <a:ea typeface="ＭＳ 明朝"/>
                          <a:cs typeface="Arial Black"/>
                        </a:rPr>
                        <a:t>50 </a:t>
                      </a:r>
                      <a:r>
                        <a:rPr lang="fr-FR" sz="1200" b="1" dirty="0">
                          <a:solidFill>
                            <a:srgbClr val="000000"/>
                          </a:solidFill>
                          <a:effectLst/>
                          <a:latin typeface="Arial Black"/>
                          <a:ea typeface="ＭＳ 明朝"/>
                          <a:cs typeface="Arial Black"/>
                        </a:rPr>
                        <a:t>k€ </a:t>
                      </a:r>
                      <a:endParaRPr lang="fr-FR" sz="1200" dirty="0">
                        <a:effectLst/>
                        <a:latin typeface="Arial Black"/>
                        <a:ea typeface="Cambria"/>
                        <a:cs typeface="Arial Black"/>
                      </a:endParaRPr>
                    </a:p>
                    <a:p>
                      <a:pPr>
                        <a:spcAft>
                          <a:spcPts val="0"/>
                        </a:spcAft>
                      </a:pPr>
                      <a:r>
                        <a:rPr lang="fr-FR" sz="1200" b="1" dirty="0" smtClean="0">
                          <a:solidFill>
                            <a:srgbClr val="000000"/>
                          </a:solidFill>
                          <a:effectLst/>
                          <a:latin typeface="Arial Black"/>
                          <a:ea typeface="ＭＳ 明朝"/>
                          <a:cs typeface="Arial Black"/>
                        </a:rPr>
                        <a:t>Detector +</a:t>
                      </a:r>
                    </a:p>
                    <a:p>
                      <a:pPr>
                        <a:spcAft>
                          <a:spcPts val="0"/>
                        </a:spcAft>
                      </a:pPr>
                      <a:r>
                        <a:rPr lang="fr-FR" sz="1200" b="1" dirty="0" err="1" smtClean="0">
                          <a:solidFill>
                            <a:srgbClr val="000000"/>
                          </a:solidFill>
                          <a:effectLst/>
                          <a:latin typeface="Arial Black"/>
                          <a:ea typeface="ＭＳ 明朝"/>
                          <a:cs typeface="Arial Black"/>
                        </a:rPr>
                        <a:t>Magnet</a:t>
                      </a:r>
                      <a:r>
                        <a:rPr lang="fr-FR" sz="1200" b="1" dirty="0" smtClean="0">
                          <a:solidFill>
                            <a:srgbClr val="000000"/>
                          </a:solidFill>
                          <a:effectLst/>
                          <a:latin typeface="Arial Black"/>
                          <a:ea typeface="ＭＳ 明朝"/>
                          <a:cs typeface="Arial Black"/>
                        </a:rPr>
                        <a:t>  </a:t>
                      </a:r>
                      <a:r>
                        <a:rPr lang="fr-FR" sz="1200" b="1" dirty="0" err="1">
                          <a:solidFill>
                            <a:srgbClr val="000000"/>
                          </a:solidFill>
                          <a:effectLst/>
                          <a:latin typeface="Arial Black"/>
                          <a:ea typeface="ＭＳ 明朝"/>
                          <a:cs typeface="Arial Black"/>
                        </a:rPr>
                        <a:t>manipulators</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a:effectLst/>
                          <a:latin typeface="Arial Black"/>
                          <a:ea typeface="Times New Roman"/>
                          <a:cs typeface="Arial Black"/>
                        </a:rPr>
                        <a:t>-</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a:effectLst/>
                          <a:latin typeface="Arial Black"/>
                          <a:ea typeface="Times New Roman"/>
                          <a:cs typeface="Arial Black"/>
                        </a:rPr>
                        <a:t>-</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dirty="0" smtClean="0">
                          <a:solidFill>
                            <a:srgbClr val="FF0000"/>
                          </a:solidFill>
                          <a:effectLst/>
                          <a:latin typeface="Arial Black"/>
                          <a:ea typeface="ＭＳ 明朝"/>
                          <a:cs typeface="Arial Black"/>
                        </a:rPr>
                        <a:t>950 </a:t>
                      </a:r>
                      <a:r>
                        <a:rPr lang="fr-FR" sz="1200" b="1" dirty="0">
                          <a:solidFill>
                            <a:srgbClr val="FF0000"/>
                          </a:solidFill>
                          <a:effectLst/>
                          <a:latin typeface="Arial Black"/>
                          <a:ea typeface="ＭＳ 明朝"/>
                          <a:cs typeface="Arial Black"/>
                        </a:rPr>
                        <a:t>k€</a:t>
                      </a:r>
                      <a:endParaRPr lang="fr-FR" sz="1200" dirty="0">
                        <a:solidFill>
                          <a:srgbClr val="FF0000"/>
                        </a:solidFill>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92049">
                <a:tc>
                  <a:txBody>
                    <a:bodyPr/>
                    <a:lstStyle/>
                    <a:p>
                      <a:pPr algn="just">
                        <a:spcAft>
                          <a:spcPts val="0"/>
                        </a:spcAft>
                      </a:pPr>
                      <a:r>
                        <a:rPr lang="fr-FR" sz="1200" b="1" dirty="0">
                          <a:solidFill>
                            <a:srgbClr val="000000"/>
                          </a:solidFill>
                          <a:effectLst/>
                          <a:latin typeface="Arial Black"/>
                          <a:ea typeface="ＭＳ 明朝"/>
                          <a:cs typeface="Arial Black"/>
                        </a:rPr>
                        <a:t>Running </a:t>
                      </a:r>
                      <a:endParaRPr lang="fr-FR" sz="1200" b="1" dirty="0" smtClean="0">
                        <a:solidFill>
                          <a:srgbClr val="000000"/>
                        </a:solidFill>
                        <a:effectLst/>
                        <a:latin typeface="Arial Black"/>
                        <a:ea typeface="ＭＳ 明朝"/>
                        <a:cs typeface="Arial Black"/>
                      </a:endParaRPr>
                    </a:p>
                    <a:p>
                      <a:pPr algn="just">
                        <a:spcAft>
                          <a:spcPts val="0"/>
                        </a:spcAft>
                      </a:pPr>
                      <a:r>
                        <a:rPr lang="fr-FR" sz="1200" b="1" dirty="0" err="1" smtClean="0">
                          <a:solidFill>
                            <a:srgbClr val="000000"/>
                          </a:solidFill>
                          <a:effectLst/>
                          <a:latin typeface="Arial Black"/>
                          <a:ea typeface="ＭＳ 明朝"/>
                          <a:cs typeface="Arial Black"/>
                        </a:rPr>
                        <a:t>costs</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50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93442">
                <a:tc>
                  <a:txBody>
                    <a:bodyPr/>
                    <a:lstStyle/>
                    <a:p>
                      <a:pPr algn="just">
                        <a:spcAft>
                          <a:spcPts val="0"/>
                        </a:spcAft>
                      </a:pPr>
                      <a:r>
                        <a:rPr lang="fr-FR" sz="1200" b="1">
                          <a:solidFill>
                            <a:srgbClr val="000000"/>
                          </a:solidFill>
                          <a:effectLst/>
                          <a:latin typeface="Arial Black"/>
                          <a:ea typeface="ＭＳ 明朝"/>
                          <a:cs typeface="Arial Black"/>
                        </a:rPr>
                        <a:t>Travel</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b="1">
                          <a:solidFill>
                            <a:srgbClr val="000000"/>
                          </a:solidFill>
                          <a:effectLst/>
                          <a:latin typeface="Arial Black"/>
                          <a:ea typeface="ＭＳ 明朝"/>
                          <a:cs typeface="Arial Black"/>
                        </a:rPr>
                        <a:t>15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b="1">
                          <a:solidFill>
                            <a:srgbClr val="000000"/>
                          </a:solidFill>
                          <a:effectLst/>
                          <a:latin typeface="Arial Black"/>
                          <a:ea typeface="ＭＳ 明朝"/>
                          <a:cs typeface="Arial Black"/>
                        </a:rPr>
                        <a:t>15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15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20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10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a:solidFill>
                            <a:srgbClr val="000000"/>
                          </a:solidFill>
                          <a:effectLst/>
                          <a:latin typeface="Arial Black"/>
                          <a:ea typeface="ＭＳ 明朝"/>
                          <a:cs typeface="Arial Black"/>
                        </a:rPr>
                        <a:t>75 k€</a:t>
                      </a:r>
                      <a:endParaRPr lang="fr-FR" sz="120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63634">
                <a:tc>
                  <a:txBody>
                    <a:bodyPr/>
                    <a:lstStyle/>
                    <a:p>
                      <a:pPr algn="just">
                        <a:spcAft>
                          <a:spcPts val="0"/>
                        </a:spcAft>
                      </a:pPr>
                      <a:r>
                        <a:rPr lang="fr-FR" sz="1200" b="1" dirty="0">
                          <a:solidFill>
                            <a:srgbClr val="000000"/>
                          </a:solidFill>
                          <a:effectLst/>
                          <a:latin typeface="Arial Black"/>
                          <a:ea typeface="ＭＳ 明朝"/>
                          <a:cs typeface="Arial Black"/>
                        </a:rPr>
                        <a:t>Personnel</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dirty="0" err="1">
                          <a:effectLst/>
                          <a:latin typeface="Arial Black"/>
                          <a:ea typeface="Times New Roman"/>
                          <a:cs typeface="Arial Black"/>
                        </a:rPr>
                        <a:t>PostDoc</a:t>
                      </a:r>
                      <a:r>
                        <a:rPr lang="fr-FR" sz="1200" b="1" dirty="0">
                          <a:effectLst/>
                          <a:latin typeface="Arial Black"/>
                          <a:ea typeface="Times New Roman"/>
                          <a:cs typeface="Arial Black"/>
                        </a:rPr>
                        <a:t> </a:t>
                      </a:r>
                      <a:endParaRPr lang="fr-FR" sz="1200" b="1" dirty="0" smtClean="0">
                        <a:effectLst/>
                        <a:latin typeface="Arial Black"/>
                        <a:ea typeface="Times New Roman"/>
                        <a:cs typeface="Arial Black"/>
                      </a:endParaRPr>
                    </a:p>
                    <a:p>
                      <a:pPr algn="just">
                        <a:spcAft>
                          <a:spcPts val="0"/>
                        </a:spcAft>
                      </a:pPr>
                      <a:r>
                        <a:rPr lang="fr-FR" sz="1200" b="1" dirty="0" smtClean="0">
                          <a:effectLst/>
                          <a:latin typeface="Arial Black"/>
                          <a:ea typeface="Times New Roman"/>
                          <a:cs typeface="Arial Black"/>
                        </a:rPr>
                        <a:t>(</a:t>
                      </a:r>
                      <a:r>
                        <a:rPr lang="fr-FR" sz="1200" b="1" dirty="0">
                          <a:effectLst/>
                          <a:latin typeface="Arial Black"/>
                          <a:ea typeface="Times New Roman"/>
                          <a:cs typeface="Arial Black"/>
                        </a:rPr>
                        <a:t>75 k€)</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Aft>
                          <a:spcPts val="0"/>
                        </a:spcAft>
                      </a:pPr>
                      <a:r>
                        <a:rPr lang="fr-FR" sz="1200" b="1" dirty="0" err="1">
                          <a:effectLst/>
                          <a:latin typeface="Arial Black"/>
                          <a:ea typeface="Times New Roman"/>
                          <a:cs typeface="Arial Black"/>
                        </a:rPr>
                        <a:t>PostDoc</a:t>
                      </a:r>
                      <a:r>
                        <a:rPr lang="fr-FR" sz="1200" b="1" dirty="0">
                          <a:effectLst/>
                          <a:latin typeface="Arial Black"/>
                          <a:ea typeface="Times New Roman"/>
                          <a:cs typeface="Arial Black"/>
                        </a:rPr>
                        <a:t> </a:t>
                      </a:r>
                      <a:endParaRPr lang="fr-FR" sz="1200" b="1" dirty="0" smtClean="0">
                        <a:effectLst/>
                        <a:latin typeface="Arial Black"/>
                        <a:ea typeface="Times New Roman"/>
                        <a:cs typeface="Arial Black"/>
                      </a:endParaRPr>
                    </a:p>
                    <a:p>
                      <a:pPr>
                        <a:spcAft>
                          <a:spcPts val="0"/>
                        </a:spcAft>
                      </a:pPr>
                      <a:r>
                        <a:rPr lang="fr-FR" sz="1200" b="1" dirty="0" smtClean="0">
                          <a:effectLst/>
                          <a:latin typeface="Arial Black"/>
                          <a:ea typeface="Times New Roman"/>
                          <a:cs typeface="Arial Black"/>
                        </a:rPr>
                        <a:t>(75 k€)</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dirty="0" err="1">
                          <a:effectLst/>
                          <a:latin typeface="Arial Black"/>
                          <a:ea typeface="Times New Roman"/>
                          <a:cs typeface="Arial Black"/>
                        </a:rPr>
                        <a:t>PostDoc</a:t>
                      </a:r>
                      <a:r>
                        <a:rPr lang="fr-FR" sz="1200" b="1" dirty="0">
                          <a:effectLst/>
                          <a:latin typeface="Arial Black"/>
                          <a:ea typeface="Times New Roman"/>
                          <a:cs typeface="Arial Black"/>
                        </a:rPr>
                        <a:t> </a:t>
                      </a:r>
                      <a:endParaRPr lang="fr-FR" sz="1200" b="1" dirty="0" smtClean="0">
                        <a:effectLst/>
                        <a:latin typeface="Arial Black"/>
                        <a:ea typeface="Times New Roman"/>
                        <a:cs typeface="Arial Black"/>
                      </a:endParaRPr>
                    </a:p>
                    <a:p>
                      <a:pPr algn="just">
                        <a:spcAft>
                          <a:spcPts val="0"/>
                        </a:spcAft>
                      </a:pPr>
                      <a:r>
                        <a:rPr lang="fr-FR" sz="1200" b="1" dirty="0" smtClean="0">
                          <a:effectLst/>
                          <a:latin typeface="Arial Black"/>
                          <a:ea typeface="Times New Roman"/>
                          <a:cs typeface="Arial Black"/>
                        </a:rPr>
                        <a:t>(</a:t>
                      </a:r>
                      <a:r>
                        <a:rPr lang="fr-FR" sz="1200" b="1" dirty="0">
                          <a:effectLst/>
                          <a:latin typeface="Arial Black"/>
                          <a:ea typeface="Times New Roman"/>
                          <a:cs typeface="Arial Black"/>
                        </a:rPr>
                        <a:t>75 k€)</a:t>
                      </a:r>
                      <a:endParaRPr lang="fr-FR" sz="1200" dirty="0">
                        <a:effectLst/>
                        <a:latin typeface="Arial Black"/>
                        <a:ea typeface="Cambria"/>
                        <a:cs typeface="Arial Black"/>
                      </a:endParaRPr>
                    </a:p>
                    <a:p>
                      <a:pPr algn="just">
                        <a:spcAft>
                          <a:spcPts val="0"/>
                        </a:spcAft>
                      </a:pPr>
                      <a:r>
                        <a:rPr lang="fr-FR" sz="1200" b="1" dirty="0" err="1">
                          <a:solidFill>
                            <a:srgbClr val="000000"/>
                          </a:solidFill>
                          <a:effectLst/>
                          <a:latin typeface="Arial Black"/>
                          <a:ea typeface="ＭＳ 明朝"/>
                          <a:cs typeface="Arial Black"/>
                        </a:rPr>
                        <a:t>PhD</a:t>
                      </a:r>
                      <a:r>
                        <a:rPr lang="fr-FR" sz="1200" b="1" dirty="0">
                          <a:solidFill>
                            <a:srgbClr val="000000"/>
                          </a:solidFill>
                          <a:effectLst/>
                          <a:latin typeface="Arial Black"/>
                          <a:ea typeface="ＭＳ 明朝"/>
                          <a:cs typeface="Arial Black"/>
                        </a:rPr>
                        <a:t> (40 k€)</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endParaRPr lang="fr-FR" sz="1200" b="1" dirty="0" smtClean="0">
                        <a:solidFill>
                          <a:srgbClr val="000000"/>
                        </a:solidFill>
                        <a:effectLst/>
                        <a:latin typeface="Arial Black"/>
                        <a:ea typeface="ＭＳ 明朝"/>
                        <a:cs typeface="Arial Black"/>
                      </a:endParaRPr>
                    </a:p>
                    <a:p>
                      <a:pPr algn="just">
                        <a:spcAft>
                          <a:spcPts val="0"/>
                        </a:spcAft>
                      </a:pPr>
                      <a:r>
                        <a:rPr lang="fr-FR" sz="1200" b="1" dirty="0" err="1" smtClean="0">
                          <a:solidFill>
                            <a:srgbClr val="000000"/>
                          </a:solidFill>
                          <a:effectLst/>
                          <a:latin typeface="Arial Black"/>
                          <a:ea typeface="ＭＳ 明朝"/>
                          <a:cs typeface="Arial Black"/>
                        </a:rPr>
                        <a:t>PhD</a:t>
                      </a:r>
                      <a:r>
                        <a:rPr lang="fr-FR" sz="1200" b="1" dirty="0">
                          <a:solidFill>
                            <a:srgbClr val="000000"/>
                          </a:solidFill>
                          <a:effectLst/>
                          <a:latin typeface="Arial Black"/>
                          <a:ea typeface="ＭＳ 明朝"/>
                          <a:cs typeface="Arial Black"/>
                        </a:rPr>
                        <a:t>(40 k€)</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endParaRPr lang="fr-FR" sz="1200" b="1" dirty="0" smtClean="0">
                        <a:solidFill>
                          <a:srgbClr val="000000"/>
                        </a:solidFill>
                        <a:effectLst/>
                        <a:latin typeface="Arial Black"/>
                        <a:ea typeface="ＭＳ 明朝"/>
                        <a:cs typeface="Arial Black"/>
                      </a:endParaRPr>
                    </a:p>
                    <a:p>
                      <a:pPr algn="just">
                        <a:spcAft>
                          <a:spcPts val="0"/>
                        </a:spcAft>
                      </a:pPr>
                      <a:r>
                        <a:rPr lang="fr-FR" sz="1200" b="1" dirty="0" err="1" smtClean="0">
                          <a:solidFill>
                            <a:srgbClr val="000000"/>
                          </a:solidFill>
                          <a:effectLst/>
                          <a:latin typeface="Arial Black"/>
                          <a:ea typeface="ＭＳ 明朝"/>
                          <a:cs typeface="Arial Black"/>
                        </a:rPr>
                        <a:t>PhD</a:t>
                      </a:r>
                      <a:r>
                        <a:rPr lang="fr-FR" sz="1200" b="1" dirty="0">
                          <a:solidFill>
                            <a:srgbClr val="000000"/>
                          </a:solidFill>
                          <a:effectLst/>
                          <a:latin typeface="Arial Black"/>
                          <a:ea typeface="ＭＳ 明朝"/>
                          <a:cs typeface="Arial Black"/>
                        </a:rPr>
                        <a:t>(40 k€)</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200" b="1" dirty="0">
                          <a:solidFill>
                            <a:srgbClr val="000000"/>
                          </a:solidFill>
                          <a:effectLst/>
                          <a:latin typeface="Arial Black"/>
                          <a:ea typeface="ＭＳ 明朝"/>
                          <a:cs typeface="Arial Black"/>
                        </a:rPr>
                        <a:t>345 k€</a:t>
                      </a:r>
                      <a:endParaRPr lang="fr-FR" sz="12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64488">
                <a:tc>
                  <a:txBody>
                    <a:bodyPr/>
                    <a:lstStyle/>
                    <a:p>
                      <a:pPr algn="just">
                        <a:spcAft>
                          <a:spcPts val="0"/>
                        </a:spcAft>
                      </a:pPr>
                      <a:r>
                        <a:rPr lang="fr-FR" sz="1400" b="1" dirty="0">
                          <a:solidFill>
                            <a:srgbClr val="FF0000"/>
                          </a:solidFill>
                          <a:effectLst/>
                          <a:latin typeface="Arial Black"/>
                          <a:ea typeface="ＭＳ 明朝"/>
                          <a:cs typeface="Arial Black"/>
                        </a:rPr>
                        <a:t>Total</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400" b="1" dirty="0" smtClean="0">
                          <a:solidFill>
                            <a:srgbClr val="FF0000"/>
                          </a:solidFill>
                          <a:effectLst/>
                          <a:latin typeface="Arial Black"/>
                          <a:ea typeface="ＭＳ 明朝"/>
                          <a:cs typeface="Arial Black"/>
                        </a:rPr>
                        <a:t>220 </a:t>
                      </a:r>
                      <a:r>
                        <a:rPr lang="fr-FR" sz="1400" b="1" dirty="0">
                          <a:solidFill>
                            <a:srgbClr val="FF0000"/>
                          </a:solidFill>
                          <a:effectLst/>
                          <a:latin typeface="Arial Black"/>
                          <a:ea typeface="ＭＳ 明朝"/>
                          <a:cs typeface="Arial Black"/>
                        </a:rPr>
                        <a:t>k€</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400" b="1" dirty="0" smtClean="0">
                          <a:solidFill>
                            <a:srgbClr val="FF0000"/>
                          </a:solidFill>
                          <a:effectLst/>
                          <a:latin typeface="Arial Black"/>
                          <a:ea typeface="ＭＳ 明朝"/>
                          <a:cs typeface="Arial Black"/>
                        </a:rPr>
                        <a:t>880 </a:t>
                      </a:r>
                      <a:r>
                        <a:rPr lang="fr-FR" sz="1400" b="1" dirty="0">
                          <a:solidFill>
                            <a:srgbClr val="FF0000"/>
                          </a:solidFill>
                          <a:effectLst/>
                          <a:latin typeface="Arial Black"/>
                          <a:ea typeface="ＭＳ 明朝"/>
                          <a:cs typeface="Arial Black"/>
                        </a:rPr>
                        <a:t>k€</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400" b="1" dirty="0" smtClean="0">
                          <a:solidFill>
                            <a:srgbClr val="FF0000"/>
                          </a:solidFill>
                          <a:effectLst/>
                          <a:latin typeface="Arial Black"/>
                          <a:ea typeface="ＭＳ 明朝"/>
                          <a:cs typeface="Arial Black"/>
                        </a:rPr>
                        <a:t>190 </a:t>
                      </a:r>
                      <a:r>
                        <a:rPr lang="fr-FR" sz="1400" b="1" dirty="0">
                          <a:solidFill>
                            <a:srgbClr val="FF0000"/>
                          </a:solidFill>
                          <a:effectLst/>
                          <a:latin typeface="Arial Black"/>
                          <a:ea typeface="ＭＳ 明朝"/>
                          <a:cs typeface="Arial Black"/>
                        </a:rPr>
                        <a:t>k€</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400" b="1" dirty="0">
                          <a:solidFill>
                            <a:srgbClr val="FF0000"/>
                          </a:solidFill>
                          <a:effectLst/>
                          <a:latin typeface="Arial Black"/>
                          <a:ea typeface="ＭＳ 明朝"/>
                          <a:cs typeface="Arial Black"/>
                        </a:rPr>
                        <a:t>70 k€</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400" b="1" dirty="0">
                          <a:solidFill>
                            <a:srgbClr val="FF0000"/>
                          </a:solidFill>
                          <a:effectLst/>
                          <a:latin typeface="Arial Black"/>
                          <a:ea typeface="ＭＳ 明朝"/>
                          <a:cs typeface="Arial Black"/>
                        </a:rPr>
                        <a:t>60 k€</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just">
                        <a:spcAft>
                          <a:spcPts val="0"/>
                        </a:spcAft>
                      </a:pPr>
                      <a:r>
                        <a:rPr lang="fr-FR" sz="1400" b="1" dirty="0" smtClean="0">
                          <a:solidFill>
                            <a:srgbClr val="FF0000"/>
                          </a:solidFill>
                          <a:effectLst/>
                          <a:latin typeface="Arial Black"/>
                          <a:ea typeface="ＭＳ 明朝"/>
                          <a:cs typeface="Arial Black"/>
                        </a:rPr>
                        <a:t>1420 </a:t>
                      </a:r>
                      <a:r>
                        <a:rPr lang="fr-FR" sz="1400" b="1" dirty="0">
                          <a:solidFill>
                            <a:srgbClr val="FF0000"/>
                          </a:solidFill>
                          <a:effectLst/>
                          <a:latin typeface="Arial Black"/>
                          <a:ea typeface="ＭＳ 明朝"/>
                          <a:cs typeface="Arial Black"/>
                        </a:rPr>
                        <a:t>k€</a:t>
                      </a:r>
                      <a:endParaRPr lang="fr-FR" sz="1400" dirty="0">
                        <a:effectLst/>
                        <a:latin typeface="Arial Black"/>
                        <a:ea typeface="Cambria"/>
                        <a:cs typeface="Arial Black"/>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4" name="ZoneTexte 13"/>
          <p:cNvSpPr txBox="1"/>
          <p:nvPr/>
        </p:nvSpPr>
        <p:spPr>
          <a:xfrm>
            <a:off x="1103108" y="4713234"/>
            <a:ext cx="7425088" cy="2031325"/>
          </a:xfrm>
          <a:prstGeom prst="rect">
            <a:avLst/>
          </a:prstGeom>
          <a:noFill/>
        </p:spPr>
        <p:txBody>
          <a:bodyPr wrap="square" rtlCol="0">
            <a:spAutoFit/>
          </a:bodyPr>
          <a:lstStyle/>
          <a:p>
            <a:pPr marL="285750" indent="-285750">
              <a:buFont typeface="Arial"/>
              <a:buChar char="•"/>
            </a:pPr>
            <a:r>
              <a:rPr lang="fr-FR" sz="1400" dirty="0" smtClean="0">
                <a:solidFill>
                  <a:srgbClr val="FF0000"/>
                </a:solidFill>
                <a:latin typeface="Arial Black"/>
                <a:cs typeface="Arial Black"/>
              </a:rPr>
              <a:t>Equipment : ~1 M€ </a:t>
            </a:r>
            <a:r>
              <a:rPr lang="fr-FR" sz="1400" dirty="0" smtClean="0">
                <a:latin typeface="Arial Black"/>
                <a:cs typeface="Arial Black"/>
              </a:rPr>
              <a:t>(</a:t>
            </a:r>
            <a:r>
              <a:rPr lang="fr-FR" sz="1400" dirty="0" err="1" smtClean="0">
                <a:latin typeface="Arial Black"/>
                <a:cs typeface="Arial Black"/>
              </a:rPr>
              <a:t>demanded</a:t>
            </a:r>
            <a:r>
              <a:rPr lang="fr-FR" sz="1400" dirty="0" smtClean="0">
                <a:latin typeface="Arial Black"/>
                <a:cs typeface="Arial Black"/>
              </a:rPr>
              <a:t> contribution)</a:t>
            </a:r>
          </a:p>
          <a:p>
            <a:pPr marL="285750" indent="-285750">
              <a:buFont typeface="Arial"/>
              <a:buChar char="•"/>
            </a:pPr>
            <a:endParaRPr lang="fr-FR" sz="1400" dirty="0" smtClean="0">
              <a:latin typeface="Arial Black"/>
              <a:cs typeface="Arial Black"/>
            </a:endParaRPr>
          </a:p>
          <a:p>
            <a:pPr marL="285750" indent="-285750">
              <a:buFont typeface="Arial"/>
              <a:buChar char="•"/>
            </a:pPr>
            <a:r>
              <a:rPr lang="fr-FR" sz="1400" dirty="0" err="1" smtClean="0">
                <a:solidFill>
                  <a:srgbClr val="0000FF"/>
                </a:solidFill>
                <a:latin typeface="Arial Black"/>
                <a:cs typeface="Arial Black"/>
              </a:rPr>
              <a:t>Outside</a:t>
            </a:r>
            <a:r>
              <a:rPr lang="fr-FR" sz="1400" dirty="0" smtClean="0">
                <a:solidFill>
                  <a:srgbClr val="0000FF"/>
                </a:solidFill>
                <a:latin typeface="Arial Black"/>
                <a:cs typeface="Arial Black"/>
              </a:rPr>
              <a:t> </a:t>
            </a:r>
            <a:r>
              <a:rPr lang="fr-FR" sz="1400" dirty="0" err="1" smtClean="0">
                <a:solidFill>
                  <a:srgbClr val="0000FF"/>
                </a:solidFill>
                <a:latin typeface="Arial Black"/>
                <a:cs typeface="Arial Black"/>
              </a:rPr>
              <a:t>this</a:t>
            </a:r>
            <a:r>
              <a:rPr lang="fr-FR" sz="1400" dirty="0" smtClean="0">
                <a:solidFill>
                  <a:srgbClr val="0000FF"/>
                </a:solidFill>
                <a:latin typeface="Arial Black"/>
                <a:cs typeface="Arial Black"/>
              </a:rPr>
              <a:t> </a:t>
            </a:r>
            <a:r>
              <a:rPr lang="fr-FR" sz="1400" dirty="0" err="1" smtClean="0">
                <a:solidFill>
                  <a:srgbClr val="0000FF"/>
                </a:solidFill>
                <a:latin typeface="Arial Black"/>
                <a:cs typeface="Arial Black"/>
              </a:rPr>
              <a:t>demand</a:t>
            </a:r>
            <a:r>
              <a:rPr lang="fr-FR" sz="1400" dirty="0" smtClean="0">
                <a:solidFill>
                  <a:srgbClr val="0000FF"/>
                </a:solidFill>
                <a:latin typeface="Arial Black"/>
                <a:cs typeface="Arial Black"/>
              </a:rPr>
              <a:t> : </a:t>
            </a:r>
          </a:p>
          <a:p>
            <a:pPr marL="742950" lvl="1" indent="-285750">
              <a:buFont typeface="Arial"/>
              <a:buChar char="•"/>
            </a:pPr>
            <a:r>
              <a:rPr lang="fr-FR" sz="1200" dirty="0" err="1">
                <a:latin typeface="Arial Black"/>
                <a:cs typeface="Arial Black"/>
              </a:rPr>
              <a:t>H</a:t>
            </a:r>
            <a:r>
              <a:rPr lang="fr-FR" sz="1200" dirty="0" err="1" smtClean="0">
                <a:latin typeface="Arial Black"/>
                <a:cs typeface="Arial Black"/>
              </a:rPr>
              <a:t>pGe</a:t>
            </a:r>
            <a:r>
              <a:rPr lang="fr-FR" sz="1200" dirty="0" smtClean="0">
                <a:latin typeface="Arial Black"/>
                <a:cs typeface="Arial Black"/>
              </a:rPr>
              <a:t> detector R&amp;D and production, </a:t>
            </a:r>
            <a:r>
              <a:rPr lang="fr-FR" sz="1200" dirty="0" err="1" smtClean="0">
                <a:latin typeface="Arial Black"/>
                <a:cs typeface="Arial Black"/>
              </a:rPr>
              <a:t>electronics</a:t>
            </a:r>
            <a:r>
              <a:rPr lang="fr-FR" sz="1200" dirty="0" smtClean="0">
                <a:latin typeface="Arial Black"/>
                <a:cs typeface="Arial Black"/>
              </a:rPr>
              <a:t>, DAQ</a:t>
            </a:r>
          </a:p>
          <a:p>
            <a:pPr marL="742950" lvl="1" indent="-285750">
              <a:buFont typeface="Arial"/>
              <a:buChar char="•"/>
            </a:pPr>
            <a:r>
              <a:rPr lang="fr-FR" sz="1200" dirty="0" err="1">
                <a:latin typeface="Arial Black"/>
                <a:cs typeface="Arial Black"/>
              </a:rPr>
              <a:t>B</a:t>
            </a:r>
            <a:r>
              <a:rPr lang="fr-FR" sz="1200" dirty="0" err="1" smtClean="0">
                <a:latin typeface="Arial Black"/>
                <a:cs typeface="Arial Black"/>
              </a:rPr>
              <a:t>eam</a:t>
            </a:r>
            <a:r>
              <a:rPr lang="fr-FR" sz="1200" dirty="0" smtClean="0">
                <a:latin typeface="Arial Black"/>
                <a:cs typeface="Arial Black"/>
              </a:rPr>
              <a:t> </a:t>
            </a:r>
            <a:r>
              <a:rPr lang="fr-FR" sz="1200" dirty="0" err="1" smtClean="0">
                <a:latin typeface="Arial Black"/>
                <a:cs typeface="Arial Black"/>
              </a:rPr>
              <a:t>tracking</a:t>
            </a:r>
            <a:r>
              <a:rPr lang="fr-FR" sz="1200" dirty="0" smtClean="0">
                <a:latin typeface="Arial Black"/>
                <a:cs typeface="Arial Black"/>
              </a:rPr>
              <a:t> FRS/</a:t>
            </a:r>
            <a:r>
              <a:rPr lang="fr-FR" sz="1200" dirty="0" err="1" smtClean="0">
                <a:latin typeface="Arial Black"/>
                <a:cs typeface="Arial Black"/>
              </a:rPr>
              <a:t>SuperFRS</a:t>
            </a:r>
            <a:r>
              <a:rPr lang="fr-FR" sz="1200" dirty="0" smtClean="0">
                <a:latin typeface="Arial Black"/>
                <a:cs typeface="Arial Black"/>
              </a:rPr>
              <a:t>, </a:t>
            </a:r>
            <a:r>
              <a:rPr lang="fr-FR" sz="1200" dirty="0" err="1" smtClean="0">
                <a:latin typeface="Arial Black"/>
                <a:cs typeface="Arial Black"/>
              </a:rPr>
              <a:t>electronics</a:t>
            </a:r>
            <a:r>
              <a:rPr lang="fr-FR" sz="1200" dirty="0" smtClean="0">
                <a:latin typeface="Arial Black"/>
                <a:cs typeface="Arial Black"/>
              </a:rPr>
              <a:t>, DAQ </a:t>
            </a:r>
          </a:p>
          <a:p>
            <a:pPr marL="742950" lvl="1" indent="-285750">
              <a:buFont typeface="Arial"/>
              <a:buChar char="•"/>
            </a:pPr>
            <a:r>
              <a:rPr lang="fr-FR" sz="1200" dirty="0" err="1">
                <a:latin typeface="Arial Black"/>
                <a:cs typeface="Arial Black"/>
              </a:rPr>
              <a:t>A</a:t>
            </a:r>
            <a:r>
              <a:rPr lang="fr-FR" sz="1200" dirty="0" err="1" smtClean="0">
                <a:latin typeface="Arial Black"/>
                <a:cs typeface="Arial Black"/>
              </a:rPr>
              <a:t>ncillary</a:t>
            </a:r>
            <a:r>
              <a:rPr lang="fr-FR" sz="1200" dirty="0" smtClean="0">
                <a:latin typeface="Arial Black"/>
                <a:cs typeface="Arial Black"/>
              </a:rPr>
              <a:t> </a:t>
            </a:r>
            <a:r>
              <a:rPr lang="fr-FR" sz="1200" dirty="0" err="1" smtClean="0">
                <a:latin typeface="Arial Black"/>
                <a:cs typeface="Arial Black"/>
              </a:rPr>
              <a:t>gSPEC</a:t>
            </a:r>
            <a:r>
              <a:rPr lang="fr-FR" sz="1200" dirty="0" smtClean="0">
                <a:latin typeface="Arial Black"/>
                <a:cs typeface="Arial Black"/>
              </a:rPr>
              <a:t> </a:t>
            </a:r>
            <a:r>
              <a:rPr lang="fr-FR" sz="1200" dirty="0" err="1" smtClean="0">
                <a:latin typeface="Arial Black"/>
                <a:cs typeface="Arial Black"/>
              </a:rPr>
              <a:t>backend</a:t>
            </a:r>
            <a:r>
              <a:rPr lang="fr-FR" sz="1200" dirty="0" smtClean="0">
                <a:latin typeface="Arial Black"/>
                <a:cs typeface="Arial Black"/>
              </a:rPr>
              <a:t> </a:t>
            </a:r>
            <a:r>
              <a:rPr lang="fr-FR" sz="1200" dirty="0" err="1" smtClean="0">
                <a:latin typeface="Arial Black"/>
                <a:cs typeface="Arial Black"/>
              </a:rPr>
              <a:t>electronics</a:t>
            </a:r>
            <a:r>
              <a:rPr lang="fr-FR" sz="1200" dirty="0" smtClean="0">
                <a:latin typeface="Arial Black"/>
                <a:cs typeface="Arial Black"/>
              </a:rPr>
              <a:t> &amp; DAQ</a:t>
            </a:r>
          </a:p>
          <a:p>
            <a:pPr marL="742950" lvl="1" indent="-285750">
              <a:buFont typeface="Arial"/>
              <a:buChar char="•"/>
            </a:pPr>
            <a:r>
              <a:rPr lang="fr-FR" sz="1200" dirty="0" smtClean="0">
                <a:latin typeface="Arial Black"/>
                <a:cs typeface="Arial Black"/>
              </a:rPr>
              <a:t>All supports (table, </a:t>
            </a:r>
            <a:r>
              <a:rPr lang="fr-FR" sz="1200" dirty="0" err="1" smtClean="0">
                <a:latin typeface="Arial Black"/>
                <a:cs typeface="Arial Black"/>
              </a:rPr>
              <a:t>magnet</a:t>
            </a:r>
            <a:r>
              <a:rPr lang="fr-FR" sz="1200" dirty="0" smtClean="0">
                <a:latin typeface="Arial Black"/>
                <a:cs typeface="Arial Black"/>
              </a:rPr>
              <a:t>, </a:t>
            </a:r>
            <a:r>
              <a:rPr lang="fr-FR" sz="1200" dirty="0" err="1" smtClean="0">
                <a:latin typeface="Arial Black"/>
                <a:cs typeface="Arial Black"/>
              </a:rPr>
              <a:t>HpGe</a:t>
            </a:r>
            <a:r>
              <a:rPr lang="fr-FR" sz="1200" dirty="0" smtClean="0">
                <a:latin typeface="Arial Black"/>
                <a:cs typeface="Arial Black"/>
              </a:rPr>
              <a:t> detectors, </a:t>
            </a:r>
            <a:r>
              <a:rPr lang="fr-FR" sz="1200" dirty="0" err="1" smtClean="0">
                <a:latin typeface="Arial Black"/>
                <a:cs typeface="Arial Black"/>
              </a:rPr>
              <a:t>ancillary</a:t>
            </a:r>
            <a:r>
              <a:rPr lang="fr-FR" sz="1200" dirty="0" smtClean="0">
                <a:latin typeface="Arial Black"/>
                <a:cs typeface="Arial Black"/>
              </a:rPr>
              <a:t> detectors)</a:t>
            </a:r>
          </a:p>
          <a:p>
            <a:pPr marL="742950" lvl="1" indent="-285750">
              <a:buFont typeface="Arial"/>
              <a:buChar char="•"/>
            </a:pPr>
            <a:r>
              <a:rPr lang="fr-FR" sz="1200" dirty="0" smtClean="0">
                <a:latin typeface="Arial Black"/>
                <a:cs typeface="Arial Black"/>
              </a:rPr>
              <a:t>All hosts + </a:t>
            </a:r>
            <a:r>
              <a:rPr lang="fr-FR" sz="1200" dirty="0" err="1" smtClean="0">
                <a:latin typeface="Arial Black"/>
                <a:cs typeface="Arial Black"/>
              </a:rPr>
              <a:t>degraders</a:t>
            </a:r>
            <a:r>
              <a:rPr lang="fr-FR" sz="1200" dirty="0" smtClean="0">
                <a:latin typeface="Arial Black"/>
                <a:cs typeface="Arial Black"/>
              </a:rPr>
              <a:t> (for </a:t>
            </a:r>
            <a:r>
              <a:rPr lang="fr-FR" sz="1200" dirty="0" err="1" smtClean="0">
                <a:latin typeface="Arial Black"/>
                <a:cs typeface="Arial Black"/>
              </a:rPr>
              <a:t>gSPEC</a:t>
            </a:r>
            <a:r>
              <a:rPr lang="fr-FR" sz="1200" dirty="0" smtClean="0">
                <a:latin typeface="Arial Black"/>
                <a:cs typeface="Arial Black"/>
              </a:rPr>
              <a:t>)</a:t>
            </a:r>
          </a:p>
          <a:p>
            <a:pPr marL="742950" lvl="1" indent="-285750">
              <a:buFont typeface="Arial"/>
              <a:buChar char="•"/>
            </a:pPr>
            <a:r>
              <a:rPr lang="fr-FR" sz="1200" dirty="0" smtClean="0">
                <a:latin typeface="Arial Black"/>
                <a:cs typeface="Arial Black"/>
              </a:rPr>
              <a:t>Possible 2</a:t>
            </a:r>
            <a:r>
              <a:rPr lang="fr-FR" sz="1200" baseline="30000" dirty="0" smtClean="0">
                <a:latin typeface="Arial Black"/>
                <a:cs typeface="Arial Black"/>
              </a:rPr>
              <a:t>nd</a:t>
            </a:r>
            <a:r>
              <a:rPr lang="fr-FR" sz="1200" dirty="0" smtClean="0">
                <a:latin typeface="Arial Black"/>
                <a:cs typeface="Arial Black"/>
              </a:rPr>
              <a:t> setup </a:t>
            </a:r>
            <a:r>
              <a:rPr lang="fr-FR" sz="1200" dirty="0" err="1" smtClean="0">
                <a:latin typeface="Arial Black"/>
                <a:cs typeface="Arial Black"/>
              </a:rPr>
              <a:t>chamber+cooling</a:t>
            </a:r>
            <a:r>
              <a:rPr lang="fr-FR" sz="1200" dirty="0" smtClean="0">
                <a:latin typeface="Arial Black"/>
                <a:cs typeface="Arial Black"/>
              </a:rPr>
              <a:t> (for </a:t>
            </a:r>
            <a:r>
              <a:rPr lang="fr-FR" sz="1200" dirty="0" err="1" smtClean="0">
                <a:latin typeface="Arial Black"/>
                <a:cs typeface="Arial Black"/>
              </a:rPr>
              <a:t>gSPEC</a:t>
            </a:r>
            <a:r>
              <a:rPr lang="fr-FR" sz="1200" dirty="0" smtClean="0">
                <a:latin typeface="Arial Black"/>
                <a:cs typeface="Arial Black"/>
              </a:rPr>
              <a:t>)</a:t>
            </a:r>
          </a:p>
          <a:p>
            <a:pPr marL="742950" lvl="1" indent="-285750">
              <a:buFont typeface="Arial"/>
              <a:buChar char="•"/>
            </a:pPr>
            <a:r>
              <a:rPr lang="fr-FR" sz="1200" dirty="0" smtClean="0">
                <a:latin typeface="Arial Black"/>
                <a:cs typeface="Arial Black"/>
              </a:rPr>
              <a:t>Possible </a:t>
            </a:r>
            <a:r>
              <a:rPr lang="fr-FR" sz="1200" dirty="0" err="1" smtClean="0">
                <a:latin typeface="Arial Black"/>
                <a:cs typeface="Arial Black"/>
              </a:rPr>
              <a:t>another</a:t>
            </a:r>
            <a:r>
              <a:rPr lang="fr-FR" sz="1200" dirty="0" smtClean="0">
                <a:latin typeface="Arial Black"/>
                <a:cs typeface="Arial Black"/>
              </a:rPr>
              <a:t> encapsulation </a:t>
            </a:r>
            <a:r>
              <a:rPr lang="fr-FR" sz="1200" dirty="0" err="1" smtClean="0">
                <a:latin typeface="Arial Black"/>
                <a:cs typeface="Arial Black"/>
              </a:rPr>
              <a:t>HpGe</a:t>
            </a:r>
            <a:r>
              <a:rPr lang="fr-FR" sz="1200" dirty="0" smtClean="0">
                <a:latin typeface="Arial Black"/>
                <a:cs typeface="Arial Black"/>
              </a:rPr>
              <a:t> (</a:t>
            </a:r>
            <a:r>
              <a:rPr lang="fr-FR" sz="1200" dirty="0" err="1" smtClean="0">
                <a:latin typeface="Arial Black"/>
                <a:cs typeface="Arial Black"/>
              </a:rPr>
              <a:t>R&amp;D+production</a:t>
            </a:r>
            <a:r>
              <a:rPr lang="fr-FR" sz="1200" dirty="0">
                <a:latin typeface="Arial Black"/>
                <a:cs typeface="Arial Black"/>
              </a:rPr>
              <a:t> </a:t>
            </a:r>
            <a:r>
              <a:rPr lang="fr-FR" sz="1200" dirty="0" smtClean="0">
                <a:latin typeface="Arial Black"/>
                <a:cs typeface="Arial Black"/>
              </a:rPr>
              <a:t>for </a:t>
            </a:r>
            <a:r>
              <a:rPr lang="fr-FR" sz="1200" dirty="0" err="1" smtClean="0">
                <a:latin typeface="Arial Black"/>
                <a:cs typeface="Arial Black"/>
              </a:rPr>
              <a:t>gSPEC</a:t>
            </a:r>
            <a:r>
              <a:rPr lang="fr-FR" sz="1200" dirty="0" smtClean="0">
                <a:latin typeface="Arial Black"/>
                <a:cs typeface="Arial Black"/>
              </a:rPr>
              <a:t>)</a:t>
            </a:r>
          </a:p>
        </p:txBody>
      </p:sp>
    </p:spTree>
    <p:extLst>
      <p:ext uri="{BB962C8B-B14F-4D97-AF65-F5344CB8AC3E}">
        <p14:creationId xmlns:p14="http://schemas.microsoft.com/office/powerpoint/2010/main" xmlns="" val="1420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Screen Shot 2019-06-25 at 09.34.57.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1954" y="1160312"/>
            <a:ext cx="8525326" cy="5575361"/>
          </a:xfrm>
          <a:prstGeom prst="rect">
            <a:avLst/>
          </a:prstGeom>
        </p:spPr>
      </p:pic>
      <p:pic>
        <p:nvPicPr>
          <p:cNvPr id="4" name="Image 3" descr="Screen Shot 2019-01-28 at 10.11.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84462" y="37356"/>
            <a:ext cx="1909733" cy="1261595"/>
          </a:xfrm>
          <a:prstGeom prst="rect">
            <a:avLst/>
          </a:prstGeom>
        </p:spPr>
      </p:pic>
      <p:sp>
        <p:nvSpPr>
          <p:cNvPr id="5" name="Titre 1"/>
          <p:cNvSpPr txBox="1">
            <a:spLocks/>
          </p:cNvSpPr>
          <p:nvPr/>
        </p:nvSpPr>
        <p:spPr>
          <a:xfrm>
            <a:off x="618674" y="208296"/>
            <a:ext cx="6672458" cy="8709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smtClean="0">
                <a:latin typeface="Arial Black"/>
                <a:cs typeface="Arial Black"/>
              </a:rPr>
              <a:t>Timeline</a:t>
            </a:r>
            <a:r>
              <a:rPr lang="fr-FR" sz="4000" dirty="0" smtClean="0">
                <a:latin typeface="Arial Black"/>
                <a:cs typeface="Arial Black"/>
              </a:rPr>
              <a:t> </a:t>
            </a:r>
            <a:r>
              <a:rPr lang="fr-FR" sz="4000" dirty="0" err="1" smtClean="0">
                <a:latin typeface="Arial Black"/>
                <a:cs typeface="Arial Black"/>
              </a:rPr>
              <a:t>gSPEC@FAIR</a:t>
            </a:r>
            <a:r>
              <a:rPr lang="fr-FR" sz="4000" dirty="0" smtClean="0">
                <a:latin typeface="Arial Black"/>
                <a:cs typeface="Arial Black"/>
              </a:rPr>
              <a:t>  </a:t>
            </a:r>
          </a:p>
        </p:txBody>
      </p:sp>
    </p:spTree>
    <p:extLst>
      <p:ext uri="{BB962C8B-B14F-4D97-AF65-F5344CB8AC3E}">
        <p14:creationId xmlns:p14="http://schemas.microsoft.com/office/powerpoint/2010/main" xmlns="" val="3275449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creen Shot 2019-01-28 at 10.11.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84462" y="37356"/>
            <a:ext cx="1909733" cy="1261595"/>
          </a:xfrm>
          <a:prstGeom prst="rect">
            <a:avLst/>
          </a:prstGeom>
        </p:spPr>
      </p:pic>
      <p:sp>
        <p:nvSpPr>
          <p:cNvPr id="10" name="Titre 1"/>
          <p:cNvSpPr txBox="1">
            <a:spLocks/>
          </p:cNvSpPr>
          <p:nvPr/>
        </p:nvSpPr>
        <p:spPr>
          <a:xfrm>
            <a:off x="618674" y="208296"/>
            <a:ext cx="6672458" cy="87095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smtClean="0">
                <a:latin typeface="Arial Black"/>
                <a:cs typeface="Arial Black"/>
              </a:rPr>
              <a:t>SWOT </a:t>
            </a:r>
            <a:r>
              <a:rPr lang="fr-FR" sz="4000" dirty="0" err="1" smtClean="0">
                <a:latin typeface="Arial Black"/>
                <a:cs typeface="Arial Black"/>
              </a:rPr>
              <a:t>gSPEC@FAIR</a:t>
            </a:r>
            <a:r>
              <a:rPr lang="fr-FR" sz="4000" dirty="0" smtClean="0">
                <a:latin typeface="Arial Black"/>
                <a:cs typeface="Arial Black"/>
              </a:rPr>
              <a:t>  </a:t>
            </a:r>
          </a:p>
        </p:txBody>
      </p:sp>
      <p:graphicFrame>
        <p:nvGraphicFramePr>
          <p:cNvPr id="6" name="Tableau 5"/>
          <p:cNvGraphicFramePr>
            <a:graphicFrameLocks noGrp="1"/>
          </p:cNvGraphicFramePr>
          <p:nvPr>
            <p:extLst>
              <p:ext uri="{D42A27DB-BD31-4B8C-83A1-F6EECF244321}">
                <p14:modId xmlns:p14="http://schemas.microsoft.com/office/powerpoint/2010/main" xmlns="" val="693755340"/>
              </p:ext>
            </p:extLst>
          </p:nvPr>
        </p:nvGraphicFramePr>
        <p:xfrm>
          <a:off x="457200" y="1494708"/>
          <a:ext cx="8229600" cy="4713212"/>
        </p:xfrm>
        <a:graphic>
          <a:graphicData uri="http://schemas.openxmlformats.org/drawingml/2006/table">
            <a:tbl>
              <a:tblPr firstRow="1" bandRow="1">
                <a:tableStyleId>{5C22544A-7EE6-4342-B048-85BDC9FD1C3A}</a:tableStyleId>
              </a:tblPr>
              <a:tblGrid>
                <a:gridCol w="4884452"/>
                <a:gridCol w="3345148"/>
              </a:tblGrid>
              <a:tr h="2348290">
                <a:tc>
                  <a:txBody>
                    <a:bodyPr/>
                    <a:lstStyle/>
                    <a:p>
                      <a:r>
                        <a:rPr lang="en-GB" sz="1600" b="1" kern="1200" dirty="0" smtClean="0">
                          <a:solidFill>
                            <a:schemeClr val="tx1"/>
                          </a:solidFill>
                          <a:effectLst/>
                          <a:latin typeface="Arial Black"/>
                          <a:ea typeface="+mn-ea"/>
                          <a:cs typeface="Arial Black"/>
                        </a:rPr>
                        <a:t>Strengths </a:t>
                      </a:r>
                    </a:p>
                    <a:p>
                      <a:endParaRPr lang="fr-FR" sz="500" b="1" kern="1200" dirty="0" smtClean="0">
                        <a:solidFill>
                          <a:schemeClr val="tx1"/>
                        </a:solidFill>
                        <a:effectLst/>
                        <a:latin typeface="Arial Black"/>
                        <a:ea typeface="+mn-ea"/>
                        <a:cs typeface="Arial Black"/>
                      </a:endParaRPr>
                    </a:p>
                    <a:p>
                      <a:pPr marL="285750" indent="-285750">
                        <a:buFont typeface="Arial"/>
                        <a:buChar char="•"/>
                      </a:pPr>
                      <a:r>
                        <a:rPr lang="en-GB" sz="1400" b="0" kern="1200" dirty="0" smtClean="0">
                          <a:solidFill>
                            <a:srgbClr val="0000FF"/>
                          </a:solidFill>
                          <a:effectLst/>
                          <a:latin typeface="Arial Black"/>
                          <a:ea typeface="+mn-ea"/>
                          <a:cs typeface="Arial Black"/>
                        </a:rPr>
                        <a:t>Develop, build and exploit a state-of-the-art spectrometer for g factors</a:t>
                      </a:r>
                      <a:endParaRPr lang="fr-FR" sz="1400" b="0" kern="1200" dirty="0" smtClean="0">
                        <a:solidFill>
                          <a:srgbClr val="0000FF"/>
                        </a:solidFill>
                        <a:effectLst/>
                        <a:latin typeface="Arial Black"/>
                        <a:ea typeface="+mn-ea"/>
                        <a:cs typeface="Arial Black"/>
                      </a:endParaRPr>
                    </a:p>
                    <a:p>
                      <a:pPr marL="285750" indent="-285750">
                        <a:buFont typeface="Arial"/>
                        <a:buChar char="•"/>
                      </a:pPr>
                      <a:r>
                        <a:rPr lang="en-GB" sz="1400" b="0" kern="1200" dirty="0" smtClean="0">
                          <a:solidFill>
                            <a:srgbClr val="0000FF"/>
                          </a:solidFill>
                          <a:effectLst/>
                          <a:latin typeface="Arial Black"/>
                          <a:ea typeface="+mn-ea"/>
                          <a:cs typeface="Arial Black"/>
                        </a:rPr>
                        <a:t>Technical expertise in superconducting magnets, </a:t>
                      </a:r>
                      <a:r>
                        <a:rPr lang="en-GB" sz="1400" b="0" kern="1200" dirty="0" err="1" smtClean="0">
                          <a:solidFill>
                            <a:srgbClr val="0000FF"/>
                          </a:solidFill>
                          <a:effectLst/>
                          <a:latin typeface="Arial Black"/>
                          <a:ea typeface="+mn-ea"/>
                          <a:cs typeface="Arial Black"/>
                        </a:rPr>
                        <a:t>HPGe</a:t>
                      </a:r>
                      <a:r>
                        <a:rPr lang="en-GB" sz="1400" b="0" kern="1200" dirty="0" smtClean="0">
                          <a:solidFill>
                            <a:srgbClr val="0000FF"/>
                          </a:solidFill>
                          <a:effectLst/>
                          <a:latin typeface="Arial Black"/>
                          <a:ea typeface="+mn-ea"/>
                          <a:cs typeface="Arial Black"/>
                        </a:rPr>
                        <a:t> detectors, electronics and DAQ</a:t>
                      </a:r>
                    </a:p>
                    <a:p>
                      <a:pPr marL="285750" indent="-285750">
                        <a:buFont typeface="Arial"/>
                        <a:buChar char="•"/>
                      </a:pPr>
                      <a:r>
                        <a:rPr lang="en-GB" sz="1400" b="0" kern="1200" dirty="0" smtClean="0">
                          <a:solidFill>
                            <a:srgbClr val="0000FF"/>
                          </a:solidFill>
                          <a:effectLst/>
                          <a:latin typeface="Arial Black"/>
                          <a:ea typeface="+mn-ea"/>
                          <a:cs typeface="Arial Black"/>
                        </a:rPr>
                        <a:t>Expertise in hyperfine interactions</a:t>
                      </a:r>
                      <a:endParaRPr lang="fr-FR" sz="1400" b="0" kern="1200" dirty="0" smtClean="0">
                        <a:solidFill>
                          <a:srgbClr val="0000FF"/>
                        </a:solidFill>
                        <a:effectLst/>
                        <a:latin typeface="Arial Black"/>
                        <a:ea typeface="+mn-ea"/>
                        <a:cs typeface="Arial Black"/>
                      </a:endParaRPr>
                    </a:p>
                    <a:p>
                      <a:pPr marL="285750" indent="-285750">
                        <a:buFont typeface="Arial"/>
                        <a:buChar char="•"/>
                      </a:pPr>
                      <a:r>
                        <a:rPr lang="en-GB" sz="1400" b="0" kern="1200" dirty="0" smtClean="0">
                          <a:solidFill>
                            <a:srgbClr val="0000FF"/>
                          </a:solidFill>
                          <a:effectLst/>
                          <a:latin typeface="Arial Black"/>
                          <a:ea typeface="+mn-ea"/>
                          <a:cs typeface="Arial Black"/>
                        </a:rPr>
                        <a:t>International effort </a:t>
                      </a:r>
                      <a:endParaRPr lang="fr-FR" sz="1400" b="0" kern="1200" dirty="0" smtClean="0">
                        <a:solidFill>
                          <a:srgbClr val="0000FF"/>
                        </a:solidFill>
                        <a:effectLst/>
                        <a:latin typeface="Arial Black"/>
                        <a:ea typeface="+mn-ea"/>
                        <a:cs typeface="Arial Black"/>
                      </a:endParaRPr>
                    </a:p>
                    <a:p>
                      <a:pPr marL="285750" indent="-285750">
                        <a:buFont typeface="Arial"/>
                        <a:buChar char="•"/>
                      </a:pPr>
                      <a:r>
                        <a:rPr lang="en-GB" sz="1400" b="0" kern="1200" dirty="0" smtClean="0">
                          <a:solidFill>
                            <a:srgbClr val="0000FF"/>
                          </a:solidFill>
                          <a:effectLst/>
                          <a:latin typeface="Arial Black"/>
                          <a:ea typeface="+mn-ea"/>
                          <a:cs typeface="Arial Black"/>
                        </a:rPr>
                        <a:t>Precision spectroscopy of exotic nuclei</a:t>
                      </a:r>
                      <a:endParaRPr lang="fr-FR" sz="1400" b="0" kern="1200" dirty="0" smtClean="0">
                        <a:solidFill>
                          <a:srgbClr val="0000FF"/>
                        </a:solidFill>
                        <a:effectLst/>
                        <a:latin typeface="Arial Black"/>
                        <a:ea typeface="+mn-ea"/>
                        <a:cs typeface="Arial Black"/>
                      </a:endParaRPr>
                    </a:p>
                    <a:p>
                      <a:pPr marL="285750" indent="-285750">
                        <a:buFont typeface="Arial"/>
                        <a:buChar char="•"/>
                      </a:pPr>
                      <a:r>
                        <a:rPr lang="en-GB" sz="1400" b="0" kern="1200" dirty="0" smtClean="0">
                          <a:solidFill>
                            <a:srgbClr val="0000FF"/>
                          </a:solidFill>
                          <a:effectLst/>
                          <a:latin typeface="Arial Black"/>
                          <a:ea typeface="+mn-ea"/>
                          <a:cs typeface="Arial Black"/>
                        </a:rPr>
                        <a:t>Discovery potential</a:t>
                      </a:r>
                      <a:endParaRPr lang="fr-FR" sz="1400" b="0" kern="1200" dirty="0" smtClean="0">
                        <a:solidFill>
                          <a:srgbClr val="0000FF"/>
                        </a:solidFill>
                        <a:effectLst/>
                        <a:latin typeface="Arial Black"/>
                        <a:ea typeface="+mn-ea"/>
                        <a:cs typeface="Arial Black"/>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en-GB" sz="1600" b="1" kern="1200" dirty="0" smtClean="0">
                          <a:solidFill>
                            <a:schemeClr val="tx1"/>
                          </a:solidFill>
                          <a:effectLst/>
                          <a:latin typeface="Arial Black"/>
                          <a:ea typeface="+mn-ea"/>
                          <a:cs typeface="Arial Black"/>
                        </a:rPr>
                        <a:t>Weaknesses </a:t>
                      </a:r>
                    </a:p>
                    <a:p>
                      <a:endParaRPr lang="fr-FR" sz="500" b="1" kern="1200" dirty="0" smtClean="0">
                        <a:solidFill>
                          <a:schemeClr val="tx1"/>
                        </a:solidFill>
                        <a:effectLst/>
                        <a:latin typeface="Arial Black"/>
                        <a:ea typeface="+mn-ea"/>
                        <a:cs typeface="Arial Black"/>
                      </a:endParaRPr>
                    </a:p>
                    <a:p>
                      <a:pPr marL="285750" indent="-285750">
                        <a:buFont typeface="Arial"/>
                        <a:buChar char="•"/>
                      </a:pPr>
                      <a:r>
                        <a:rPr lang="en-GB" sz="1400" b="1" kern="1200" dirty="0" smtClean="0">
                          <a:solidFill>
                            <a:srgbClr val="FF0000"/>
                          </a:solidFill>
                          <a:effectLst/>
                          <a:latin typeface="Arial Black"/>
                          <a:ea typeface="+mn-ea"/>
                          <a:cs typeface="Arial Black"/>
                        </a:rPr>
                        <a:t>International effort</a:t>
                      </a:r>
                      <a:endParaRPr lang="fr-FR" sz="1400" b="1" kern="1200" dirty="0" smtClean="0">
                        <a:solidFill>
                          <a:srgbClr val="FF0000"/>
                        </a:solidFill>
                        <a:effectLst/>
                        <a:latin typeface="Arial Black"/>
                        <a:ea typeface="+mn-ea"/>
                        <a:cs typeface="Arial Black"/>
                      </a:endParaRPr>
                    </a:p>
                    <a:p>
                      <a:pPr marL="285750" indent="-285750">
                        <a:buFont typeface="Arial"/>
                        <a:buChar char="•"/>
                      </a:pPr>
                      <a:r>
                        <a:rPr lang="en-GB" sz="1400" b="1" kern="1200" dirty="0" smtClean="0">
                          <a:solidFill>
                            <a:srgbClr val="FF0000"/>
                          </a:solidFill>
                          <a:effectLst/>
                          <a:latin typeface="Arial Black"/>
                          <a:ea typeface="+mn-ea"/>
                          <a:cs typeface="Arial Black"/>
                        </a:rPr>
                        <a:t>Few experts</a:t>
                      </a:r>
                      <a:endParaRPr lang="fr-FR" sz="1400" b="1" kern="1200" dirty="0" smtClean="0">
                        <a:solidFill>
                          <a:srgbClr val="FF0000"/>
                        </a:solidFill>
                        <a:effectLst/>
                        <a:latin typeface="Arial Black"/>
                        <a:ea typeface="+mn-ea"/>
                        <a:cs typeface="Arial Black"/>
                      </a:endParaRPr>
                    </a:p>
                    <a:p>
                      <a:endParaRPr lang="fr-FR" sz="1600" dirty="0">
                        <a:solidFill>
                          <a:schemeClr val="tx1"/>
                        </a:solidFill>
                        <a:latin typeface="Arial Black"/>
                        <a:cs typeface="Arial Black"/>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2364922">
                <a:tc>
                  <a:txBody>
                    <a:bodyPr/>
                    <a:lstStyle/>
                    <a:p>
                      <a:r>
                        <a:rPr lang="en-GB" sz="1600" b="1" kern="1200" dirty="0" smtClean="0">
                          <a:solidFill>
                            <a:schemeClr val="tx1"/>
                          </a:solidFill>
                          <a:effectLst/>
                          <a:latin typeface="Arial Black"/>
                          <a:ea typeface="+mn-ea"/>
                          <a:cs typeface="Arial Black"/>
                        </a:rPr>
                        <a:t>Opportunities </a:t>
                      </a:r>
                    </a:p>
                    <a:p>
                      <a:endParaRPr lang="fr-FR" sz="500" kern="1200" dirty="0" smtClean="0">
                        <a:solidFill>
                          <a:schemeClr val="tx1"/>
                        </a:solidFill>
                        <a:effectLst/>
                        <a:latin typeface="Arial Black"/>
                        <a:ea typeface="+mn-ea"/>
                        <a:cs typeface="Arial Black"/>
                      </a:endParaRPr>
                    </a:p>
                    <a:p>
                      <a:pPr marL="285750" indent="-285750">
                        <a:buFont typeface="Arial"/>
                        <a:buChar char="•"/>
                      </a:pPr>
                      <a:r>
                        <a:rPr lang="en-GB" sz="1400" kern="1200" dirty="0" smtClean="0">
                          <a:solidFill>
                            <a:srgbClr val="008000"/>
                          </a:solidFill>
                          <a:effectLst/>
                          <a:latin typeface="Arial Black"/>
                          <a:ea typeface="+mn-ea"/>
                          <a:cs typeface="Arial Black"/>
                        </a:rPr>
                        <a:t>Involvement of a new company Design Study and possible collaboration with  University-based magnet Design Study and production </a:t>
                      </a:r>
                      <a:endParaRPr lang="fr-FR" sz="1400" kern="1200" dirty="0" smtClean="0">
                        <a:solidFill>
                          <a:srgbClr val="008000"/>
                        </a:solidFill>
                        <a:effectLst/>
                        <a:latin typeface="Arial Black"/>
                        <a:ea typeface="+mn-ea"/>
                        <a:cs typeface="Arial Black"/>
                      </a:endParaRPr>
                    </a:p>
                    <a:p>
                      <a:pPr marL="285750" indent="-285750">
                        <a:buFont typeface="Arial"/>
                        <a:buChar char="•"/>
                      </a:pPr>
                      <a:r>
                        <a:rPr lang="en-GB" sz="1400" kern="1200" dirty="0" smtClean="0">
                          <a:solidFill>
                            <a:srgbClr val="008000"/>
                          </a:solidFill>
                          <a:effectLst/>
                          <a:latin typeface="Arial Black"/>
                          <a:ea typeface="+mn-ea"/>
                          <a:cs typeface="Arial Black"/>
                        </a:rPr>
                        <a:t>New R&amp;D on particle detectors in high magnetic field</a:t>
                      </a:r>
                      <a:endParaRPr lang="fr-FR" sz="1400" kern="1200" dirty="0" smtClean="0">
                        <a:solidFill>
                          <a:srgbClr val="008000"/>
                        </a:solidFill>
                        <a:effectLst/>
                        <a:latin typeface="Arial Black"/>
                        <a:ea typeface="+mn-ea"/>
                        <a:cs typeface="Arial Black"/>
                      </a:endParaRPr>
                    </a:p>
                    <a:p>
                      <a:pPr marL="285750" indent="-285750">
                        <a:buFont typeface="Arial"/>
                        <a:buChar char="•"/>
                      </a:pPr>
                      <a:r>
                        <a:rPr lang="en-GB" sz="1400" kern="1200" dirty="0" smtClean="0">
                          <a:solidFill>
                            <a:srgbClr val="008000"/>
                          </a:solidFill>
                          <a:effectLst/>
                          <a:latin typeface="Arial Black"/>
                          <a:ea typeface="+mn-ea"/>
                          <a:cs typeface="Arial Black"/>
                        </a:rPr>
                        <a:t>New encapsulation </a:t>
                      </a:r>
                      <a:r>
                        <a:rPr lang="en-GB" sz="1400" kern="1200" dirty="0" err="1" smtClean="0">
                          <a:solidFill>
                            <a:srgbClr val="008000"/>
                          </a:solidFill>
                          <a:effectLst/>
                          <a:latin typeface="Arial Black"/>
                          <a:ea typeface="+mn-ea"/>
                          <a:cs typeface="Arial Black"/>
                        </a:rPr>
                        <a:t>HpGe</a:t>
                      </a:r>
                      <a:r>
                        <a:rPr lang="en-GB" sz="1400" kern="1200" dirty="0" smtClean="0">
                          <a:solidFill>
                            <a:srgbClr val="008000"/>
                          </a:solidFill>
                          <a:effectLst/>
                          <a:latin typeface="Arial Black"/>
                          <a:ea typeface="+mn-ea"/>
                          <a:cs typeface="Arial Black"/>
                        </a:rPr>
                        <a:t> in collaboration with partners</a:t>
                      </a:r>
                    </a:p>
                    <a:p>
                      <a:pPr marL="285750" indent="-285750">
                        <a:buFont typeface="Arial"/>
                        <a:buChar char="•"/>
                      </a:pPr>
                      <a:r>
                        <a:rPr lang="en-GB" sz="1400" kern="1200" dirty="0" smtClean="0">
                          <a:solidFill>
                            <a:srgbClr val="008000"/>
                          </a:solidFill>
                          <a:effectLst/>
                          <a:latin typeface="Arial Black"/>
                          <a:ea typeface="+mn-ea"/>
                          <a:cs typeface="Arial Black"/>
                        </a:rPr>
                        <a:t>Exploitation of new techniques </a:t>
                      </a:r>
                      <a:endParaRPr lang="fr-FR" sz="1400" kern="1200" dirty="0" smtClean="0">
                        <a:solidFill>
                          <a:srgbClr val="008000"/>
                        </a:solidFill>
                        <a:effectLst/>
                        <a:latin typeface="Arial Black"/>
                        <a:ea typeface="+mn-ea"/>
                        <a:cs typeface="Arial Black"/>
                      </a:endParaRPr>
                    </a:p>
                    <a:p>
                      <a:pPr marL="285750" indent="-285750">
                        <a:buFont typeface="Arial"/>
                        <a:buChar char="•"/>
                      </a:pPr>
                      <a:r>
                        <a:rPr lang="en-GB" sz="1400" kern="1200" dirty="0" smtClean="0">
                          <a:solidFill>
                            <a:srgbClr val="008000"/>
                          </a:solidFill>
                          <a:effectLst/>
                          <a:latin typeface="Arial Black"/>
                          <a:ea typeface="+mn-ea"/>
                          <a:cs typeface="Arial Black"/>
                        </a:rPr>
                        <a:t>Subsequent Q experimental campaigns</a:t>
                      </a:r>
                      <a:r>
                        <a:rPr lang="fr-FR" sz="1400" dirty="0" smtClean="0">
                          <a:solidFill>
                            <a:srgbClr val="008000"/>
                          </a:solidFill>
                          <a:effectLst/>
                          <a:latin typeface="Arial Black"/>
                          <a:cs typeface="Arial Black"/>
                        </a:rPr>
                        <a:t> </a:t>
                      </a:r>
                      <a:endParaRPr lang="fr-FR" sz="1400" dirty="0">
                        <a:solidFill>
                          <a:srgbClr val="008000"/>
                        </a:solidFill>
                        <a:effectLst/>
                        <a:latin typeface="Arial Black"/>
                        <a:ea typeface="ＭＳ 明朝"/>
                        <a:cs typeface="Arial Black"/>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en-GB" sz="1600" b="1" kern="1200" dirty="0" smtClean="0">
                          <a:solidFill>
                            <a:schemeClr val="tx1"/>
                          </a:solidFill>
                          <a:effectLst/>
                          <a:latin typeface="Arial Black"/>
                          <a:ea typeface="+mn-ea"/>
                          <a:cs typeface="Arial Black"/>
                        </a:rPr>
                        <a:t>Threats </a:t>
                      </a:r>
                    </a:p>
                    <a:p>
                      <a:endParaRPr lang="fr-FR" sz="500" kern="1200" dirty="0" smtClean="0">
                        <a:solidFill>
                          <a:schemeClr val="tx1"/>
                        </a:solidFill>
                        <a:effectLst/>
                        <a:latin typeface="Arial Black"/>
                        <a:ea typeface="+mn-ea"/>
                        <a:cs typeface="Arial Black"/>
                      </a:endParaRPr>
                    </a:p>
                    <a:p>
                      <a:pPr marL="285750" indent="-285750">
                        <a:buFont typeface="Arial"/>
                        <a:buChar char="•"/>
                      </a:pPr>
                      <a:r>
                        <a:rPr lang="en-GB" sz="1400" kern="1200" dirty="0" smtClean="0">
                          <a:solidFill>
                            <a:srgbClr val="660066"/>
                          </a:solidFill>
                          <a:effectLst/>
                          <a:latin typeface="Arial Black"/>
                          <a:ea typeface="+mn-ea"/>
                          <a:cs typeface="Arial Black"/>
                        </a:rPr>
                        <a:t>Lack of funding and Human Resources</a:t>
                      </a:r>
                      <a:endParaRPr lang="fr-FR" sz="1400" kern="1200" dirty="0" smtClean="0">
                        <a:solidFill>
                          <a:srgbClr val="660066"/>
                        </a:solidFill>
                        <a:effectLst/>
                        <a:latin typeface="Arial Black"/>
                        <a:ea typeface="+mn-ea"/>
                        <a:cs typeface="Arial Black"/>
                      </a:endParaRPr>
                    </a:p>
                    <a:p>
                      <a:pPr marL="285750" indent="-285750">
                        <a:buFont typeface="Arial"/>
                        <a:buChar char="•"/>
                      </a:pPr>
                      <a:r>
                        <a:rPr lang="en-GB" sz="1400" kern="1200" dirty="0" smtClean="0">
                          <a:solidFill>
                            <a:srgbClr val="660066"/>
                          </a:solidFill>
                          <a:effectLst/>
                          <a:latin typeface="Arial Black"/>
                          <a:ea typeface="+mn-ea"/>
                          <a:cs typeface="Arial Black"/>
                        </a:rPr>
                        <a:t>Little beam time in the host sites may require relocation </a:t>
                      </a:r>
                      <a:endParaRPr lang="fr-FR" sz="1400" kern="1200" dirty="0" smtClean="0">
                        <a:solidFill>
                          <a:srgbClr val="660066"/>
                        </a:solidFill>
                        <a:effectLst/>
                        <a:latin typeface="Arial Black"/>
                        <a:ea typeface="+mn-ea"/>
                        <a:cs typeface="Arial Black"/>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xmlns="" val="498115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830997"/>
          </a:xfrm>
          <a:prstGeom prst="rect">
            <a:avLst/>
          </a:prstGeom>
          <a:noFill/>
        </p:spPr>
        <p:txBody>
          <a:bodyPr wrap="square" rtlCol="0">
            <a:spAutoFit/>
          </a:bodyPr>
          <a:lstStyle/>
          <a:p>
            <a:pPr algn="ctr"/>
            <a:r>
              <a:rPr lang="en-US" sz="2400" b="1" dirty="0" smtClean="0"/>
              <a:t>Back-up slides </a:t>
            </a:r>
          </a:p>
          <a:p>
            <a:pPr algn="ctr"/>
            <a:r>
              <a:rPr lang="en-US" sz="2400" b="1" dirty="0" smtClean="0"/>
              <a:t>B. </a:t>
            </a:r>
            <a:r>
              <a:rPr lang="en-US" sz="2400" b="1" dirty="0" err="1" smtClean="0"/>
              <a:t>Jurado</a:t>
            </a:r>
            <a:endParaRPr lang="en-US"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60848"/>
            <a:ext cx="9144000" cy="2677656"/>
          </a:xfrm>
          <a:prstGeom prst="rect">
            <a:avLst/>
          </a:prstGeom>
        </p:spPr>
        <p:txBody>
          <a:bodyPr wrap="square">
            <a:spAutoFit/>
          </a:bodyPr>
          <a:lstStyle/>
          <a:p>
            <a:pPr algn="ctr">
              <a:spcAft>
                <a:spcPts val="600"/>
              </a:spcAft>
            </a:pPr>
            <a:r>
              <a:rPr lang="en-US" sz="3200" b="1" dirty="0" smtClean="0"/>
              <a:t>Nuclear-physics projects </a:t>
            </a:r>
            <a:r>
              <a:rPr lang="en-US" sz="3200" b="1" dirty="0" smtClean="0"/>
              <a:t>at GSI/FAIR coordinated </a:t>
            </a:r>
            <a:r>
              <a:rPr lang="en-US" sz="3200" b="1" dirty="0" smtClean="0"/>
              <a:t>by IN2P3 scientists </a:t>
            </a:r>
            <a:endParaRPr lang="en-US" sz="3200" b="1" dirty="0" smtClean="0"/>
          </a:p>
          <a:p>
            <a:pPr algn="ctr">
              <a:spcAft>
                <a:spcPts val="1200"/>
              </a:spcAft>
            </a:pPr>
            <a:r>
              <a:rPr lang="en-US" sz="3200" b="1" dirty="0" smtClean="0"/>
              <a:t>(</a:t>
            </a:r>
            <a:r>
              <a:rPr lang="en-US" sz="3200" b="1" dirty="0" smtClean="0"/>
              <a:t>2020-2024</a:t>
            </a:r>
            <a:r>
              <a:rPr lang="en-US" sz="3200" b="1" dirty="0" smtClean="0"/>
              <a:t>)</a:t>
            </a:r>
          </a:p>
          <a:p>
            <a:pPr algn="just">
              <a:spcAft>
                <a:spcPts val="600"/>
              </a:spcAft>
            </a:pPr>
            <a:r>
              <a:rPr lang="en-US" sz="2600" b="1" dirty="0" smtClean="0">
                <a:sym typeface="Wingdings" pitchFamily="2" charset="2"/>
              </a:rPr>
              <a:t></a:t>
            </a:r>
            <a:r>
              <a:rPr lang="en-US" sz="2600" b="1" dirty="0" smtClean="0"/>
              <a:t>For AGATA@FAIR, see talk by A. Lopez-Martens!</a:t>
            </a:r>
          </a:p>
          <a:p>
            <a:pPr algn="just">
              <a:spcAft>
                <a:spcPts val="600"/>
              </a:spcAft>
            </a:pPr>
            <a:r>
              <a:rPr lang="en-US" sz="2600" b="1" dirty="0" smtClean="0">
                <a:sym typeface="Wingdings" pitchFamily="2" charset="2"/>
              </a:rPr>
              <a:t>Ideas for experiments with GRIT@FAIR, see talk by D. </a:t>
            </a:r>
            <a:r>
              <a:rPr lang="en-US" sz="2600" b="1" dirty="0" err="1" smtClean="0">
                <a:sym typeface="Wingdings" pitchFamily="2" charset="2"/>
              </a:rPr>
              <a:t>Baumel</a:t>
            </a:r>
            <a:endParaRPr lang="en-US" sz="2600" b="1"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9"/>
          <p:cNvSpPr txBox="1">
            <a:spLocks noChangeArrowheads="1"/>
          </p:cNvSpPr>
          <p:nvPr/>
        </p:nvSpPr>
        <p:spPr bwMode="auto">
          <a:xfrm>
            <a:off x="173172" y="0"/>
            <a:ext cx="8863324" cy="523220"/>
          </a:xfrm>
          <a:prstGeom prst="rect">
            <a:avLst/>
          </a:prstGeom>
          <a:noFill/>
          <a:ln w="9525">
            <a:noFill/>
            <a:miter lim="800000"/>
            <a:headEnd/>
            <a:tailEnd/>
          </a:ln>
        </p:spPr>
        <p:txBody>
          <a:bodyPr wrap="none">
            <a:spAutoFit/>
          </a:bodyPr>
          <a:lstStyle/>
          <a:p>
            <a:pPr algn="ctr" eaLnBrk="1" hangingPunct="1"/>
            <a:r>
              <a:rPr lang="fr-FR" altLang="fr-FR" sz="2800" b="1" dirty="0" err="1">
                <a:cs typeface="Arial" charset="0"/>
                <a:sym typeface="Wingdings" pitchFamily="2" charset="2"/>
              </a:rPr>
              <a:t>Detailed</a:t>
            </a:r>
            <a:r>
              <a:rPr lang="fr-FR" altLang="fr-FR" sz="2800" b="1" dirty="0">
                <a:cs typeface="Arial" charset="0"/>
                <a:sym typeface="Wingdings" pitchFamily="2" charset="2"/>
              </a:rPr>
              <a:t> </a:t>
            </a:r>
            <a:r>
              <a:rPr lang="fr-FR" altLang="fr-FR" sz="2800" b="1" dirty="0" err="1">
                <a:cs typeface="Arial" charset="0"/>
                <a:sym typeface="Wingdings" pitchFamily="2" charset="2"/>
              </a:rPr>
              <a:t>Geant</a:t>
            </a:r>
            <a:r>
              <a:rPr lang="fr-FR" altLang="fr-FR" sz="2800" b="1" dirty="0">
                <a:cs typeface="Arial" charset="0"/>
                <a:sym typeface="Wingdings" pitchFamily="2" charset="2"/>
              </a:rPr>
              <a:t> 4 simulations: excitation-</a:t>
            </a:r>
            <a:r>
              <a:rPr lang="fr-FR" altLang="fr-FR" sz="2800" b="1" dirty="0" err="1">
                <a:cs typeface="Arial" charset="0"/>
                <a:sym typeface="Wingdings" pitchFamily="2" charset="2"/>
              </a:rPr>
              <a:t>energy</a:t>
            </a:r>
            <a:r>
              <a:rPr lang="fr-FR" altLang="fr-FR" sz="2800" b="1" dirty="0">
                <a:cs typeface="Arial" charset="0"/>
                <a:sym typeface="Wingdings" pitchFamily="2" charset="2"/>
              </a:rPr>
              <a:t> </a:t>
            </a:r>
            <a:r>
              <a:rPr lang="fr-FR" altLang="fr-FR" sz="2800" b="1" dirty="0" err="1">
                <a:cs typeface="Arial" charset="0"/>
                <a:sym typeface="Wingdings" pitchFamily="2" charset="2"/>
              </a:rPr>
              <a:t>resolution</a:t>
            </a:r>
            <a:endParaRPr lang="fr-FR" altLang="fr-FR" sz="2800" b="1" dirty="0">
              <a:cs typeface="Arial" charset="0"/>
            </a:endParaRPr>
          </a:p>
        </p:txBody>
      </p:sp>
      <p:grpSp>
        <p:nvGrpSpPr>
          <p:cNvPr id="4" name="Groupe 142"/>
          <p:cNvGrpSpPr>
            <a:grpSpLocks/>
          </p:cNvGrpSpPr>
          <p:nvPr/>
        </p:nvGrpSpPr>
        <p:grpSpPr bwMode="auto">
          <a:xfrm>
            <a:off x="0" y="536575"/>
            <a:ext cx="8724900" cy="5892800"/>
            <a:chOff x="762000" y="599012"/>
            <a:chExt cx="8724498" cy="5893609"/>
          </a:xfrm>
        </p:grpSpPr>
        <p:sp>
          <p:nvSpPr>
            <p:cNvPr id="5" name="Sehne 10"/>
            <p:cNvSpPr/>
            <p:nvPr/>
          </p:nvSpPr>
          <p:spPr bwMode="auto">
            <a:xfrm rot="1733582">
              <a:off x="1835101" y="3007581"/>
              <a:ext cx="1158822" cy="968508"/>
            </a:xfrm>
            <a:prstGeom prst="chord">
              <a:avLst>
                <a:gd name="adj1" fmla="val 4786778"/>
                <a:gd name="adj2" fmla="val 16554359"/>
              </a:avLst>
            </a:prstGeom>
            <a:solidFill>
              <a:srgbClr val="B2202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6" name="Groupe 68"/>
            <p:cNvGrpSpPr>
              <a:grpSpLocks/>
            </p:cNvGrpSpPr>
            <p:nvPr/>
          </p:nvGrpSpPr>
          <p:grpSpPr bwMode="auto">
            <a:xfrm>
              <a:off x="762000" y="599012"/>
              <a:ext cx="8724498" cy="5893609"/>
              <a:chOff x="762000" y="599012"/>
              <a:chExt cx="8724498" cy="5893609"/>
            </a:xfrm>
          </p:grpSpPr>
          <p:grpSp>
            <p:nvGrpSpPr>
              <p:cNvPr id="16" name="Groupe 46"/>
              <p:cNvGrpSpPr>
                <a:grpSpLocks/>
              </p:cNvGrpSpPr>
              <p:nvPr/>
            </p:nvGrpSpPr>
            <p:grpSpPr bwMode="auto">
              <a:xfrm>
                <a:off x="762000" y="599012"/>
                <a:ext cx="8724498" cy="5893609"/>
                <a:chOff x="1535139" y="599012"/>
                <a:chExt cx="8724138" cy="5893609"/>
              </a:xfrm>
            </p:grpSpPr>
            <p:grpSp>
              <p:nvGrpSpPr>
                <p:cNvPr id="18" name="Groupe 45"/>
                <p:cNvGrpSpPr>
                  <a:grpSpLocks/>
                </p:cNvGrpSpPr>
                <p:nvPr/>
              </p:nvGrpSpPr>
              <p:grpSpPr bwMode="auto">
                <a:xfrm>
                  <a:off x="1535139" y="599012"/>
                  <a:ext cx="8724138" cy="5893609"/>
                  <a:chOff x="1364314" y="-56209"/>
                  <a:chExt cx="8736175" cy="6025277"/>
                </a:xfrm>
              </p:grpSpPr>
              <p:sp>
                <p:nvSpPr>
                  <p:cNvPr id="21" name="ZoneTexte 28"/>
                  <p:cNvSpPr txBox="1">
                    <a:spLocks noChangeArrowheads="1"/>
                  </p:cNvSpPr>
                  <p:nvPr/>
                </p:nvSpPr>
                <p:spPr bwMode="auto">
                  <a:xfrm>
                    <a:off x="1415953" y="4396700"/>
                    <a:ext cx="1287337" cy="646297"/>
                  </a:xfrm>
                  <a:prstGeom prst="rect">
                    <a:avLst/>
                  </a:prstGeom>
                  <a:noFill/>
                  <a:ln w="9525">
                    <a:noFill/>
                    <a:miter lim="800000"/>
                    <a:headEnd/>
                    <a:tailEnd/>
                  </a:ln>
                </p:spPr>
                <p:txBody>
                  <a:bodyPr>
                    <a:spAutoFit/>
                  </a:bodyPr>
                  <a:lstStyle/>
                  <a:p>
                    <a:r>
                      <a:rPr lang="fr-FR" altLang="fr-FR" b="1">
                        <a:cs typeface="Times New Roman" pitchFamily="18" charset="0"/>
                      </a:rPr>
                      <a:t>Unreacted</a:t>
                    </a:r>
                  </a:p>
                  <a:p>
                    <a:r>
                      <a:rPr lang="fr-FR" altLang="fr-FR" b="1">
                        <a:cs typeface="Times New Roman" pitchFamily="18" charset="0"/>
                      </a:rPr>
                      <a:t>beam</a:t>
                    </a:r>
                  </a:p>
                </p:txBody>
              </p:sp>
              <p:sp>
                <p:nvSpPr>
                  <p:cNvPr id="22" name="Sehne 10"/>
                  <p:cNvSpPr/>
                  <p:nvPr/>
                </p:nvSpPr>
                <p:spPr>
                  <a:xfrm rot="3530760">
                    <a:off x="3514016" y="1180521"/>
                    <a:ext cx="1243363" cy="983933"/>
                  </a:xfrm>
                  <a:prstGeom prst="chord">
                    <a:avLst>
                      <a:gd name="adj1" fmla="val 4786778"/>
                      <a:gd name="adj2" fmla="val 16554359"/>
                    </a:avLst>
                  </a:prstGeom>
                  <a:solidFill>
                    <a:srgbClr val="B2202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23" name="Connecteur droit avec flèche 22"/>
                  <p:cNvCxnSpPr/>
                  <p:nvPr/>
                </p:nvCxnSpPr>
                <p:spPr bwMode="auto">
                  <a:xfrm flipH="1">
                    <a:off x="4304984" y="1318632"/>
                    <a:ext cx="4042230" cy="37333"/>
                  </a:xfrm>
                  <a:prstGeom prst="straightConnector1">
                    <a:avLst/>
                  </a:prstGeom>
                  <a:ln w="25400">
                    <a:solidFill>
                      <a:srgbClr val="00CCFF"/>
                    </a:solidFill>
                    <a:tailEnd type="none"/>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bwMode="auto">
                  <a:xfrm flipH="1">
                    <a:off x="5651335" y="1317009"/>
                    <a:ext cx="2811916" cy="641160"/>
                  </a:xfrm>
                  <a:prstGeom prst="line">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bwMode="auto">
                  <a:xfrm flipH="1" flipV="1">
                    <a:off x="5651335" y="911212"/>
                    <a:ext cx="2811916" cy="405797"/>
                  </a:xfrm>
                  <a:prstGeom prst="lin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bwMode="auto">
                  <a:xfrm flipH="1">
                    <a:off x="7701856" y="1317009"/>
                    <a:ext cx="761395" cy="39930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38" idx="2"/>
                  </p:cNvCxnSpPr>
                  <p:nvPr/>
                </p:nvCxnSpPr>
                <p:spPr bwMode="auto">
                  <a:xfrm flipH="1">
                    <a:off x="4583156" y="1334864"/>
                    <a:ext cx="3981826" cy="1460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ZoneTexte 28"/>
                  <p:cNvSpPr txBox="1">
                    <a:spLocks noChangeArrowheads="1"/>
                  </p:cNvSpPr>
                  <p:nvPr/>
                </p:nvSpPr>
                <p:spPr bwMode="auto">
                  <a:xfrm>
                    <a:off x="3566246" y="691058"/>
                    <a:ext cx="928287" cy="353346"/>
                  </a:xfrm>
                  <a:prstGeom prst="rect">
                    <a:avLst/>
                  </a:prstGeom>
                  <a:noFill/>
                  <a:ln w="9525">
                    <a:noFill/>
                    <a:miter lim="800000"/>
                    <a:headEnd/>
                    <a:tailEnd/>
                  </a:ln>
                </p:spPr>
                <p:txBody>
                  <a:bodyPr>
                    <a:spAutoFit/>
                  </a:bodyPr>
                  <a:lstStyle/>
                  <a:p>
                    <a:r>
                      <a:rPr lang="fr-FR" altLang="fr-FR" b="1">
                        <a:cs typeface="Times New Roman" pitchFamily="18" charset="0"/>
                      </a:rPr>
                      <a:t>Dipole</a:t>
                    </a:r>
                  </a:p>
                </p:txBody>
              </p:sp>
              <p:sp>
                <p:nvSpPr>
                  <p:cNvPr id="29" name="ZoneTexte 30"/>
                  <p:cNvSpPr txBox="1">
                    <a:spLocks noChangeArrowheads="1"/>
                  </p:cNvSpPr>
                  <p:nvPr/>
                </p:nvSpPr>
                <p:spPr bwMode="auto">
                  <a:xfrm>
                    <a:off x="5039786" y="-56209"/>
                    <a:ext cx="2198810" cy="923342"/>
                  </a:xfrm>
                  <a:prstGeom prst="rect">
                    <a:avLst/>
                  </a:prstGeom>
                  <a:noFill/>
                  <a:ln w="9525">
                    <a:noFill/>
                    <a:miter lim="800000"/>
                    <a:headEnd/>
                    <a:tailEnd/>
                  </a:ln>
                </p:spPr>
                <p:txBody>
                  <a:bodyPr>
                    <a:spAutoFit/>
                  </a:bodyPr>
                  <a:lstStyle/>
                  <a:p>
                    <a:pPr algn="ctr"/>
                    <a:r>
                      <a:rPr lang="fr-FR" altLang="fr-FR" b="1">
                        <a:cs typeface="Times New Roman" pitchFamily="18" charset="0"/>
                      </a:rPr>
                      <a:t>Fission-</a:t>
                    </a:r>
                  </a:p>
                  <a:p>
                    <a:pPr algn="ctr"/>
                    <a:r>
                      <a:rPr lang="fr-FR" altLang="fr-FR" b="1">
                        <a:cs typeface="Times New Roman" pitchFamily="18" charset="0"/>
                      </a:rPr>
                      <a:t>fragment</a:t>
                    </a:r>
                  </a:p>
                  <a:p>
                    <a:pPr algn="ctr"/>
                    <a:r>
                      <a:rPr lang="fr-FR" altLang="fr-FR" b="1">
                        <a:cs typeface="Times New Roman" pitchFamily="18" charset="0"/>
                      </a:rPr>
                      <a:t>detectors </a:t>
                    </a:r>
                  </a:p>
                </p:txBody>
              </p:sp>
              <p:sp>
                <p:nvSpPr>
                  <p:cNvPr id="30" name="ZoneTexte 31"/>
                  <p:cNvSpPr txBox="1">
                    <a:spLocks noChangeArrowheads="1"/>
                  </p:cNvSpPr>
                  <p:nvPr/>
                </p:nvSpPr>
                <p:spPr bwMode="auto">
                  <a:xfrm>
                    <a:off x="6955986" y="-12925"/>
                    <a:ext cx="1736554" cy="660779"/>
                  </a:xfrm>
                  <a:prstGeom prst="rect">
                    <a:avLst/>
                  </a:prstGeom>
                  <a:noFill/>
                  <a:ln w="9525">
                    <a:noFill/>
                    <a:miter lim="800000"/>
                    <a:headEnd/>
                    <a:tailEnd/>
                  </a:ln>
                </p:spPr>
                <p:txBody>
                  <a:bodyPr>
                    <a:spAutoFit/>
                  </a:bodyPr>
                  <a:lstStyle/>
                  <a:p>
                    <a:pPr algn="ctr"/>
                    <a:r>
                      <a:rPr lang="fr-FR" altLang="fr-FR" b="1">
                        <a:cs typeface="Times New Roman" pitchFamily="18" charset="0"/>
                      </a:rPr>
                      <a:t>Target-like</a:t>
                    </a:r>
                  </a:p>
                  <a:p>
                    <a:pPr algn="ctr"/>
                    <a:r>
                      <a:rPr lang="fr-FR" altLang="fr-FR" b="1">
                        <a:cs typeface="Times New Roman" pitchFamily="18" charset="0"/>
                      </a:rPr>
                      <a:t>detectors</a:t>
                    </a:r>
                  </a:p>
                </p:txBody>
              </p:sp>
              <p:sp>
                <p:nvSpPr>
                  <p:cNvPr id="31" name="ZoneTexte 32"/>
                  <p:cNvSpPr txBox="1">
                    <a:spLocks noChangeArrowheads="1"/>
                  </p:cNvSpPr>
                  <p:nvPr/>
                </p:nvSpPr>
                <p:spPr bwMode="auto">
                  <a:xfrm>
                    <a:off x="1364314" y="5045738"/>
                    <a:ext cx="2221682" cy="923330"/>
                  </a:xfrm>
                  <a:prstGeom prst="rect">
                    <a:avLst/>
                  </a:prstGeom>
                  <a:noFill/>
                  <a:ln w="9525">
                    <a:noFill/>
                    <a:miter lim="800000"/>
                    <a:headEnd/>
                    <a:tailEnd/>
                  </a:ln>
                </p:spPr>
                <p:txBody>
                  <a:bodyPr>
                    <a:spAutoFit/>
                  </a:bodyPr>
                  <a:lstStyle/>
                  <a:p>
                    <a:pPr algn="ctr"/>
                    <a:r>
                      <a:rPr lang="fr-FR" altLang="fr-FR" b="1">
                        <a:cs typeface="Times New Roman" pitchFamily="18" charset="0"/>
                      </a:rPr>
                      <a:t>Detectors for</a:t>
                    </a:r>
                  </a:p>
                  <a:p>
                    <a:pPr algn="ctr"/>
                    <a:r>
                      <a:rPr lang="fr-FR" altLang="fr-FR" b="1">
                        <a:cs typeface="Times New Roman" pitchFamily="18" charset="0"/>
                      </a:rPr>
                      <a:t> beam-like </a:t>
                    </a:r>
                  </a:p>
                  <a:p>
                    <a:pPr algn="ctr"/>
                    <a:r>
                      <a:rPr lang="fr-FR" altLang="fr-FR" b="1">
                        <a:cs typeface="Times New Roman" pitchFamily="18" charset="0"/>
                      </a:rPr>
                      <a:t>nuclei</a:t>
                    </a:r>
                  </a:p>
                </p:txBody>
              </p:sp>
              <p:cxnSp>
                <p:nvCxnSpPr>
                  <p:cNvPr id="32" name="Connecteur droit 31"/>
                  <p:cNvCxnSpPr/>
                  <p:nvPr/>
                </p:nvCxnSpPr>
                <p:spPr bwMode="auto">
                  <a:xfrm rot="10800000">
                    <a:off x="5603648" y="552487"/>
                    <a:ext cx="0" cy="65414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bwMode="auto">
                  <a:xfrm rot="10800000">
                    <a:off x="5613186" y="1497183"/>
                    <a:ext cx="0" cy="65414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stCxn id="38" idx="0"/>
                    <a:endCxn id="8" idx="2"/>
                  </p:cNvCxnSpPr>
                  <p:nvPr/>
                </p:nvCxnSpPr>
                <p:spPr bwMode="auto">
                  <a:xfrm flipH="1">
                    <a:off x="2963403" y="1678980"/>
                    <a:ext cx="783649" cy="727189"/>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bwMode="auto">
                  <a:xfrm>
                    <a:off x="2693179" y="4785764"/>
                    <a:ext cx="573829" cy="181797"/>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28"/>
                  <p:cNvSpPr txBox="1">
                    <a:spLocks noChangeArrowheads="1"/>
                  </p:cNvSpPr>
                  <p:nvPr/>
                </p:nvSpPr>
                <p:spPr bwMode="auto">
                  <a:xfrm>
                    <a:off x="7051711" y="824911"/>
                    <a:ext cx="3048778" cy="377583"/>
                  </a:xfrm>
                  <a:prstGeom prst="rect">
                    <a:avLst/>
                  </a:prstGeom>
                  <a:noFill/>
                  <a:ln w="9525">
                    <a:noFill/>
                    <a:miter lim="800000"/>
                    <a:headEnd/>
                    <a:tailEnd/>
                  </a:ln>
                </p:spPr>
                <p:txBody>
                  <a:bodyPr>
                    <a:spAutoFit/>
                  </a:bodyPr>
                  <a:lstStyle/>
                  <a:p>
                    <a:pPr algn="ctr"/>
                    <a:r>
                      <a:rPr lang="fr-FR" altLang="fr-FR" b="1">
                        <a:cs typeface="Times New Roman" pitchFamily="18" charset="0"/>
                      </a:rPr>
                      <a:t>Gas-jet</a:t>
                    </a:r>
                  </a:p>
                </p:txBody>
              </p:sp>
              <p:sp>
                <p:nvSpPr>
                  <p:cNvPr id="37" name="Arc 36"/>
                  <p:cNvSpPr/>
                  <p:nvPr/>
                </p:nvSpPr>
                <p:spPr bwMode="auto">
                  <a:xfrm rot="17040000">
                    <a:off x="3244172" y="1524097"/>
                    <a:ext cx="2280581" cy="1853417"/>
                  </a:xfrm>
                  <a:prstGeom prst="arc">
                    <a:avLst>
                      <a:gd name="adj1" fmla="val 18045949"/>
                      <a:gd name="adj2" fmla="val 20485728"/>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Arc 37"/>
                  <p:cNvSpPr/>
                  <p:nvPr/>
                </p:nvSpPr>
                <p:spPr bwMode="auto">
                  <a:xfrm rot="17040000">
                    <a:off x="3418093" y="1423767"/>
                    <a:ext cx="1986783" cy="1805730"/>
                  </a:xfrm>
                  <a:prstGeom prst="arc">
                    <a:avLst>
                      <a:gd name="adj1" fmla="val 17978449"/>
                      <a:gd name="adj2" fmla="val 2136781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39" name="Gruppieren 8"/>
                  <p:cNvGrpSpPr>
                    <a:grpSpLocks/>
                  </p:cNvGrpSpPr>
                  <p:nvPr/>
                </p:nvGrpSpPr>
                <p:grpSpPr bwMode="auto">
                  <a:xfrm>
                    <a:off x="7636303" y="1525642"/>
                    <a:ext cx="90098" cy="441428"/>
                    <a:chOff x="7636303" y="1525642"/>
                    <a:chExt cx="90098" cy="441428"/>
                  </a:xfrm>
                </p:grpSpPr>
                <p:cxnSp>
                  <p:nvCxnSpPr>
                    <p:cNvPr id="45" name="Connecteur droit 40"/>
                    <p:cNvCxnSpPr/>
                    <p:nvPr/>
                  </p:nvCxnSpPr>
                  <p:spPr bwMode="auto">
                    <a:xfrm flipV="1">
                      <a:off x="7636684" y="1526401"/>
                      <a:ext cx="4769" cy="43988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0"/>
                    <p:cNvCxnSpPr/>
                    <p:nvPr/>
                  </p:nvCxnSpPr>
                  <p:spPr bwMode="auto">
                    <a:xfrm flipV="1">
                      <a:off x="7720931" y="1526401"/>
                      <a:ext cx="4768" cy="4398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uppieren 47"/>
                  <p:cNvGrpSpPr>
                    <a:grpSpLocks/>
                  </p:cNvGrpSpPr>
                  <p:nvPr/>
                </p:nvGrpSpPr>
                <p:grpSpPr bwMode="auto">
                  <a:xfrm>
                    <a:off x="7641347" y="673342"/>
                    <a:ext cx="90098" cy="441428"/>
                    <a:chOff x="7636303" y="1525642"/>
                    <a:chExt cx="90098" cy="441428"/>
                  </a:xfrm>
                </p:grpSpPr>
                <p:cxnSp>
                  <p:nvCxnSpPr>
                    <p:cNvPr id="43" name="Connecteur droit 40"/>
                    <p:cNvCxnSpPr/>
                    <p:nvPr/>
                  </p:nvCxnSpPr>
                  <p:spPr bwMode="auto">
                    <a:xfrm flipV="1">
                      <a:off x="7636409" y="1524904"/>
                      <a:ext cx="4768" cy="44150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0"/>
                    <p:cNvCxnSpPr/>
                    <p:nvPr/>
                  </p:nvCxnSpPr>
                  <p:spPr bwMode="auto">
                    <a:xfrm flipV="1">
                      <a:off x="7723834" y="1524904"/>
                      <a:ext cx="3179" cy="4415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Connecteur droit avec flèche 9"/>
                  <p:cNvCxnSpPr/>
                  <p:nvPr/>
                </p:nvCxnSpPr>
                <p:spPr bwMode="auto">
                  <a:xfrm flipH="1">
                    <a:off x="8619027" y="1302401"/>
                    <a:ext cx="793187" cy="1298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9"/>
                  <p:cNvCxnSpPr/>
                  <p:nvPr/>
                </p:nvCxnSpPr>
                <p:spPr bwMode="auto">
                  <a:xfrm flipH="1">
                    <a:off x="2992015" y="1724430"/>
                    <a:ext cx="712119" cy="766145"/>
                  </a:xfrm>
                  <a:prstGeom prst="straightConnector1">
                    <a:avLst/>
                  </a:prstGeom>
                  <a:ln w="254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sp>
              <p:nvSpPr>
                <p:cNvPr id="19" name="Arc 18"/>
                <p:cNvSpPr/>
                <p:nvPr/>
              </p:nvSpPr>
              <p:spPr>
                <a:xfrm>
                  <a:off x="6957565" y="1546880"/>
                  <a:ext cx="860350" cy="885947"/>
                </a:xfrm>
                <a:prstGeom prst="arc">
                  <a:avLst>
                    <a:gd name="adj1" fmla="val 8268027"/>
                    <a:gd name="adj2" fmla="val 11210498"/>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0" name="ZoneTexte 84"/>
                <p:cNvSpPr txBox="1">
                  <a:spLocks noChangeArrowheads="1"/>
                </p:cNvSpPr>
                <p:nvPr/>
              </p:nvSpPr>
              <p:spPr bwMode="auto">
                <a:xfrm>
                  <a:off x="6511925" y="1970088"/>
                  <a:ext cx="496888" cy="369887"/>
                </a:xfrm>
                <a:prstGeom prst="rect">
                  <a:avLst/>
                </a:prstGeom>
                <a:noFill/>
                <a:ln w="9525">
                  <a:noFill/>
                  <a:miter lim="800000"/>
                  <a:headEnd/>
                  <a:tailEnd/>
                </a:ln>
              </p:spPr>
              <p:txBody>
                <a:bodyPr wrap="none">
                  <a:spAutoFit/>
                </a:bodyPr>
                <a:lstStyle/>
                <a:p>
                  <a:r>
                    <a:rPr lang="fr-FR"/>
                    <a:t>20°</a:t>
                  </a:r>
                </a:p>
              </p:txBody>
            </p:sp>
          </p:grpSp>
          <p:sp>
            <p:nvSpPr>
              <p:cNvPr id="17" name="Ellipse 16"/>
              <p:cNvSpPr/>
              <p:nvPr/>
            </p:nvSpPr>
            <p:spPr>
              <a:xfrm>
                <a:off x="7875260" y="1856485"/>
                <a:ext cx="144455" cy="14448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cxnSp>
          <p:nvCxnSpPr>
            <p:cNvPr id="7" name="Connecteur droit avec flèche 6"/>
            <p:cNvCxnSpPr/>
            <p:nvPr/>
          </p:nvCxnSpPr>
          <p:spPr bwMode="auto">
            <a:xfrm flipH="1">
              <a:off x="2006543" y="3752220"/>
              <a:ext cx="20637" cy="1702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Arc 7"/>
            <p:cNvSpPr/>
            <p:nvPr/>
          </p:nvSpPr>
          <p:spPr bwMode="auto">
            <a:xfrm rot="15928825">
              <a:off x="1432458" y="3491162"/>
              <a:ext cx="2505419" cy="1331852"/>
            </a:xfrm>
            <a:prstGeom prst="arc">
              <a:avLst>
                <a:gd name="adj1" fmla="val 18240753"/>
                <a:gd name="adj2" fmla="val 2091989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Arc 8"/>
            <p:cNvSpPr/>
            <p:nvPr/>
          </p:nvSpPr>
          <p:spPr bwMode="auto">
            <a:xfrm rot="15928825">
              <a:off x="1518974" y="3520535"/>
              <a:ext cx="2503831" cy="1331852"/>
            </a:xfrm>
            <a:prstGeom prst="arc">
              <a:avLst>
                <a:gd name="adj1" fmla="val 18201796"/>
                <a:gd name="adj2" fmla="val 20925496"/>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0" name="Connecteur droit avec flèche 9"/>
            <p:cNvCxnSpPr>
              <a:stCxn id="11" idx="0"/>
            </p:cNvCxnSpPr>
            <p:nvPr/>
          </p:nvCxnSpPr>
          <p:spPr bwMode="auto">
            <a:xfrm flipH="1">
              <a:off x="2495470" y="2423300"/>
              <a:ext cx="565124" cy="654140"/>
            </a:xfrm>
            <a:prstGeom prst="straightConnector1">
              <a:avLst/>
            </a:prstGeom>
            <a:ln w="25400">
              <a:solidFill>
                <a:srgbClr val="0000FF"/>
              </a:solidFill>
              <a:tailEnd type="none"/>
            </a:ln>
          </p:spPr>
          <p:style>
            <a:lnRef idx="1">
              <a:schemeClr val="accent1"/>
            </a:lnRef>
            <a:fillRef idx="0">
              <a:schemeClr val="accent1"/>
            </a:fillRef>
            <a:effectRef idx="0">
              <a:schemeClr val="accent1"/>
            </a:effectRef>
            <a:fontRef idx="minor">
              <a:schemeClr val="tx1"/>
            </a:fontRef>
          </p:style>
        </p:cxnSp>
        <p:sp>
          <p:nvSpPr>
            <p:cNvPr id="11" name="Arc 10"/>
            <p:cNvSpPr/>
            <p:nvPr/>
          </p:nvSpPr>
          <p:spPr bwMode="auto">
            <a:xfrm rot="17040000">
              <a:off x="2648453" y="2152764"/>
              <a:ext cx="2230743" cy="1850940"/>
            </a:xfrm>
            <a:prstGeom prst="arc">
              <a:avLst>
                <a:gd name="adj1" fmla="val 17937740"/>
                <a:gd name="adj2" fmla="val 20875074"/>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Arc 11"/>
            <p:cNvSpPr/>
            <p:nvPr/>
          </p:nvSpPr>
          <p:spPr bwMode="auto">
            <a:xfrm rot="15928825">
              <a:off x="1622158" y="3531646"/>
              <a:ext cx="2475253" cy="1296927"/>
            </a:xfrm>
            <a:prstGeom prst="arc">
              <a:avLst>
                <a:gd name="adj1" fmla="val 17830068"/>
                <a:gd name="adj2" fmla="val 20852159"/>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3" name="Connecteur droit avec flèche 12"/>
            <p:cNvCxnSpPr/>
            <p:nvPr/>
          </p:nvCxnSpPr>
          <p:spPr bwMode="auto">
            <a:xfrm>
              <a:off x="2209733" y="3903054"/>
              <a:ext cx="171442" cy="1500393"/>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bwMode="auto">
            <a:xfrm>
              <a:off x="2119250" y="3823668"/>
              <a:ext cx="53973" cy="1516270"/>
            </a:xfrm>
            <a:prstGeom prst="straightConnector1">
              <a:avLst/>
            </a:prstGeom>
            <a:ln w="19050">
              <a:solidFill>
                <a:srgbClr val="00B0F0"/>
              </a:solidFill>
              <a:tailEnd type="arrow"/>
            </a:ln>
          </p:spPr>
          <p:style>
            <a:lnRef idx="1">
              <a:schemeClr val="accent3"/>
            </a:lnRef>
            <a:fillRef idx="0">
              <a:schemeClr val="accent3"/>
            </a:fillRef>
            <a:effectRef idx="0">
              <a:schemeClr val="accent3"/>
            </a:effectRef>
            <a:fontRef idx="minor">
              <a:schemeClr val="tx1"/>
            </a:fontRef>
          </p:style>
        </p:cxnSp>
        <p:sp>
          <p:nvSpPr>
            <p:cNvPr id="15" name="ZoneTexte 28"/>
            <p:cNvSpPr txBox="1">
              <a:spLocks noChangeArrowheads="1"/>
            </p:cNvSpPr>
            <p:nvPr/>
          </p:nvSpPr>
          <p:spPr bwMode="auto">
            <a:xfrm>
              <a:off x="1406525" y="2574925"/>
              <a:ext cx="927100" cy="344488"/>
            </a:xfrm>
            <a:prstGeom prst="rect">
              <a:avLst/>
            </a:prstGeom>
            <a:noFill/>
            <a:ln w="9525">
              <a:noFill/>
              <a:miter lim="800000"/>
              <a:headEnd/>
              <a:tailEnd/>
            </a:ln>
          </p:spPr>
          <p:txBody>
            <a:bodyPr>
              <a:spAutoFit/>
            </a:bodyPr>
            <a:lstStyle/>
            <a:p>
              <a:r>
                <a:rPr lang="fr-FR" altLang="fr-FR" b="1">
                  <a:cs typeface="Times New Roman" pitchFamily="18" charset="0"/>
                </a:rPr>
                <a:t>Dipole</a:t>
              </a:r>
            </a:p>
          </p:txBody>
        </p:sp>
      </p:grpSp>
      <p:sp>
        <p:nvSpPr>
          <p:cNvPr id="48" name="ZoneTexte 47"/>
          <p:cNvSpPr txBox="1"/>
          <p:nvPr/>
        </p:nvSpPr>
        <p:spPr>
          <a:xfrm>
            <a:off x="1827912" y="3923833"/>
            <a:ext cx="3852145" cy="2246769"/>
          </a:xfrm>
          <a:prstGeom prst="rect">
            <a:avLst/>
          </a:prstGeom>
          <a:noFill/>
        </p:spPr>
        <p:txBody>
          <a:bodyPr wrap="none">
            <a:spAutoFit/>
          </a:bodyPr>
          <a:lstStyle/>
          <a:p>
            <a:pPr>
              <a:buFont typeface="Arial" pitchFamily="34" charset="0"/>
              <a:buChar char="•"/>
              <a:defRPr/>
            </a:pPr>
            <a:r>
              <a:rPr lang="en-US" sz="2000" b="1" dirty="0">
                <a:latin typeface="+mn-lt"/>
                <a:cs typeface="Times New Roman" panose="02020603050405020304" pitchFamily="18" charset="0"/>
                <a:sym typeface="Symbol"/>
              </a:rPr>
              <a:t></a:t>
            </a:r>
            <a:r>
              <a:rPr lang="en-US" sz="2000" b="1" baseline="-25000" dirty="0">
                <a:latin typeface="+mn-lt"/>
                <a:cs typeface="Times New Roman" panose="02020603050405020304" pitchFamily="18" charset="0"/>
              </a:rPr>
              <a:t>x</a:t>
            </a:r>
            <a:r>
              <a:rPr lang="en-US" sz="2000" b="1" dirty="0">
                <a:latin typeface="+mn-lt"/>
                <a:cs typeface="Times New Roman" panose="02020603050405020304" pitchFamily="18" charset="0"/>
              </a:rPr>
              <a:t>=</a:t>
            </a:r>
            <a:r>
              <a:rPr lang="en-US" sz="2000" b="1" dirty="0">
                <a:latin typeface="+mn-lt"/>
                <a:cs typeface="Times New Roman" panose="02020603050405020304" pitchFamily="18" charset="0"/>
                <a:sym typeface="Symbol"/>
              </a:rPr>
              <a:t></a:t>
            </a:r>
            <a:r>
              <a:rPr lang="en-US" sz="2000" b="1" baseline="-25000" dirty="0" smtClean="0">
                <a:latin typeface="+mn-lt"/>
                <a:cs typeface="Times New Roman" panose="02020603050405020304" pitchFamily="18" charset="0"/>
              </a:rPr>
              <a:t>y</a:t>
            </a:r>
            <a:r>
              <a:rPr lang="en-US" sz="2000" b="1" dirty="0" smtClean="0">
                <a:latin typeface="+mn-lt"/>
                <a:cs typeface="Times New Roman" panose="02020603050405020304" pitchFamily="18" charset="0"/>
              </a:rPr>
              <a:t>=0.05 </a:t>
            </a:r>
            <a:r>
              <a:rPr lang="en-US" sz="2000" b="1" dirty="0" err="1">
                <a:latin typeface="+mn-lt"/>
                <a:cs typeface="Times New Roman" panose="02020603050405020304" pitchFamily="18" charset="0"/>
              </a:rPr>
              <a:t>mm</a:t>
            </a:r>
            <a:r>
              <a:rPr lang="en-US" sz="2000" b="1" dirty="0" err="1">
                <a:latin typeface="+mn-lt"/>
                <a:cs typeface="Times New Roman" panose="02020603050405020304" pitchFamily="18" charset="0"/>
                <a:sym typeface="Symbol"/>
              </a:rPr>
              <a:t></a:t>
            </a:r>
            <a:r>
              <a:rPr lang="en-US" sz="2000" b="1" dirty="0" err="1">
                <a:latin typeface="+mn-lt"/>
                <a:cs typeface="Times New Roman" panose="02020603050405020304" pitchFamily="18" charset="0"/>
              </a:rPr>
              <a:t>mrad</a:t>
            </a:r>
            <a:r>
              <a:rPr lang="en-US" sz="2000" b="1" dirty="0">
                <a:latin typeface="+mn-lt"/>
                <a:cs typeface="Times New Roman" panose="02020603050405020304" pitchFamily="18" charset="0"/>
              </a:rPr>
              <a:t>  </a:t>
            </a:r>
            <a:r>
              <a:rPr lang="en-US" sz="2000" b="1" dirty="0">
                <a:latin typeface="+mn-lt"/>
                <a:cs typeface="Times New Roman" panose="02020603050405020304" pitchFamily="18" charset="0"/>
                <a:sym typeface="Symbol"/>
              </a:rPr>
              <a:t></a:t>
            </a:r>
            <a:r>
              <a:rPr lang="en-US" sz="2000" b="1" baseline="-25000" dirty="0">
                <a:latin typeface="+mn-lt"/>
                <a:cs typeface="Times New Roman" panose="02020603050405020304" pitchFamily="18" charset="0"/>
              </a:rPr>
              <a:t>p</a:t>
            </a:r>
            <a:r>
              <a:rPr lang="en-US" sz="2000" b="1" dirty="0">
                <a:latin typeface="+mn-lt"/>
                <a:cs typeface="Times New Roman" panose="02020603050405020304" pitchFamily="18" charset="0"/>
              </a:rPr>
              <a:t>/p=2</a:t>
            </a:r>
            <a:r>
              <a:rPr lang="en-US" sz="2000" b="1" dirty="0">
                <a:latin typeface="+mn-lt"/>
                <a:cs typeface="Times New Roman" panose="02020603050405020304" pitchFamily="18" charset="0"/>
                <a:sym typeface="Symbol"/>
              </a:rPr>
              <a:t>10</a:t>
            </a:r>
            <a:r>
              <a:rPr lang="en-US" sz="2000" b="1" baseline="30000" dirty="0">
                <a:latin typeface="+mn-lt"/>
                <a:cs typeface="Times New Roman" panose="02020603050405020304" pitchFamily="18" charset="0"/>
                <a:sym typeface="Symbol"/>
              </a:rPr>
              <a:t>-4</a:t>
            </a:r>
          </a:p>
          <a:p>
            <a:pPr>
              <a:buFont typeface="Arial" pitchFamily="34" charset="0"/>
              <a:buChar char="•"/>
              <a:defRPr/>
            </a:pPr>
            <a:r>
              <a:rPr lang="fr-FR" sz="2000" b="1" dirty="0">
                <a:latin typeface="+mn-lt"/>
              </a:rPr>
              <a:t>Detector segmentation 64x128 </a:t>
            </a:r>
            <a:r>
              <a:rPr lang="fr-FR" sz="2000" b="1" dirty="0" err="1">
                <a:latin typeface="+mn-lt"/>
              </a:rPr>
              <a:t>ch</a:t>
            </a:r>
            <a:endParaRPr lang="fr-FR" sz="2000" b="1" dirty="0">
              <a:latin typeface="+mn-lt"/>
            </a:endParaRPr>
          </a:p>
          <a:p>
            <a:pPr>
              <a:buFont typeface="Arial" pitchFamily="34" charset="0"/>
              <a:buChar char="•"/>
              <a:defRPr/>
            </a:pPr>
            <a:r>
              <a:rPr lang="fr-FR" sz="2000" b="1" dirty="0">
                <a:latin typeface="+mn-lt"/>
              </a:rPr>
              <a:t>Pocket </a:t>
            </a:r>
            <a:r>
              <a:rPr lang="fr-FR" sz="2000" b="1" dirty="0" err="1">
                <a:latin typeface="+mn-lt"/>
              </a:rPr>
              <a:t>window</a:t>
            </a:r>
            <a:r>
              <a:rPr lang="fr-FR" sz="2000" b="1" dirty="0">
                <a:latin typeface="+mn-lt"/>
              </a:rPr>
              <a:t> (25 </a:t>
            </a:r>
            <a:r>
              <a:rPr lang="fr-FR" sz="2000" b="1" dirty="0">
                <a:latin typeface="+mn-lt"/>
                <a:sym typeface="Symbol"/>
              </a:rPr>
              <a:t>m)</a:t>
            </a:r>
            <a:endParaRPr lang="fr-FR" sz="2000" b="1" dirty="0">
              <a:latin typeface="+mn-lt"/>
            </a:endParaRPr>
          </a:p>
          <a:p>
            <a:pPr>
              <a:buFont typeface="Arial" pitchFamily="34" charset="0"/>
              <a:buChar char="•"/>
              <a:defRPr/>
            </a:pPr>
            <a:r>
              <a:rPr lang="fr-FR" sz="2000" b="1" dirty="0" err="1">
                <a:latin typeface="+mn-lt"/>
              </a:rPr>
              <a:t>Gas</a:t>
            </a:r>
            <a:r>
              <a:rPr lang="fr-FR" sz="2000" b="1" dirty="0">
                <a:latin typeface="+mn-lt"/>
              </a:rPr>
              <a:t>-jet radius 0.5 mm</a:t>
            </a:r>
          </a:p>
          <a:p>
            <a:pPr>
              <a:buFont typeface="Arial" pitchFamily="34" charset="0"/>
              <a:buChar char="•"/>
              <a:defRPr/>
            </a:pPr>
            <a:r>
              <a:rPr lang="fr-FR" sz="2000" b="1" dirty="0">
                <a:latin typeface="+mn-lt"/>
              </a:rPr>
              <a:t>Detector </a:t>
            </a:r>
            <a:r>
              <a:rPr lang="fr-FR" sz="2000" b="1" dirty="0" err="1">
                <a:latin typeface="+mn-lt"/>
              </a:rPr>
              <a:t>energy</a:t>
            </a:r>
            <a:r>
              <a:rPr lang="fr-FR" sz="2000" b="1" dirty="0">
                <a:latin typeface="+mn-lt"/>
              </a:rPr>
              <a:t> </a:t>
            </a:r>
            <a:r>
              <a:rPr lang="fr-FR" sz="2000" b="1" dirty="0" err="1">
                <a:latin typeface="+mn-lt"/>
              </a:rPr>
              <a:t>resolution</a:t>
            </a:r>
            <a:r>
              <a:rPr lang="fr-FR" sz="2000" b="1" dirty="0">
                <a:latin typeface="+mn-lt"/>
              </a:rPr>
              <a:t> 1%</a:t>
            </a:r>
          </a:p>
          <a:p>
            <a:pPr>
              <a:buFont typeface="Arial" pitchFamily="34" charset="0"/>
              <a:buChar char="•"/>
              <a:defRPr/>
            </a:pPr>
            <a:r>
              <a:rPr lang="fr-FR" sz="2000" b="1" dirty="0">
                <a:latin typeface="+mn-lt"/>
              </a:rPr>
              <a:t>Dispersion </a:t>
            </a:r>
            <a:r>
              <a:rPr lang="fr-FR" sz="2000" b="1" dirty="0" err="1">
                <a:latin typeface="+mn-lt"/>
              </a:rPr>
              <a:t>at</a:t>
            </a:r>
            <a:r>
              <a:rPr lang="fr-FR" sz="2000" b="1" dirty="0">
                <a:latin typeface="+mn-lt"/>
              </a:rPr>
              <a:t> </a:t>
            </a:r>
            <a:r>
              <a:rPr lang="fr-FR" sz="2000" b="1" dirty="0" err="1">
                <a:latin typeface="+mn-lt"/>
              </a:rPr>
              <a:t>gas</a:t>
            </a:r>
            <a:r>
              <a:rPr lang="fr-FR" sz="2000" b="1" dirty="0">
                <a:latin typeface="+mn-lt"/>
              </a:rPr>
              <a:t>-jet 1.5 m</a:t>
            </a:r>
          </a:p>
          <a:p>
            <a:pPr>
              <a:buFont typeface="Arial" pitchFamily="34" charset="0"/>
              <a:buChar char="•"/>
              <a:defRPr/>
            </a:pPr>
            <a:endParaRPr lang="fr-FR" sz="2000" b="1" dirty="0">
              <a:latin typeface="+mn-lt"/>
            </a:endParaRPr>
          </a:p>
        </p:txBody>
      </p:sp>
      <p:sp>
        <p:nvSpPr>
          <p:cNvPr id="49" name="Rectangle 50"/>
          <p:cNvSpPr>
            <a:spLocks noChangeArrowheads="1"/>
          </p:cNvSpPr>
          <p:nvPr/>
        </p:nvSpPr>
        <p:spPr bwMode="auto">
          <a:xfrm>
            <a:off x="5575665" y="3571691"/>
            <a:ext cx="3398837" cy="400050"/>
          </a:xfrm>
          <a:prstGeom prst="rect">
            <a:avLst/>
          </a:prstGeom>
          <a:noFill/>
          <a:ln w="9525">
            <a:noFill/>
            <a:miter lim="800000"/>
            <a:headEnd/>
            <a:tailEnd/>
          </a:ln>
        </p:spPr>
        <p:txBody>
          <a:bodyPr wrap="none">
            <a:spAutoFit/>
          </a:bodyPr>
          <a:lstStyle/>
          <a:p>
            <a:r>
              <a:rPr lang="en-US" sz="2000" b="1" baseline="30000" dirty="0">
                <a:cs typeface="Times New Roman" pitchFamily="18" charset="0"/>
                <a:sym typeface="Symbol" pitchFamily="18" charset="2"/>
              </a:rPr>
              <a:t>238</a:t>
            </a:r>
            <a:r>
              <a:rPr lang="en-US" sz="2000" b="1" dirty="0">
                <a:cs typeface="Times New Roman" pitchFamily="18" charset="0"/>
                <a:sym typeface="Symbol" pitchFamily="18" charset="2"/>
              </a:rPr>
              <a:t>U+d</a:t>
            </a:r>
            <a:r>
              <a:rPr lang="en-US" sz="2000" b="1" dirty="0">
                <a:cs typeface="Times New Roman" pitchFamily="18" charset="0"/>
                <a:sym typeface="Wingdings" pitchFamily="2" charset="2"/>
              </a:rPr>
              <a:t></a:t>
            </a:r>
            <a:r>
              <a:rPr lang="en-US" sz="2000" b="1" baseline="30000" dirty="0">
                <a:cs typeface="Times New Roman" pitchFamily="18" charset="0"/>
                <a:sym typeface="Wingdings" pitchFamily="2" charset="2"/>
              </a:rPr>
              <a:t>238</a:t>
            </a:r>
            <a:r>
              <a:rPr lang="en-US" sz="2000" b="1" dirty="0">
                <a:cs typeface="Times New Roman" pitchFamily="18" charset="0"/>
                <a:sym typeface="Wingdings" pitchFamily="2" charset="2"/>
              </a:rPr>
              <a:t>U*+d’ @ </a:t>
            </a:r>
            <a:r>
              <a:rPr lang="en-US" sz="2000" b="1" dirty="0" smtClean="0">
                <a:cs typeface="Times New Roman" pitchFamily="18" charset="0"/>
                <a:sym typeface="Wingdings" pitchFamily="2" charset="2"/>
              </a:rPr>
              <a:t>11 </a:t>
            </a:r>
            <a:r>
              <a:rPr lang="en-US" sz="2000" b="1" dirty="0">
                <a:cs typeface="Times New Roman" pitchFamily="18" charset="0"/>
                <a:sym typeface="Wingdings" pitchFamily="2" charset="2"/>
              </a:rPr>
              <a:t>A </a:t>
            </a:r>
            <a:r>
              <a:rPr lang="en-US" sz="2000" b="1" dirty="0" err="1">
                <a:cs typeface="Times New Roman" pitchFamily="18" charset="0"/>
                <a:sym typeface="Wingdings" pitchFamily="2" charset="2"/>
              </a:rPr>
              <a:t>MeV</a:t>
            </a:r>
            <a:endParaRPr lang="en-US" sz="2000" b="1" dirty="0">
              <a:cs typeface="Times New Roman" pitchFamily="18" charset="0"/>
              <a:sym typeface="Symbol" pitchFamily="18" charset="2"/>
            </a:endParaRPr>
          </a:p>
        </p:txBody>
      </p:sp>
      <p:pic>
        <p:nvPicPr>
          <p:cNvPr id="5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r="7630"/>
          <a:stretch>
            <a:fillRect/>
          </a:stretch>
        </p:blipFill>
        <p:spPr bwMode="auto">
          <a:xfrm>
            <a:off x="5623372" y="3899665"/>
            <a:ext cx="3269356" cy="23420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9" name="ZoneTexte 12"/>
          <p:cNvSpPr txBox="1">
            <a:spLocks noChangeArrowheads="1"/>
          </p:cNvSpPr>
          <p:nvPr/>
        </p:nvSpPr>
        <p:spPr bwMode="auto">
          <a:xfrm>
            <a:off x="3525507" y="6125538"/>
            <a:ext cx="2520280" cy="584775"/>
          </a:xfrm>
          <a:prstGeom prst="rect">
            <a:avLst/>
          </a:prstGeom>
          <a:noFill/>
          <a:ln w="73025">
            <a:solidFill>
              <a:srgbClr val="FF0000"/>
            </a:solidFill>
            <a:miter lim="800000"/>
            <a:headEnd/>
            <a:tailEnd/>
          </a:ln>
        </p:spPr>
        <p:txBody>
          <a:bodyPr wrap="square">
            <a:spAutoFit/>
          </a:bodyPr>
          <a:lstStyle/>
          <a:p>
            <a:r>
              <a:rPr lang="el-GR" sz="3200" b="1" dirty="0"/>
              <a:t>Δ</a:t>
            </a:r>
            <a:r>
              <a:rPr lang="en-US" sz="3200" b="1" dirty="0"/>
              <a:t>E*</a:t>
            </a:r>
            <a:r>
              <a:rPr lang="en-US" sz="3200" b="1" dirty="0" smtClean="0">
                <a:sym typeface="Symbol" pitchFamily="18" charset="2"/>
              </a:rPr>
              <a:t>2</a:t>
            </a:r>
            <a:r>
              <a:rPr lang="en-US" sz="3200" b="1" dirty="0" smtClean="0"/>
              <a:t>00 </a:t>
            </a:r>
            <a:r>
              <a:rPr lang="en-US" sz="3200" b="1" dirty="0" err="1" smtClean="0"/>
              <a:t>keV</a:t>
            </a:r>
            <a:endParaRPr lang="fr-FR" sz="3200" b="1" dirty="0"/>
          </a:p>
        </p:txBody>
      </p:sp>
      <p:graphicFrame>
        <p:nvGraphicFramePr>
          <p:cNvPr id="51" name="Objet 1"/>
          <p:cNvGraphicFramePr>
            <a:graphicFrameLocks noChangeAspect="1"/>
          </p:cNvGraphicFramePr>
          <p:nvPr>
            <p:extLst>
              <p:ext uri="{D42A27DB-BD31-4B8C-83A1-F6EECF244321}">
                <p14:modId xmlns:p14="http://schemas.microsoft.com/office/powerpoint/2010/main" xmlns="" val="3158860679"/>
              </p:ext>
            </p:extLst>
          </p:nvPr>
        </p:nvGraphicFramePr>
        <p:xfrm>
          <a:off x="4583954" y="2651144"/>
          <a:ext cx="3735313" cy="782637"/>
        </p:xfrm>
        <a:graphic>
          <a:graphicData uri="http://schemas.openxmlformats.org/presentationml/2006/ole">
            <p:oleObj spid="_x0000_s2050" name="Équation" r:id="rId4" imgW="2286000" imgH="495300" progId="Equation.3">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77"/>
          <p:cNvGrpSpPr>
            <a:grpSpLocks/>
          </p:cNvGrpSpPr>
          <p:nvPr/>
        </p:nvGrpSpPr>
        <p:grpSpPr bwMode="auto">
          <a:xfrm>
            <a:off x="2123728" y="3027363"/>
            <a:ext cx="5573713" cy="3830637"/>
            <a:chOff x="-386669" y="3475586"/>
            <a:chExt cx="5982806" cy="4281976"/>
          </a:xfrm>
        </p:grpSpPr>
        <p:pic>
          <p:nvPicPr>
            <p:cNvPr id="3" name="Picture 2" descr="D:\Users\grieser\Documents\G4beamline_Input\CRYring_Spectrometer\fully stripped ions\fission 8.2.2019\11 MeVu\ejectile angle 40 degree  Ex=8.2 MeV\size.jpg"/>
            <p:cNvPicPr>
              <a:picLocks noChangeAspect="1" noChangeArrowheads="1"/>
            </p:cNvPicPr>
            <p:nvPr/>
          </p:nvPicPr>
          <p:blipFill>
            <a:blip r:embed="rId2" cstate="print"/>
            <a:srcRect/>
            <a:stretch>
              <a:fillRect/>
            </a:stretch>
          </p:blipFill>
          <p:spPr bwMode="auto">
            <a:xfrm>
              <a:off x="-386669" y="3475586"/>
              <a:ext cx="5982806" cy="4281976"/>
            </a:xfrm>
            <a:prstGeom prst="rect">
              <a:avLst/>
            </a:prstGeom>
            <a:noFill/>
            <a:ln w="9525">
              <a:noFill/>
              <a:miter lim="800000"/>
              <a:headEnd/>
              <a:tailEnd/>
            </a:ln>
          </p:spPr>
        </p:pic>
        <p:sp>
          <p:nvSpPr>
            <p:cNvPr id="4" name="Textfeld 2"/>
            <p:cNvSpPr txBox="1">
              <a:spLocks noChangeArrowheads="1"/>
            </p:cNvSpPr>
            <p:nvPr/>
          </p:nvSpPr>
          <p:spPr bwMode="auto">
            <a:xfrm>
              <a:off x="1773571" y="4161634"/>
              <a:ext cx="1035861" cy="461665"/>
            </a:xfrm>
            <a:prstGeom prst="rect">
              <a:avLst/>
            </a:prstGeom>
            <a:noFill/>
            <a:ln w="9525">
              <a:noFill/>
              <a:miter lim="800000"/>
              <a:headEnd/>
              <a:tailEnd/>
            </a:ln>
          </p:spPr>
          <p:txBody>
            <a:bodyPr wrap="none">
              <a:spAutoFit/>
            </a:bodyPr>
            <a:lstStyle/>
            <a:p>
              <a:r>
                <a:rPr lang="en-US" sz="2400" baseline="30000">
                  <a:solidFill>
                    <a:srgbClr val="FF0000"/>
                  </a:solidFill>
                  <a:latin typeface="Times New Roman" pitchFamily="18" charset="0"/>
                  <a:cs typeface="Times New Roman" pitchFamily="18" charset="0"/>
                </a:rPr>
                <a:t>238</a:t>
              </a:r>
              <a:r>
                <a:rPr lang="en-US" sz="2400">
                  <a:solidFill>
                    <a:srgbClr val="FF0000"/>
                  </a:solidFill>
                  <a:latin typeface="Times New Roman" pitchFamily="18" charset="0"/>
                  <a:cs typeface="Times New Roman" pitchFamily="18" charset="0"/>
                </a:rPr>
                <a:t>U</a:t>
              </a:r>
              <a:r>
                <a:rPr lang="en-US" sz="2400" baseline="30000">
                  <a:solidFill>
                    <a:srgbClr val="FF0000"/>
                  </a:solidFill>
                  <a:latin typeface="Times New Roman" pitchFamily="18" charset="0"/>
                  <a:cs typeface="Times New Roman" pitchFamily="18" charset="0"/>
                </a:rPr>
                <a:t>92+</a:t>
              </a:r>
            </a:p>
          </p:txBody>
        </p:sp>
        <p:sp>
          <p:nvSpPr>
            <p:cNvPr id="5" name="Textfeld 4"/>
            <p:cNvSpPr txBox="1">
              <a:spLocks noChangeArrowheads="1"/>
            </p:cNvSpPr>
            <p:nvPr/>
          </p:nvSpPr>
          <p:spPr bwMode="auto">
            <a:xfrm>
              <a:off x="2997707" y="4187629"/>
              <a:ext cx="1035861" cy="461665"/>
            </a:xfrm>
            <a:prstGeom prst="rect">
              <a:avLst/>
            </a:prstGeom>
            <a:noFill/>
            <a:ln w="9525">
              <a:noFill/>
              <a:miter lim="800000"/>
              <a:headEnd/>
              <a:tailEnd/>
            </a:ln>
          </p:spPr>
          <p:txBody>
            <a:bodyPr wrap="none">
              <a:spAutoFit/>
            </a:bodyPr>
            <a:lstStyle/>
            <a:p>
              <a:r>
                <a:rPr lang="en-US" sz="2400" baseline="30000">
                  <a:solidFill>
                    <a:srgbClr val="0000FF"/>
                  </a:solidFill>
                  <a:latin typeface="Times New Roman" pitchFamily="18" charset="0"/>
                  <a:cs typeface="Times New Roman" pitchFamily="18" charset="0"/>
                </a:rPr>
                <a:t>237</a:t>
              </a:r>
              <a:r>
                <a:rPr lang="en-US" sz="2400">
                  <a:solidFill>
                    <a:srgbClr val="0000FF"/>
                  </a:solidFill>
                  <a:latin typeface="Times New Roman" pitchFamily="18" charset="0"/>
                  <a:cs typeface="Times New Roman" pitchFamily="18" charset="0"/>
                </a:rPr>
                <a:t>U</a:t>
              </a:r>
              <a:r>
                <a:rPr lang="en-US" sz="2400" baseline="30000">
                  <a:solidFill>
                    <a:srgbClr val="0000FF"/>
                  </a:solidFill>
                  <a:latin typeface="Times New Roman" pitchFamily="18" charset="0"/>
                  <a:cs typeface="Times New Roman" pitchFamily="18" charset="0"/>
                </a:rPr>
                <a:t>92+</a:t>
              </a:r>
            </a:p>
          </p:txBody>
        </p:sp>
        <p:sp>
          <p:nvSpPr>
            <p:cNvPr id="6" name="Textfeld 5"/>
            <p:cNvSpPr txBox="1">
              <a:spLocks noChangeArrowheads="1"/>
            </p:cNvSpPr>
            <p:nvPr/>
          </p:nvSpPr>
          <p:spPr bwMode="auto">
            <a:xfrm>
              <a:off x="1773571" y="3719818"/>
              <a:ext cx="1175322" cy="369332"/>
            </a:xfrm>
            <a:prstGeom prst="rect">
              <a:avLst/>
            </a:prstGeom>
            <a:noFill/>
            <a:ln w="9525">
              <a:noFill/>
              <a:miter lim="800000"/>
              <a:headEnd/>
              <a:tailEnd/>
            </a:ln>
          </p:spPr>
          <p:txBody>
            <a:bodyPr wrap="none">
              <a:spAutoFit/>
            </a:bodyPr>
            <a:lstStyle/>
            <a:p>
              <a:r>
                <a:rPr lang="en-US">
                  <a:solidFill>
                    <a:srgbClr val="FF0000"/>
                  </a:solidFill>
                  <a:latin typeface="Symbol" pitchFamily="18" charset="2"/>
                  <a:cs typeface="Times New Roman" pitchFamily="18" charset="0"/>
                </a:rPr>
                <a:t>g</a:t>
              </a:r>
              <a:r>
                <a:rPr lang="en-US">
                  <a:solidFill>
                    <a:srgbClr val="FF0000"/>
                  </a:solidFill>
                  <a:latin typeface="Times New Roman" pitchFamily="18" charset="0"/>
                  <a:cs typeface="Times New Roman" pitchFamily="18" charset="0"/>
                </a:rPr>
                <a:t> emission</a:t>
              </a:r>
            </a:p>
          </p:txBody>
        </p:sp>
        <p:sp>
          <p:nvSpPr>
            <p:cNvPr id="7" name="Textfeld 7"/>
            <p:cNvSpPr txBox="1">
              <a:spLocks noChangeArrowheads="1"/>
            </p:cNvSpPr>
            <p:nvPr/>
          </p:nvSpPr>
          <p:spPr bwMode="auto">
            <a:xfrm>
              <a:off x="3042156" y="3581318"/>
              <a:ext cx="1005403" cy="646331"/>
            </a:xfrm>
            <a:prstGeom prst="rect">
              <a:avLst/>
            </a:prstGeom>
            <a:noFill/>
            <a:ln w="9525">
              <a:noFill/>
              <a:miter lim="800000"/>
              <a:headEnd/>
              <a:tailEnd/>
            </a:ln>
          </p:spPr>
          <p:txBody>
            <a:bodyPr wrap="none">
              <a:spAutoFit/>
            </a:bodyPr>
            <a:lstStyle/>
            <a:p>
              <a:r>
                <a:rPr lang="en-US">
                  <a:solidFill>
                    <a:srgbClr val="0000FF"/>
                  </a:solidFill>
                  <a:latin typeface="Times New Roman" pitchFamily="18" charset="0"/>
                  <a:cs typeface="Times New Roman" pitchFamily="18" charset="0"/>
                </a:rPr>
                <a:t>neutron </a:t>
              </a:r>
            </a:p>
            <a:p>
              <a:r>
                <a:rPr lang="en-US">
                  <a:solidFill>
                    <a:srgbClr val="0000FF"/>
                  </a:solidFill>
                  <a:latin typeface="Times New Roman" pitchFamily="18" charset="0"/>
                  <a:cs typeface="Times New Roman" pitchFamily="18" charset="0"/>
                </a:rPr>
                <a:t>emission</a:t>
              </a:r>
            </a:p>
          </p:txBody>
        </p:sp>
        <p:sp>
          <p:nvSpPr>
            <p:cNvPr id="8" name="Textfeld 8"/>
            <p:cNvSpPr txBox="1">
              <a:spLocks noChangeArrowheads="1"/>
            </p:cNvSpPr>
            <p:nvPr/>
          </p:nvSpPr>
          <p:spPr bwMode="auto">
            <a:xfrm>
              <a:off x="1903630" y="6244458"/>
              <a:ext cx="838333" cy="412807"/>
            </a:xfrm>
            <a:prstGeom prst="rect">
              <a:avLst/>
            </a:prstGeom>
            <a:noFill/>
            <a:ln w="9525">
              <a:noFill/>
              <a:miter lim="800000"/>
              <a:headEnd/>
              <a:tailEnd/>
            </a:ln>
          </p:spPr>
          <p:txBody>
            <a:bodyPr wrap="none">
              <a:spAutoFit/>
            </a:bodyPr>
            <a:lstStyle/>
            <a:p>
              <a:r>
                <a:rPr lang="en-US">
                  <a:solidFill>
                    <a:srgbClr val="FF0000"/>
                  </a:solidFill>
                  <a:latin typeface="Times New Roman" pitchFamily="18" charset="0"/>
                  <a:cs typeface="Times New Roman" pitchFamily="18" charset="0"/>
                </a:rPr>
                <a:t>100% </a:t>
              </a:r>
            </a:p>
          </p:txBody>
        </p:sp>
        <p:sp>
          <p:nvSpPr>
            <p:cNvPr id="9" name="Textfeld 10"/>
            <p:cNvSpPr txBox="1">
              <a:spLocks noChangeArrowheads="1"/>
            </p:cNvSpPr>
            <p:nvPr/>
          </p:nvSpPr>
          <p:spPr bwMode="auto">
            <a:xfrm>
              <a:off x="3091703" y="6283929"/>
              <a:ext cx="838333" cy="412807"/>
            </a:xfrm>
            <a:prstGeom prst="rect">
              <a:avLst/>
            </a:prstGeom>
            <a:noFill/>
            <a:ln w="9525">
              <a:noFill/>
              <a:miter lim="800000"/>
              <a:headEnd/>
              <a:tailEnd/>
            </a:ln>
          </p:spPr>
          <p:txBody>
            <a:bodyPr wrap="none">
              <a:spAutoFit/>
            </a:bodyPr>
            <a:lstStyle/>
            <a:p>
              <a:r>
                <a:rPr lang="en-US">
                  <a:solidFill>
                    <a:srgbClr val="0000FF"/>
                  </a:solidFill>
                  <a:latin typeface="Times New Roman" pitchFamily="18" charset="0"/>
                  <a:cs typeface="Times New Roman" pitchFamily="18" charset="0"/>
                </a:rPr>
                <a:t>97.3%</a:t>
              </a:r>
            </a:p>
          </p:txBody>
        </p:sp>
      </p:grpSp>
      <p:grpSp>
        <p:nvGrpSpPr>
          <p:cNvPr id="10" name="Groupe 142"/>
          <p:cNvGrpSpPr>
            <a:grpSpLocks/>
          </p:cNvGrpSpPr>
          <p:nvPr/>
        </p:nvGrpSpPr>
        <p:grpSpPr bwMode="auto">
          <a:xfrm>
            <a:off x="0" y="548680"/>
            <a:ext cx="8283575" cy="5894388"/>
            <a:chOff x="762000" y="599012"/>
            <a:chExt cx="8283064" cy="5893609"/>
          </a:xfrm>
        </p:grpSpPr>
        <p:sp>
          <p:nvSpPr>
            <p:cNvPr id="11" name="Sehne 10"/>
            <p:cNvSpPr/>
            <p:nvPr/>
          </p:nvSpPr>
          <p:spPr bwMode="auto">
            <a:xfrm rot="1733582">
              <a:off x="1835084" y="3008519"/>
              <a:ext cx="1158804" cy="968247"/>
            </a:xfrm>
            <a:prstGeom prst="chord">
              <a:avLst>
                <a:gd name="adj1" fmla="val 4786778"/>
                <a:gd name="adj2" fmla="val 16554359"/>
              </a:avLst>
            </a:prstGeom>
            <a:solidFill>
              <a:srgbClr val="B2202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12" name="Groupe 68"/>
            <p:cNvGrpSpPr>
              <a:grpSpLocks/>
            </p:cNvGrpSpPr>
            <p:nvPr/>
          </p:nvGrpSpPr>
          <p:grpSpPr bwMode="auto">
            <a:xfrm>
              <a:off x="762000" y="599012"/>
              <a:ext cx="8283064" cy="5893609"/>
              <a:chOff x="762000" y="599012"/>
              <a:chExt cx="8283064" cy="5893609"/>
            </a:xfrm>
          </p:grpSpPr>
          <p:grpSp>
            <p:nvGrpSpPr>
              <p:cNvPr id="22" name="Groupe 46"/>
              <p:cNvGrpSpPr>
                <a:grpSpLocks/>
              </p:cNvGrpSpPr>
              <p:nvPr/>
            </p:nvGrpSpPr>
            <p:grpSpPr bwMode="auto">
              <a:xfrm>
                <a:off x="762000" y="599012"/>
                <a:ext cx="8283064" cy="5893609"/>
                <a:chOff x="1535139" y="599012"/>
                <a:chExt cx="8282722" cy="5893609"/>
              </a:xfrm>
            </p:grpSpPr>
            <p:grpSp>
              <p:nvGrpSpPr>
                <p:cNvPr id="24" name="Groupe 45"/>
                <p:cNvGrpSpPr>
                  <a:grpSpLocks/>
                </p:cNvGrpSpPr>
                <p:nvPr/>
              </p:nvGrpSpPr>
              <p:grpSpPr bwMode="auto">
                <a:xfrm>
                  <a:off x="1535139" y="599012"/>
                  <a:ext cx="8282722" cy="5893609"/>
                  <a:chOff x="1364314" y="-56209"/>
                  <a:chExt cx="8294150" cy="6025277"/>
                </a:xfrm>
              </p:grpSpPr>
              <p:sp>
                <p:nvSpPr>
                  <p:cNvPr id="27" name="ZoneTexte 28"/>
                  <p:cNvSpPr txBox="1">
                    <a:spLocks noChangeArrowheads="1"/>
                  </p:cNvSpPr>
                  <p:nvPr/>
                </p:nvSpPr>
                <p:spPr bwMode="auto">
                  <a:xfrm>
                    <a:off x="1415953" y="4396700"/>
                    <a:ext cx="1287337" cy="646297"/>
                  </a:xfrm>
                  <a:prstGeom prst="rect">
                    <a:avLst/>
                  </a:prstGeom>
                  <a:noFill/>
                  <a:ln w="9525">
                    <a:noFill/>
                    <a:miter lim="800000"/>
                    <a:headEnd/>
                    <a:tailEnd/>
                  </a:ln>
                </p:spPr>
                <p:txBody>
                  <a:bodyPr>
                    <a:spAutoFit/>
                  </a:bodyPr>
                  <a:lstStyle/>
                  <a:p>
                    <a:r>
                      <a:rPr lang="fr-FR" altLang="fr-FR" b="1">
                        <a:cs typeface="Times New Roman" pitchFamily="18" charset="0"/>
                      </a:rPr>
                      <a:t>Unreacted</a:t>
                    </a:r>
                  </a:p>
                  <a:p>
                    <a:r>
                      <a:rPr lang="fr-FR" altLang="fr-FR" b="1">
                        <a:cs typeface="Times New Roman" pitchFamily="18" charset="0"/>
                      </a:rPr>
                      <a:t>beam</a:t>
                    </a:r>
                  </a:p>
                </p:txBody>
              </p:sp>
              <p:sp>
                <p:nvSpPr>
                  <p:cNvPr id="28" name="Sehne 10"/>
                  <p:cNvSpPr/>
                  <p:nvPr/>
                </p:nvSpPr>
                <p:spPr>
                  <a:xfrm rot="3530760">
                    <a:off x="3513328" y="1180874"/>
                    <a:ext cx="1244651" cy="983917"/>
                  </a:xfrm>
                  <a:prstGeom prst="chord">
                    <a:avLst>
                      <a:gd name="adj1" fmla="val 4786778"/>
                      <a:gd name="adj2" fmla="val 16554359"/>
                    </a:avLst>
                  </a:prstGeom>
                  <a:solidFill>
                    <a:srgbClr val="B2202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29" name="Connecteur droit avec flèche 28"/>
                  <p:cNvCxnSpPr/>
                  <p:nvPr/>
                </p:nvCxnSpPr>
                <p:spPr bwMode="auto">
                  <a:xfrm flipH="1">
                    <a:off x="4304938" y="1318262"/>
                    <a:ext cx="4042167" cy="37323"/>
                  </a:xfrm>
                  <a:prstGeom prst="straightConnector1">
                    <a:avLst/>
                  </a:prstGeom>
                  <a:ln w="25400">
                    <a:solidFill>
                      <a:srgbClr val="00CCFF"/>
                    </a:solidFill>
                    <a:tailEnd type="none"/>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bwMode="auto">
                  <a:xfrm flipH="1">
                    <a:off x="5651268" y="1316639"/>
                    <a:ext cx="2811872" cy="642610"/>
                  </a:xfrm>
                  <a:prstGeom prst="line">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bwMode="auto">
                  <a:xfrm flipH="1" flipV="1">
                    <a:off x="5651268" y="910951"/>
                    <a:ext cx="2811872" cy="405688"/>
                  </a:xfrm>
                  <a:prstGeom prst="lin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bwMode="auto">
                  <a:xfrm flipH="1">
                    <a:off x="7701757" y="1316639"/>
                    <a:ext cx="761383" cy="39919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a:endCxn id="44" idx="2"/>
                  </p:cNvCxnSpPr>
                  <p:nvPr/>
                </p:nvCxnSpPr>
                <p:spPr bwMode="auto">
                  <a:xfrm flipH="1">
                    <a:off x="4583106" y="1334490"/>
                    <a:ext cx="3981764" cy="14604"/>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ZoneTexte 28"/>
                  <p:cNvSpPr txBox="1">
                    <a:spLocks noChangeArrowheads="1"/>
                  </p:cNvSpPr>
                  <p:nvPr/>
                </p:nvSpPr>
                <p:spPr bwMode="auto">
                  <a:xfrm>
                    <a:off x="3566246" y="691058"/>
                    <a:ext cx="928287" cy="353346"/>
                  </a:xfrm>
                  <a:prstGeom prst="rect">
                    <a:avLst/>
                  </a:prstGeom>
                  <a:noFill/>
                  <a:ln w="9525">
                    <a:noFill/>
                    <a:miter lim="800000"/>
                    <a:headEnd/>
                    <a:tailEnd/>
                  </a:ln>
                </p:spPr>
                <p:txBody>
                  <a:bodyPr>
                    <a:spAutoFit/>
                  </a:bodyPr>
                  <a:lstStyle/>
                  <a:p>
                    <a:r>
                      <a:rPr lang="fr-FR" altLang="fr-FR" b="1">
                        <a:cs typeface="Times New Roman" pitchFamily="18" charset="0"/>
                      </a:rPr>
                      <a:t>Dipole</a:t>
                    </a:r>
                  </a:p>
                </p:txBody>
              </p:sp>
              <p:sp>
                <p:nvSpPr>
                  <p:cNvPr id="35" name="ZoneTexte 30"/>
                  <p:cNvSpPr txBox="1">
                    <a:spLocks noChangeArrowheads="1"/>
                  </p:cNvSpPr>
                  <p:nvPr/>
                </p:nvSpPr>
                <p:spPr bwMode="auto">
                  <a:xfrm>
                    <a:off x="5039786" y="-56209"/>
                    <a:ext cx="2198810" cy="923342"/>
                  </a:xfrm>
                  <a:prstGeom prst="rect">
                    <a:avLst/>
                  </a:prstGeom>
                  <a:noFill/>
                  <a:ln w="9525">
                    <a:noFill/>
                    <a:miter lim="800000"/>
                    <a:headEnd/>
                    <a:tailEnd/>
                  </a:ln>
                </p:spPr>
                <p:txBody>
                  <a:bodyPr>
                    <a:spAutoFit/>
                  </a:bodyPr>
                  <a:lstStyle/>
                  <a:p>
                    <a:pPr algn="ctr"/>
                    <a:r>
                      <a:rPr lang="fr-FR" altLang="fr-FR" b="1">
                        <a:cs typeface="Times New Roman" pitchFamily="18" charset="0"/>
                      </a:rPr>
                      <a:t>Fission-</a:t>
                    </a:r>
                  </a:p>
                  <a:p>
                    <a:pPr algn="ctr"/>
                    <a:r>
                      <a:rPr lang="fr-FR" altLang="fr-FR" b="1">
                        <a:cs typeface="Times New Roman" pitchFamily="18" charset="0"/>
                      </a:rPr>
                      <a:t>fragment</a:t>
                    </a:r>
                  </a:p>
                  <a:p>
                    <a:pPr algn="ctr"/>
                    <a:r>
                      <a:rPr lang="fr-FR" altLang="fr-FR" b="1">
                        <a:cs typeface="Times New Roman" pitchFamily="18" charset="0"/>
                      </a:rPr>
                      <a:t>detectors </a:t>
                    </a:r>
                  </a:p>
                </p:txBody>
              </p:sp>
              <p:sp>
                <p:nvSpPr>
                  <p:cNvPr id="36" name="ZoneTexte 31"/>
                  <p:cNvSpPr txBox="1">
                    <a:spLocks noChangeArrowheads="1"/>
                  </p:cNvSpPr>
                  <p:nvPr/>
                </p:nvSpPr>
                <p:spPr bwMode="auto">
                  <a:xfrm>
                    <a:off x="6955986" y="-12925"/>
                    <a:ext cx="1736554" cy="660779"/>
                  </a:xfrm>
                  <a:prstGeom prst="rect">
                    <a:avLst/>
                  </a:prstGeom>
                  <a:noFill/>
                  <a:ln w="9525">
                    <a:noFill/>
                    <a:miter lim="800000"/>
                    <a:headEnd/>
                    <a:tailEnd/>
                  </a:ln>
                </p:spPr>
                <p:txBody>
                  <a:bodyPr>
                    <a:spAutoFit/>
                  </a:bodyPr>
                  <a:lstStyle/>
                  <a:p>
                    <a:pPr algn="ctr"/>
                    <a:r>
                      <a:rPr lang="fr-FR" altLang="fr-FR" b="1">
                        <a:cs typeface="Times New Roman" pitchFamily="18" charset="0"/>
                      </a:rPr>
                      <a:t>Target-like</a:t>
                    </a:r>
                  </a:p>
                  <a:p>
                    <a:pPr algn="ctr"/>
                    <a:r>
                      <a:rPr lang="fr-FR" altLang="fr-FR" b="1">
                        <a:cs typeface="Times New Roman" pitchFamily="18" charset="0"/>
                      </a:rPr>
                      <a:t>detectors</a:t>
                    </a:r>
                  </a:p>
                </p:txBody>
              </p:sp>
              <p:sp>
                <p:nvSpPr>
                  <p:cNvPr id="37" name="ZoneTexte 32"/>
                  <p:cNvSpPr txBox="1">
                    <a:spLocks noChangeArrowheads="1"/>
                  </p:cNvSpPr>
                  <p:nvPr/>
                </p:nvSpPr>
                <p:spPr bwMode="auto">
                  <a:xfrm>
                    <a:off x="1364314" y="5045738"/>
                    <a:ext cx="2221682" cy="923330"/>
                  </a:xfrm>
                  <a:prstGeom prst="rect">
                    <a:avLst/>
                  </a:prstGeom>
                  <a:noFill/>
                  <a:ln w="9525">
                    <a:noFill/>
                    <a:miter lim="800000"/>
                    <a:headEnd/>
                    <a:tailEnd/>
                  </a:ln>
                </p:spPr>
                <p:txBody>
                  <a:bodyPr>
                    <a:spAutoFit/>
                  </a:bodyPr>
                  <a:lstStyle/>
                  <a:p>
                    <a:pPr algn="ctr"/>
                    <a:r>
                      <a:rPr lang="fr-FR" altLang="fr-FR" b="1">
                        <a:cs typeface="Times New Roman" pitchFamily="18" charset="0"/>
                      </a:rPr>
                      <a:t>Detectors for</a:t>
                    </a:r>
                  </a:p>
                  <a:p>
                    <a:pPr algn="ctr"/>
                    <a:r>
                      <a:rPr lang="fr-FR" altLang="fr-FR" b="1">
                        <a:cs typeface="Times New Roman" pitchFamily="18" charset="0"/>
                      </a:rPr>
                      <a:t> beam-like </a:t>
                    </a:r>
                  </a:p>
                  <a:p>
                    <a:pPr algn="ctr"/>
                    <a:r>
                      <a:rPr lang="fr-FR" altLang="fr-FR" b="1">
                        <a:cs typeface="Times New Roman" pitchFamily="18" charset="0"/>
                      </a:rPr>
                      <a:t>nuclei</a:t>
                    </a:r>
                  </a:p>
                </p:txBody>
              </p:sp>
              <p:cxnSp>
                <p:nvCxnSpPr>
                  <p:cNvPr id="38" name="Connecteur droit 37"/>
                  <p:cNvCxnSpPr/>
                  <p:nvPr/>
                </p:nvCxnSpPr>
                <p:spPr bwMode="auto">
                  <a:xfrm rot="10800000">
                    <a:off x="5603582" y="552323"/>
                    <a:ext cx="0" cy="65396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bwMode="auto">
                  <a:xfrm rot="10800000">
                    <a:off x="5613119" y="1496765"/>
                    <a:ext cx="0" cy="65559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44" idx="0"/>
                    <a:endCxn id="14" idx="2"/>
                  </p:cNvCxnSpPr>
                  <p:nvPr/>
                </p:nvCxnSpPr>
                <p:spPr bwMode="auto">
                  <a:xfrm flipH="1">
                    <a:off x="2963378" y="1678513"/>
                    <a:ext cx="783637" cy="728615"/>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bwMode="auto">
                  <a:xfrm>
                    <a:off x="2693158" y="4786082"/>
                    <a:ext cx="573820" cy="18174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ZoneTexte 28"/>
                  <p:cNvSpPr txBox="1">
                    <a:spLocks noChangeArrowheads="1"/>
                  </p:cNvSpPr>
                  <p:nvPr/>
                </p:nvSpPr>
                <p:spPr bwMode="auto">
                  <a:xfrm>
                    <a:off x="7484260" y="776552"/>
                    <a:ext cx="2174204" cy="377583"/>
                  </a:xfrm>
                  <a:prstGeom prst="rect">
                    <a:avLst/>
                  </a:prstGeom>
                  <a:noFill/>
                  <a:ln w="9525">
                    <a:noFill/>
                    <a:miter lim="800000"/>
                    <a:headEnd/>
                    <a:tailEnd/>
                  </a:ln>
                </p:spPr>
                <p:txBody>
                  <a:bodyPr>
                    <a:spAutoFit/>
                  </a:bodyPr>
                  <a:lstStyle/>
                  <a:p>
                    <a:pPr algn="ctr"/>
                    <a:r>
                      <a:rPr lang="fr-FR" altLang="fr-FR" b="1">
                        <a:cs typeface="Times New Roman" pitchFamily="18" charset="0"/>
                      </a:rPr>
                      <a:t>Gas-jet</a:t>
                    </a:r>
                  </a:p>
                </p:txBody>
              </p:sp>
              <p:sp>
                <p:nvSpPr>
                  <p:cNvPr id="43" name="Arc 42"/>
                  <p:cNvSpPr/>
                  <p:nvPr/>
                </p:nvSpPr>
                <p:spPr bwMode="auto">
                  <a:xfrm rot="17040000">
                    <a:off x="3243621" y="1524248"/>
                    <a:ext cx="2281589" cy="1853388"/>
                  </a:xfrm>
                  <a:prstGeom prst="arc">
                    <a:avLst>
                      <a:gd name="adj1" fmla="val 18045949"/>
                      <a:gd name="adj2" fmla="val 20485728"/>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Arc 43"/>
                  <p:cNvSpPr/>
                  <p:nvPr/>
                </p:nvSpPr>
                <p:spPr bwMode="auto">
                  <a:xfrm rot="17040000">
                    <a:off x="3417501" y="1423951"/>
                    <a:ext cx="1987871" cy="1805702"/>
                  </a:xfrm>
                  <a:prstGeom prst="arc">
                    <a:avLst>
                      <a:gd name="adj1" fmla="val 17978449"/>
                      <a:gd name="adj2" fmla="val 2136781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45" name="Gruppieren 8"/>
                  <p:cNvGrpSpPr>
                    <a:grpSpLocks/>
                  </p:cNvGrpSpPr>
                  <p:nvPr/>
                </p:nvGrpSpPr>
                <p:grpSpPr bwMode="auto">
                  <a:xfrm>
                    <a:off x="7636303" y="1525642"/>
                    <a:ext cx="90098" cy="441428"/>
                    <a:chOff x="7636303" y="1525642"/>
                    <a:chExt cx="90098" cy="441428"/>
                  </a:xfrm>
                </p:grpSpPr>
                <p:cxnSp>
                  <p:nvCxnSpPr>
                    <p:cNvPr id="51" name="Connecteur droit 40"/>
                    <p:cNvCxnSpPr/>
                    <p:nvPr/>
                  </p:nvCxnSpPr>
                  <p:spPr bwMode="auto">
                    <a:xfrm flipV="1">
                      <a:off x="7636586" y="1525974"/>
                      <a:ext cx="4769" cy="44138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40"/>
                    <p:cNvCxnSpPr/>
                    <p:nvPr/>
                  </p:nvCxnSpPr>
                  <p:spPr bwMode="auto">
                    <a:xfrm flipV="1">
                      <a:off x="7722421" y="1525974"/>
                      <a:ext cx="4769" cy="441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uppieren 47"/>
                  <p:cNvGrpSpPr>
                    <a:grpSpLocks/>
                  </p:cNvGrpSpPr>
                  <p:nvPr/>
                </p:nvGrpSpPr>
                <p:grpSpPr bwMode="auto">
                  <a:xfrm>
                    <a:off x="7641347" y="673342"/>
                    <a:ext cx="90098" cy="441428"/>
                    <a:chOff x="7636303" y="1525642"/>
                    <a:chExt cx="90098" cy="441428"/>
                  </a:xfrm>
                </p:grpSpPr>
                <p:cxnSp>
                  <p:nvCxnSpPr>
                    <p:cNvPr id="49" name="Connecteur droit 40"/>
                    <p:cNvCxnSpPr/>
                    <p:nvPr/>
                  </p:nvCxnSpPr>
                  <p:spPr bwMode="auto">
                    <a:xfrm flipV="1">
                      <a:off x="7636311" y="1526329"/>
                      <a:ext cx="4768" cy="44138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0"/>
                    <p:cNvCxnSpPr/>
                    <p:nvPr/>
                  </p:nvCxnSpPr>
                  <p:spPr bwMode="auto">
                    <a:xfrm flipV="1">
                      <a:off x="7723735" y="1526329"/>
                      <a:ext cx="3179" cy="441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Connecteur droit avec flèche 9"/>
                  <p:cNvCxnSpPr/>
                  <p:nvPr/>
                </p:nvCxnSpPr>
                <p:spPr bwMode="auto">
                  <a:xfrm flipH="1">
                    <a:off x="8618914" y="1302035"/>
                    <a:ext cx="793174" cy="1298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9"/>
                  <p:cNvCxnSpPr/>
                  <p:nvPr/>
                </p:nvCxnSpPr>
                <p:spPr bwMode="auto">
                  <a:xfrm flipH="1">
                    <a:off x="2991989" y="1723950"/>
                    <a:ext cx="712108" cy="767561"/>
                  </a:xfrm>
                  <a:prstGeom prst="straightConnector1">
                    <a:avLst/>
                  </a:prstGeom>
                  <a:ln w="254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sp>
              <p:nvSpPr>
                <p:cNvPr id="25" name="Arc 24"/>
                <p:cNvSpPr/>
                <p:nvPr/>
              </p:nvSpPr>
              <p:spPr>
                <a:xfrm>
                  <a:off x="6957481" y="1546625"/>
                  <a:ext cx="860336" cy="885708"/>
                </a:xfrm>
                <a:prstGeom prst="arc">
                  <a:avLst>
                    <a:gd name="adj1" fmla="val 8268027"/>
                    <a:gd name="adj2" fmla="val 11210498"/>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6" name="ZoneTexte 84"/>
                <p:cNvSpPr txBox="1">
                  <a:spLocks noChangeArrowheads="1"/>
                </p:cNvSpPr>
                <p:nvPr/>
              </p:nvSpPr>
              <p:spPr bwMode="auto">
                <a:xfrm>
                  <a:off x="6511925" y="1970088"/>
                  <a:ext cx="496888" cy="369887"/>
                </a:xfrm>
                <a:prstGeom prst="rect">
                  <a:avLst/>
                </a:prstGeom>
                <a:noFill/>
                <a:ln w="9525">
                  <a:noFill/>
                  <a:miter lim="800000"/>
                  <a:headEnd/>
                  <a:tailEnd/>
                </a:ln>
              </p:spPr>
              <p:txBody>
                <a:bodyPr wrap="none">
                  <a:spAutoFit/>
                </a:bodyPr>
                <a:lstStyle/>
                <a:p>
                  <a:r>
                    <a:rPr lang="fr-FR"/>
                    <a:t>20°</a:t>
                  </a:r>
                </a:p>
              </p:txBody>
            </p:sp>
          </p:grpSp>
          <p:sp>
            <p:nvSpPr>
              <p:cNvPr id="23" name="Ellipse 22"/>
              <p:cNvSpPr/>
              <p:nvPr/>
            </p:nvSpPr>
            <p:spPr>
              <a:xfrm>
                <a:off x="7875149" y="1856146"/>
                <a:ext cx="144453" cy="14444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cxnSp>
          <p:nvCxnSpPr>
            <p:cNvPr id="13" name="Connecteur droit avec flèche 12"/>
            <p:cNvCxnSpPr/>
            <p:nvPr/>
          </p:nvCxnSpPr>
          <p:spPr bwMode="auto">
            <a:xfrm flipH="1">
              <a:off x="2006523" y="3752958"/>
              <a:ext cx="20637" cy="1701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Arc 13"/>
            <p:cNvSpPr/>
            <p:nvPr/>
          </p:nvSpPr>
          <p:spPr bwMode="auto">
            <a:xfrm rot="15928825">
              <a:off x="1432766" y="3491802"/>
              <a:ext cx="2504744" cy="1331831"/>
            </a:xfrm>
            <a:prstGeom prst="arc">
              <a:avLst>
                <a:gd name="adj1" fmla="val 18240753"/>
                <a:gd name="adj2" fmla="val 2091989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Arc 14"/>
            <p:cNvSpPr/>
            <p:nvPr/>
          </p:nvSpPr>
          <p:spPr bwMode="auto">
            <a:xfrm rot="15928825">
              <a:off x="1519279" y="3521166"/>
              <a:ext cx="2503157" cy="1331831"/>
            </a:xfrm>
            <a:prstGeom prst="arc">
              <a:avLst>
                <a:gd name="adj1" fmla="val 18201796"/>
                <a:gd name="adj2" fmla="val 20925496"/>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6" name="Connecteur droit avec flèche 15"/>
            <p:cNvCxnSpPr>
              <a:stCxn id="17" idx="0"/>
            </p:cNvCxnSpPr>
            <p:nvPr/>
          </p:nvCxnSpPr>
          <p:spPr bwMode="auto">
            <a:xfrm flipH="1">
              <a:off x="2495443" y="2422809"/>
              <a:ext cx="565115" cy="655550"/>
            </a:xfrm>
            <a:prstGeom prst="straightConnector1">
              <a:avLst/>
            </a:prstGeom>
            <a:ln w="25400">
              <a:solidFill>
                <a:srgbClr val="0000FF"/>
              </a:solidFill>
              <a:tailEnd type="none"/>
            </a:ln>
          </p:spPr>
          <p:style>
            <a:lnRef idx="1">
              <a:schemeClr val="accent1"/>
            </a:lnRef>
            <a:fillRef idx="0">
              <a:schemeClr val="accent1"/>
            </a:fillRef>
            <a:effectRef idx="0">
              <a:schemeClr val="accent1"/>
            </a:effectRef>
            <a:fontRef idx="minor">
              <a:schemeClr val="tx1"/>
            </a:fontRef>
          </p:style>
        </p:cxnSp>
        <p:sp>
          <p:nvSpPr>
            <p:cNvPr id="17" name="Arc 16"/>
            <p:cNvSpPr/>
            <p:nvPr/>
          </p:nvSpPr>
          <p:spPr bwMode="auto">
            <a:xfrm rot="17040000">
              <a:off x="2647912" y="2152904"/>
              <a:ext cx="2231730" cy="1850911"/>
            </a:xfrm>
            <a:prstGeom prst="arc">
              <a:avLst>
                <a:gd name="adj1" fmla="val 17937740"/>
                <a:gd name="adj2" fmla="val 20875074"/>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 name="Arc 17"/>
            <p:cNvSpPr/>
            <p:nvPr/>
          </p:nvSpPr>
          <p:spPr bwMode="auto">
            <a:xfrm rot="15928825">
              <a:off x="1622460" y="3532279"/>
              <a:ext cx="2474585" cy="1296907"/>
            </a:xfrm>
            <a:prstGeom prst="arc">
              <a:avLst>
                <a:gd name="adj1" fmla="val 17830068"/>
                <a:gd name="adj2" fmla="val 20852159"/>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9" name="Connecteur droit avec flèche 18"/>
            <p:cNvCxnSpPr/>
            <p:nvPr/>
          </p:nvCxnSpPr>
          <p:spPr bwMode="auto">
            <a:xfrm>
              <a:off x="2209711" y="3903750"/>
              <a:ext cx="171439" cy="149999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bwMode="auto">
            <a:xfrm>
              <a:off x="2119229" y="3824386"/>
              <a:ext cx="53972" cy="1515863"/>
            </a:xfrm>
            <a:prstGeom prst="straightConnector1">
              <a:avLst/>
            </a:prstGeom>
            <a:ln w="19050">
              <a:solidFill>
                <a:srgbClr val="00B0F0"/>
              </a:solidFill>
              <a:tailEnd type="arrow"/>
            </a:ln>
          </p:spPr>
          <p:style>
            <a:lnRef idx="1">
              <a:schemeClr val="accent3"/>
            </a:lnRef>
            <a:fillRef idx="0">
              <a:schemeClr val="accent3"/>
            </a:fillRef>
            <a:effectRef idx="0">
              <a:schemeClr val="accent3"/>
            </a:effectRef>
            <a:fontRef idx="minor">
              <a:schemeClr val="tx1"/>
            </a:fontRef>
          </p:style>
        </p:cxnSp>
        <p:sp>
          <p:nvSpPr>
            <p:cNvPr id="21" name="ZoneTexte 28"/>
            <p:cNvSpPr txBox="1">
              <a:spLocks noChangeArrowheads="1"/>
            </p:cNvSpPr>
            <p:nvPr/>
          </p:nvSpPr>
          <p:spPr bwMode="auto">
            <a:xfrm>
              <a:off x="1406525" y="2574925"/>
              <a:ext cx="927100" cy="344488"/>
            </a:xfrm>
            <a:prstGeom prst="rect">
              <a:avLst/>
            </a:prstGeom>
            <a:noFill/>
            <a:ln w="9525">
              <a:noFill/>
              <a:miter lim="800000"/>
              <a:headEnd/>
              <a:tailEnd/>
            </a:ln>
          </p:spPr>
          <p:txBody>
            <a:bodyPr>
              <a:spAutoFit/>
            </a:bodyPr>
            <a:lstStyle/>
            <a:p>
              <a:r>
                <a:rPr lang="fr-FR" altLang="fr-FR" b="1">
                  <a:cs typeface="Times New Roman" pitchFamily="18" charset="0"/>
                </a:rPr>
                <a:t>Dipole</a:t>
              </a:r>
            </a:p>
          </p:txBody>
        </p:sp>
      </p:grpSp>
      <p:sp>
        <p:nvSpPr>
          <p:cNvPr id="53" name="ZoneTexte 12"/>
          <p:cNvSpPr txBox="1">
            <a:spLocks noChangeArrowheads="1"/>
          </p:cNvSpPr>
          <p:nvPr/>
        </p:nvSpPr>
        <p:spPr bwMode="auto">
          <a:xfrm>
            <a:off x="6429277" y="4149080"/>
            <a:ext cx="2714723" cy="1200329"/>
          </a:xfrm>
          <a:prstGeom prst="rect">
            <a:avLst/>
          </a:prstGeom>
          <a:noFill/>
          <a:ln w="73025">
            <a:solidFill>
              <a:srgbClr val="FF0000"/>
            </a:solidFill>
            <a:miter lim="800000"/>
            <a:headEnd/>
            <a:tailEnd/>
          </a:ln>
        </p:spPr>
        <p:txBody>
          <a:bodyPr wrap="square">
            <a:spAutoFit/>
          </a:bodyPr>
          <a:lstStyle/>
          <a:p>
            <a:r>
              <a:rPr lang="fr-FR" sz="2400" b="1" dirty="0"/>
              <a:t>Full </a:t>
            </a:r>
            <a:r>
              <a:rPr lang="fr-FR" sz="2400" b="1" dirty="0" err="1"/>
              <a:t>separation</a:t>
            </a:r>
            <a:r>
              <a:rPr lang="fr-FR" sz="2400" b="1" dirty="0"/>
              <a:t> and </a:t>
            </a:r>
          </a:p>
          <a:p>
            <a:r>
              <a:rPr lang="fr-FR" sz="2400" b="1" dirty="0"/>
              <a:t>full transmission: </a:t>
            </a:r>
          </a:p>
          <a:p>
            <a:r>
              <a:rPr lang="fr-FR" sz="2400" b="1" dirty="0"/>
              <a:t>~100% </a:t>
            </a:r>
            <a:r>
              <a:rPr lang="fr-FR" sz="2400" b="1" dirty="0" err="1"/>
              <a:t>efficiency</a:t>
            </a:r>
            <a:r>
              <a:rPr lang="fr-FR" sz="2400" b="1" dirty="0"/>
              <a:t>!</a:t>
            </a:r>
          </a:p>
        </p:txBody>
      </p:sp>
      <p:sp>
        <p:nvSpPr>
          <p:cNvPr id="54" name="Text Box 49"/>
          <p:cNvSpPr txBox="1">
            <a:spLocks noChangeArrowheads="1"/>
          </p:cNvSpPr>
          <p:nvPr/>
        </p:nvSpPr>
        <p:spPr bwMode="auto">
          <a:xfrm>
            <a:off x="467544" y="0"/>
            <a:ext cx="8255465" cy="461665"/>
          </a:xfrm>
          <a:prstGeom prst="rect">
            <a:avLst/>
          </a:prstGeom>
          <a:noFill/>
          <a:ln w="9525">
            <a:noFill/>
            <a:miter lim="800000"/>
            <a:headEnd/>
            <a:tailEnd/>
          </a:ln>
        </p:spPr>
        <p:txBody>
          <a:bodyPr wrap="none">
            <a:spAutoFit/>
          </a:bodyPr>
          <a:lstStyle/>
          <a:p>
            <a:pPr algn="ctr" eaLnBrk="1" hangingPunct="1"/>
            <a:r>
              <a:rPr lang="fr-FR" altLang="fr-FR" sz="2400" b="1" dirty="0" err="1">
                <a:cs typeface="Arial" charset="0"/>
                <a:sym typeface="Wingdings" pitchFamily="2" charset="2"/>
              </a:rPr>
              <a:t>Detailed</a:t>
            </a:r>
            <a:r>
              <a:rPr lang="fr-FR" altLang="fr-FR" sz="2400" b="1" dirty="0">
                <a:cs typeface="Arial" charset="0"/>
                <a:sym typeface="Wingdings" pitchFamily="2" charset="2"/>
              </a:rPr>
              <a:t> </a:t>
            </a:r>
            <a:r>
              <a:rPr lang="fr-FR" altLang="fr-FR" sz="2400" b="1" dirty="0" err="1">
                <a:cs typeface="Arial" charset="0"/>
                <a:sym typeface="Wingdings" pitchFamily="2" charset="2"/>
              </a:rPr>
              <a:t>Geant</a:t>
            </a:r>
            <a:r>
              <a:rPr lang="fr-FR" altLang="fr-FR" sz="2400" b="1" dirty="0">
                <a:cs typeface="Arial" charset="0"/>
                <a:sym typeface="Wingdings" pitchFamily="2" charset="2"/>
              </a:rPr>
              <a:t> 4 simulations: </a:t>
            </a:r>
            <a:r>
              <a:rPr lang="fr-FR" altLang="fr-FR" sz="2400" b="1" dirty="0" err="1">
                <a:cs typeface="Arial" charset="0"/>
                <a:sym typeface="Wingdings" pitchFamily="2" charset="2"/>
              </a:rPr>
              <a:t>separation</a:t>
            </a:r>
            <a:r>
              <a:rPr lang="fr-FR" altLang="fr-FR" sz="2400" b="1" dirty="0">
                <a:cs typeface="Arial" charset="0"/>
                <a:sym typeface="Wingdings" pitchFamily="2" charset="2"/>
              </a:rPr>
              <a:t> of </a:t>
            </a:r>
            <a:r>
              <a:rPr lang="fr-FR" altLang="fr-FR" sz="2400" b="1" dirty="0" err="1">
                <a:cs typeface="Arial" charset="0"/>
                <a:sym typeface="Wingdings" pitchFamily="2" charset="2"/>
              </a:rPr>
              <a:t>beam</a:t>
            </a:r>
            <a:r>
              <a:rPr lang="fr-FR" altLang="fr-FR" sz="2400" b="1" dirty="0">
                <a:cs typeface="Arial" charset="0"/>
                <a:sym typeface="Wingdings" pitchFamily="2" charset="2"/>
              </a:rPr>
              <a:t>-</a:t>
            </a:r>
            <a:r>
              <a:rPr lang="fr-FR" altLang="fr-FR" sz="2400" b="1" dirty="0" err="1">
                <a:cs typeface="Arial" charset="0"/>
                <a:sym typeface="Wingdings" pitchFamily="2" charset="2"/>
              </a:rPr>
              <a:t>like</a:t>
            </a:r>
            <a:r>
              <a:rPr lang="fr-FR" altLang="fr-FR" sz="2400" b="1" dirty="0">
                <a:cs typeface="Arial" charset="0"/>
                <a:sym typeface="Wingdings" pitchFamily="2" charset="2"/>
              </a:rPr>
              <a:t> </a:t>
            </a:r>
            <a:r>
              <a:rPr lang="fr-FR" altLang="fr-FR" sz="2400" b="1" dirty="0" err="1">
                <a:cs typeface="Arial" charset="0"/>
                <a:sym typeface="Wingdings" pitchFamily="2" charset="2"/>
              </a:rPr>
              <a:t>residues</a:t>
            </a:r>
            <a:r>
              <a:rPr lang="fr-FR" altLang="fr-FR" sz="2400" b="1" dirty="0">
                <a:cs typeface="Arial" charset="0"/>
                <a:sym typeface="Wingdings" pitchFamily="2" charset="2"/>
              </a:rPr>
              <a:t> </a:t>
            </a:r>
            <a:endParaRPr lang="fr-FR" altLang="fr-FR" sz="2400" b="1" dirty="0">
              <a:cs typeface="Arial" charset="0"/>
            </a:endParaRPr>
          </a:p>
        </p:txBody>
      </p:sp>
      <p:sp>
        <p:nvSpPr>
          <p:cNvPr id="55" name="Rectangle 56"/>
          <p:cNvSpPr>
            <a:spLocks noChangeArrowheads="1"/>
          </p:cNvSpPr>
          <p:nvPr/>
        </p:nvSpPr>
        <p:spPr bwMode="auto">
          <a:xfrm>
            <a:off x="3347864" y="2708920"/>
            <a:ext cx="3398838" cy="400050"/>
          </a:xfrm>
          <a:prstGeom prst="rect">
            <a:avLst/>
          </a:prstGeom>
          <a:noFill/>
          <a:ln w="9525">
            <a:noFill/>
            <a:miter lim="800000"/>
            <a:headEnd/>
            <a:tailEnd/>
          </a:ln>
        </p:spPr>
        <p:txBody>
          <a:bodyPr wrap="none">
            <a:spAutoFit/>
          </a:bodyPr>
          <a:lstStyle/>
          <a:p>
            <a:r>
              <a:rPr lang="en-US" sz="2000" b="1" baseline="30000" dirty="0">
                <a:cs typeface="Times New Roman" pitchFamily="18" charset="0"/>
                <a:sym typeface="Symbol" pitchFamily="18" charset="2"/>
              </a:rPr>
              <a:t>238</a:t>
            </a:r>
            <a:r>
              <a:rPr lang="en-US" sz="2000" b="1" dirty="0">
                <a:cs typeface="Times New Roman" pitchFamily="18" charset="0"/>
                <a:sym typeface="Symbol" pitchFamily="18" charset="2"/>
              </a:rPr>
              <a:t>U+d</a:t>
            </a:r>
            <a:r>
              <a:rPr lang="en-US" sz="2000" b="1" dirty="0">
                <a:cs typeface="Times New Roman" pitchFamily="18" charset="0"/>
                <a:sym typeface="Wingdings" pitchFamily="2" charset="2"/>
              </a:rPr>
              <a:t></a:t>
            </a:r>
            <a:r>
              <a:rPr lang="en-US" sz="2000" b="1" baseline="30000" dirty="0">
                <a:cs typeface="Times New Roman" pitchFamily="18" charset="0"/>
                <a:sym typeface="Wingdings" pitchFamily="2" charset="2"/>
              </a:rPr>
              <a:t>238</a:t>
            </a:r>
            <a:r>
              <a:rPr lang="en-US" sz="2000" b="1" dirty="0">
                <a:cs typeface="Times New Roman" pitchFamily="18" charset="0"/>
                <a:sym typeface="Wingdings" pitchFamily="2" charset="2"/>
              </a:rPr>
              <a:t>U*+d’ @ 14 A </a:t>
            </a:r>
            <a:r>
              <a:rPr lang="en-US" sz="2000" b="1" dirty="0" err="1">
                <a:cs typeface="Times New Roman" pitchFamily="18" charset="0"/>
                <a:sym typeface="Wingdings" pitchFamily="2" charset="2"/>
              </a:rPr>
              <a:t>MeV</a:t>
            </a:r>
            <a:endParaRPr lang="en-US" sz="2000" b="1" dirty="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F514B13C-F381-3F4F-BC93-2BE0AE0E3BD3}"/>
              </a:ext>
            </a:extLst>
          </p:cNvPr>
          <p:cNvCxnSpPr/>
          <p:nvPr/>
        </p:nvCxnSpPr>
        <p:spPr>
          <a:xfrm>
            <a:off x="5283136" y="476672"/>
            <a:ext cx="0" cy="6381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xmlns="" id="{0024ADD8-5105-624D-9BC4-0CF77CE06CDC}"/>
              </a:ext>
            </a:extLst>
          </p:cNvPr>
          <p:cNvCxnSpPr/>
          <p:nvPr/>
        </p:nvCxnSpPr>
        <p:spPr>
          <a:xfrm>
            <a:off x="467544" y="404664"/>
            <a:ext cx="0" cy="64533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xmlns="" id="{2CE6CDD4-131C-F74B-BD53-FEFBF0840053}"/>
              </a:ext>
            </a:extLst>
          </p:cNvPr>
          <p:cNvCxnSpPr/>
          <p:nvPr/>
        </p:nvCxnSpPr>
        <p:spPr>
          <a:xfrm flipV="1">
            <a:off x="0" y="764704"/>
            <a:ext cx="914400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1EB8CEA6-B1B8-7248-A538-5744BCF1944A}"/>
              </a:ext>
            </a:extLst>
          </p:cNvPr>
          <p:cNvSpPr/>
          <p:nvPr/>
        </p:nvSpPr>
        <p:spPr>
          <a:xfrm>
            <a:off x="467544" y="764704"/>
            <a:ext cx="4752528" cy="2873470"/>
          </a:xfrm>
          <a:prstGeom prst="rect">
            <a:avLst/>
          </a:prstGeom>
        </p:spPr>
        <p:txBody>
          <a:bodyPr wrap="squar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Strengths</a:t>
            </a:r>
            <a:endPar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First time ever simultaneous measurement of  fission, gamma- and neutron-emission probabilities with very good E* resolution </a:t>
            </a: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High precision in the probabilities due to  the absence of target contaminants/windows  and the unambiguous separation of the reaction products, which can be detected with very large efficiencies</a:t>
            </a:r>
          </a:p>
          <a:p>
            <a:pPr marL="285750" indent="-285750">
              <a:spcBef>
                <a:spcPts val="600"/>
              </a:spcBef>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Cutting-edge technology </a:t>
            </a: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Synergy with atomic </a:t>
            </a: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physics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methods</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7" name="Rectangle 6">
            <a:extLst>
              <a:ext uri="{FF2B5EF4-FFF2-40B4-BE49-F238E27FC236}">
                <a16:creationId xmlns:a16="http://schemas.microsoft.com/office/drawing/2014/main" xmlns="" id="{406FA06E-AA17-4940-AC31-D4AE1B6791EC}"/>
              </a:ext>
            </a:extLst>
          </p:cNvPr>
          <p:cNvSpPr/>
          <p:nvPr/>
        </p:nvSpPr>
        <p:spPr>
          <a:xfrm>
            <a:off x="5364088" y="908720"/>
            <a:ext cx="3779912" cy="1827030"/>
          </a:xfrm>
          <a:prstGeom prst="rect">
            <a:avLst/>
          </a:prstGeom>
        </p:spPr>
        <p:txBody>
          <a:bodyPr wrap="squar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Weaknesses</a:t>
            </a:r>
            <a:endPar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lvl="0" indent="-285750">
              <a:spcAft>
                <a:spcPts val="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The detection system has to be compatible with  the ultra-high vacuum (UHV) of the ring. This is challenging and we are on the way to acquire the required expertise on UHV technology</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8" name="Rectangle 7">
            <a:extLst>
              <a:ext uri="{FF2B5EF4-FFF2-40B4-BE49-F238E27FC236}">
                <a16:creationId xmlns:a16="http://schemas.microsoft.com/office/drawing/2014/main" xmlns="" id="{DCE05223-E959-DE4C-AFE0-47D55A13B4F7}"/>
              </a:ext>
            </a:extLst>
          </p:cNvPr>
          <p:cNvSpPr/>
          <p:nvPr/>
        </p:nvSpPr>
        <p:spPr>
          <a:xfrm>
            <a:off x="467544" y="3645024"/>
            <a:ext cx="4824536" cy="3365912"/>
          </a:xfrm>
          <a:prstGeom prst="rect">
            <a:avLst/>
          </a:prstGeom>
        </p:spPr>
        <p:txBody>
          <a:bodyPr wrap="square" lIns="36000" tIns="36000" rIns="36000" bIns="36000">
            <a:spAutoFit/>
          </a:bodyPr>
          <a:lstStyle/>
          <a:p>
            <a:pPr lvl="0">
              <a:spcAft>
                <a:spcPts val="60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Opportunities</a:t>
            </a: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indent="-285750">
              <a:spcAft>
                <a:spcPts val="60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Our developments are beneficial for proton </a:t>
            </a:r>
            <a:b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b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and e- capture cross-section measurements of heavy nuclei at CRYRING</a:t>
            </a:r>
          </a:p>
          <a:p>
            <a:pPr marL="285750" lvl="0" indent="-285750">
              <a:spcAft>
                <a:spcPts val="60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Pioneering work: the study of nuclear reactions at rings is only possible since a few years</a:t>
            </a:r>
          </a:p>
          <a:p>
            <a:pPr marL="285750" indent="-285750">
              <a:spcAft>
                <a:spcPts val="600"/>
              </a:spcAft>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Our project can be the seed for a future high-level program on  nuclear structure and astrophysics with  transfer or inelastic scattering reactions at rings</a:t>
            </a:r>
          </a:p>
          <a:p>
            <a:pPr marL="285750" indent="-285750">
              <a:buFont typeface="Arial" panose="020B0604020202020204" pitchFamily="34" charset="0"/>
              <a:buChar char="•"/>
              <a:tabLst>
                <a:tab pos="355600" algn="l"/>
                <a:tab pos="625475" algn="l"/>
              </a:tabLst>
            </a:pP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Our solar-cell studies can be the seed for developing new monitoring methods in RIB facilities</a:t>
            </a:r>
          </a:p>
          <a:p>
            <a:pPr marL="285750" indent="-285750">
              <a:buFont typeface="Arial" panose="020B0604020202020204" pitchFamily="34" charset="0"/>
              <a:buChar char="•"/>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9" name="Rectangle 8">
            <a:extLst>
              <a:ext uri="{FF2B5EF4-FFF2-40B4-BE49-F238E27FC236}">
                <a16:creationId xmlns:a16="http://schemas.microsoft.com/office/drawing/2014/main" xmlns="" id="{1F60A735-3100-B24F-BDBA-B8DDFDFB1529}"/>
              </a:ext>
            </a:extLst>
          </p:cNvPr>
          <p:cNvSpPr/>
          <p:nvPr/>
        </p:nvSpPr>
        <p:spPr>
          <a:xfrm>
            <a:off x="5471592" y="3933056"/>
            <a:ext cx="3672408" cy="1827030"/>
          </a:xfrm>
          <a:prstGeom prst="rect">
            <a:avLst/>
          </a:prstGeom>
        </p:spPr>
        <p:txBody>
          <a:bodyPr wrap="square" lIns="36000" tIns="36000" rIns="36000" bIns="36000">
            <a:spAutoFit/>
          </a:bodyPr>
          <a:lstStyle/>
          <a:p>
            <a:pPr lvl="0">
              <a:spcAft>
                <a:spcPts val="0"/>
              </a:spcAft>
            </a:pPr>
            <a:r>
              <a:rPr lang="en-US"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Threats</a:t>
            </a:r>
            <a:endPar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Funding necessary to build the set-</a:t>
            </a:r>
            <a:b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b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up  not yet available</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Beam </a:t>
            </a: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availability</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10" name="Rectangle 9">
            <a:extLst>
              <a:ext uri="{FF2B5EF4-FFF2-40B4-BE49-F238E27FC236}">
                <a16:creationId xmlns:a16="http://schemas.microsoft.com/office/drawing/2014/main" xmlns="" id="{20C2C137-FDC4-5D43-80CD-03CE81BC7164}"/>
              </a:ext>
            </a:extLst>
          </p:cNvPr>
          <p:cNvSpPr/>
          <p:nvPr/>
        </p:nvSpPr>
        <p:spPr>
          <a:xfrm rot="16200000">
            <a:off x="-234135" y="2078959"/>
            <a:ext cx="817972"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internal</a:t>
            </a:r>
          </a:p>
        </p:txBody>
      </p:sp>
      <p:sp>
        <p:nvSpPr>
          <p:cNvPr id="11" name="Rectangle 10">
            <a:extLst>
              <a:ext uri="{FF2B5EF4-FFF2-40B4-BE49-F238E27FC236}">
                <a16:creationId xmlns:a16="http://schemas.microsoft.com/office/drawing/2014/main" xmlns="" id="{8AEECDCA-EFFD-6E4E-BADF-813A3171985E}"/>
              </a:ext>
            </a:extLst>
          </p:cNvPr>
          <p:cNvSpPr/>
          <p:nvPr/>
        </p:nvSpPr>
        <p:spPr>
          <a:xfrm>
            <a:off x="1907704" y="404664"/>
            <a:ext cx="825603"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positive</a:t>
            </a:r>
          </a:p>
        </p:txBody>
      </p:sp>
      <p:sp>
        <p:nvSpPr>
          <p:cNvPr id="12" name="Rectangle 11">
            <a:extLst>
              <a:ext uri="{FF2B5EF4-FFF2-40B4-BE49-F238E27FC236}">
                <a16:creationId xmlns:a16="http://schemas.microsoft.com/office/drawing/2014/main" xmlns="" id="{6BFCE028-D9E3-4448-8453-BA8F0D47662A}"/>
              </a:ext>
            </a:extLst>
          </p:cNvPr>
          <p:cNvSpPr/>
          <p:nvPr/>
        </p:nvSpPr>
        <p:spPr>
          <a:xfrm rot="16200000">
            <a:off x="-207705" y="4950289"/>
            <a:ext cx="858175"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external</a:t>
            </a:r>
          </a:p>
        </p:txBody>
      </p:sp>
      <p:cxnSp>
        <p:nvCxnSpPr>
          <p:cNvPr id="17" name="Connecteur droit 16">
            <a:extLst>
              <a:ext uri="{FF2B5EF4-FFF2-40B4-BE49-F238E27FC236}">
                <a16:creationId xmlns:a16="http://schemas.microsoft.com/office/drawing/2014/main" xmlns="" id="{28F74B43-5E2E-EE4F-844C-FF239503A654}"/>
              </a:ext>
            </a:extLst>
          </p:cNvPr>
          <p:cNvCxnSpPr/>
          <p:nvPr/>
        </p:nvCxnSpPr>
        <p:spPr>
          <a:xfrm flipV="1">
            <a:off x="0" y="3645024"/>
            <a:ext cx="9144000" cy="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F8476AE9-EB76-D94E-920C-A8332534E1F1}"/>
              </a:ext>
            </a:extLst>
          </p:cNvPr>
          <p:cNvSpPr/>
          <p:nvPr/>
        </p:nvSpPr>
        <p:spPr>
          <a:xfrm>
            <a:off x="6300192" y="404664"/>
            <a:ext cx="886837"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negative</a:t>
            </a:r>
          </a:p>
        </p:txBody>
      </p:sp>
      <p:sp>
        <p:nvSpPr>
          <p:cNvPr id="16" name="ZoneTexte 15"/>
          <p:cNvSpPr txBox="1"/>
          <p:nvPr/>
        </p:nvSpPr>
        <p:spPr>
          <a:xfrm>
            <a:off x="0" y="0"/>
            <a:ext cx="8964488" cy="461665"/>
          </a:xfrm>
          <a:prstGeom prst="rect">
            <a:avLst/>
          </a:prstGeom>
          <a:noFill/>
        </p:spPr>
        <p:txBody>
          <a:bodyPr wrap="square" rtlCol="0">
            <a:spAutoFit/>
          </a:bodyPr>
          <a:lstStyle/>
          <a:p>
            <a:pPr algn="ctr"/>
            <a:r>
              <a:rPr lang="en-US" sz="2400" b="1" dirty="0" smtClean="0"/>
              <a:t>High-precision decay-probability measurements at  CRYRING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830997"/>
          </a:xfrm>
          <a:prstGeom prst="rect">
            <a:avLst/>
          </a:prstGeom>
          <a:noFill/>
        </p:spPr>
        <p:txBody>
          <a:bodyPr wrap="square" rtlCol="0">
            <a:spAutoFit/>
          </a:bodyPr>
          <a:lstStyle/>
          <a:p>
            <a:pPr algn="ctr"/>
            <a:r>
              <a:rPr lang="en-US" sz="2400" b="1" dirty="0" smtClean="0"/>
              <a:t>Back-up slides </a:t>
            </a:r>
          </a:p>
          <a:p>
            <a:pPr algn="ctr"/>
            <a:r>
              <a:rPr lang="en-US" sz="2400" b="1" dirty="0" smtClean="0"/>
              <a:t>L. </a:t>
            </a:r>
            <a:r>
              <a:rPr lang="en-US" sz="2400" b="1" dirty="0" err="1" smtClean="0"/>
              <a:t>Audouin</a:t>
            </a:r>
            <a:endParaRPr lang="en-US"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9"/>
          <p:cNvSpPr txBox="1">
            <a:spLocks noChangeArrowheads="1"/>
          </p:cNvSpPr>
          <p:nvPr/>
        </p:nvSpPr>
        <p:spPr bwMode="auto">
          <a:xfrm>
            <a:off x="67867" y="-241300"/>
            <a:ext cx="7992665" cy="1354217"/>
          </a:xfrm>
          <a:prstGeom prst="rect">
            <a:avLst/>
          </a:prstGeom>
          <a:noFill/>
          <a:ln w="9525">
            <a:noFill/>
            <a:miter lim="800000"/>
            <a:headEnd/>
            <a:tailEnd/>
          </a:ln>
        </p:spPr>
        <p:txBody>
          <a:bodyPr>
            <a:spAutoFit/>
          </a:bodyPr>
          <a:lstStyle/>
          <a:p>
            <a:endParaRPr lang="en-US" b="1"/>
          </a:p>
          <a:p>
            <a:r>
              <a:rPr lang="en-US" sz="3200" b="1"/>
              <a:t>SOFIA: perspectives and risk/opportunity assessment</a:t>
            </a:r>
          </a:p>
        </p:txBody>
      </p:sp>
      <p:sp>
        <p:nvSpPr>
          <p:cNvPr id="3" name="ZoneTexte 2">
            <a:extLst>
              <a:ext uri="{FF2B5EF4-FFF2-40B4-BE49-F238E27FC236}"/>
            </a:extLst>
          </p:cNvPr>
          <p:cNvSpPr txBox="1"/>
          <p:nvPr/>
        </p:nvSpPr>
        <p:spPr>
          <a:xfrm flipH="1">
            <a:off x="179512" y="1556792"/>
            <a:ext cx="4239816" cy="3416300"/>
          </a:xfrm>
          <a:prstGeom prst="rect">
            <a:avLst/>
          </a:prstGeom>
          <a:noFill/>
          <a:ln w="57150">
            <a:solidFill>
              <a:srgbClr val="00B0F0"/>
            </a:solidFill>
          </a:ln>
        </p:spPr>
        <p:txBody>
          <a:bodyPr>
            <a:spAutoFit/>
          </a:bodyPr>
          <a:lstStyle/>
          <a:p>
            <a:pPr marL="285750" indent="-285750">
              <a:buFont typeface="Arial" panose="020B0604020202020204" pitchFamily="34" charset="0"/>
              <a:buChar char="•"/>
              <a:defRPr/>
            </a:pPr>
            <a:r>
              <a:rPr lang="en-US" dirty="0"/>
              <a:t>Coupling to the CALIFA array:</a:t>
            </a:r>
          </a:p>
          <a:p>
            <a:pPr>
              <a:defRPr/>
            </a:pPr>
            <a:r>
              <a:rPr lang="en-US" dirty="0"/>
              <a:t>-&gt; (p,2pf) measurement: study the influence of excitation energy on yields</a:t>
            </a:r>
          </a:p>
          <a:p>
            <a:pPr marL="285750" indent="-285750">
              <a:buFont typeface="Arial" panose="020B0604020202020204" pitchFamily="34" charset="0"/>
              <a:buChar char="•"/>
              <a:defRPr/>
            </a:pPr>
            <a:r>
              <a:rPr lang="en-US" dirty="0"/>
              <a:t>Coupling to the NeuLAND neutron wall:</a:t>
            </a:r>
          </a:p>
          <a:p>
            <a:pPr>
              <a:defRPr/>
            </a:pPr>
            <a:r>
              <a:rPr lang="en-US" dirty="0"/>
              <a:t>-&gt; Neutron assignation for in-depth test of the energy partition</a:t>
            </a:r>
          </a:p>
          <a:p>
            <a:pPr marL="285750" indent="-285750">
              <a:buFont typeface="Arial" panose="020B0604020202020204" pitchFamily="34" charset="0"/>
              <a:buChar char="•"/>
              <a:defRPr/>
            </a:pPr>
            <a:r>
              <a:rPr lang="en-US" baseline="30000" dirty="0"/>
              <a:t>242</a:t>
            </a:r>
            <a:r>
              <a:rPr lang="en-US" dirty="0"/>
              <a:t>Pu primary beam</a:t>
            </a:r>
          </a:p>
          <a:p>
            <a:pPr>
              <a:defRPr/>
            </a:pPr>
            <a:r>
              <a:rPr lang="en-US" dirty="0"/>
              <a:t>-&gt; High-precision nuclear data for energy application (yields of </a:t>
            </a:r>
            <a:r>
              <a:rPr lang="en-US" baseline="30000" dirty="0"/>
              <a:t>240</a:t>
            </a:r>
            <a:r>
              <a:rPr lang="en-US" dirty="0"/>
              <a:t>Pu* !)</a:t>
            </a:r>
          </a:p>
          <a:p>
            <a:pPr marL="285750" indent="-285750">
              <a:buFont typeface="Arial" panose="020B0604020202020204" pitchFamily="34" charset="0"/>
              <a:buChar char="•"/>
              <a:defRPr/>
            </a:pPr>
            <a:r>
              <a:rPr lang="en-US" dirty="0"/>
              <a:t>(long-term) Super-FRS beams:</a:t>
            </a:r>
          </a:p>
          <a:p>
            <a:pPr>
              <a:defRPr/>
            </a:pPr>
            <a:r>
              <a:rPr lang="en-US" dirty="0"/>
              <a:t>-&gt; New range of exotics systems, including neutron-rich nuclei (astrophysical interest)</a:t>
            </a:r>
          </a:p>
        </p:txBody>
      </p:sp>
      <p:sp>
        <p:nvSpPr>
          <p:cNvPr id="4100" name="ZoneTexte 3"/>
          <p:cNvSpPr txBox="1">
            <a:spLocks noChangeArrowheads="1"/>
          </p:cNvSpPr>
          <p:nvPr/>
        </p:nvSpPr>
        <p:spPr bwMode="auto">
          <a:xfrm>
            <a:off x="4644008" y="3429000"/>
            <a:ext cx="4499992" cy="1200329"/>
          </a:xfrm>
          <a:prstGeom prst="rect">
            <a:avLst/>
          </a:prstGeom>
          <a:noFill/>
          <a:ln w="57150">
            <a:solidFill>
              <a:srgbClr val="FF0000"/>
            </a:solidFill>
            <a:miter lim="800000"/>
            <a:headEnd/>
            <a:tailEnd/>
          </a:ln>
        </p:spPr>
        <p:txBody>
          <a:bodyPr wrap="square">
            <a:spAutoFit/>
          </a:bodyPr>
          <a:lstStyle/>
          <a:p>
            <a:pPr marL="285750" indent="-285750">
              <a:buFont typeface="Arial" pitchFamily="34" charset="0"/>
              <a:buChar char="•"/>
            </a:pPr>
            <a:r>
              <a:rPr lang="en-US"/>
              <a:t>Key position of CEA-DAM in the collaboration</a:t>
            </a:r>
          </a:p>
          <a:p>
            <a:pPr marL="285750" indent="-285750">
              <a:buFont typeface="Arial" pitchFamily="34" charset="0"/>
              <a:buChar char="•"/>
            </a:pPr>
            <a:r>
              <a:rPr lang="en-US"/>
              <a:t>Harsh competition for beam time</a:t>
            </a:r>
          </a:p>
          <a:p>
            <a:pPr marL="285750" indent="-285750">
              <a:buFont typeface="Arial" pitchFamily="34" charset="0"/>
              <a:buChar char="•"/>
            </a:pPr>
            <a:r>
              <a:rPr lang="en-US"/>
              <a:t>Lack of physicist manpower on IN2P3 side</a:t>
            </a:r>
          </a:p>
        </p:txBody>
      </p:sp>
      <p:sp>
        <p:nvSpPr>
          <p:cNvPr id="6" name="ZoneTexte 5">
            <a:extLst>
              <a:ext uri="{FF2B5EF4-FFF2-40B4-BE49-F238E27FC236}"/>
            </a:extLst>
          </p:cNvPr>
          <p:cNvSpPr txBox="1"/>
          <p:nvPr/>
        </p:nvSpPr>
        <p:spPr>
          <a:xfrm>
            <a:off x="4644008" y="1700808"/>
            <a:ext cx="4114396" cy="1200329"/>
          </a:xfrm>
          <a:prstGeom prst="rect">
            <a:avLst/>
          </a:prstGeom>
          <a:noFill/>
          <a:ln w="57150">
            <a:solidFill>
              <a:schemeClr val="accent6">
                <a:lumMod val="60000"/>
                <a:lumOff val="40000"/>
              </a:schemeClr>
            </a:solidFill>
          </a:ln>
        </p:spPr>
        <p:txBody>
          <a:bodyPr wrap="none">
            <a:spAutoFit/>
          </a:bodyPr>
          <a:lstStyle/>
          <a:p>
            <a:pPr marL="285750" indent="-285750">
              <a:buFont typeface="Arial" panose="020B0604020202020204" pitchFamily="34" charset="0"/>
              <a:buChar char="•"/>
              <a:defRPr/>
            </a:pPr>
            <a:r>
              <a:rPr lang="en-US" dirty="0"/>
              <a:t>Successful first experiments</a:t>
            </a:r>
          </a:p>
          <a:p>
            <a:pPr marL="285750" indent="-285750">
              <a:buFont typeface="Arial" panose="020B0604020202020204" pitchFamily="34" charset="0"/>
              <a:buChar char="•"/>
              <a:defRPr/>
            </a:pPr>
            <a:r>
              <a:rPr lang="en-US" dirty="0"/>
              <a:t>Cutting-edge technologies</a:t>
            </a:r>
          </a:p>
          <a:p>
            <a:pPr marL="285750" indent="-285750">
              <a:buFont typeface="Arial" panose="020B0604020202020204" pitchFamily="34" charset="0"/>
              <a:buChar char="•"/>
              <a:defRPr/>
            </a:pPr>
            <a:r>
              <a:rPr lang="en-US" dirty="0"/>
              <a:t>IN2P3 contribution: specific and visible</a:t>
            </a:r>
          </a:p>
          <a:p>
            <a:pPr marL="285750" indent="-285750">
              <a:buFont typeface="Arial" panose="020B0604020202020204" pitchFamily="34" charset="0"/>
              <a:buChar char="•"/>
              <a:defRPr/>
            </a:pPr>
            <a:r>
              <a:rPr lang="en-US" dirty="0"/>
              <a:t>Short, mid and long-term program</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624" y="2420888"/>
            <a:ext cx="8964488" cy="830997"/>
          </a:xfrm>
          <a:prstGeom prst="rect">
            <a:avLst/>
          </a:prstGeom>
          <a:noFill/>
        </p:spPr>
        <p:txBody>
          <a:bodyPr wrap="square" rtlCol="0">
            <a:spAutoFit/>
          </a:bodyPr>
          <a:lstStyle/>
          <a:p>
            <a:pPr algn="ctr"/>
            <a:r>
              <a:rPr lang="en-US" sz="2400" b="1" dirty="0" smtClean="0"/>
              <a:t>Back-up slides </a:t>
            </a:r>
          </a:p>
          <a:p>
            <a:pPr algn="ctr"/>
            <a:r>
              <a:rPr lang="en-US" sz="2400" b="1" dirty="0" smtClean="0"/>
              <a:t>N. </a:t>
            </a:r>
            <a:r>
              <a:rPr lang="en-US" sz="2400" b="1" dirty="0" err="1" smtClean="0"/>
              <a:t>Lecesne</a:t>
            </a:r>
            <a:endParaRPr lang="en-US" sz="2400" b="1"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1B3E2F-D756-A441-AE83-D84820478A38}"/>
              </a:ext>
            </a:extLst>
          </p:cNvPr>
          <p:cNvSpPr/>
          <p:nvPr/>
        </p:nvSpPr>
        <p:spPr>
          <a:xfrm>
            <a:off x="0" y="0"/>
            <a:ext cx="7448578" cy="461665"/>
          </a:xfrm>
          <a:prstGeom prst="rect">
            <a:avLst/>
          </a:prstGeom>
        </p:spPr>
        <p:txBody>
          <a:bodyPr wrap="none">
            <a:spAutoFit/>
          </a:bodyPr>
          <a:lstStyle/>
          <a:p>
            <a:pPr algn="ctr"/>
            <a:r>
              <a:rPr lang="en-US" sz="2400" b="1" dirty="0"/>
              <a:t>High-resolution Laser spectroscopy of super-heavy nuclei</a:t>
            </a:r>
          </a:p>
        </p:txBody>
      </p:sp>
      <p:cxnSp>
        <p:nvCxnSpPr>
          <p:cNvPr id="3" name="Connecteur droit 2">
            <a:extLst>
              <a:ext uri="{FF2B5EF4-FFF2-40B4-BE49-F238E27FC236}">
                <a16:creationId xmlns:a16="http://schemas.microsoft.com/office/drawing/2014/main" xmlns="" id="{F514B13C-F381-3F4F-BC93-2BE0AE0E3BD3}"/>
              </a:ext>
            </a:extLst>
          </p:cNvPr>
          <p:cNvCxnSpPr/>
          <p:nvPr/>
        </p:nvCxnSpPr>
        <p:spPr>
          <a:xfrm>
            <a:off x="5004048" y="765175"/>
            <a:ext cx="0" cy="55441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xmlns="" id="{0024ADD8-5105-624D-9BC4-0CF77CE06CDC}"/>
              </a:ext>
            </a:extLst>
          </p:cNvPr>
          <p:cNvCxnSpPr/>
          <p:nvPr/>
        </p:nvCxnSpPr>
        <p:spPr>
          <a:xfrm>
            <a:off x="630331" y="765175"/>
            <a:ext cx="0" cy="55441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xmlns="" id="{2CE6CDD4-131C-F74B-BD53-FEFBF0840053}"/>
              </a:ext>
            </a:extLst>
          </p:cNvPr>
          <p:cNvCxnSpPr/>
          <p:nvPr/>
        </p:nvCxnSpPr>
        <p:spPr>
          <a:xfrm flipV="1">
            <a:off x="0" y="1628775"/>
            <a:ext cx="8641655" cy="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1EB8CEA6-B1B8-7248-A538-5744BCF1944A}"/>
              </a:ext>
            </a:extLst>
          </p:cNvPr>
          <p:cNvSpPr/>
          <p:nvPr/>
        </p:nvSpPr>
        <p:spPr>
          <a:xfrm>
            <a:off x="683568" y="1700808"/>
            <a:ext cx="4220313" cy="2134806"/>
          </a:xfrm>
          <a:prstGeom prst="rect">
            <a:avLst/>
          </a:prstGeom>
        </p:spPr>
        <p:txBody>
          <a:bodyPr wrap="none" lIns="36000" tIns="36000" rIns="36000" bIns="36000">
            <a:spAutoFit/>
          </a:bodyPr>
          <a:lstStyle/>
          <a:p>
            <a:pPr lvl="0">
              <a:spcAft>
                <a:spcPts val="0"/>
              </a:spcAft>
            </a:pPr>
            <a:r>
              <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Strengths</a:t>
            </a:r>
          </a:p>
          <a:p>
            <a:pPr lvl="0">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Unique set-up and knowhow</a:t>
            </a: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High scientific impact and discovery potential</a:t>
            </a: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Synergies: atomic physics methods</a:t>
            </a:r>
            <a:b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b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and nuclear structure studies</a:t>
            </a:r>
          </a:p>
          <a:p>
            <a:pPr marL="285750" lvl="0" indent="-285750">
              <a:spcBef>
                <a:spcPts val="600"/>
              </a:spcBef>
              <a:spcAft>
                <a:spcPts val="0"/>
              </a:spcAft>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Strong visibility of IN2P3</a:t>
            </a:r>
          </a:p>
        </p:txBody>
      </p:sp>
      <p:sp>
        <p:nvSpPr>
          <p:cNvPr id="7" name="Rectangle 6">
            <a:extLst>
              <a:ext uri="{FF2B5EF4-FFF2-40B4-BE49-F238E27FC236}">
                <a16:creationId xmlns:a16="http://schemas.microsoft.com/office/drawing/2014/main" xmlns="" id="{406FA06E-AA17-4940-AC31-D4AE1B6791EC}"/>
              </a:ext>
            </a:extLst>
          </p:cNvPr>
          <p:cNvSpPr/>
          <p:nvPr/>
        </p:nvSpPr>
        <p:spPr>
          <a:xfrm>
            <a:off x="5191673" y="1773238"/>
            <a:ext cx="3952328" cy="2319472"/>
          </a:xfrm>
          <a:prstGeom prst="rect">
            <a:avLst/>
          </a:prstGeom>
        </p:spPr>
        <p:txBody>
          <a:bodyPr wrap="square" lIns="36000" tIns="36000" rIns="36000" bIns="36000">
            <a:spAutoFit/>
          </a:bodyPr>
          <a:lstStyle/>
          <a:p>
            <a:pPr lvl="0">
              <a:spcAft>
                <a:spcPts val="0"/>
              </a:spcAft>
            </a:pPr>
            <a:r>
              <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weaknesses</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lvl="0" indent="-285750">
              <a:spcAft>
                <a:spcPts val="0"/>
              </a:spcAft>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Not yet strongly involved in technical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development and </a:t>
            </a: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tests</a:t>
            </a:r>
          </a:p>
          <a:p>
            <a:pPr lvl="0">
              <a:spcAft>
                <a:spcPts val="0"/>
              </a:spcAft>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(Investment budget…)</a:t>
            </a: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lvl="0" indent="-285750">
              <a:spcAft>
                <a:spcPts val="0"/>
              </a:spcAft>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Manpower for supporting experiment and</a:t>
            </a:r>
          </a:p>
          <a:p>
            <a:pPr lvl="0">
              <a:spcAft>
                <a:spcPts val="0"/>
              </a:spcAft>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for analysis</a:t>
            </a:r>
          </a:p>
          <a:p>
            <a:pPr lvl="0">
              <a:spcAft>
                <a:spcPts val="0"/>
              </a:spcAft>
              <a:tabLst>
                <a:tab pos="355600" algn="l"/>
                <a:tab pos="625475" algn="l"/>
              </a:tabLst>
            </a:pPr>
            <a:r>
              <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(PhD funding…)</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8" name="Rectangle 7">
            <a:extLst>
              <a:ext uri="{FF2B5EF4-FFF2-40B4-BE49-F238E27FC236}">
                <a16:creationId xmlns:a16="http://schemas.microsoft.com/office/drawing/2014/main" xmlns="" id="{DCE05223-E959-DE4C-AFE0-47D55A13B4F7}"/>
              </a:ext>
            </a:extLst>
          </p:cNvPr>
          <p:cNvSpPr/>
          <p:nvPr/>
        </p:nvSpPr>
        <p:spPr>
          <a:xfrm>
            <a:off x="843941" y="4149080"/>
            <a:ext cx="3784745" cy="2073251"/>
          </a:xfrm>
          <a:prstGeom prst="rect">
            <a:avLst/>
          </a:prstGeom>
        </p:spPr>
        <p:txBody>
          <a:bodyPr wrap="none" lIns="36000" tIns="36000" rIns="36000" bIns="36000">
            <a:spAutoFit/>
          </a:bodyPr>
          <a:lstStyle/>
          <a:p>
            <a:pPr lvl="0">
              <a:spcAft>
                <a:spcPts val="0"/>
              </a:spcAft>
            </a:pPr>
            <a:r>
              <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opportunities</a:t>
            </a:r>
          </a:p>
          <a:p>
            <a:pPr lvl="0">
              <a:spcAft>
                <a:spcPts val="0"/>
              </a:spcAft>
              <a:tabLst>
                <a:tab pos="355600" algn="l"/>
                <a:tab pos="625475" algn="l"/>
              </a:tabLst>
            </a:pPr>
            <a:endParaRPr lang="en-US"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Complementary access to basic features</a:t>
            </a:r>
            <a:b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b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of the heaviest nuclei</a:t>
            </a:r>
          </a:p>
          <a:p>
            <a:pPr marL="285750" indent="-285750">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Set-up the course for future program </a:t>
            </a:r>
            <a:b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b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S3 Low Energy Branch</a:t>
            </a:r>
          </a:p>
          <a:p>
            <a:pPr marL="285750" indent="-285750">
              <a:buFont typeface="Arial" panose="020B0604020202020204" pitchFamily="34" charset="0"/>
              <a:buChar cha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Strengthen IN2P3-NUSTAR collaboration</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9" name="Rectangle 8">
            <a:extLst>
              <a:ext uri="{FF2B5EF4-FFF2-40B4-BE49-F238E27FC236}">
                <a16:creationId xmlns:a16="http://schemas.microsoft.com/office/drawing/2014/main" xmlns="" id="{1F60A735-3100-B24F-BDBA-B8DDFDFB1529}"/>
              </a:ext>
            </a:extLst>
          </p:cNvPr>
          <p:cNvSpPr/>
          <p:nvPr/>
        </p:nvSpPr>
        <p:spPr>
          <a:xfrm>
            <a:off x="5191672" y="4149080"/>
            <a:ext cx="2980422" cy="1827030"/>
          </a:xfrm>
          <a:prstGeom prst="rect">
            <a:avLst/>
          </a:prstGeom>
        </p:spPr>
        <p:txBody>
          <a:bodyPr wrap="none" lIns="36000" tIns="36000" rIns="36000" bIns="36000">
            <a:spAutoFit/>
          </a:bodyPr>
          <a:lstStyle/>
          <a:p>
            <a:pPr lvl="0">
              <a:spcAft>
                <a:spcPts val="0"/>
              </a:spcAft>
            </a:pPr>
            <a:r>
              <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threats</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Beam time / accepted exp.</a:t>
            </a:r>
          </a:p>
          <a:p>
            <a:pPr lvl="0">
              <a:spcAft>
                <a:spcPts val="0"/>
              </a:spcAft>
              <a:tabLst>
                <a:tab pos="355600" algn="l"/>
                <a:tab pos="625475" algn="l"/>
              </a:tabLst>
            </a:pPr>
            <a:endPar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a:p>
            <a:pPr>
              <a:tabLst>
                <a:tab pos="355600" algn="l"/>
                <a:tab pos="625475" algn="l"/>
              </a:tabLst>
            </a:pP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	</a:t>
            </a:r>
            <a:r>
              <a:rPr lang="en-US" sz="1600" b="1" dirty="0" smtClean="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Beam </a:t>
            </a:r>
            <a:r>
              <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availability</a:t>
            </a:r>
          </a:p>
          <a:p>
            <a:pPr lvl="0">
              <a:spcAft>
                <a:spcPts val="0"/>
              </a:spcAft>
              <a:tabLst>
                <a:tab pos="355600" algn="l"/>
                <a:tab pos="625475" algn="l"/>
              </a:tabLst>
            </a:pPr>
            <a:endParaRPr lang="en-US" sz="1600" b="1"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endParaRPr>
          </a:p>
        </p:txBody>
      </p:sp>
      <p:sp>
        <p:nvSpPr>
          <p:cNvPr id="10" name="Rectangle 9">
            <a:extLst>
              <a:ext uri="{FF2B5EF4-FFF2-40B4-BE49-F238E27FC236}">
                <a16:creationId xmlns:a16="http://schemas.microsoft.com/office/drawing/2014/main" xmlns="" id="{20C2C137-FDC4-5D43-80CD-03CE81BC7164}"/>
              </a:ext>
            </a:extLst>
          </p:cNvPr>
          <p:cNvSpPr/>
          <p:nvPr/>
        </p:nvSpPr>
        <p:spPr>
          <a:xfrm rot="16200000">
            <a:off x="-187604" y="2616117"/>
            <a:ext cx="817972"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internal</a:t>
            </a:r>
          </a:p>
        </p:txBody>
      </p:sp>
      <p:sp>
        <p:nvSpPr>
          <p:cNvPr id="11" name="Rectangle 10">
            <a:extLst>
              <a:ext uri="{FF2B5EF4-FFF2-40B4-BE49-F238E27FC236}">
                <a16:creationId xmlns:a16="http://schemas.microsoft.com/office/drawing/2014/main" xmlns="" id="{8AEECDCA-EFFD-6E4E-BADF-813A3171985E}"/>
              </a:ext>
            </a:extLst>
          </p:cNvPr>
          <p:cNvSpPr/>
          <p:nvPr/>
        </p:nvSpPr>
        <p:spPr>
          <a:xfrm>
            <a:off x="1979712" y="908720"/>
            <a:ext cx="825603"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positive</a:t>
            </a:r>
          </a:p>
        </p:txBody>
      </p:sp>
      <p:sp>
        <p:nvSpPr>
          <p:cNvPr id="12" name="Rectangle 11">
            <a:extLst>
              <a:ext uri="{FF2B5EF4-FFF2-40B4-BE49-F238E27FC236}">
                <a16:creationId xmlns:a16="http://schemas.microsoft.com/office/drawing/2014/main" xmlns="" id="{6BFCE028-D9E3-4448-8453-BA8F0D47662A}"/>
              </a:ext>
            </a:extLst>
          </p:cNvPr>
          <p:cNvSpPr/>
          <p:nvPr/>
        </p:nvSpPr>
        <p:spPr>
          <a:xfrm rot="16200000">
            <a:off x="-207705" y="4950289"/>
            <a:ext cx="858175"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external</a:t>
            </a:r>
          </a:p>
        </p:txBody>
      </p:sp>
      <p:pic>
        <p:nvPicPr>
          <p:cNvPr id="13" name="Picture 2" descr="https://3c1703fe8d.site.internapcdn.net/newman/gfx/news/hires/2018/5b338efe670fc.jpg">
            <a:extLst>
              <a:ext uri="{FF2B5EF4-FFF2-40B4-BE49-F238E27FC236}">
                <a16:creationId xmlns:a16="http://schemas.microsoft.com/office/drawing/2014/main" xmlns="" id="{592EC75B-3242-8F4D-971C-AFCD2D1F925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82820" y="0"/>
            <a:ext cx="1761180" cy="144672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 name="Connecteur droit 16">
            <a:extLst>
              <a:ext uri="{FF2B5EF4-FFF2-40B4-BE49-F238E27FC236}">
                <a16:creationId xmlns:a16="http://schemas.microsoft.com/office/drawing/2014/main" xmlns="" id="{28F74B43-5E2E-EE4F-844C-FF239503A654}"/>
              </a:ext>
            </a:extLst>
          </p:cNvPr>
          <p:cNvCxnSpPr/>
          <p:nvPr/>
        </p:nvCxnSpPr>
        <p:spPr>
          <a:xfrm flipV="1">
            <a:off x="35496" y="3984959"/>
            <a:ext cx="8641655" cy="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F8476AE9-EB76-D94E-920C-A8332534E1F1}"/>
              </a:ext>
            </a:extLst>
          </p:cNvPr>
          <p:cNvSpPr/>
          <p:nvPr/>
        </p:nvSpPr>
        <p:spPr>
          <a:xfrm>
            <a:off x="6012160" y="908720"/>
            <a:ext cx="886837" cy="349702"/>
          </a:xfrm>
          <a:prstGeom prst="rect">
            <a:avLst/>
          </a:prstGeom>
        </p:spPr>
        <p:txBody>
          <a:bodyPr wrap="none" lIns="36000" tIns="36000" rIns="36000" bIns="36000">
            <a:spAutoFit/>
          </a:bodyPr>
          <a:lstStyle/>
          <a:p>
            <a:pPr lvl="0" algn="ctr">
              <a:spcAft>
                <a:spcPts val="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negative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F5DECE17-D6A9-6F45-B294-6B14709BE530}"/>
              </a:ext>
            </a:extLst>
          </p:cNvPr>
          <p:cNvPicPr>
            <a:picLocks noGrp="1" noChangeAspect="1"/>
          </p:cNvPicPr>
          <p:nvPr>
            <p:ph idx="1"/>
          </p:nvPr>
        </p:nvPicPr>
        <p:blipFill>
          <a:blip r:embed="rId2" cstate="print"/>
          <a:stretch>
            <a:fillRect/>
          </a:stretch>
        </p:blipFill>
        <p:spPr>
          <a:xfrm>
            <a:off x="1187624" y="332656"/>
            <a:ext cx="6768752" cy="6129134"/>
          </a:xfrm>
        </p:spPr>
      </p:pic>
    </p:spTree>
    <p:extLst>
      <p:ext uri="{BB962C8B-B14F-4D97-AF65-F5344CB8AC3E}">
        <p14:creationId xmlns:p14="http://schemas.microsoft.com/office/powerpoint/2010/main" xmlns="" val="10651403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p:cNvGraphicFramePr>
          <p:nvPr>
            <p:extLst/>
          </p:nvPr>
        </p:nvGraphicFramePr>
        <p:xfrm>
          <a:off x="1371601" y="2952750"/>
          <a:ext cx="6309122" cy="3689350"/>
        </p:xfrm>
        <a:graphic>
          <a:graphicData uri="http://schemas.openxmlformats.org/presentationml/2006/ole">
            <p:oleObj spid="_x0000_s1030" name="Graph" r:id="rId4" imgW="7315200" imgH="2895600" progId="">
              <p:embed/>
            </p:oleObj>
          </a:graphicData>
        </a:graphic>
      </p:graphicFrame>
      <p:grpSp>
        <p:nvGrpSpPr>
          <p:cNvPr id="4" name="Group 10"/>
          <p:cNvGrpSpPr/>
          <p:nvPr/>
        </p:nvGrpSpPr>
        <p:grpSpPr>
          <a:xfrm>
            <a:off x="1143000" y="692698"/>
            <a:ext cx="4629150" cy="2713463"/>
            <a:chOff x="0" y="674517"/>
            <a:chExt cx="6172200" cy="2713463"/>
          </a:xfrm>
        </p:grpSpPr>
        <p:grpSp>
          <p:nvGrpSpPr>
            <p:cNvPr id="6" name="Group 8"/>
            <p:cNvGrpSpPr/>
            <p:nvPr/>
          </p:nvGrpSpPr>
          <p:grpSpPr>
            <a:xfrm>
              <a:off x="0" y="674517"/>
              <a:ext cx="6172200" cy="2713463"/>
              <a:chOff x="0" y="674517"/>
              <a:chExt cx="6172200" cy="2713463"/>
            </a:xfrm>
          </p:grpSpPr>
          <p:grpSp>
            <p:nvGrpSpPr>
              <p:cNvPr id="8" name="Group 5"/>
              <p:cNvGrpSpPr/>
              <p:nvPr/>
            </p:nvGrpSpPr>
            <p:grpSpPr>
              <a:xfrm>
                <a:off x="0" y="674517"/>
                <a:ext cx="6172200" cy="2713463"/>
                <a:chOff x="0" y="674517"/>
                <a:chExt cx="6172200" cy="2713463"/>
              </a:xfrm>
            </p:grpSpPr>
            <p:pic>
              <p:nvPicPr>
                <p:cNvPr id="29"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5303" r="35137"/>
                <a:stretch/>
              </p:blipFill>
              <p:spPr bwMode="auto">
                <a:xfrm>
                  <a:off x="0" y="674517"/>
                  <a:ext cx="6172200" cy="2713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1720" y="683309"/>
                  <a:ext cx="304800" cy="8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
              <p:cNvGrpSpPr/>
              <p:nvPr/>
            </p:nvGrpSpPr>
            <p:grpSpPr>
              <a:xfrm>
                <a:off x="831382" y="1062045"/>
                <a:ext cx="169755" cy="655311"/>
                <a:chOff x="831382" y="1062045"/>
                <a:chExt cx="169755" cy="655311"/>
              </a:xfrm>
            </p:grpSpPr>
            <p:sp>
              <p:nvSpPr>
                <p:cNvPr id="2" name="Rectangle 1"/>
                <p:cNvSpPr/>
                <p:nvPr/>
              </p:nvSpPr>
              <p:spPr>
                <a:xfrm>
                  <a:off x="868630" y="1142999"/>
                  <a:ext cx="97110" cy="574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1382" y="1062045"/>
                  <a:ext cx="169755" cy="152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103160" y="1333500"/>
              <a:ext cx="752139" cy="134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8" name="Object 47"/>
          <p:cNvGraphicFramePr>
            <a:graphicFrameLocks/>
          </p:cNvGraphicFramePr>
          <p:nvPr>
            <p:extLst/>
          </p:nvPr>
        </p:nvGraphicFramePr>
        <p:xfrm>
          <a:off x="1371600" y="2951162"/>
          <a:ext cx="6309360" cy="3676650"/>
        </p:xfrm>
        <a:graphic>
          <a:graphicData uri="http://schemas.openxmlformats.org/presentationml/2006/ole">
            <p:oleObj spid="_x0000_s1031" name="Graph" r:id="rId6" imgW="7315200" imgH="2895600" progId="">
              <p:embed/>
            </p:oleObj>
          </a:graphicData>
        </a:graphic>
      </p:graphicFrame>
      <p:sp>
        <p:nvSpPr>
          <p:cNvPr id="131" name="Rectangle 130"/>
          <p:cNvSpPr/>
          <p:nvPr/>
        </p:nvSpPr>
        <p:spPr>
          <a:xfrm>
            <a:off x="44169" y="54432"/>
            <a:ext cx="9052479" cy="584775"/>
          </a:xfrm>
          <a:prstGeom prst="rect">
            <a:avLst/>
          </a:prstGeom>
        </p:spPr>
        <p:txBody>
          <a:bodyPr wrap="none">
            <a:spAutoFit/>
          </a:bodyPr>
          <a:lstStyle/>
          <a:p>
            <a:pPr lvl="0" algn="ctr">
              <a:defRPr/>
            </a:pPr>
            <a:r>
              <a:rPr lang="en-US" sz="3200" b="1" dirty="0">
                <a:solidFill>
                  <a:schemeClr val="bg1"/>
                </a:solidFill>
                <a:latin typeface="Verdana" pitchFamily="34" charset="0"/>
                <a:ea typeface="Verdana" pitchFamily="34" charset="0"/>
                <a:cs typeface="Verdana" pitchFamily="34" charset="0"/>
              </a:rPr>
              <a:t>In-Cell vs In-Jet Spectroscopy of </a:t>
            </a:r>
            <a:r>
              <a:rPr lang="en-US" sz="3200" b="1" baseline="30000" dirty="0">
                <a:solidFill>
                  <a:schemeClr val="bg1"/>
                </a:solidFill>
                <a:latin typeface="Verdana" pitchFamily="34" charset="0"/>
                <a:ea typeface="Verdana" pitchFamily="34" charset="0"/>
                <a:cs typeface="Verdana" pitchFamily="34" charset="0"/>
              </a:rPr>
              <a:t>215</a:t>
            </a:r>
            <a:r>
              <a:rPr lang="en-US" sz="3200" b="1" dirty="0">
                <a:solidFill>
                  <a:schemeClr val="bg1"/>
                </a:solidFill>
                <a:latin typeface="Verdana" pitchFamily="34" charset="0"/>
                <a:ea typeface="Verdana" pitchFamily="34" charset="0"/>
                <a:cs typeface="Verdana" pitchFamily="34" charset="0"/>
              </a:rPr>
              <a:t>Ac</a:t>
            </a:r>
          </a:p>
        </p:txBody>
      </p:sp>
      <p:sp>
        <p:nvSpPr>
          <p:cNvPr id="27" name="TextBox 26"/>
          <p:cNvSpPr txBox="1"/>
          <p:nvPr/>
        </p:nvSpPr>
        <p:spPr>
          <a:xfrm>
            <a:off x="3543261" y="6146482"/>
            <a:ext cx="1937900" cy="338554"/>
          </a:xfrm>
          <a:prstGeom prst="rect">
            <a:avLst/>
          </a:prstGeom>
          <a:noFill/>
        </p:spPr>
        <p:txBody>
          <a:bodyPr wrap="square" rtlCol="0">
            <a:spAutoFit/>
          </a:bodyPr>
          <a:lstStyle/>
          <a:p>
            <a:r>
              <a:rPr lang="en-US" sz="800" b="1" dirty="0">
                <a:solidFill>
                  <a:schemeClr val="bg1"/>
                </a:solidFill>
                <a:latin typeface="Verdana" pitchFamily="34" charset="0"/>
                <a:ea typeface="Verdana" pitchFamily="34" charset="0"/>
                <a:cs typeface="Verdana" pitchFamily="34" charset="0"/>
              </a:rPr>
              <a:t>R. Ferrer ·</a:t>
            </a:r>
            <a:r>
              <a:rPr lang="en-US" sz="800" dirty="0">
                <a:solidFill>
                  <a:schemeClr val="bg1"/>
                </a:solidFill>
                <a:latin typeface="Verdana" pitchFamily="34" charset="0"/>
                <a:ea typeface="Verdana" pitchFamily="34" charset="0"/>
                <a:cs typeface="Verdana" pitchFamily="34" charset="0"/>
              </a:rPr>
              <a:t> IKS Seminar January 13th, 2016 </a:t>
            </a:r>
            <a:r>
              <a:rPr lang="en-US" sz="800" b="1" dirty="0">
                <a:solidFill>
                  <a:schemeClr val="bg1"/>
                </a:solidFill>
                <a:latin typeface="Verdana" pitchFamily="34" charset="0"/>
                <a:ea typeface="Verdana" pitchFamily="34" charset="0"/>
                <a:cs typeface="Verdana" pitchFamily="34" charset="0"/>
              </a:rPr>
              <a:t>·</a:t>
            </a:r>
            <a:endParaRPr lang="en-US" sz="800" dirty="0">
              <a:solidFill>
                <a:schemeClr val="bg1"/>
              </a:solidFill>
              <a:latin typeface="Verdana" pitchFamily="34" charset="0"/>
              <a:ea typeface="Verdana" pitchFamily="34" charset="0"/>
              <a:cs typeface="Verdana" pitchFamily="34" charset="0"/>
            </a:endParaRPr>
          </a:p>
        </p:txBody>
      </p:sp>
      <p:sp>
        <p:nvSpPr>
          <p:cNvPr id="14" name="Rectangle 13"/>
          <p:cNvSpPr/>
          <p:nvPr/>
        </p:nvSpPr>
        <p:spPr>
          <a:xfrm>
            <a:off x="4747674" y="6237312"/>
            <a:ext cx="4014240" cy="261610"/>
          </a:xfrm>
          <a:prstGeom prst="rect">
            <a:avLst/>
          </a:prstGeom>
        </p:spPr>
        <p:txBody>
          <a:bodyPr wrap="none">
            <a:spAutoFit/>
          </a:bodyPr>
          <a:lstStyle/>
          <a:p>
            <a:r>
              <a:rPr lang="es-ES" sz="1100" b="1" dirty="0">
                <a:solidFill>
                  <a:srgbClr val="000000"/>
                </a:solidFill>
                <a:latin typeface="Verdana" panose="020B0604030504040204" pitchFamily="34" charset="0"/>
                <a:ea typeface="Verdana" panose="020B0604030504040204" pitchFamily="34" charset="0"/>
                <a:cs typeface="Verdana" panose="020B0604030504040204" pitchFamily="34" charset="0"/>
              </a:rPr>
              <a:t> R. Ferrer. et al.,  </a:t>
            </a:r>
            <a:r>
              <a:rPr lang="fr-FR" sz="1100" b="1" dirty="0">
                <a:solidFill>
                  <a:srgbClr val="000000"/>
                </a:solidFill>
                <a:latin typeface="Verdana" panose="020B0604030504040204" pitchFamily="34" charset="0"/>
                <a:ea typeface="Verdana" panose="020B0604030504040204" pitchFamily="34" charset="0"/>
                <a:cs typeface="Verdana" panose="020B0604030504040204" pitchFamily="34" charset="0"/>
              </a:rPr>
              <a:t>Nat. Commun. 8 (2017) 14520</a:t>
            </a:r>
            <a:endParaRPr lang="en-US" sz="4000" dirty="0"/>
          </a:p>
        </p:txBody>
      </p:sp>
      <p:sp>
        <p:nvSpPr>
          <p:cNvPr id="23" name="TextBox 22"/>
          <p:cNvSpPr txBox="1"/>
          <p:nvPr/>
        </p:nvSpPr>
        <p:spPr>
          <a:xfrm>
            <a:off x="6915150" y="6504803"/>
            <a:ext cx="263214" cy="276999"/>
          </a:xfrm>
          <a:prstGeom prst="rect">
            <a:avLst/>
          </a:prstGeom>
          <a:noFill/>
        </p:spPr>
        <p:txBody>
          <a:bodyPr wrap="none" rtlCol="0">
            <a:spAutoFit/>
          </a:bodyPr>
          <a:lstStyle/>
          <a:p>
            <a:r>
              <a:rPr lang="en-US" sz="1200" dirty="0">
                <a:solidFill>
                  <a:schemeClr val="bg1"/>
                </a:solidFill>
              </a:rPr>
              <a:t>8</a:t>
            </a:r>
          </a:p>
        </p:txBody>
      </p:sp>
      <p:grpSp>
        <p:nvGrpSpPr>
          <p:cNvPr id="11" name="Group 23"/>
          <p:cNvGrpSpPr/>
          <p:nvPr/>
        </p:nvGrpSpPr>
        <p:grpSpPr>
          <a:xfrm>
            <a:off x="6242931" y="827866"/>
            <a:ext cx="1752496" cy="5426339"/>
            <a:chOff x="6799906" y="827865"/>
            <a:chExt cx="2336661" cy="5426339"/>
          </a:xfrm>
        </p:grpSpPr>
        <p:pic>
          <p:nvPicPr>
            <p:cNvPr id="25"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58000" y="3352800"/>
              <a:ext cx="2278567" cy="2901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4"/>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b="57958"/>
            <a:stretch/>
          </p:blipFill>
          <p:spPr bwMode="auto">
            <a:xfrm>
              <a:off x="6799906" y="827865"/>
              <a:ext cx="2286000" cy="2372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8" name="Rectangle 27">
            <a:extLst>
              <a:ext uri="{FF2B5EF4-FFF2-40B4-BE49-F238E27FC236}">
                <a16:creationId xmlns:a16="http://schemas.microsoft.com/office/drawing/2014/main" xmlns="" id="{3F9D77A3-FAC2-E443-8B84-2F7F0D8AFDEC}"/>
              </a:ext>
            </a:extLst>
          </p:cNvPr>
          <p:cNvSpPr/>
          <p:nvPr/>
        </p:nvSpPr>
        <p:spPr>
          <a:xfrm>
            <a:off x="2220822" y="6514304"/>
            <a:ext cx="3996608" cy="338554"/>
          </a:xfrm>
          <a:prstGeom prst="rect">
            <a:avLst/>
          </a:prstGeom>
        </p:spPr>
        <p:txBody>
          <a:bodyPr wrap="none">
            <a:spAutoFit/>
          </a:bodyPr>
          <a:lstStyle/>
          <a:p>
            <a:pPr lvl="0" algn="ctr">
              <a:defRPr/>
            </a:pPr>
            <a:r>
              <a:rPr lang="en-US" sz="1600" b="1" dirty="0">
                <a:solidFill>
                  <a:schemeClr val="bg1"/>
                </a:solidFill>
                <a:latin typeface="Verdana" pitchFamily="34" charset="0"/>
                <a:ea typeface="Verdana" pitchFamily="34" charset="0"/>
                <a:cs typeface="Verdana" pitchFamily="34" charset="0"/>
              </a:rPr>
              <a:t>LISOL experiment @ UCL in 2014</a:t>
            </a:r>
          </a:p>
        </p:txBody>
      </p:sp>
    </p:spTree>
    <p:extLst>
      <p:ext uri="{BB962C8B-B14F-4D97-AF65-F5344CB8AC3E}">
        <p14:creationId xmlns:p14="http://schemas.microsoft.com/office/powerpoint/2010/main" xmlns="" val="1871380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nuclid_drip.gif"/>
          <p:cNvPicPr>
            <a:picLocks noChangeAspect="1"/>
          </p:cNvPicPr>
          <p:nvPr/>
        </p:nvPicPr>
        <p:blipFill>
          <a:blip r:embed="rId3" cstate="print"/>
          <a:stretch>
            <a:fillRect/>
          </a:stretch>
        </p:blipFill>
        <p:spPr>
          <a:xfrm>
            <a:off x="542759" y="980728"/>
            <a:ext cx="7773657" cy="5616624"/>
          </a:xfrm>
          <a:prstGeom prst="rect">
            <a:avLst/>
          </a:prstGeom>
        </p:spPr>
      </p:pic>
      <p:sp>
        <p:nvSpPr>
          <p:cNvPr id="2" name="ZoneTexte 1"/>
          <p:cNvSpPr txBox="1"/>
          <p:nvPr/>
        </p:nvSpPr>
        <p:spPr>
          <a:xfrm>
            <a:off x="1482478" y="0"/>
            <a:ext cx="6120680" cy="1323439"/>
          </a:xfrm>
          <a:prstGeom prst="rect">
            <a:avLst/>
          </a:prstGeom>
          <a:noFill/>
        </p:spPr>
        <p:txBody>
          <a:bodyPr wrap="square" rtlCol="0">
            <a:spAutoFit/>
          </a:bodyPr>
          <a:lstStyle/>
          <a:p>
            <a:r>
              <a:rPr lang="en-US" sz="4000" b="1" dirty="0" smtClean="0"/>
              <a:t>Overview of French projects</a:t>
            </a:r>
          </a:p>
          <a:p>
            <a:pPr algn="ctr"/>
            <a:r>
              <a:rPr lang="en-US" sz="4000" b="1" dirty="0" smtClean="0"/>
              <a:t>(Pairing </a:t>
            </a:r>
            <a:r>
              <a:rPr lang="en-US" sz="4000" b="1" dirty="0" smtClean="0"/>
              <a:t>correlations)</a:t>
            </a:r>
            <a:endParaRPr lang="en-US" sz="4000" b="1" dirty="0"/>
          </a:p>
        </p:txBody>
      </p:sp>
      <p:grpSp>
        <p:nvGrpSpPr>
          <p:cNvPr id="8" name="Groupe 13"/>
          <p:cNvGrpSpPr/>
          <p:nvPr/>
        </p:nvGrpSpPr>
        <p:grpSpPr>
          <a:xfrm>
            <a:off x="1608893" y="5495231"/>
            <a:ext cx="2459051" cy="1100380"/>
            <a:chOff x="776037" y="4557386"/>
            <a:chExt cx="2459051" cy="1100380"/>
          </a:xfrm>
        </p:grpSpPr>
        <p:sp>
          <p:nvSpPr>
            <p:cNvPr id="5" name="Ellipse 4"/>
            <p:cNvSpPr/>
            <p:nvPr/>
          </p:nvSpPr>
          <p:spPr>
            <a:xfrm rot="4024056">
              <a:off x="956803" y="4376620"/>
              <a:ext cx="519029" cy="88056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p:cNvSpPr txBox="1"/>
            <p:nvPr/>
          </p:nvSpPr>
          <p:spPr>
            <a:xfrm>
              <a:off x="1361690" y="5011435"/>
              <a:ext cx="1873398" cy="646331"/>
            </a:xfrm>
            <a:prstGeom prst="rect">
              <a:avLst/>
            </a:prstGeom>
            <a:noFill/>
          </p:spPr>
          <p:txBody>
            <a:bodyPr wrap="none" rtlCol="0">
              <a:spAutoFit/>
            </a:bodyPr>
            <a:lstStyle/>
            <a:p>
              <a:r>
                <a:rPr lang="en-US" b="1" dirty="0" smtClean="0"/>
                <a:t>Neutron-neutron </a:t>
              </a:r>
            </a:p>
            <a:p>
              <a:r>
                <a:rPr lang="en-US" b="1" dirty="0" smtClean="0"/>
                <a:t>correlations</a:t>
              </a:r>
              <a:endParaRPr lang="en-US" b="1" dirty="0"/>
            </a:p>
          </p:txBody>
        </p:sp>
      </p:grpSp>
      <p:grpSp>
        <p:nvGrpSpPr>
          <p:cNvPr id="9" name="Groupe 19"/>
          <p:cNvGrpSpPr/>
          <p:nvPr/>
        </p:nvGrpSpPr>
        <p:grpSpPr>
          <a:xfrm>
            <a:off x="0" y="3789040"/>
            <a:ext cx="3443424" cy="943216"/>
            <a:chOff x="-1223120" y="2772864"/>
            <a:chExt cx="3443424" cy="943216"/>
          </a:xfrm>
        </p:grpSpPr>
        <p:sp>
          <p:nvSpPr>
            <p:cNvPr id="22" name="Ellipse 21"/>
            <p:cNvSpPr/>
            <p:nvPr/>
          </p:nvSpPr>
          <p:spPr>
            <a:xfrm rot="3208930">
              <a:off x="1093038" y="2588813"/>
              <a:ext cx="524524" cy="173000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p:cNvSpPr txBox="1"/>
            <p:nvPr/>
          </p:nvSpPr>
          <p:spPr>
            <a:xfrm>
              <a:off x="-1223120" y="2772864"/>
              <a:ext cx="2269660" cy="369332"/>
            </a:xfrm>
            <a:prstGeom prst="rect">
              <a:avLst/>
            </a:prstGeom>
            <a:noFill/>
          </p:spPr>
          <p:txBody>
            <a:bodyPr wrap="none" rtlCol="0">
              <a:spAutoFit/>
            </a:bodyPr>
            <a:lstStyle/>
            <a:p>
              <a:r>
                <a:rPr lang="en-US" b="1" dirty="0" smtClean="0"/>
                <a:t>2-proton </a:t>
              </a:r>
              <a:r>
                <a:rPr lang="en-US" b="1" dirty="0" smtClean="0"/>
                <a:t>radioactivity</a:t>
              </a:r>
              <a:endParaRPr lang="en-US" b="1" dirty="0"/>
            </a:p>
          </p:txBody>
        </p:sp>
      </p:grpSp>
      <p:pic>
        <p:nvPicPr>
          <p:cNvPr id="52225" name="Picture 1"/>
          <p:cNvPicPr>
            <a:picLocks noChangeAspect="1" noChangeArrowheads="1"/>
          </p:cNvPicPr>
          <p:nvPr/>
        </p:nvPicPr>
        <p:blipFill>
          <a:blip r:embed="rId4" cstate="print"/>
          <a:srcRect l="47043" t="34453" r="40781" b="49798"/>
          <a:stretch>
            <a:fillRect/>
          </a:stretch>
        </p:blipFill>
        <p:spPr bwMode="auto">
          <a:xfrm>
            <a:off x="539552" y="2564904"/>
            <a:ext cx="1584176" cy="1152128"/>
          </a:xfrm>
          <a:prstGeom prst="rect">
            <a:avLst/>
          </a:prstGeom>
          <a:noFill/>
          <a:ln w="9525">
            <a:noFill/>
            <a:miter lim="800000"/>
            <a:headEnd/>
            <a:tailEnd/>
          </a:ln>
        </p:spPr>
      </p:pic>
      <p:pic>
        <p:nvPicPr>
          <p:cNvPr id="21" name="Picture 1"/>
          <p:cNvPicPr>
            <a:picLocks noChangeAspect="1" noChangeArrowheads="1"/>
          </p:cNvPicPr>
          <p:nvPr/>
        </p:nvPicPr>
        <p:blipFill>
          <a:blip r:embed="rId4" cstate="print"/>
          <a:srcRect l="24351" t="34453" r="63473" b="49798"/>
          <a:stretch>
            <a:fillRect/>
          </a:stretch>
        </p:blipFill>
        <p:spPr bwMode="auto">
          <a:xfrm>
            <a:off x="3923928" y="5445224"/>
            <a:ext cx="1584176" cy="1152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nuclid_drip.gif"/>
          <p:cNvPicPr>
            <a:picLocks noChangeAspect="1"/>
          </p:cNvPicPr>
          <p:nvPr/>
        </p:nvPicPr>
        <p:blipFill>
          <a:blip r:embed="rId3" cstate="print"/>
          <a:stretch>
            <a:fillRect/>
          </a:stretch>
        </p:blipFill>
        <p:spPr>
          <a:xfrm>
            <a:off x="542759" y="980728"/>
            <a:ext cx="7773657" cy="5616624"/>
          </a:xfrm>
          <a:prstGeom prst="rect">
            <a:avLst/>
          </a:prstGeom>
        </p:spPr>
      </p:pic>
      <p:sp>
        <p:nvSpPr>
          <p:cNvPr id="2" name="ZoneTexte 1"/>
          <p:cNvSpPr txBox="1"/>
          <p:nvPr/>
        </p:nvSpPr>
        <p:spPr>
          <a:xfrm>
            <a:off x="0" y="0"/>
            <a:ext cx="9144000" cy="1138773"/>
          </a:xfrm>
          <a:prstGeom prst="rect">
            <a:avLst/>
          </a:prstGeom>
          <a:noFill/>
        </p:spPr>
        <p:txBody>
          <a:bodyPr wrap="square" rtlCol="0">
            <a:spAutoFit/>
          </a:bodyPr>
          <a:lstStyle/>
          <a:p>
            <a:pPr algn="ctr"/>
            <a:r>
              <a:rPr lang="en-US" sz="4000" b="1" dirty="0" smtClean="0"/>
              <a:t>Overview of French projects</a:t>
            </a:r>
          </a:p>
          <a:p>
            <a:pPr algn="ctr"/>
            <a:r>
              <a:rPr lang="en-US" sz="2800" b="1" dirty="0" smtClean="0"/>
              <a:t>(Evolution of shells, onset of deformation and collectivity)</a:t>
            </a:r>
            <a:endParaRPr lang="en-US" sz="2800" b="1" dirty="0"/>
          </a:p>
        </p:txBody>
      </p:sp>
      <p:pic>
        <p:nvPicPr>
          <p:cNvPr id="10" name="Image 9" descr="Screen Shot 2019-01-28 at 10.11.47.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5536" y="1412776"/>
            <a:ext cx="1909733" cy="1261595"/>
          </a:xfrm>
          <a:prstGeom prst="rect">
            <a:avLst/>
          </a:prstGeom>
        </p:spPr>
      </p:pic>
      <p:sp>
        <p:nvSpPr>
          <p:cNvPr id="11" name="Ellipse 10"/>
          <p:cNvSpPr/>
          <p:nvPr/>
        </p:nvSpPr>
        <p:spPr>
          <a:xfrm rot="5400000">
            <a:off x="5008425" y="1192376"/>
            <a:ext cx="567309" cy="302433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rot="5400000">
            <a:off x="3311861" y="2600909"/>
            <a:ext cx="576062" cy="28083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p:cNvSpPr txBox="1"/>
          <p:nvPr/>
        </p:nvSpPr>
        <p:spPr>
          <a:xfrm>
            <a:off x="1403648" y="2780928"/>
            <a:ext cx="2038828" cy="646331"/>
          </a:xfrm>
          <a:prstGeom prst="rect">
            <a:avLst/>
          </a:prstGeom>
          <a:noFill/>
        </p:spPr>
        <p:txBody>
          <a:bodyPr wrap="none" rtlCol="0">
            <a:spAutoFit/>
          </a:bodyPr>
          <a:lstStyle/>
          <a:p>
            <a:r>
              <a:rPr lang="en-US" b="1" dirty="0" smtClean="0"/>
              <a:t>Magnetic moments</a:t>
            </a:r>
          </a:p>
          <a:p>
            <a:r>
              <a:rPr lang="en-US" b="1" dirty="0" smtClean="0"/>
              <a:t>of isomeric states </a:t>
            </a:r>
            <a:endParaRPr lang="en-US" b="1" dirty="0"/>
          </a:p>
        </p:txBody>
      </p:sp>
      <p:grpSp>
        <p:nvGrpSpPr>
          <p:cNvPr id="14" name="Grouper 99"/>
          <p:cNvGrpSpPr/>
          <p:nvPr/>
        </p:nvGrpSpPr>
        <p:grpSpPr>
          <a:xfrm>
            <a:off x="4427984" y="4725144"/>
            <a:ext cx="4621833" cy="2132856"/>
            <a:chOff x="6012160" y="3872081"/>
            <a:chExt cx="4621833" cy="2132856"/>
          </a:xfrm>
        </p:grpSpPr>
        <p:sp>
          <p:nvSpPr>
            <p:cNvPr id="15" name="ZoneTexte 14"/>
            <p:cNvSpPr txBox="1"/>
            <p:nvPr/>
          </p:nvSpPr>
          <p:spPr>
            <a:xfrm>
              <a:off x="6156176" y="5384249"/>
              <a:ext cx="1413518" cy="276999"/>
            </a:xfrm>
            <a:prstGeom prst="rect">
              <a:avLst/>
            </a:prstGeom>
            <a:noFill/>
          </p:spPr>
          <p:txBody>
            <a:bodyPr wrap="none" rtlCol="0">
              <a:spAutoFit/>
            </a:bodyPr>
            <a:lstStyle/>
            <a:p>
              <a:r>
                <a:rPr lang="fr-FR" sz="1200" dirty="0" err="1" smtClean="0">
                  <a:latin typeface="Arial Black"/>
                  <a:cs typeface="Arial Black"/>
                </a:rPr>
                <a:t>Nuclear</a:t>
              </a:r>
              <a:r>
                <a:rPr lang="fr-FR" sz="1200" dirty="0" smtClean="0">
                  <a:latin typeface="Arial Black"/>
                  <a:cs typeface="Arial Black"/>
                </a:rPr>
                <a:t> Shape</a:t>
              </a:r>
              <a:endParaRPr lang="fr-FR" sz="1200" dirty="0">
                <a:latin typeface="Arial Black"/>
                <a:cs typeface="Arial Black"/>
              </a:endParaRPr>
            </a:p>
          </p:txBody>
        </p:sp>
        <p:sp>
          <p:nvSpPr>
            <p:cNvPr id="16" name="ZoneTexte 15"/>
            <p:cNvSpPr txBox="1"/>
            <p:nvPr/>
          </p:nvSpPr>
          <p:spPr>
            <a:xfrm>
              <a:off x="8604448" y="5528265"/>
              <a:ext cx="1257977" cy="276999"/>
            </a:xfrm>
            <a:prstGeom prst="rect">
              <a:avLst/>
            </a:prstGeom>
            <a:noFill/>
          </p:spPr>
          <p:txBody>
            <a:bodyPr wrap="none" rtlCol="0">
              <a:spAutoFit/>
            </a:bodyPr>
            <a:lstStyle/>
            <a:p>
              <a:r>
                <a:rPr lang="fr-FR" sz="1200" dirty="0" err="1" smtClean="0">
                  <a:latin typeface="Arial Black"/>
                  <a:cs typeface="Arial Black"/>
                </a:rPr>
                <a:t>Nuclear</a:t>
              </a:r>
              <a:r>
                <a:rPr lang="fr-FR" sz="1200" dirty="0" smtClean="0">
                  <a:latin typeface="Arial Black"/>
                  <a:cs typeface="Arial Black"/>
                </a:rPr>
                <a:t> Spin</a:t>
              </a:r>
              <a:endParaRPr lang="fr-FR" sz="1200" dirty="0">
                <a:latin typeface="Arial Black"/>
                <a:cs typeface="Arial Black"/>
              </a:endParaRPr>
            </a:p>
          </p:txBody>
        </p:sp>
        <p:sp>
          <p:nvSpPr>
            <p:cNvPr id="17" name="ZoneTexte 16"/>
            <p:cNvSpPr txBox="1"/>
            <p:nvPr/>
          </p:nvSpPr>
          <p:spPr>
            <a:xfrm rot="16200000">
              <a:off x="7194776" y="4129626"/>
              <a:ext cx="792087" cy="276999"/>
            </a:xfrm>
            <a:prstGeom prst="rect">
              <a:avLst/>
            </a:prstGeom>
            <a:noFill/>
          </p:spPr>
          <p:txBody>
            <a:bodyPr wrap="square" rtlCol="0">
              <a:spAutoFit/>
            </a:bodyPr>
            <a:lstStyle/>
            <a:p>
              <a:r>
                <a:rPr lang="fr-FR" sz="1200" dirty="0" err="1" smtClean="0">
                  <a:latin typeface="Arial Black"/>
                  <a:cs typeface="Arial Black"/>
                </a:rPr>
                <a:t>Energy</a:t>
              </a:r>
              <a:endParaRPr lang="fr-FR" sz="1200" dirty="0">
                <a:latin typeface="Arial Black"/>
                <a:cs typeface="Arial Black"/>
              </a:endParaRPr>
            </a:p>
          </p:txBody>
        </p:sp>
        <p:sp>
          <p:nvSpPr>
            <p:cNvPr id="18" name="Rectangle 17"/>
            <p:cNvSpPr/>
            <p:nvPr/>
          </p:nvSpPr>
          <p:spPr>
            <a:xfrm>
              <a:off x="8532440" y="5758716"/>
              <a:ext cx="1531376" cy="246221"/>
            </a:xfrm>
            <a:prstGeom prst="rect">
              <a:avLst/>
            </a:prstGeom>
            <a:noFill/>
          </p:spPr>
          <p:txBody>
            <a:bodyPr wrap="none">
              <a:spAutoFit/>
            </a:bodyPr>
            <a:lstStyle/>
            <a:p>
              <a:r>
                <a:rPr lang="is-IS" sz="1000" dirty="0" smtClean="0">
                  <a:latin typeface="Arial Black"/>
                  <a:cs typeface="Arial Black"/>
                </a:rPr>
                <a:t>Nature 399, 35 (99)</a:t>
              </a:r>
              <a:endParaRPr lang="fr-FR" sz="1000" dirty="0">
                <a:latin typeface="Arial Black"/>
                <a:cs typeface="Arial Black"/>
              </a:endParaRPr>
            </a:p>
          </p:txBody>
        </p:sp>
        <p:pic>
          <p:nvPicPr>
            <p:cNvPr id="19" name="Image 18" descr="u3.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40352" y="4033379"/>
              <a:ext cx="1296144" cy="1517929"/>
            </a:xfrm>
            <a:prstGeom prst="rect">
              <a:avLst/>
            </a:prstGeom>
          </p:spPr>
        </p:pic>
        <p:sp>
          <p:nvSpPr>
            <p:cNvPr id="21" name="ZoneTexte 20"/>
            <p:cNvSpPr txBox="1"/>
            <p:nvPr/>
          </p:nvSpPr>
          <p:spPr>
            <a:xfrm rot="16200000">
              <a:off x="8732823" y="4129625"/>
              <a:ext cx="792087" cy="276999"/>
            </a:xfrm>
            <a:prstGeom prst="rect">
              <a:avLst/>
            </a:prstGeom>
            <a:noFill/>
          </p:spPr>
          <p:txBody>
            <a:bodyPr wrap="square" rtlCol="0">
              <a:spAutoFit/>
            </a:bodyPr>
            <a:lstStyle/>
            <a:p>
              <a:r>
                <a:rPr lang="fr-FR" sz="1200" dirty="0" err="1" smtClean="0">
                  <a:latin typeface="Arial Black"/>
                  <a:cs typeface="Arial Black"/>
                </a:rPr>
                <a:t>Energy</a:t>
              </a:r>
              <a:endParaRPr lang="fr-FR" sz="1200" dirty="0">
                <a:latin typeface="Arial Black"/>
                <a:cs typeface="Arial Black"/>
              </a:endParaRPr>
            </a:p>
          </p:txBody>
        </p:sp>
        <p:pic>
          <p:nvPicPr>
            <p:cNvPr id="24" name="Image 23" descr="u4.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266828" y="3944089"/>
              <a:ext cx="1367165" cy="1584176"/>
            </a:xfrm>
            <a:prstGeom prst="rect">
              <a:avLst/>
            </a:prstGeom>
          </p:spPr>
        </p:pic>
        <p:pic>
          <p:nvPicPr>
            <p:cNvPr id="25" name="Image 24" descr="u5.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84168" y="4232121"/>
              <a:ext cx="1360981" cy="1080120"/>
            </a:xfrm>
            <a:prstGeom prst="rect">
              <a:avLst/>
            </a:prstGeom>
          </p:spPr>
        </p:pic>
        <p:sp>
          <p:nvSpPr>
            <p:cNvPr id="26" name="Rectangle 25"/>
            <p:cNvSpPr/>
            <p:nvPr/>
          </p:nvSpPr>
          <p:spPr>
            <a:xfrm>
              <a:off x="6012160" y="5600273"/>
              <a:ext cx="1674269" cy="246221"/>
            </a:xfrm>
            <a:prstGeom prst="rect">
              <a:avLst/>
            </a:prstGeom>
          </p:spPr>
          <p:txBody>
            <a:bodyPr wrap="none">
              <a:spAutoFit/>
            </a:bodyPr>
            <a:lstStyle/>
            <a:p>
              <a:r>
                <a:rPr lang="is-IS" sz="1000" dirty="0" smtClean="0">
                  <a:latin typeface="Arial Black"/>
                  <a:cs typeface="Arial Black"/>
                </a:rPr>
                <a:t>PRL 102, 092501 (09)</a:t>
              </a:r>
              <a:endParaRPr lang="fr-FR" sz="1000" dirty="0">
                <a:latin typeface="Arial Black"/>
                <a:cs typeface="Arial Black"/>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nuclid_drip.gif"/>
          <p:cNvPicPr>
            <a:picLocks noChangeAspect="1"/>
          </p:cNvPicPr>
          <p:nvPr/>
        </p:nvPicPr>
        <p:blipFill>
          <a:blip r:embed="rId3" cstate="print"/>
          <a:stretch>
            <a:fillRect/>
          </a:stretch>
        </p:blipFill>
        <p:spPr>
          <a:xfrm>
            <a:off x="542759" y="980728"/>
            <a:ext cx="7773657" cy="5616624"/>
          </a:xfrm>
          <a:prstGeom prst="rect">
            <a:avLst/>
          </a:prstGeom>
        </p:spPr>
      </p:pic>
      <p:sp>
        <p:nvSpPr>
          <p:cNvPr id="2" name="ZoneTexte 1"/>
          <p:cNvSpPr txBox="1"/>
          <p:nvPr/>
        </p:nvSpPr>
        <p:spPr>
          <a:xfrm>
            <a:off x="0" y="0"/>
            <a:ext cx="9144000" cy="1200329"/>
          </a:xfrm>
          <a:prstGeom prst="rect">
            <a:avLst/>
          </a:prstGeom>
          <a:noFill/>
        </p:spPr>
        <p:txBody>
          <a:bodyPr wrap="square" rtlCol="0">
            <a:spAutoFit/>
          </a:bodyPr>
          <a:lstStyle/>
          <a:p>
            <a:pPr algn="ctr"/>
            <a:r>
              <a:rPr lang="en-US" sz="4000" b="1" dirty="0" smtClean="0"/>
              <a:t>Overview of French projects</a:t>
            </a:r>
          </a:p>
          <a:p>
            <a:pPr algn="ctr"/>
            <a:r>
              <a:rPr lang="en-US" sz="3200" b="1" dirty="0" smtClean="0"/>
              <a:t>(Nuclear fission, extreme deformation)</a:t>
            </a:r>
            <a:endParaRPr lang="en-US" sz="3200" b="1" dirty="0"/>
          </a:p>
        </p:txBody>
      </p:sp>
      <p:sp>
        <p:nvSpPr>
          <p:cNvPr id="11" name="Ellipse 10"/>
          <p:cNvSpPr/>
          <p:nvPr/>
        </p:nvSpPr>
        <p:spPr>
          <a:xfrm rot="4280816">
            <a:off x="5586406" y="1669612"/>
            <a:ext cx="744071" cy="176343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e 35"/>
          <p:cNvGrpSpPr/>
          <p:nvPr/>
        </p:nvGrpSpPr>
        <p:grpSpPr>
          <a:xfrm>
            <a:off x="4644008" y="3645024"/>
            <a:ext cx="4499992" cy="2806571"/>
            <a:chOff x="4644008" y="3645024"/>
            <a:chExt cx="4499992" cy="2806571"/>
          </a:xfrm>
        </p:grpSpPr>
        <p:grpSp>
          <p:nvGrpSpPr>
            <p:cNvPr id="35" name="Groupe 34"/>
            <p:cNvGrpSpPr/>
            <p:nvPr/>
          </p:nvGrpSpPr>
          <p:grpSpPr>
            <a:xfrm>
              <a:off x="4644008" y="3645024"/>
              <a:ext cx="4499992" cy="2806571"/>
              <a:chOff x="-396926" y="764704"/>
              <a:chExt cx="4499992" cy="2806571"/>
            </a:xfrm>
          </p:grpSpPr>
          <p:sp>
            <p:nvSpPr>
              <p:cNvPr id="13" name="ZoneTexte 12"/>
              <p:cNvSpPr txBox="1"/>
              <p:nvPr/>
            </p:nvSpPr>
            <p:spPr>
              <a:xfrm>
                <a:off x="2987824" y="2564904"/>
                <a:ext cx="1115242" cy="923330"/>
              </a:xfrm>
              <a:prstGeom prst="rect">
                <a:avLst/>
              </a:prstGeom>
              <a:noFill/>
            </p:spPr>
            <p:txBody>
              <a:bodyPr wrap="none" rtlCol="0">
                <a:spAutoFit/>
              </a:bodyPr>
              <a:lstStyle/>
              <a:p>
                <a:r>
                  <a:rPr lang="en-US" b="1" dirty="0" smtClean="0"/>
                  <a:t>Fission-</a:t>
                </a:r>
              </a:p>
              <a:p>
                <a:r>
                  <a:rPr lang="en-US" b="1" dirty="0" smtClean="0"/>
                  <a:t>fragment </a:t>
                </a:r>
              </a:p>
              <a:p>
                <a:r>
                  <a:rPr lang="en-US" b="1" dirty="0" smtClean="0"/>
                  <a:t>yields</a:t>
                </a:r>
                <a:endParaRPr lang="en-US" b="1" dirty="0"/>
              </a:p>
            </p:txBody>
          </p:sp>
          <p:grpSp>
            <p:nvGrpSpPr>
              <p:cNvPr id="19" name="Groupe 18"/>
              <p:cNvGrpSpPr/>
              <p:nvPr/>
            </p:nvGrpSpPr>
            <p:grpSpPr>
              <a:xfrm>
                <a:off x="-36512" y="764704"/>
                <a:ext cx="3059832" cy="2282774"/>
                <a:chOff x="0" y="836712"/>
                <a:chExt cx="3059832" cy="2282774"/>
              </a:xfrm>
            </p:grpSpPr>
            <p:grpSp>
              <p:nvGrpSpPr>
                <p:cNvPr id="8" name="Groupe 5"/>
                <p:cNvGrpSpPr>
                  <a:grpSpLocks/>
                </p:cNvGrpSpPr>
                <p:nvPr/>
              </p:nvGrpSpPr>
              <p:grpSpPr bwMode="auto">
                <a:xfrm>
                  <a:off x="0" y="836712"/>
                  <a:ext cx="3059832" cy="2282774"/>
                  <a:chOff x="4745420" y="621014"/>
                  <a:chExt cx="3689132" cy="3290038"/>
                </a:xfrm>
              </p:grpSpPr>
              <p:pic>
                <p:nvPicPr>
                  <p:cNvPr id="9" name="Picture 6"/>
                  <p:cNvPicPr>
                    <a:picLocks noChangeAspect="1" noChangeArrowheads="1"/>
                  </p:cNvPicPr>
                  <p:nvPr/>
                </p:nvPicPr>
                <p:blipFill>
                  <a:blip r:embed="rId4" cstate="print"/>
                  <a:srcRect l="8109" t="6757" r="8109" b="4054"/>
                  <a:stretch>
                    <a:fillRect/>
                  </a:stretch>
                </p:blipFill>
                <p:spPr bwMode="auto">
                  <a:xfrm>
                    <a:off x="4745420" y="621014"/>
                    <a:ext cx="3689132" cy="3290038"/>
                  </a:xfrm>
                  <a:prstGeom prst="rect">
                    <a:avLst/>
                  </a:prstGeom>
                  <a:noFill/>
                  <a:ln w="9525">
                    <a:noFill/>
                    <a:round/>
                    <a:headEnd/>
                    <a:tailEnd/>
                  </a:ln>
                </p:spPr>
              </p:pic>
              <p:sp>
                <p:nvSpPr>
                  <p:cNvPr id="14" name="ZoneTexte 4"/>
                  <p:cNvSpPr txBox="1">
                    <a:spLocks noChangeArrowheads="1"/>
                  </p:cNvSpPr>
                  <p:nvPr/>
                </p:nvSpPr>
                <p:spPr bwMode="auto">
                  <a:xfrm>
                    <a:off x="5561595" y="712362"/>
                    <a:ext cx="2344073" cy="532298"/>
                  </a:xfrm>
                  <a:prstGeom prst="rect">
                    <a:avLst/>
                  </a:prstGeom>
                  <a:solidFill>
                    <a:schemeClr val="bg1"/>
                  </a:solidFill>
                  <a:ln w="9525">
                    <a:noFill/>
                    <a:miter lim="800000"/>
                    <a:headEnd/>
                    <a:tailEnd/>
                  </a:ln>
                </p:spPr>
                <p:txBody>
                  <a:bodyPr wrap="square">
                    <a:spAutoFit/>
                  </a:bodyPr>
                  <a:lstStyle/>
                  <a:p>
                    <a:r>
                      <a:rPr lang="en-US" altLang="fr-FR" b="1" i="1" dirty="0">
                        <a:solidFill>
                          <a:schemeClr val="accent1"/>
                        </a:solidFill>
                      </a:rPr>
                      <a:t>Fission barriers</a:t>
                    </a:r>
                  </a:p>
                </p:txBody>
              </p:sp>
            </p:grpSp>
            <p:cxnSp>
              <p:nvCxnSpPr>
                <p:cNvPr id="16" name="Connecteur droit avec flèche 15"/>
                <p:cNvCxnSpPr/>
                <p:nvPr/>
              </p:nvCxnSpPr>
              <p:spPr>
                <a:xfrm>
                  <a:off x="1763688" y="1397010"/>
                  <a:ext cx="0" cy="1152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grpSp>
          <p:cxnSp>
            <p:nvCxnSpPr>
              <p:cNvPr id="27" name="Connecteur droit avec flèche 26"/>
              <p:cNvCxnSpPr/>
              <p:nvPr/>
            </p:nvCxnSpPr>
            <p:spPr>
              <a:xfrm>
                <a:off x="2123354" y="2276872"/>
                <a:ext cx="864096" cy="6480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396926" y="2924944"/>
                <a:ext cx="1382494" cy="646331"/>
              </a:xfrm>
              <a:prstGeom prst="rect">
                <a:avLst/>
              </a:prstGeom>
              <a:noFill/>
            </p:spPr>
            <p:txBody>
              <a:bodyPr wrap="none" rtlCol="0">
                <a:spAutoFit/>
              </a:bodyPr>
              <a:lstStyle/>
              <a:p>
                <a:r>
                  <a:rPr lang="en-US" b="1" dirty="0" smtClean="0"/>
                  <a:t>Fission</a:t>
                </a:r>
              </a:p>
              <a:p>
                <a:r>
                  <a:rPr lang="en-US" b="1" dirty="0" smtClean="0"/>
                  <a:t>probabilities</a:t>
                </a:r>
                <a:endParaRPr lang="en-US" b="1" dirty="0"/>
              </a:p>
            </p:txBody>
          </p:sp>
          <p:cxnSp>
            <p:nvCxnSpPr>
              <p:cNvPr id="30" name="Connecteur droit avec flèche 29"/>
              <p:cNvCxnSpPr/>
              <p:nvPr/>
            </p:nvCxnSpPr>
            <p:spPr>
              <a:xfrm flipH="1">
                <a:off x="415494" y="2081366"/>
                <a:ext cx="576064" cy="8640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e 24"/>
            <p:cNvGrpSpPr/>
            <p:nvPr/>
          </p:nvGrpSpPr>
          <p:grpSpPr>
            <a:xfrm>
              <a:off x="5830044" y="4903068"/>
              <a:ext cx="1692104" cy="216024"/>
              <a:chOff x="827584" y="2132856"/>
              <a:chExt cx="1692104" cy="216024"/>
            </a:xfrm>
          </p:grpSpPr>
          <p:cxnSp>
            <p:nvCxnSpPr>
              <p:cNvPr id="22" name="Connecteur droit avec flèche 21"/>
              <p:cNvCxnSpPr/>
              <p:nvPr/>
            </p:nvCxnSpPr>
            <p:spPr>
              <a:xfrm>
                <a:off x="827584" y="2132856"/>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1763688" y="2348880"/>
                <a:ext cx="75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nuclid_drip.gif"/>
          <p:cNvPicPr>
            <a:picLocks noChangeAspect="1"/>
          </p:cNvPicPr>
          <p:nvPr/>
        </p:nvPicPr>
        <p:blipFill>
          <a:blip r:embed="rId3" cstate="print"/>
          <a:stretch>
            <a:fillRect/>
          </a:stretch>
        </p:blipFill>
        <p:spPr>
          <a:xfrm>
            <a:off x="542759" y="980728"/>
            <a:ext cx="7773657" cy="5616624"/>
          </a:xfrm>
          <a:prstGeom prst="rect">
            <a:avLst/>
          </a:prstGeom>
        </p:spPr>
      </p:pic>
      <p:sp>
        <p:nvSpPr>
          <p:cNvPr id="2" name="ZoneTexte 1"/>
          <p:cNvSpPr txBox="1"/>
          <p:nvPr/>
        </p:nvSpPr>
        <p:spPr>
          <a:xfrm>
            <a:off x="0" y="0"/>
            <a:ext cx="9144000" cy="1200329"/>
          </a:xfrm>
          <a:prstGeom prst="rect">
            <a:avLst/>
          </a:prstGeom>
          <a:noFill/>
        </p:spPr>
        <p:txBody>
          <a:bodyPr wrap="square" rtlCol="0">
            <a:spAutoFit/>
          </a:bodyPr>
          <a:lstStyle/>
          <a:p>
            <a:pPr algn="ctr"/>
            <a:r>
              <a:rPr lang="en-US" sz="4000" b="1" dirty="0" smtClean="0"/>
              <a:t>Overview of French projects</a:t>
            </a:r>
          </a:p>
          <a:p>
            <a:pPr algn="ctr"/>
            <a:r>
              <a:rPr lang="en-US" sz="3200" b="1" dirty="0" smtClean="0"/>
              <a:t>(Limits of stability, super-heavy nuclei)</a:t>
            </a:r>
            <a:endParaRPr lang="en-US" sz="3200" b="1" dirty="0"/>
          </a:p>
        </p:txBody>
      </p:sp>
      <p:sp>
        <p:nvSpPr>
          <p:cNvPr id="11" name="Ellipse 10"/>
          <p:cNvSpPr/>
          <p:nvPr/>
        </p:nvSpPr>
        <p:spPr>
          <a:xfrm rot="4280816">
            <a:off x="6983316" y="816252"/>
            <a:ext cx="744071" cy="152013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 18" descr="Element117.jpg"/>
          <p:cNvPicPr>
            <a:picLocks noChangeAspect="1"/>
          </p:cNvPicPr>
          <p:nvPr/>
        </p:nvPicPr>
        <p:blipFill>
          <a:blip r:embed="rId4" cstate="print"/>
          <a:stretch>
            <a:fillRect/>
          </a:stretch>
        </p:blipFill>
        <p:spPr>
          <a:xfrm>
            <a:off x="1115616" y="1412776"/>
            <a:ext cx="1993404" cy="1993404"/>
          </a:xfrm>
          <a:prstGeom prst="rect">
            <a:avLst/>
          </a:prstGeom>
        </p:spPr>
      </p:pic>
      <p:sp>
        <p:nvSpPr>
          <p:cNvPr id="21" name="Rectangle 20"/>
          <p:cNvSpPr/>
          <p:nvPr/>
        </p:nvSpPr>
        <p:spPr>
          <a:xfrm>
            <a:off x="3059832" y="1628800"/>
            <a:ext cx="2598275" cy="461665"/>
          </a:xfrm>
          <a:prstGeom prst="rect">
            <a:avLst/>
          </a:prstGeom>
        </p:spPr>
        <p:txBody>
          <a:bodyPr wrap="none">
            <a:spAutoFit/>
          </a:bodyPr>
          <a:lstStyle/>
          <a:p>
            <a:r>
              <a:rPr lang="en-US" sz="2400" b="1" dirty="0" smtClean="0"/>
              <a:t>Laser spectroscopy</a:t>
            </a:r>
            <a:endParaRPr lang="en-US"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11094</TotalTime>
  <Words>6849</Words>
  <Application>Microsoft Office PowerPoint</Application>
  <PresentationFormat>Affichage à l'écran (4:3)</PresentationFormat>
  <Paragraphs>966</Paragraphs>
  <Slides>58</Slides>
  <Notes>22</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58</vt:i4>
      </vt:variant>
    </vt:vector>
  </HeadingPairs>
  <TitlesOfParts>
    <vt:vector size="61" baseType="lpstr">
      <vt:lpstr>Thème Office</vt:lpstr>
      <vt:lpstr>Équation</vt:lpstr>
      <vt:lpstr>Graph</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Backup gSPEC</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vector>
  </TitlesOfParts>
  <Company>CENBG - UBx1</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jurado</dc:creator>
  <cp:lastModifiedBy>jurado</cp:lastModifiedBy>
  <cp:revision>425</cp:revision>
  <dcterms:created xsi:type="dcterms:W3CDTF">2019-06-10T07:25:46Z</dcterms:created>
  <dcterms:modified xsi:type="dcterms:W3CDTF">2019-06-25T08:12:43Z</dcterms:modified>
</cp:coreProperties>
</file>