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401" r:id="rId2"/>
    <p:sldId id="709" r:id="rId3"/>
    <p:sldId id="768" r:id="rId4"/>
    <p:sldId id="767" r:id="rId5"/>
    <p:sldId id="747" r:id="rId6"/>
    <p:sldId id="761" r:id="rId7"/>
    <p:sldId id="763" r:id="rId8"/>
    <p:sldId id="764" r:id="rId9"/>
    <p:sldId id="765" r:id="rId10"/>
    <p:sldId id="759" r:id="rId11"/>
    <p:sldId id="771" r:id="rId12"/>
    <p:sldId id="796" r:id="rId13"/>
    <p:sldId id="783" r:id="rId14"/>
    <p:sldId id="772" r:id="rId15"/>
    <p:sldId id="776" r:id="rId16"/>
    <p:sldId id="777" r:id="rId17"/>
    <p:sldId id="778" r:id="rId18"/>
    <p:sldId id="779" r:id="rId19"/>
    <p:sldId id="780" r:id="rId20"/>
    <p:sldId id="781" r:id="rId21"/>
    <p:sldId id="784" r:id="rId22"/>
    <p:sldId id="782" r:id="rId23"/>
    <p:sldId id="800" r:id="rId24"/>
    <p:sldId id="789" r:id="rId25"/>
    <p:sldId id="805" r:id="rId26"/>
    <p:sldId id="790" r:id="rId27"/>
    <p:sldId id="799" r:id="rId28"/>
    <p:sldId id="801" r:id="rId29"/>
    <p:sldId id="802" r:id="rId30"/>
    <p:sldId id="803" r:id="rId31"/>
    <p:sldId id="804" r:id="rId32"/>
    <p:sldId id="797" r:id="rId33"/>
    <p:sldId id="773" r:id="rId34"/>
    <p:sldId id="786" r:id="rId35"/>
    <p:sldId id="787" r:id="rId36"/>
    <p:sldId id="775" r:id="rId37"/>
    <p:sldId id="794" r:id="rId38"/>
    <p:sldId id="788" r:id="rId39"/>
    <p:sldId id="791" r:id="rId40"/>
    <p:sldId id="792" r:id="rId41"/>
    <p:sldId id="793" r:id="rId42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000000"/>
    <a:srgbClr val="0000CC"/>
    <a:srgbClr val="020202"/>
    <a:srgbClr val="3366FF"/>
    <a:srgbClr val="CCECFF"/>
    <a:srgbClr val="FFFFE1"/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7" autoAdjust="0"/>
    <p:restoredTop sz="94545" autoAdjust="0"/>
  </p:normalViewPr>
  <p:slideViewPr>
    <p:cSldViewPr>
      <p:cViewPr>
        <p:scale>
          <a:sx n="90" d="100"/>
          <a:sy n="90" d="100"/>
        </p:scale>
        <p:origin x="274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46"/>
    </p:cViewPr>
  </p:sorterViewPr>
  <p:notesViewPr>
    <p:cSldViewPr>
      <p:cViewPr varScale="1">
        <p:scale>
          <a:sx n="56" d="100"/>
          <a:sy n="56" d="100"/>
        </p:scale>
        <p:origin x="-17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F192A167-3B05-4215-AAE8-0397B26B770F}" type="datetimeFigureOut">
              <a:rPr lang="fr-FR" smtClean="0"/>
              <a:t>19/06/2019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6D10C2B-E31E-4123-B656-22A9CBC4D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5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87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01" y="0"/>
            <a:ext cx="294687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7296"/>
            <a:ext cx="5439410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1419"/>
            <a:ext cx="294687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01" y="9431419"/>
            <a:ext cx="294687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B1AD0790-60FE-4160-8319-44048CEA58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655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2B624F-0DE1-43B6-AF51-AF36AE8F3C2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3471-7B75-4758-8C5F-30D33AE2F48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3533-2526-4056-A99B-057BDC3043B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163B-7477-4EC3-8CE1-45F826FACB2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C6B90-91C3-4ADF-BC7F-02B6192E00E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446FB-13E2-4B94-ADFB-D0BCFF87BB0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E392-8B18-4D34-8EB7-D6AEA018CC7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00CA2-4914-4CCA-8A99-1FE481CB5D3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3FCF-59F7-448D-B967-F638EC06EA9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2908-3265-406C-A19A-70751006E45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1A6D-3A95-4E34-9839-5E65E39B15B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EDEE-3B69-4653-9FFE-680D9851CD4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effectLst/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 smtClean="0">
                <a:effectLst/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effectLst/>
                <a:latin typeface="+mj-lt"/>
              </a:defRPr>
            </a:lvl1pPr>
          </a:lstStyle>
          <a:p>
            <a:pPr>
              <a:defRPr/>
            </a:pPr>
            <a:fld id="{05B8568F-D4AC-4D0D-8240-55F55F90DE8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5211926" y="2996952"/>
            <a:ext cx="872243" cy="6129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35280" cy="402014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expand</a:t>
            </a:r>
            <a:r>
              <a:rPr lang="en-US" sz="3200" b="1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i="1" u="sng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lorations </a:t>
            </a:r>
            <a:r>
              <a:rPr lang="en-US" sz="2200" i="1" u="sng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cross the </a:t>
            </a:r>
            <a:r>
              <a:rPr lang="en-US" sz="2200" i="1" u="sng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eutron </a:t>
            </a:r>
            <a:r>
              <a:rPr lang="en-US" sz="2200" i="1" u="sng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ripline” </a:t>
            </a:r>
            <a:r>
              <a:rPr lang="en-US" sz="2200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u="sng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lpc</a:t>
            </a:r>
            <a:r>
              <a:rPr lang="en-US" sz="1400" i="1" u="sng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-Caen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irfu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cea-saclay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ipn-orsay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tokyo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institute of technology, </a:t>
            </a:r>
            <a:r>
              <a:rPr lang="en-US" sz="1400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riken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nishina</a:t>
            </a:r>
            <a:r>
              <a:rPr lang="en-US" sz="1400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center </a:t>
            </a:r>
            <a:r>
              <a:rPr lang="en-US" sz="14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400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1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\\Lpc_caen\dfs\bureaux\orr\Bureau\logolpc_couleur_fondBlanc_titre-min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703" y="2996952"/>
            <a:ext cx="900616" cy="615573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Logo and Tag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7494"/>
            <a:ext cx="1405384" cy="590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.novopress.info/wp-content/uploads/2012/06/CE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996952"/>
            <a:ext cx="777231" cy="632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211927" y="3787494"/>
            <a:ext cx="584209" cy="61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36" name="Picture 12" descr="http://ribf.riken.go.jp/ribf-icw06/image/RNC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43" y="3840678"/>
            <a:ext cx="432585" cy="4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 d'accueil IP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13" y="3021616"/>
            <a:ext cx="839355" cy="5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0" y="6525344"/>
            <a:ext cx="1979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 –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CS-IN2P3 26/06/19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2" descr="Image result for logo an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64801" y="48262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4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“SAMURAI Collaboration”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9531" y="6261483"/>
            <a:ext cx="1006125" cy="4598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7" name="Picture 4" descr="https://upload.wikimedia.org/wikipedia/fr/thumb/7/79/Agence_Nationale_de_la_Recherche.svg/1280px-Agence_Nationale_de_la_Recherch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8" y="6309319"/>
            <a:ext cx="846538" cy="3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784" y="5227049"/>
            <a:ext cx="4176464" cy="527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indent="-1524000"/>
            <a:r>
              <a:rPr lang="en-US"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Nebula-plus</a:t>
            </a:r>
            <a:r>
              <a:rPr lang="en-US" sz="22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000" u="sng" cap="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-1524000"/>
            <a:endParaRPr lang="en-US" sz="2400" i="1" cap="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621" y="980728"/>
            <a:ext cx="8640960" cy="5144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Original goal to double number of nebula modules / walls … </a:t>
            </a:r>
          </a:p>
          <a:p>
            <a:pPr>
              <a:lnSpc>
                <a:spcPct val="108000"/>
              </a:lnSpc>
            </a:pPr>
            <a:r>
              <a:rPr lang="en-US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… deemed too costly by ANR.</a:t>
            </a:r>
          </a:p>
          <a:p>
            <a:pPr>
              <a:lnSpc>
                <a:spcPct val="108000"/>
              </a:lnSpc>
            </a:pP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Resubmission accepted for 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modules …</a:t>
            </a:r>
          </a:p>
          <a:p>
            <a:pPr marL="266700" indent="-266700">
              <a:lnSpc>
                <a:spcPct val="108000"/>
              </a:lnSpc>
            </a:pPr>
            <a:endParaRPr lang="en-US" sz="1600" cap="small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>
              <a:lnSpc>
                <a:spcPct val="108000"/>
              </a:lnSpc>
            </a:pPr>
            <a:r>
              <a:rPr lang="en-US" sz="1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However 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grant awarded 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less than requested + $ vs € exchange rate drop + at 					</a:t>
            </a:r>
            <a:r>
              <a:rPr lang="en-US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tendering price 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scint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modules  [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gobain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x</a:t>
            </a:r>
            <a:r>
              <a:rPr lang="en-US" sz="1600" u="sng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6700" indent="-26670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600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Neuland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-type wall(s) investigated:  too costly + electronics-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daq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issue</a:t>
            </a:r>
          </a:p>
          <a:p>
            <a:pPr>
              <a:lnSpc>
                <a:spcPct val="108000"/>
              </a:lnSpc>
            </a:pPr>
            <a:r>
              <a:rPr lang="en-US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                       … demonstrator used (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2015-2017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for part of  physics 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6700" indent="-266700">
              <a:lnSpc>
                <a:spcPct val="108000"/>
              </a:lnSpc>
            </a:pPr>
            <a:endParaRPr lang="en-US" sz="1600" cap="small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>
              <a:lnSpc>
                <a:spcPct val="108000"/>
              </a:lnSpc>
            </a:pPr>
            <a:endParaRPr lang="en-US" sz="1600" cap="small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600" u="sng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acquire 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90 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scintillator modules (nebula design, including light guides + 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pmts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equip as 					      many as possible (60) with readout electronics </a:t>
            </a:r>
            <a:r>
              <a:rPr lang="en-US" sz="12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8000"/>
              </a:lnSpc>
            </a:pPr>
            <a:endParaRPr lang="en-US" sz="1600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installation </a:t>
            </a:r>
            <a:r>
              <a:rPr lang="en-US" sz="12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commissioning upgrade to equip remaining 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scint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modules – </a:t>
            </a:r>
          </a:p>
          <a:p>
            <a:pPr lvl="4">
              <a:lnSpc>
                <a:spcPct val="108000"/>
              </a:lnSpc>
            </a:pPr>
            <a:r>
              <a:rPr lang="en-US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 supplementary financing required ~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€*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6700" indent="-266700">
              <a:lnSpc>
                <a:spcPct val="108000"/>
              </a:lnSpc>
            </a:pP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sz="1600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GB" sz="1600" cap="small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sp>
        <p:nvSpPr>
          <p:cNvPr id="3" name="Rectangle 2"/>
          <p:cNvSpPr/>
          <p:nvPr/>
        </p:nvSpPr>
        <p:spPr>
          <a:xfrm>
            <a:off x="493548" y="6361583"/>
            <a:ext cx="4521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Essentially owing to increased cost of scintillator modules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708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indent="-1524000"/>
            <a:r>
              <a:rPr lang="fr-FR" sz="220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</a:t>
            </a:r>
            <a:r>
              <a:rPr lang="fr-FR"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-plus 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200" u="sng" cap="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-1524000"/>
            <a:endParaRPr lang="en-US" sz="2400" i="1" cap="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078" y="764704"/>
            <a:ext cx="8208912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fr-FR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fr-FR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Calender</a:t>
            </a:r>
            <a:r>
              <a:rPr lang="fr-FR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1600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667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scintillator </a:t>
            </a:r>
            <a:r>
              <a:rPr lang="en-US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bars </a:t>
            </a:r>
            <a:r>
              <a:rPr lang="en-US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(90) </a:t>
            </a:r>
            <a:r>
              <a:rPr lang="en-US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light guides: 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eljen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(usa) – final batch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mid-may</a:t>
            </a: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667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pmts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H22184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hamamatsu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-sept</a:t>
            </a:r>
          </a:p>
          <a:p>
            <a:pPr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acceptance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scint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modules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rays + sources (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april-aug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faster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readout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electronics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system –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oct-nov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-plus to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nov-dec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  [VAT~50-60k€]</a:t>
            </a:r>
            <a:endParaRPr lang="fr-FR" sz="1600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installation </a:t>
            </a:r>
            <a:r>
              <a:rPr lang="fr-FR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source +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ray tests – jan-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fr-FR" sz="1600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commissioning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may-july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fr-FR" cap="small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cap="small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cap="small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endParaRPr lang="fr-FR" cap="small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oct-nov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… 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cap="small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cap="small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endParaRPr lang="fr-FR" cap="small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readout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electronics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instrumentation (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scint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modules) –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2020-21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6423139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6519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7544" y="188640"/>
            <a:ext cx="84105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Selected highlights physics </a:t>
            </a:r>
            <a:r>
              <a:rPr lang="en-US" sz="240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4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(2012-18) </a:t>
            </a:r>
            <a:r>
              <a:rPr lang="en-US" sz="2000" i="0" cap="sm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fr-FR" i="1" cap="small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757148"/>
            <a:ext cx="100091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pectroscopic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study of the unbound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systems (Z=5 &amp; 6) in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region of N=14-16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etermination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total interaction cross section of </a:t>
            </a:r>
            <a:r>
              <a:rPr lang="en-US" sz="1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irst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observation of </a:t>
            </a:r>
            <a:r>
              <a:rPr lang="en-US" sz="1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20,21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(N=15,16)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irst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observation of </a:t>
            </a:r>
            <a:r>
              <a:rPr lang="en-US" sz="1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24,25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(N=17, 18) and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spectroscopy of </a:t>
            </a:r>
            <a:r>
              <a:rPr lang="en-US" sz="1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(N=16) 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Investigation of two-neutron unbound system </a:t>
            </a:r>
            <a:r>
              <a:rPr lang="en-US" sz="1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earch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27,28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and the investigation of the very neutron rich F isotopes near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N=20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analyses 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final stages]</a:t>
            </a:r>
            <a:endParaRPr 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 investigation of the two-neutron unbound system </a:t>
            </a:r>
            <a:r>
              <a:rPr lang="en-US" sz="1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[analyses 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progress]</a:t>
            </a:r>
            <a:endParaRPr 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search for the </a:t>
            </a:r>
            <a:r>
              <a:rPr lang="en-US" sz="1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system and the investigation of </a:t>
            </a:r>
            <a:r>
              <a:rPr lang="en-US" sz="1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  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[analyses in progress]</a:t>
            </a:r>
            <a:endParaRPr lang="en-US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Investigation of clustering in the neutron-rich Be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isotopes:  </a:t>
            </a:r>
            <a:r>
              <a:rPr lang="fr-FR" sz="16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10,12,14</a:t>
            </a:r>
            <a:r>
              <a:rPr lang="fr-F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Be(</a:t>
            </a:r>
            <a:r>
              <a:rPr lang="fr-F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p,p</a:t>
            </a:r>
            <a:r>
              <a:rPr lang="fr-FR" sz="1600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fr-F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quasi-free knockout </a:t>
            </a:r>
          </a:p>
          <a:p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			 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analyses in progress]</a:t>
            </a:r>
          </a:p>
          <a:p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6237312"/>
            <a:ext cx="386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cap="sm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spokespersons/groups played major/key role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750" y="1268413"/>
            <a:ext cx="7993063" cy="4897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41438"/>
            <a:ext cx="632936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55800"/>
            <a:ext cx="4414838" cy="406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 bwMode="auto">
          <a:xfrm flipV="1">
            <a:off x="5364163" y="2600325"/>
            <a:ext cx="107950" cy="107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74" name="ZoneTexte 17"/>
          <p:cNvSpPr txBox="1">
            <a:spLocks noChangeArrowheads="1"/>
          </p:cNvSpPr>
          <p:nvPr/>
        </p:nvSpPr>
        <p:spPr bwMode="auto">
          <a:xfrm>
            <a:off x="5408246" y="2393950"/>
            <a:ext cx="260717" cy="260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100" i="0" dirty="0">
                <a:latin typeface="Verdana" panose="020B0604030504040204" pitchFamily="34" charset="0"/>
                <a:sym typeface="Symbol" panose="05050102010706020507" pitchFamily="18" charset="2"/>
              </a:rPr>
              <a:t></a:t>
            </a:r>
            <a:endParaRPr lang="en-GB" altLang="fr-FR" sz="1100" i="0" dirty="0"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9575" y="260350"/>
            <a:ext cx="84105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Z=6:  Structure in the region of N~14 – 16 (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2s</a:t>
            </a:r>
            <a:r>
              <a:rPr lang="en-US" i="1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1d</a:t>
            </a:r>
            <a:r>
              <a:rPr lang="en-US" i="1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5/2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…</a:t>
            </a:r>
            <a:endParaRPr lang="fr-FR" sz="2000" i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6" name="ZoneTexte 13"/>
          <p:cNvSpPr txBox="1">
            <a:spLocks noChangeArrowheads="1"/>
          </p:cNvSpPr>
          <p:nvPr/>
        </p:nvSpPr>
        <p:spPr bwMode="auto">
          <a:xfrm>
            <a:off x="5668962" y="2847976"/>
            <a:ext cx="231775" cy="266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100" i="0" dirty="0">
                <a:latin typeface="Verdana" panose="020B0604030504040204" pitchFamily="34" charset="0"/>
                <a:sym typeface="Symbol" panose="05050102010706020507" pitchFamily="18" charset="2"/>
              </a:rPr>
              <a:t></a:t>
            </a:r>
            <a:endParaRPr lang="en-GB" altLang="fr-FR" sz="1100" i="0" dirty="0">
              <a:latin typeface="Verdana" panose="020B060403050404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5545138" y="2587625"/>
            <a:ext cx="198437" cy="350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4910745" y="6351588"/>
            <a:ext cx="376571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WBT Shell Model Interaction: M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Stanoiu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et al., PRC (2008)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3492500" y="4800600"/>
            <a:ext cx="0" cy="576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2411413" y="4797425"/>
            <a:ext cx="0" cy="576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Rectangle 21"/>
          <p:cNvSpPr/>
          <p:nvPr/>
        </p:nvSpPr>
        <p:spPr>
          <a:xfrm>
            <a:off x="3289300" y="5373688"/>
            <a:ext cx="41910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17725" y="5373688"/>
            <a:ext cx="682625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9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indent="-1524000"/>
            <a:r>
              <a:rPr lang="en-GB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 observation &amp; spectroscopy of </a:t>
            </a:r>
            <a:r>
              <a:rPr lang="en-US" sz="2000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u="sng" cap="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-1524000"/>
            <a:endParaRPr lang="en-GB" sz="2400" i="1" cap="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8" y="548680"/>
            <a:ext cx="8794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20000"/>
              </a:lnSpc>
              <a:defRPr/>
            </a:pP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US" sz="22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US" sz="22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2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</a:t>
            </a:r>
            <a:r>
              <a:rPr lang="en-US" sz="2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2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en-US" i="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245 </a:t>
            </a:r>
            <a:r>
              <a:rPr lang="en-US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</a:t>
            </a:r>
            <a:endParaRPr lang="fr-FR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91905" y="6442075"/>
            <a:ext cx="249452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 Leblond et al., NP1106-SAMURAI04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84888" y="1196975"/>
            <a:ext cx="1582737" cy="3671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41438"/>
            <a:ext cx="102076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7092950" y="4005263"/>
            <a:ext cx="233363" cy="1444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3900" y="4149725"/>
            <a:ext cx="5222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8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GB" sz="2800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7950" y="4960938"/>
            <a:ext cx="8712200" cy="14208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346700"/>
            <a:ext cx="8315325" cy="890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987925"/>
            <a:ext cx="620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395288" y="5672138"/>
            <a:ext cx="1873250" cy="4206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7338"/>
            <a:ext cx="4699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6156325" y="4076700"/>
            <a:ext cx="1008063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0" y="4221163"/>
            <a:ext cx="522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8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GB" sz="2800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0463" y="1196975"/>
            <a:ext cx="3606800" cy="3490913"/>
          </a:xfrm>
          <a:prstGeom prst="rect">
            <a:avLst/>
          </a:prstGeom>
          <a:noFill/>
          <a:ln w="6350">
            <a:solidFill>
              <a:srgbClr val="02020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60838" y="1793875"/>
            <a:ext cx="17176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cap="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</a:t>
            </a:r>
            <a:r>
              <a:rPr lang="en-US" sz="1600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=0.75</a:t>
            </a:r>
            <a:r>
              <a:rPr lang="en-US" sz="1600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sz="1600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0.20 </a:t>
            </a: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MeV</a:t>
            </a:r>
            <a:endParaRPr lang="en-GB" sz="1600" i="1" dirty="0">
              <a:solidFill>
                <a:srgbClr val="0000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838" y="2082800"/>
            <a:ext cx="17176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cap="all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</a:t>
            </a:r>
            <a:r>
              <a:rPr lang="en-US" sz="1600" i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=1.50</a:t>
            </a:r>
            <a:r>
              <a:rPr lang="en-US" sz="1600" i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sz="1600" i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0.10 </a:t>
            </a:r>
            <a:r>
              <a:rPr lang="en-US" sz="16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MeV</a:t>
            </a:r>
            <a:endParaRPr lang="en-GB" sz="1600" i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8488" y="2924175"/>
            <a:ext cx="569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786188" y="3635375"/>
            <a:ext cx="569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cap="sm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79388" y="6093296"/>
            <a:ext cx="9621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 </a:t>
            </a:r>
            <a:r>
              <a:rPr lang="fr-FR" sz="10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Tostevin</a:t>
            </a:r>
            <a:r>
              <a:rPr lang="fr-FR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2563" y="5877272"/>
            <a:ext cx="177644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Eikonal</a:t>
            </a:r>
            <a:r>
              <a:rPr lang="fr-FR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fr-FR" sz="10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shell</a:t>
            </a:r>
            <a:r>
              <a:rPr lang="fr-FR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model C</a:t>
            </a:r>
            <a:r>
              <a:rPr lang="fr-FR" sz="105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FR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32833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750" y="1196975"/>
            <a:ext cx="7993063" cy="4895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68413"/>
            <a:ext cx="632936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V="1">
            <a:off x="3492500" y="4303713"/>
            <a:ext cx="0" cy="576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2411413" y="4300538"/>
            <a:ext cx="0" cy="576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260350"/>
            <a:ext cx="84089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Z=7:  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Structure in 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Region 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N~16  </a:t>
            </a:r>
            <a:r>
              <a:rPr lang="en-US" sz="20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2000" i="1" cap="small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67944" y="6295984"/>
            <a:ext cx="61229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Binding E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:  N isotopes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SCGF -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Cipollone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PRC (2015)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450" y="2420938"/>
            <a:ext cx="4533900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rme libre 2"/>
          <p:cNvSpPr/>
          <p:nvPr/>
        </p:nvSpPr>
        <p:spPr bwMode="auto">
          <a:xfrm>
            <a:off x="4610100" y="2930525"/>
            <a:ext cx="3162300" cy="2393950"/>
          </a:xfrm>
          <a:custGeom>
            <a:avLst/>
            <a:gdLst>
              <a:gd name="connsiteX0" fmla="*/ 9525 w 3162419"/>
              <a:gd name="connsiteY0" fmla="*/ 85725 h 2393892"/>
              <a:gd name="connsiteX1" fmla="*/ 9525 w 3162419"/>
              <a:gd name="connsiteY1" fmla="*/ 85725 h 2393892"/>
              <a:gd name="connsiteX2" fmla="*/ 19050 w 3162419"/>
              <a:gd name="connsiteY2" fmla="*/ 171450 h 2393892"/>
              <a:gd name="connsiteX3" fmla="*/ 0 w 3162419"/>
              <a:gd name="connsiteY3" fmla="*/ 371475 h 2393892"/>
              <a:gd name="connsiteX4" fmla="*/ 9525 w 3162419"/>
              <a:gd name="connsiteY4" fmla="*/ 590550 h 2393892"/>
              <a:gd name="connsiteX5" fmla="*/ 28575 w 3162419"/>
              <a:gd name="connsiteY5" fmla="*/ 647700 h 2393892"/>
              <a:gd name="connsiteX6" fmla="*/ 47625 w 3162419"/>
              <a:gd name="connsiteY6" fmla="*/ 676275 h 2393892"/>
              <a:gd name="connsiteX7" fmla="*/ 57150 w 3162419"/>
              <a:gd name="connsiteY7" fmla="*/ 723900 h 2393892"/>
              <a:gd name="connsiteX8" fmla="*/ 76200 w 3162419"/>
              <a:gd name="connsiteY8" fmla="*/ 781050 h 2393892"/>
              <a:gd name="connsiteX9" fmla="*/ 85725 w 3162419"/>
              <a:gd name="connsiteY9" fmla="*/ 819150 h 2393892"/>
              <a:gd name="connsiteX10" fmla="*/ 114300 w 3162419"/>
              <a:gd name="connsiteY10" fmla="*/ 847725 h 2393892"/>
              <a:gd name="connsiteX11" fmla="*/ 133350 w 3162419"/>
              <a:gd name="connsiteY11" fmla="*/ 885825 h 2393892"/>
              <a:gd name="connsiteX12" fmla="*/ 152400 w 3162419"/>
              <a:gd name="connsiteY12" fmla="*/ 914400 h 2393892"/>
              <a:gd name="connsiteX13" fmla="*/ 161925 w 3162419"/>
              <a:gd name="connsiteY13" fmla="*/ 942975 h 2393892"/>
              <a:gd name="connsiteX14" fmla="*/ 209550 w 3162419"/>
              <a:gd name="connsiteY14" fmla="*/ 1019175 h 2393892"/>
              <a:gd name="connsiteX15" fmla="*/ 238125 w 3162419"/>
              <a:gd name="connsiteY15" fmla="*/ 1085850 h 2393892"/>
              <a:gd name="connsiteX16" fmla="*/ 266700 w 3162419"/>
              <a:gd name="connsiteY16" fmla="*/ 1104900 h 2393892"/>
              <a:gd name="connsiteX17" fmla="*/ 276225 w 3162419"/>
              <a:gd name="connsiteY17" fmla="*/ 1133475 h 2393892"/>
              <a:gd name="connsiteX18" fmla="*/ 295275 w 3162419"/>
              <a:gd name="connsiteY18" fmla="*/ 1162050 h 2393892"/>
              <a:gd name="connsiteX19" fmla="*/ 333375 w 3162419"/>
              <a:gd name="connsiteY19" fmla="*/ 1238250 h 2393892"/>
              <a:gd name="connsiteX20" fmla="*/ 381000 w 3162419"/>
              <a:gd name="connsiteY20" fmla="*/ 1323975 h 2393892"/>
              <a:gd name="connsiteX21" fmla="*/ 438150 w 3162419"/>
              <a:gd name="connsiteY21" fmla="*/ 1362075 h 2393892"/>
              <a:gd name="connsiteX22" fmla="*/ 514350 w 3162419"/>
              <a:gd name="connsiteY22" fmla="*/ 1428750 h 2393892"/>
              <a:gd name="connsiteX23" fmla="*/ 609600 w 3162419"/>
              <a:gd name="connsiteY23" fmla="*/ 1485900 h 2393892"/>
              <a:gd name="connsiteX24" fmla="*/ 638175 w 3162419"/>
              <a:gd name="connsiteY24" fmla="*/ 1504950 h 2393892"/>
              <a:gd name="connsiteX25" fmla="*/ 676275 w 3162419"/>
              <a:gd name="connsiteY25" fmla="*/ 1524000 h 2393892"/>
              <a:gd name="connsiteX26" fmla="*/ 742950 w 3162419"/>
              <a:gd name="connsiteY26" fmla="*/ 1590675 h 2393892"/>
              <a:gd name="connsiteX27" fmla="*/ 771525 w 3162419"/>
              <a:gd name="connsiteY27" fmla="*/ 1609725 h 2393892"/>
              <a:gd name="connsiteX28" fmla="*/ 809625 w 3162419"/>
              <a:gd name="connsiteY28" fmla="*/ 1638300 h 2393892"/>
              <a:gd name="connsiteX29" fmla="*/ 885825 w 3162419"/>
              <a:gd name="connsiteY29" fmla="*/ 1676400 h 2393892"/>
              <a:gd name="connsiteX30" fmla="*/ 942975 w 3162419"/>
              <a:gd name="connsiteY30" fmla="*/ 1733550 h 2393892"/>
              <a:gd name="connsiteX31" fmla="*/ 971550 w 3162419"/>
              <a:gd name="connsiteY31" fmla="*/ 1762125 h 2393892"/>
              <a:gd name="connsiteX32" fmla="*/ 1000125 w 3162419"/>
              <a:gd name="connsiteY32" fmla="*/ 1781175 h 2393892"/>
              <a:gd name="connsiteX33" fmla="*/ 1019175 w 3162419"/>
              <a:gd name="connsiteY33" fmla="*/ 1809750 h 2393892"/>
              <a:gd name="connsiteX34" fmla="*/ 1076325 w 3162419"/>
              <a:gd name="connsiteY34" fmla="*/ 1838325 h 2393892"/>
              <a:gd name="connsiteX35" fmla="*/ 1133475 w 3162419"/>
              <a:gd name="connsiteY35" fmla="*/ 1876425 h 2393892"/>
              <a:gd name="connsiteX36" fmla="*/ 1219200 w 3162419"/>
              <a:gd name="connsiteY36" fmla="*/ 1924050 h 2393892"/>
              <a:gd name="connsiteX37" fmla="*/ 1276350 w 3162419"/>
              <a:gd name="connsiteY37" fmla="*/ 1971675 h 2393892"/>
              <a:gd name="connsiteX38" fmla="*/ 1304925 w 3162419"/>
              <a:gd name="connsiteY38" fmla="*/ 1981200 h 2393892"/>
              <a:gd name="connsiteX39" fmla="*/ 1343025 w 3162419"/>
              <a:gd name="connsiteY39" fmla="*/ 2009775 h 2393892"/>
              <a:gd name="connsiteX40" fmla="*/ 1371600 w 3162419"/>
              <a:gd name="connsiteY40" fmla="*/ 2019300 h 2393892"/>
              <a:gd name="connsiteX41" fmla="*/ 1400175 w 3162419"/>
              <a:gd name="connsiteY41" fmla="*/ 2038350 h 2393892"/>
              <a:gd name="connsiteX42" fmla="*/ 1438275 w 3162419"/>
              <a:gd name="connsiteY42" fmla="*/ 2076450 h 2393892"/>
              <a:gd name="connsiteX43" fmla="*/ 1466850 w 3162419"/>
              <a:gd name="connsiteY43" fmla="*/ 2105025 h 2393892"/>
              <a:gd name="connsiteX44" fmla="*/ 1504950 w 3162419"/>
              <a:gd name="connsiteY44" fmla="*/ 2124075 h 2393892"/>
              <a:gd name="connsiteX45" fmla="*/ 1581150 w 3162419"/>
              <a:gd name="connsiteY45" fmla="*/ 2181225 h 2393892"/>
              <a:gd name="connsiteX46" fmla="*/ 1609725 w 3162419"/>
              <a:gd name="connsiteY46" fmla="*/ 2200275 h 2393892"/>
              <a:gd name="connsiteX47" fmla="*/ 1638300 w 3162419"/>
              <a:gd name="connsiteY47" fmla="*/ 2209800 h 2393892"/>
              <a:gd name="connsiteX48" fmla="*/ 1714500 w 3162419"/>
              <a:gd name="connsiteY48" fmla="*/ 2247900 h 2393892"/>
              <a:gd name="connsiteX49" fmla="*/ 1809750 w 3162419"/>
              <a:gd name="connsiteY49" fmla="*/ 2276475 h 2393892"/>
              <a:gd name="connsiteX50" fmla="*/ 1838325 w 3162419"/>
              <a:gd name="connsiteY50" fmla="*/ 2286000 h 2393892"/>
              <a:gd name="connsiteX51" fmla="*/ 1924050 w 3162419"/>
              <a:gd name="connsiteY51" fmla="*/ 2324100 h 2393892"/>
              <a:gd name="connsiteX52" fmla="*/ 1952625 w 3162419"/>
              <a:gd name="connsiteY52" fmla="*/ 2333625 h 2393892"/>
              <a:gd name="connsiteX53" fmla="*/ 2228850 w 3162419"/>
              <a:gd name="connsiteY53" fmla="*/ 2343150 h 2393892"/>
              <a:gd name="connsiteX54" fmla="*/ 2352675 w 3162419"/>
              <a:gd name="connsiteY54" fmla="*/ 2352675 h 2393892"/>
              <a:gd name="connsiteX55" fmla="*/ 2647950 w 3162419"/>
              <a:gd name="connsiteY55" fmla="*/ 2362200 h 2393892"/>
              <a:gd name="connsiteX56" fmla="*/ 2686050 w 3162419"/>
              <a:gd name="connsiteY56" fmla="*/ 2371725 h 2393892"/>
              <a:gd name="connsiteX57" fmla="*/ 2838450 w 3162419"/>
              <a:gd name="connsiteY57" fmla="*/ 2381250 h 2393892"/>
              <a:gd name="connsiteX58" fmla="*/ 3076575 w 3162419"/>
              <a:gd name="connsiteY58" fmla="*/ 2381250 h 2393892"/>
              <a:gd name="connsiteX59" fmla="*/ 3105150 w 3162419"/>
              <a:gd name="connsiteY59" fmla="*/ 2362200 h 2393892"/>
              <a:gd name="connsiteX60" fmla="*/ 3133725 w 3162419"/>
              <a:gd name="connsiteY60" fmla="*/ 2352675 h 2393892"/>
              <a:gd name="connsiteX61" fmla="*/ 3152775 w 3162419"/>
              <a:gd name="connsiteY61" fmla="*/ 2324100 h 2393892"/>
              <a:gd name="connsiteX62" fmla="*/ 3152775 w 3162419"/>
              <a:gd name="connsiteY62" fmla="*/ 2133600 h 2393892"/>
              <a:gd name="connsiteX63" fmla="*/ 3133725 w 3162419"/>
              <a:gd name="connsiteY63" fmla="*/ 2105025 h 2393892"/>
              <a:gd name="connsiteX64" fmla="*/ 3067050 w 3162419"/>
              <a:gd name="connsiteY64" fmla="*/ 2047875 h 2393892"/>
              <a:gd name="connsiteX65" fmla="*/ 2990850 w 3162419"/>
              <a:gd name="connsiteY65" fmla="*/ 1990725 h 2393892"/>
              <a:gd name="connsiteX66" fmla="*/ 2914650 w 3162419"/>
              <a:gd name="connsiteY66" fmla="*/ 1971675 h 2393892"/>
              <a:gd name="connsiteX67" fmla="*/ 2695575 w 3162419"/>
              <a:gd name="connsiteY67" fmla="*/ 1952625 h 2393892"/>
              <a:gd name="connsiteX68" fmla="*/ 2647950 w 3162419"/>
              <a:gd name="connsiteY68" fmla="*/ 1943100 h 2393892"/>
              <a:gd name="connsiteX69" fmla="*/ 2524125 w 3162419"/>
              <a:gd name="connsiteY69" fmla="*/ 1905000 h 2393892"/>
              <a:gd name="connsiteX70" fmla="*/ 2409825 w 3162419"/>
              <a:gd name="connsiteY70" fmla="*/ 1876425 h 2393892"/>
              <a:gd name="connsiteX71" fmla="*/ 2371725 w 3162419"/>
              <a:gd name="connsiteY71" fmla="*/ 1857375 h 2393892"/>
              <a:gd name="connsiteX72" fmla="*/ 2324100 w 3162419"/>
              <a:gd name="connsiteY72" fmla="*/ 1828800 h 2393892"/>
              <a:gd name="connsiteX73" fmla="*/ 2276475 w 3162419"/>
              <a:gd name="connsiteY73" fmla="*/ 1819275 h 2393892"/>
              <a:gd name="connsiteX74" fmla="*/ 2228850 w 3162419"/>
              <a:gd name="connsiteY74" fmla="*/ 1790700 h 2393892"/>
              <a:gd name="connsiteX75" fmla="*/ 2105025 w 3162419"/>
              <a:gd name="connsiteY75" fmla="*/ 1743075 h 2393892"/>
              <a:gd name="connsiteX76" fmla="*/ 2057400 w 3162419"/>
              <a:gd name="connsiteY76" fmla="*/ 1714500 h 2393892"/>
              <a:gd name="connsiteX77" fmla="*/ 2000250 w 3162419"/>
              <a:gd name="connsiteY77" fmla="*/ 1676400 h 2393892"/>
              <a:gd name="connsiteX78" fmla="*/ 1962150 w 3162419"/>
              <a:gd name="connsiteY78" fmla="*/ 1657350 h 2393892"/>
              <a:gd name="connsiteX79" fmla="*/ 1933575 w 3162419"/>
              <a:gd name="connsiteY79" fmla="*/ 1638300 h 2393892"/>
              <a:gd name="connsiteX80" fmla="*/ 1885950 w 3162419"/>
              <a:gd name="connsiteY80" fmla="*/ 1619250 h 2393892"/>
              <a:gd name="connsiteX81" fmla="*/ 1838325 w 3162419"/>
              <a:gd name="connsiteY81" fmla="*/ 1590675 h 2393892"/>
              <a:gd name="connsiteX82" fmla="*/ 1743075 w 3162419"/>
              <a:gd name="connsiteY82" fmla="*/ 1562100 h 2393892"/>
              <a:gd name="connsiteX83" fmla="*/ 1704975 w 3162419"/>
              <a:gd name="connsiteY83" fmla="*/ 1533525 h 2393892"/>
              <a:gd name="connsiteX84" fmla="*/ 1647825 w 3162419"/>
              <a:gd name="connsiteY84" fmla="*/ 1514475 h 2393892"/>
              <a:gd name="connsiteX85" fmla="*/ 1590675 w 3162419"/>
              <a:gd name="connsiteY85" fmla="*/ 1476375 h 2393892"/>
              <a:gd name="connsiteX86" fmla="*/ 1552575 w 3162419"/>
              <a:gd name="connsiteY86" fmla="*/ 1466850 h 2393892"/>
              <a:gd name="connsiteX87" fmla="*/ 1466850 w 3162419"/>
              <a:gd name="connsiteY87" fmla="*/ 1428750 h 2393892"/>
              <a:gd name="connsiteX88" fmla="*/ 1381125 w 3162419"/>
              <a:gd name="connsiteY88" fmla="*/ 1400175 h 2393892"/>
              <a:gd name="connsiteX89" fmla="*/ 1333500 w 3162419"/>
              <a:gd name="connsiteY89" fmla="*/ 1371600 h 2393892"/>
              <a:gd name="connsiteX90" fmla="*/ 1295400 w 3162419"/>
              <a:gd name="connsiteY90" fmla="*/ 1352550 h 2393892"/>
              <a:gd name="connsiteX91" fmla="*/ 1247775 w 3162419"/>
              <a:gd name="connsiteY91" fmla="*/ 1323975 h 2393892"/>
              <a:gd name="connsiteX92" fmla="*/ 1219200 w 3162419"/>
              <a:gd name="connsiteY92" fmla="*/ 1304925 h 2393892"/>
              <a:gd name="connsiteX93" fmla="*/ 1181100 w 3162419"/>
              <a:gd name="connsiteY93" fmla="*/ 1285875 h 2393892"/>
              <a:gd name="connsiteX94" fmla="*/ 1114425 w 3162419"/>
              <a:gd name="connsiteY94" fmla="*/ 1238250 h 2393892"/>
              <a:gd name="connsiteX95" fmla="*/ 1047750 w 3162419"/>
              <a:gd name="connsiteY95" fmla="*/ 1200150 h 2393892"/>
              <a:gd name="connsiteX96" fmla="*/ 990600 w 3162419"/>
              <a:gd name="connsiteY96" fmla="*/ 1143000 h 2393892"/>
              <a:gd name="connsiteX97" fmla="*/ 962025 w 3162419"/>
              <a:gd name="connsiteY97" fmla="*/ 1123950 h 2393892"/>
              <a:gd name="connsiteX98" fmla="*/ 914400 w 3162419"/>
              <a:gd name="connsiteY98" fmla="*/ 1085850 h 2393892"/>
              <a:gd name="connsiteX99" fmla="*/ 838200 w 3162419"/>
              <a:gd name="connsiteY99" fmla="*/ 1038225 h 2393892"/>
              <a:gd name="connsiteX100" fmla="*/ 781050 w 3162419"/>
              <a:gd name="connsiteY100" fmla="*/ 981075 h 2393892"/>
              <a:gd name="connsiteX101" fmla="*/ 752475 w 3162419"/>
              <a:gd name="connsiteY101" fmla="*/ 952500 h 2393892"/>
              <a:gd name="connsiteX102" fmla="*/ 723900 w 3162419"/>
              <a:gd name="connsiteY102" fmla="*/ 923925 h 2393892"/>
              <a:gd name="connsiteX103" fmla="*/ 695325 w 3162419"/>
              <a:gd name="connsiteY103" fmla="*/ 904875 h 2393892"/>
              <a:gd name="connsiteX104" fmla="*/ 657225 w 3162419"/>
              <a:gd name="connsiteY104" fmla="*/ 847725 h 2393892"/>
              <a:gd name="connsiteX105" fmla="*/ 600075 w 3162419"/>
              <a:gd name="connsiteY105" fmla="*/ 800100 h 2393892"/>
              <a:gd name="connsiteX106" fmla="*/ 581025 w 3162419"/>
              <a:gd name="connsiteY106" fmla="*/ 771525 h 2393892"/>
              <a:gd name="connsiteX107" fmla="*/ 514350 w 3162419"/>
              <a:gd name="connsiteY107" fmla="*/ 723900 h 2393892"/>
              <a:gd name="connsiteX108" fmla="*/ 466725 w 3162419"/>
              <a:gd name="connsiteY108" fmla="*/ 657225 h 2393892"/>
              <a:gd name="connsiteX109" fmla="*/ 428625 w 3162419"/>
              <a:gd name="connsiteY109" fmla="*/ 600075 h 2393892"/>
              <a:gd name="connsiteX110" fmla="*/ 409575 w 3162419"/>
              <a:gd name="connsiteY110" fmla="*/ 571500 h 2393892"/>
              <a:gd name="connsiteX111" fmla="*/ 381000 w 3162419"/>
              <a:gd name="connsiteY111" fmla="*/ 504825 h 2393892"/>
              <a:gd name="connsiteX112" fmla="*/ 361950 w 3162419"/>
              <a:gd name="connsiteY112" fmla="*/ 428625 h 2393892"/>
              <a:gd name="connsiteX113" fmla="*/ 342900 w 3162419"/>
              <a:gd name="connsiteY113" fmla="*/ 238125 h 2393892"/>
              <a:gd name="connsiteX114" fmla="*/ 333375 w 3162419"/>
              <a:gd name="connsiteY114" fmla="*/ 209550 h 2393892"/>
              <a:gd name="connsiteX115" fmla="*/ 314325 w 3162419"/>
              <a:gd name="connsiteY115" fmla="*/ 133350 h 2393892"/>
              <a:gd name="connsiteX116" fmla="*/ 295275 w 3162419"/>
              <a:gd name="connsiteY116" fmla="*/ 104775 h 2393892"/>
              <a:gd name="connsiteX117" fmla="*/ 285750 w 3162419"/>
              <a:gd name="connsiteY117" fmla="*/ 76200 h 2393892"/>
              <a:gd name="connsiteX118" fmla="*/ 228600 w 3162419"/>
              <a:gd name="connsiteY118" fmla="*/ 38100 h 2393892"/>
              <a:gd name="connsiteX119" fmla="*/ 200025 w 3162419"/>
              <a:gd name="connsiteY119" fmla="*/ 19050 h 2393892"/>
              <a:gd name="connsiteX120" fmla="*/ 171450 w 3162419"/>
              <a:gd name="connsiteY120" fmla="*/ 0 h 2393892"/>
              <a:gd name="connsiteX121" fmla="*/ 114300 w 3162419"/>
              <a:gd name="connsiteY121" fmla="*/ 0 h 2393892"/>
              <a:gd name="connsiteX122" fmla="*/ 114300 w 3162419"/>
              <a:gd name="connsiteY122" fmla="*/ 0 h 2393892"/>
              <a:gd name="connsiteX123" fmla="*/ 123825 w 3162419"/>
              <a:gd name="connsiteY123" fmla="*/ 9525 h 2393892"/>
              <a:gd name="connsiteX124" fmla="*/ 9525 w 3162419"/>
              <a:gd name="connsiteY124" fmla="*/ 85725 h 239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162419" h="2393892">
                <a:moveTo>
                  <a:pt x="9525" y="85725"/>
                </a:moveTo>
                <a:lnTo>
                  <a:pt x="9525" y="85725"/>
                </a:lnTo>
                <a:cubicBezTo>
                  <a:pt x="12700" y="114300"/>
                  <a:pt x="19050" y="142699"/>
                  <a:pt x="19050" y="171450"/>
                </a:cubicBezTo>
                <a:cubicBezTo>
                  <a:pt x="19050" y="249322"/>
                  <a:pt x="10223" y="299916"/>
                  <a:pt x="0" y="371475"/>
                </a:cubicBezTo>
                <a:cubicBezTo>
                  <a:pt x="3175" y="444500"/>
                  <a:pt x="2004" y="517844"/>
                  <a:pt x="9525" y="590550"/>
                </a:cubicBezTo>
                <a:cubicBezTo>
                  <a:pt x="11591" y="610524"/>
                  <a:pt x="17436" y="630992"/>
                  <a:pt x="28575" y="647700"/>
                </a:cubicBezTo>
                <a:lnTo>
                  <a:pt x="47625" y="676275"/>
                </a:lnTo>
                <a:cubicBezTo>
                  <a:pt x="50800" y="692150"/>
                  <a:pt x="52890" y="708281"/>
                  <a:pt x="57150" y="723900"/>
                </a:cubicBezTo>
                <a:cubicBezTo>
                  <a:pt x="62434" y="743273"/>
                  <a:pt x="71330" y="761569"/>
                  <a:pt x="76200" y="781050"/>
                </a:cubicBezTo>
                <a:cubicBezTo>
                  <a:pt x="79375" y="793750"/>
                  <a:pt x="79230" y="807784"/>
                  <a:pt x="85725" y="819150"/>
                </a:cubicBezTo>
                <a:cubicBezTo>
                  <a:pt x="92408" y="830846"/>
                  <a:pt x="106470" y="836764"/>
                  <a:pt x="114300" y="847725"/>
                </a:cubicBezTo>
                <a:cubicBezTo>
                  <a:pt x="122553" y="859279"/>
                  <a:pt x="126305" y="873497"/>
                  <a:pt x="133350" y="885825"/>
                </a:cubicBezTo>
                <a:cubicBezTo>
                  <a:pt x="139030" y="895764"/>
                  <a:pt x="147280" y="904161"/>
                  <a:pt x="152400" y="914400"/>
                </a:cubicBezTo>
                <a:cubicBezTo>
                  <a:pt x="156890" y="923380"/>
                  <a:pt x="157970" y="933747"/>
                  <a:pt x="161925" y="942975"/>
                </a:cubicBezTo>
                <a:cubicBezTo>
                  <a:pt x="179358" y="983652"/>
                  <a:pt x="182201" y="982710"/>
                  <a:pt x="209550" y="1019175"/>
                </a:cubicBezTo>
                <a:cubicBezTo>
                  <a:pt x="216837" y="1048322"/>
                  <a:pt x="216199" y="1063924"/>
                  <a:pt x="238125" y="1085850"/>
                </a:cubicBezTo>
                <a:cubicBezTo>
                  <a:pt x="246220" y="1093945"/>
                  <a:pt x="257175" y="1098550"/>
                  <a:pt x="266700" y="1104900"/>
                </a:cubicBezTo>
                <a:cubicBezTo>
                  <a:pt x="269875" y="1114425"/>
                  <a:pt x="271735" y="1124495"/>
                  <a:pt x="276225" y="1133475"/>
                </a:cubicBezTo>
                <a:cubicBezTo>
                  <a:pt x="281345" y="1143714"/>
                  <a:pt x="289793" y="1152000"/>
                  <a:pt x="295275" y="1162050"/>
                </a:cubicBezTo>
                <a:cubicBezTo>
                  <a:pt x="308873" y="1186981"/>
                  <a:pt x="322828" y="1211883"/>
                  <a:pt x="333375" y="1238250"/>
                </a:cubicBezTo>
                <a:cubicBezTo>
                  <a:pt x="346783" y="1271770"/>
                  <a:pt x="352879" y="1298979"/>
                  <a:pt x="381000" y="1323975"/>
                </a:cubicBezTo>
                <a:cubicBezTo>
                  <a:pt x="398112" y="1339186"/>
                  <a:pt x="421961" y="1345886"/>
                  <a:pt x="438150" y="1362075"/>
                </a:cubicBezTo>
                <a:cubicBezTo>
                  <a:pt x="465690" y="1389615"/>
                  <a:pt x="479464" y="1405493"/>
                  <a:pt x="514350" y="1428750"/>
                </a:cubicBezTo>
                <a:cubicBezTo>
                  <a:pt x="545158" y="1449289"/>
                  <a:pt x="578792" y="1465361"/>
                  <a:pt x="609600" y="1485900"/>
                </a:cubicBezTo>
                <a:cubicBezTo>
                  <a:pt x="619125" y="1492250"/>
                  <a:pt x="628236" y="1499270"/>
                  <a:pt x="638175" y="1504950"/>
                </a:cubicBezTo>
                <a:cubicBezTo>
                  <a:pt x="650503" y="1511995"/>
                  <a:pt x="665286" y="1515009"/>
                  <a:pt x="676275" y="1524000"/>
                </a:cubicBezTo>
                <a:cubicBezTo>
                  <a:pt x="700601" y="1543903"/>
                  <a:pt x="716798" y="1573240"/>
                  <a:pt x="742950" y="1590675"/>
                </a:cubicBezTo>
                <a:cubicBezTo>
                  <a:pt x="752475" y="1597025"/>
                  <a:pt x="762210" y="1603071"/>
                  <a:pt x="771525" y="1609725"/>
                </a:cubicBezTo>
                <a:cubicBezTo>
                  <a:pt x="784443" y="1618952"/>
                  <a:pt x="795748" y="1630590"/>
                  <a:pt x="809625" y="1638300"/>
                </a:cubicBezTo>
                <a:cubicBezTo>
                  <a:pt x="852446" y="1662089"/>
                  <a:pt x="853357" y="1647539"/>
                  <a:pt x="885825" y="1676400"/>
                </a:cubicBezTo>
                <a:cubicBezTo>
                  <a:pt x="905961" y="1694298"/>
                  <a:pt x="923925" y="1714500"/>
                  <a:pt x="942975" y="1733550"/>
                </a:cubicBezTo>
                <a:cubicBezTo>
                  <a:pt x="952500" y="1743075"/>
                  <a:pt x="960342" y="1754653"/>
                  <a:pt x="971550" y="1762125"/>
                </a:cubicBezTo>
                <a:lnTo>
                  <a:pt x="1000125" y="1781175"/>
                </a:lnTo>
                <a:cubicBezTo>
                  <a:pt x="1006475" y="1790700"/>
                  <a:pt x="1011080" y="1801655"/>
                  <a:pt x="1019175" y="1809750"/>
                </a:cubicBezTo>
                <a:cubicBezTo>
                  <a:pt x="1037639" y="1828214"/>
                  <a:pt x="1053084" y="1830578"/>
                  <a:pt x="1076325" y="1838325"/>
                </a:cubicBezTo>
                <a:cubicBezTo>
                  <a:pt x="1139741" y="1901741"/>
                  <a:pt x="1071444" y="1841963"/>
                  <a:pt x="1133475" y="1876425"/>
                </a:cubicBezTo>
                <a:cubicBezTo>
                  <a:pt x="1231731" y="1931012"/>
                  <a:pt x="1154542" y="1902497"/>
                  <a:pt x="1219200" y="1924050"/>
                </a:cubicBezTo>
                <a:cubicBezTo>
                  <a:pt x="1240266" y="1945116"/>
                  <a:pt x="1249828" y="1958414"/>
                  <a:pt x="1276350" y="1971675"/>
                </a:cubicBezTo>
                <a:cubicBezTo>
                  <a:pt x="1285330" y="1976165"/>
                  <a:pt x="1295400" y="1978025"/>
                  <a:pt x="1304925" y="1981200"/>
                </a:cubicBezTo>
                <a:cubicBezTo>
                  <a:pt x="1317625" y="1990725"/>
                  <a:pt x="1329242" y="2001899"/>
                  <a:pt x="1343025" y="2009775"/>
                </a:cubicBezTo>
                <a:cubicBezTo>
                  <a:pt x="1351742" y="2014756"/>
                  <a:pt x="1362620" y="2014810"/>
                  <a:pt x="1371600" y="2019300"/>
                </a:cubicBezTo>
                <a:cubicBezTo>
                  <a:pt x="1381839" y="2024420"/>
                  <a:pt x="1390650" y="2032000"/>
                  <a:pt x="1400175" y="2038350"/>
                </a:cubicBezTo>
                <a:cubicBezTo>
                  <a:pt x="1418318" y="2092779"/>
                  <a:pt x="1394732" y="2047421"/>
                  <a:pt x="1438275" y="2076450"/>
                </a:cubicBezTo>
                <a:cubicBezTo>
                  <a:pt x="1449483" y="2083922"/>
                  <a:pt x="1455889" y="2097195"/>
                  <a:pt x="1466850" y="2105025"/>
                </a:cubicBezTo>
                <a:cubicBezTo>
                  <a:pt x="1478404" y="2113278"/>
                  <a:pt x="1493136" y="2116199"/>
                  <a:pt x="1504950" y="2124075"/>
                </a:cubicBezTo>
                <a:cubicBezTo>
                  <a:pt x="1531368" y="2141687"/>
                  <a:pt x="1554732" y="2163613"/>
                  <a:pt x="1581150" y="2181225"/>
                </a:cubicBezTo>
                <a:cubicBezTo>
                  <a:pt x="1590675" y="2187575"/>
                  <a:pt x="1599486" y="2195155"/>
                  <a:pt x="1609725" y="2200275"/>
                </a:cubicBezTo>
                <a:cubicBezTo>
                  <a:pt x="1618705" y="2204765"/>
                  <a:pt x="1629160" y="2205645"/>
                  <a:pt x="1638300" y="2209800"/>
                </a:cubicBezTo>
                <a:cubicBezTo>
                  <a:pt x="1664153" y="2221551"/>
                  <a:pt x="1686950" y="2241012"/>
                  <a:pt x="1714500" y="2247900"/>
                </a:cubicBezTo>
                <a:cubicBezTo>
                  <a:pt x="1772081" y="2262295"/>
                  <a:pt x="1740181" y="2253285"/>
                  <a:pt x="1809750" y="2276475"/>
                </a:cubicBezTo>
                <a:cubicBezTo>
                  <a:pt x="1819275" y="2279650"/>
                  <a:pt x="1829971" y="2280431"/>
                  <a:pt x="1838325" y="2286000"/>
                </a:cubicBezTo>
                <a:cubicBezTo>
                  <a:pt x="1883608" y="2316189"/>
                  <a:pt x="1856040" y="2301430"/>
                  <a:pt x="1924050" y="2324100"/>
                </a:cubicBezTo>
                <a:cubicBezTo>
                  <a:pt x="1933575" y="2327275"/>
                  <a:pt x="1942591" y="2333279"/>
                  <a:pt x="1952625" y="2333625"/>
                </a:cubicBezTo>
                <a:lnTo>
                  <a:pt x="2228850" y="2343150"/>
                </a:lnTo>
                <a:cubicBezTo>
                  <a:pt x="2270125" y="2346325"/>
                  <a:pt x="2311321" y="2350795"/>
                  <a:pt x="2352675" y="2352675"/>
                </a:cubicBezTo>
                <a:cubicBezTo>
                  <a:pt x="2451050" y="2357147"/>
                  <a:pt x="2549634" y="2356582"/>
                  <a:pt x="2647950" y="2362200"/>
                </a:cubicBezTo>
                <a:cubicBezTo>
                  <a:pt x="2661020" y="2362947"/>
                  <a:pt x="2673024" y="2370422"/>
                  <a:pt x="2686050" y="2371725"/>
                </a:cubicBezTo>
                <a:cubicBezTo>
                  <a:pt x="2736697" y="2376790"/>
                  <a:pt x="2787650" y="2378075"/>
                  <a:pt x="2838450" y="2381250"/>
                </a:cubicBezTo>
                <a:cubicBezTo>
                  <a:pt x="2938553" y="2395550"/>
                  <a:pt x="2941946" y="2400483"/>
                  <a:pt x="3076575" y="2381250"/>
                </a:cubicBezTo>
                <a:cubicBezTo>
                  <a:pt x="3087908" y="2379631"/>
                  <a:pt x="3094911" y="2367320"/>
                  <a:pt x="3105150" y="2362200"/>
                </a:cubicBezTo>
                <a:cubicBezTo>
                  <a:pt x="3114130" y="2357710"/>
                  <a:pt x="3124200" y="2355850"/>
                  <a:pt x="3133725" y="2352675"/>
                </a:cubicBezTo>
                <a:cubicBezTo>
                  <a:pt x="3140075" y="2343150"/>
                  <a:pt x="3149763" y="2335144"/>
                  <a:pt x="3152775" y="2324100"/>
                </a:cubicBezTo>
                <a:cubicBezTo>
                  <a:pt x="3167875" y="2268733"/>
                  <a:pt x="3163182" y="2185633"/>
                  <a:pt x="3152775" y="2133600"/>
                </a:cubicBezTo>
                <a:cubicBezTo>
                  <a:pt x="3150530" y="2122375"/>
                  <a:pt x="3141054" y="2113819"/>
                  <a:pt x="3133725" y="2105025"/>
                </a:cubicBezTo>
                <a:cubicBezTo>
                  <a:pt x="3102466" y="2067514"/>
                  <a:pt x="3105860" y="2081834"/>
                  <a:pt x="3067050" y="2047875"/>
                </a:cubicBezTo>
                <a:cubicBezTo>
                  <a:pt x="3028881" y="2014478"/>
                  <a:pt x="3037131" y="2006152"/>
                  <a:pt x="2990850" y="1990725"/>
                </a:cubicBezTo>
                <a:cubicBezTo>
                  <a:pt x="2966012" y="1982446"/>
                  <a:pt x="2940733" y="1973943"/>
                  <a:pt x="2914650" y="1971675"/>
                </a:cubicBezTo>
                <a:lnTo>
                  <a:pt x="2695575" y="1952625"/>
                </a:lnTo>
                <a:cubicBezTo>
                  <a:pt x="2679700" y="1949450"/>
                  <a:pt x="2663549" y="1947433"/>
                  <a:pt x="2647950" y="1943100"/>
                </a:cubicBezTo>
                <a:cubicBezTo>
                  <a:pt x="2606341" y="1931542"/>
                  <a:pt x="2566281" y="1914368"/>
                  <a:pt x="2524125" y="1905000"/>
                </a:cubicBezTo>
                <a:cubicBezTo>
                  <a:pt x="2504417" y="1900620"/>
                  <a:pt x="2440165" y="1889428"/>
                  <a:pt x="2409825" y="1876425"/>
                </a:cubicBezTo>
                <a:cubicBezTo>
                  <a:pt x="2396774" y="1870832"/>
                  <a:pt x="2384137" y="1864271"/>
                  <a:pt x="2371725" y="1857375"/>
                </a:cubicBezTo>
                <a:cubicBezTo>
                  <a:pt x="2355541" y="1848384"/>
                  <a:pt x="2341289" y="1835676"/>
                  <a:pt x="2324100" y="1828800"/>
                </a:cubicBezTo>
                <a:cubicBezTo>
                  <a:pt x="2309069" y="1822787"/>
                  <a:pt x="2292350" y="1822450"/>
                  <a:pt x="2276475" y="1819275"/>
                </a:cubicBezTo>
                <a:cubicBezTo>
                  <a:pt x="2260600" y="1809750"/>
                  <a:pt x="2245409" y="1798979"/>
                  <a:pt x="2228850" y="1790700"/>
                </a:cubicBezTo>
                <a:cubicBezTo>
                  <a:pt x="2189055" y="1770802"/>
                  <a:pt x="2144820" y="1762973"/>
                  <a:pt x="2105025" y="1743075"/>
                </a:cubicBezTo>
                <a:cubicBezTo>
                  <a:pt x="2088466" y="1734796"/>
                  <a:pt x="2073019" y="1724439"/>
                  <a:pt x="2057400" y="1714500"/>
                </a:cubicBezTo>
                <a:cubicBezTo>
                  <a:pt x="2038084" y="1702208"/>
                  <a:pt x="2020728" y="1686639"/>
                  <a:pt x="2000250" y="1676400"/>
                </a:cubicBezTo>
                <a:cubicBezTo>
                  <a:pt x="1987550" y="1670050"/>
                  <a:pt x="1974478" y="1664395"/>
                  <a:pt x="1962150" y="1657350"/>
                </a:cubicBezTo>
                <a:cubicBezTo>
                  <a:pt x="1952211" y="1651670"/>
                  <a:pt x="1943814" y="1643420"/>
                  <a:pt x="1933575" y="1638300"/>
                </a:cubicBezTo>
                <a:cubicBezTo>
                  <a:pt x="1918282" y="1630654"/>
                  <a:pt x="1901243" y="1626896"/>
                  <a:pt x="1885950" y="1619250"/>
                </a:cubicBezTo>
                <a:cubicBezTo>
                  <a:pt x="1869391" y="1610971"/>
                  <a:pt x="1855179" y="1598336"/>
                  <a:pt x="1838325" y="1590675"/>
                </a:cubicBezTo>
                <a:cubicBezTo>
                  <a:pt x="1809982" y="1577792"/>
                  <a:pt x="1773780" y="1569776"/>
                  <a:pt x="1743075" y="1562100"/>
                </a:cubicBezTo>
                <a:cubicBezTo>
                  <a:pt x="1730375" y="1552575"/>
                  <a:pt x="1719174" y="1540625"/>
                  <a:pt x="1704975" y="1533525"/>
                </a:cubicBezTo>
                <a:cubicBezTo>
                  <a:pt x="1687014" y="1524545"/>
                  <a:pt x="1664533" y="1525614"/>
                  <a:pt x="1647825" y="1514475"/>
                </a:cubicBezTo>
                <a:cubicBezTo>
                  <a:pt x="1628775" y="1501775"/>
                  <a:pt x="1611153" y="1486614"/>
                  <a:pt x="1590675" y="1476375"/>
                </a:cubicBezTo>
                <a:cubicBezTo>
                  <a:pt x="1578966" y="1470521"/>
                  <a:pt x="1564994" y="1470990"/>
                  <a:pt x="1552575" y="1466850"/>
                </a:cubicBezTo>
                <a:cubicBezTo>
                  <a:pt x="1396180" y="1414718"/>
                  <a:pt x="1599623" y="1478540"/>
                  <a:pt x="1466850" y="1428750"/>
                </a:cubicBezTo>
                <a:cubicBezTo>
                  <a:pt x="1394091" y="1401465"/>
                  <a:pt x="1464508" y="1441866"/>
                  <a:pt x="1381125" y="1400175"/>
                </a:cubicBezTo>
                <a:cubicBezTo>
                  <a:pt x="1364566" y="1391896"/>
                  <a:pt x="1349684" y="1380591"/>
                  <a:pt x="1333500" y="1371600"/>
                </a:cubicBezTo>
                <a:cubicBezTo>
                  <a:pt x="1321088" y="1364704"/>
                  <a:pt x="1307812" y="1359446"/>
                  <a:pt x="1295400" y="1352550"/>
                </a:cubicBezTo>
                <a:cubicBezTo>
                  <a:pt x="1279216" y="1343559"/>
                  <a:pt x="1263474" y="1333787"/>
                  <a:pt x="1247775" y="1323975"/>
                </a:cubicBezTo>
                <a:cubicBezTo>
                  <a:pt x="1238067" y="1317908"/>
                  <a:pt x="1229139" y="1310605"/>
                  <a:pt x="1219200" y="1304925"/>
                </a:cubicBezTo>
                <a:cubicBezTo>
                  <a:pt x="1206872" y="1297880"/>
                  <a:pt x="1193428" y="1292920"/>
                  <a:pt x="1181100" y="1285875"/>
                </a:cubicBezTo>
                <a:cubicBezTo>
                  <a:pt x="1134082" y="1259008"/>
                  <a:pt x="1168941" y="1272322"/>
                  <a:pt x="1114425" y="1238250"/>
                </a:cubicBezTo>
                <a:cubicBezTo>
                  <a:pt x="1085375" y="1220094"/>
                  <a:pt x="1072588" y="1222228"/>
                  <a:pt x="1047750" y="1200150"/>
                </a:cubicBezTo>
                <a:cubicBezTo>
                  <a:pt x="1027614" y="1182252"/>
                  <a:pt x="1013016" y="1157944"/>
                  <a:pt x="990600" y="1143000"/>
                </a:cubicBezTo>
                <a:cubicBezTo>
                  <a:pt x="981075" y="1136650"/>
                  <a:pt x="971183" y="1130819"/>
                  <a:pt x="962025" y="1123950"/>
                </a:cubicBezTo>
                <a:cubicBezTo>
                  <a:pt x="945761" y="1111752"/>
                  <a:pt x="931316" y="1097127"/>
                  <a:pt x="914400" y="1085850"/>
                </a:cubicBezTo>
                <a:cubicBezTo>
                  <a:pt x="853183" y="1045039"/>
                  <a:pt x="897630" y="1091712"/>
                  <a:pt x="838200" y="1038225"/>
                </a:cubicBezTo>
                <a:cubicBezTo>
                  <a:pt x="818175" y="1020203"/>
                  <a:pt x="800100" y="1000125"/>
                  <a:pt x="781050" y="981075"/>
                </a:cubicBezTo>
                <a:lnTo>
                  <a:pt x="752475" y="952500"/>
                </a:lnTo>
                <a:cubicBezTo>
                  <a:pt x="742950" y="942975"/>
                  <a:pt x="735108" y="931397"/>
                  <a:pt x="723900" y="923925"/>
                </a:cubicBezTo>
                <a:lnTo>
                  <a:pt x="695325" y="904875"/>
                </a:lnTo>
                <a:cubicBezTo>
                  <a:pt x="682625" y="885825"/>
                  <a:pt x="676275" y="860425"/>
                  <a:pt x="657225" y="847725"/>
                </a:cubicBezTo>
                <a:cubicBezTo>
                  <a:pt x="629128" y="828994"/>
                  <a:pt x="622994" y="827602"/>
                  <a:pt x="600075" y="800100"/>
                </a:cubicBezTo>
                <a:cubicBezTo>
                  <a:pt x="592746" y="791306"/>
                  <a:pt x="589120" y="779620"/>
                  <a:pt x="581025" y="771525"/>
                </a:cubicBezTo>
                <a:cubicBezTo>
                  <a:pt x="569210" y="759710"/>
                  <a:pt x="530575" y="734717"/>
                  <a:pt x="514350" y="723900"/>
                </a:cubicBezTo>
                <a:cubicBezTo>
                  <a:pt x="472994" y="641188"/>
                  <a:pt x="520786" y="726732"/>
                  <a:pt x="466725" y="657225"/>
                </a:cubicBezTo>
                <a:cubicBezTo>
                  <a:pt x="452669" y="639153"/>
                  <a:pt x="441325" y="619125"/>
                  <a:pt x="428625" y="600075"/>
                </a:cubicBezTo>
                <a:lnTo>
                  <a:pt x="409575" y="571500"/>
                </a:lnTo>
                <a:cubicBezTo>
                  <a:pt x="389751" y="492206"/>
                  <a:pt x="413889" y="570604"/>
                  <a:pt x="381000" y="504825"/>
                </a:cubicBezTo>
                <a:cubicBezTo>
                  <a:pt x="371237" y="485299"/>
                  <a:pt x="365573" y="446739"/>
                  <a:pt x="361950" y="428625"/>
                </a:cubicBezTo>
                <a:cubicBezTo>
                  <a:pt x="357793" y="374580"/>
                  <a:pt x="354435" y="295798"/>
                  <a:pt x="342900" y="238125"/>
                </a:cubicBezTo>
                <a:cubicBezTo>
                  <a:pt x="340931" y="228280"/>
                  <a:pt x="336017" y="219236"/>
                  <a:pt x="333375" y="209550"/>
                </a:cubicBezTo>
                <a:cubicBezTo>
                  <a:pt x="326486" y="184291"/>
                  <a:pt x="328848" y="155135"/>
                  <a:pt x="314325" y="133350"/>
                </a:cubicBezTo>
                <a:cubicBezTo>
                  <a:pt x="307975" y="123825"/>
                  <a:pt x="300395" y="115014"/>
                  <a:pt x="295275" y="104775"/>
                </a:cubicBezTo>
                <a:cubicBezTo>
                  <a:pt x="290785" y="95795"/>
                  <a:pt x="292850" y="83300"/>
                  <a:pt x="285750" y="76200"/>
                </a:cubicBezTo>
                <a:cubicBezTo>
                  <a:pt x="269561" y="60011"/>
                  <a:pt x="247650" y="50800"/>
                  <a:pt x="228600" y="38100"/>
                </a:cubicBezTo>
                <a:lnTo>
                  <a:pt x="200025" y="19050"/>
                </a:lnTo>
                <a:cubicBezTo>
                  <a:pt x="190500" y="12700"/>
                  <a:pt x="182898" y="0"/>
                  <a:pt x="171450" y="0"/>
                </a:cubicBezTo>
                <a:lnTo>
                  <a:pt x="114300" y="0"/>
                </a:lnTo>
                <a:lnTo>
                  <a:pt x="114300" y="0"/>
                </a:lnTo>
                <a:lnTo>
                  <a:pt x="123825" y="9525"/>
                </a:lnTo>
                <a:cubicBezTo>
                  <a:pt x="20772" y="81662"/>
                  <a:pt x="28575" y="73025"/>
                  <a:pt x="9525" y="85725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610100" y="5445125"/>
            <a:ext cx="3057525" cy="215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300788" y="5395913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N=14     16     18     20</a:t>
            </a:r>
          </a:p>
        </p:txBody>
      </p:sp>
      <p:cxnSp>
        <p:nvCxnSpPr>
          <p:cNvPr id="29708" name="Connecteur droit 10"/>
          <p:cNvCxnSpPr>
            <a:cxnSpLocks noChangeShapeType="1"/>
          </p:cNvCxnSpPr>
          <p:nvPr/>
        </p:nvCxnSpPr>
        <p:spPr bwMode="auto">
          <a:xfrm>
            <a:off x="7885113" y="5324475"/>
            <a:ext cx="0" cy="714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24213" y="4962525"/>
            <a:ext cx="417512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050" y="4962525"/>
            <a:ext cx="684213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5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 bwMode="auto">
          <a:xfrm>
            <a:off x="3779912" y="2348880"/>
            <a:ext cx="540060" cy="504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9750" y="1196975"/>
            <a:ext cx="7993063" cy="4895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98575"/>
            <a:ext cx="6327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708400" y="2420938"/>
            <a:ext cx="520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cap="all" baseline="300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r>
              <a:rPr lang="en-US" cap="all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3743908" y="2348880"/>
            <a:ext cx="540060" cy="5040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743908" y="2348880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08400" y="2443163"/>
            <a:ext cx="4921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i="0" cap="all" baseline="300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r>
              <a:rPr lang="en-US" sz="1600" i="0" cap="all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en-GB" sz="16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27763" y="2640013"/>
            <a:ext cx="2074862" cy="1004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0740" name="Connecteur droit avec flèche 40"/>
          <p:cNvCxnSpPr>
            <a:cxnSpLocks noChangeShapeType="1"/>
          </p:cNvCxnSpPr>
          <p:nvPr/>
        </p:nvCxnSpPr>
        <p:spPr bwMode="auto">
          <a:xfrm flipV="1">
            <a:off x="3462338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005339" y="2636912"/>
            <a:ext cx="1951037" cy="530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0743" name="Connecteur droit avec flèche 46"/>
          <p:cNvCxnSpPr>
            <a:cxnSpLocks noChangeShapeType="1"/>
          </p:cNvCxnSpPr>
          <p:nvPr/>
        </p:nvCxnSpPr>
        <p:spPr bwMode="auto">
          <a:xfrm flipV="1">
            <a:off x="2411413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4716463" y="1557338"/>
            <a:ext cx="367188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i="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sz="24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(1p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 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n1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3/2 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09575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 observation of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N:  C(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F,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200 MeV/nucleon …</a:t>
            </a: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575" y="5517232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AME2012: S</a:t>
            </a:r>
            <a:r>
              <a:rPr lang="en-US" sz="1400" i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N) = </a:t>
            </a: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-2.15±0.58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 ##</a:t>
            </a:r>
            <a:endParaRPr lang="fr-FR" sz="1400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4213" y="4962525"/>
            <a:ext cx="417512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050" y="4962525"/>
            <a:ext cx="684213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026563" y="6381328"/>
            <a:ext cx="25778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Deshayes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al. NP1106 SAMURAI02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40" y="2409228"/>
            <a:ext cx="3351857" cy="321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9575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evidence for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N:  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F,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</a:t>
            </a:r>
            <a:r>
              <a:rPr lang="en-US" sz="2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200 MeV/nucleon …</a:t>
            </a: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3779912" y="2420888"/>
            <a:ext cx="540060" cy="504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9750" y="1268413"/>
            <a:ext cx="7993063" cy="4897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71600"/>
            <a:ext cx="63277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708400" y="2492375"/>
            <a:ext cx="520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cap="all" baseline="300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r>
              <a:rPr lang="en-US" cap="all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743908" y="2420888"/>
            <a:ext cx="540060" cy="504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24338" y="2514600"/>
            <a:ext cx="4921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cap="all" baseline="30000" dirty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08400" y="2514600"/>
            <a:ext cx="4921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i="0" cap="all" baseline="300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r>
              <a:rPr lang="en-US" sz="1600" i="0" cap="all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en-GB" sz="16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00788" y="2713038"/>
            <a:ext cx="2074862" cy="1003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4213" y="4962525"/>
            <a:ext cx="417512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cxnSp>
        <p:nvCxnSpPr>
          <p:cNvPr id="31760" name="Connecteur droit avec flèche 40"/>
          <p:cNvCxnSpPr>
            <a:cxnSpLocks noChangeShapeType="1"/>
          </p:cNvCxnSpPr>
          <p:nvPr/>
        </p:nvCxnSpPr>
        <p:spPr bwMode="auto">
          <a:xfrm flipV="1">
            <a:off x="3462338" y="4149725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443663" y="2682875"/>
            <a:ext cx="1951037" cy="531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1762" name="Connecteur droit avec flèche 46"/>
          <p:cNvCxnSpPr>
            <a:cxnSpLocks noChangeShapeType="1"/>
          </p:cNvCxnSpPr>
          <p:nvPr/>
        </p:nvCxnSpPr>
        <p:spPr bwMode="auto">
          <a:xfrm flipV="1">
            <a:off x="2411413" y="4149725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/>
          <p:cNvSpPr/>
          <p:nvPr/>
        </p:nvSpPr>
        <p:spPr>
          <a:xfrm>
            <a:off x="2051050" y="4962525"/>
            <a:ext cx="684213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257674" y="2420888"/>
            <a:ext cx="530349" cy="508645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4338" y="2514600"/>
            <a:ext cx="4921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i="0" cap="all" baseline="30000" dirty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1600" i="0" cap="all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en-GB" sz="16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4247964" y="2420888"/>
            <a:ext cx="540060" cy="5040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1350" y="5517232"/>
            <a:ext cx="3167855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AME2016: 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i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2n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N) = </a:t>
            </a: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-3.12±0.66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 ##</a:t>
            </a:r>
            <a:endParaRPr lang="fr-FR" sz="1400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6463" y="2073275"/>
            <a:ext cx="36718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i="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sz="24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(1p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 (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n1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026563" y="6381328"/>
            <a:ext cx="25778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Deshayes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al. NP1106 SAMURAI02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12" y="2940050"/>
            <a:ext cx="2661147" cy="26535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8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539750" y="1196975"/>
            <a:ext cx="7993063" cy="4895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699792" y="3356992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2735796" y="3356992"/>
            <a:ext cx="540060" cy="504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3203848" y="3356992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2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98575"/>
            <a:ext cx="6327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 bwMode="auto">
          <a:xfrm>
            <a:off x="6227763" y="2640013"/>
            <a:ext cx="2074862" cy="1004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2782" name="Connecteur droit avec flèche 40"/>
          <p:cNvCxnSpPr>
            <a:cxnSpLocks noChangeShapeType="1"/>
          </p:cNvCxnSpPr>
          <p:nvPr/>
        </p:nvCxnSpPr>
        <p:spPr bwMode="auto">
          <a:xfrm flipV="1">
            <a:off x="3462338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284913" y="2598738"/>
            <a:ext cx="1951037" cy="530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2784" name="Connecteur droit avec flèche 46"/>
          <p:cNvCxnSpPr>
            <a:cxnSpLocks noChangeShapeType="1"/>
          </p:cNvCxnSpPr>
          <p:nvPr/>
        </p:nvCxnSpPr>
        <p:spPr bwMode="auto">
          <a:xfrm flipV="1">
            <a:off x="2411413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ZoneTexte 48"/>
          <p:cNvSpPr txBox="1"/>
          <p:nvPr/>
        </p:nvSpPr>
        <p:spPr>
          <a:xfrm>
            <a:off x="6732240" y="6372121"/>
            <a:ext cx="186698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Leblond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al., PRL (2018)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 observation of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:  C(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N,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B+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230 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 …</a:t>
            </a: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525" y="5516563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AME2016: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i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-</a:t>
            </a: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0.61±0.96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 ##</a:t>
            </a:r>
            <a:endParaRPr lang="fr-FR" sz="1400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4213" y="4962525"/>
            <a:ext cx="417512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050" y="4962525"/>
            <a:ext cx="684213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2699792" y="3356992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9792" y="34290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cap="all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</a:t>
            </a:r>
            <a:r>
              <a:rPr lang="en-US" i="0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endParaRPr lang="en-GB" i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777" y="2780928"/>
            <a:ext cx="3219477" cy="30434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4716463" y="1916832"/>
            <a:ext cx="367188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i="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24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(1p</a:t>
            </a:r>
            <a:r>
              <a:rPr lang="en-US" i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 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n1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US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3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539750" y="1196975"/>
            <a:ext cx="7993063" cy="4895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699792" y="3356992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2735796" y="3356992"/>
            <a:ext cx="540060" cy="504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3203848" y="3356992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3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98575"/>
            <a:ext cx="6327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llipse 33"/>
          <p:cNvSpPr/>
          <p:nvPr/>
        </p:nvSpPr>
        <p:spPr bwMode="auto">
          <a:xfrm>
            <a:off x="3239852" y="3356992"/>
            <a:ext cx="540060" cy="504056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6" y="34290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cap="all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21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</a:t>
            </a:r>
            <a:endParaRPr lang="en-GB" i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27763" y="2640013"/>
            <a:ext cx="2074862" cy="1004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3810" name="Connecteur droit avec flèche 40"/>
          <p:cNvCxnSpPr>
            <a:cxnSpLocks noChangeShapeType="1"/>
          </p:cNvCxnSpPr>
          <p:nvPr/>
        </p:nvCxnSpPr>
        <p:spPr bwMode="auto">
          <a:xfrm flipV="1">
            <a:off x="3462338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284913" y="2598738"/>
            <a:ext cx="1951037" cy="530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3812" name="Connecteur droit avec flèche 46"/>
          <p:cNvCxnSpPr>
            <a:cxnSpLocks noChangeShapeType="1"/>
          </p:cNvCxnSpPr>
          <p:nvPr/>
        </p:nvCxnSpPr>
        <p:spPr bwMode="auto">
          <a:xfrm flipV="1">
            <a:off x="2411413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 evidence for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:  C(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B+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240 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 …</a:t>
            </a: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525" y="5516563"/>
            <a:ext cx="3110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AME2016: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i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2n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= </a:t>
            </a: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-1.42±1.04 </a:t>
            </a:r>
            <a:r>
              <a:rPr lang="en-US" sz="1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 ##</a:t>
            </a:r>
            <a:endParaRPr lang="fr-FR" sz="1400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4213" y="4962525"/>
            <a:ext cx="417512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050" y="4962525"/>
            <a:ext cx="684213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2699792" y="3356992"/>
            <a:ext cx="540060" cy="504056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9792" y="34290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cap="all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</a:t>
            </a:r>
            <a:r>
              <a:rPr lang="en-US" i="0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</a:t>
            </a:r>
            <a:endParaRPr lang="en-GB" i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732240" y="6372121"/>
            <a:ext cx="186698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Leblond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al., PRL (2018)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38" y="2996952"/>
            <a:ext cx="2311261" cy="237673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7" y="1943409"/>
            <a:ext cx="2159470" cy="2127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6266829" y="4196192"/>
            <a:ext cx="2269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Direct two-neutron decay (?)</a:t>
            </a:r>
            <a:endParaRPr lang="fr-FR" sz="1400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8" y="1147642"/>
            <a:ext cx="8615264" cy="48988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228184" y="1448938"/>
            <a:ext cx="2562344" cy="13011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2195736" y="5236624"/>
            <a:ext cx="936104" cy="85667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 bwMode="auto">
          <a:xfrm rot="-1500000">
            <a:off x="1635979" y="4721364"/>
            <a:ext cx="1512168" cy="75317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5192" y="260921"/>
            <a:ext cx="8939336" cy="10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8888" indent="-1258888">
              <a:lnSpc>
                <a:spcPct val="120000"/>
              </a:lnSpc>
            </a:pP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Expand - </a:t>
            </a:r>
            <a:r>
              <a:rPr lang="en-US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r>
              <a:rPr lang="en-US" sz="14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correlations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beyond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neutron dripline </a:t>
            </a:r>
            <a:r>
              <a:rPr lang="en-US" sz="16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(A&lt;50)</a:t>
            </a:r>
            <a:endParaRPr lang="fr-FR" sz="1600" i="1" cap="small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3042090" y="4735653"/>
            <a:ext cx="1388004" cy="128563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633786" y="5361590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3903326" y="5157192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4047342" y="5361595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3496184" y="5641056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3382612" y="5439796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3696173" y="5309592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 rot="15990277">
            <a:off x="3708093" y="5369143"/>
            <a:ext cx="121676" cy="126624"/>
          </a:xfrm>
          <a:prstGeom prst="ellipse">
            <a:avLst/>
          </a:prstGeom>
          <a:gradFill rotWithShape="0">
            <a:gsLst>
              <a:gs pos="0">
                <a:srgbClr val="3333FF"/>
              </a:gs>
              <a:gs pos="100000">
                <a:srgbClr val="3333FF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2483768" y="5574393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2627784" y="5532079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618913" y="5655902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2586393" y="5574392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12432" y="625454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</a:pPr>
            <a:endParaRPr lang="fr-FR" sz="16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5" name="Rectangle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6477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</a:pPr>
            <a:endParaRPr lang="fr-FR" sz="16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3847" y="5615631"/>
            <a:ext cx="2552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LOI NPAC12 RIBF</a:t>
            </a:r>
          </a:p>
          <a:p>
            <a:pPr algn="r"/>
            <a:r>
              <a:rPr lang="en-US" sz="12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Orr, Kondo, </a:t>
            </a:r>
            <a:r>
              <a:rPr lang="en-US" sz="1200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Obertelli</a:t>
            </a:r>
            <a:r>
              <a:rPr lang="en-US" sz="12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Nakamura et al.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sp>
        <p:nvSpPr>
          <p:cNvPr id="38" name="Ellipse 37"/>
          <p:cNvSpPr/>
          <p:nvPr/>
        </p:nvSpPr>
        <p:spPr bwMode="auto">
          <a:xfrm>
            <a:off x="4878452" y="2636911"/>
            <a:ext cx="1925796" cy="115369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25128" y="3607324"/>
            <a:ext cx="1595907" cy="87599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5511" y="2924944"/>
            <a:ext cx="1882953" cy="15411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4556027" y="4247884"/>
            <a:ext cx="880069" cy="8373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4887354" y="4635772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5221035" y="4463908"/>
            <a:ext cx="400535" cy="8373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5360071" y="4725144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5360071" y="4956015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949741" y="4583774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 rot="15990277">
            <a:off x="4961661" y="4643325"/>
            <a:ext cx="121676" cy="126624"/>
          </a:xfrm>
          <a:prstGeom prst="ellipse">
            <a:avLst/>
          </a:prstGeom>
          <a:gradFill rotWithShape="0">
            <a:gsLst>
              <a:gs pos="0">
                <a:srgbClr val="3333FF"/>
              </a:gs>
              <a:gs pos="100000">
                <a:srgbClr val="3333FF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402022" y="453613"/>
            <a:ext cx="317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566" y="4556425"/>
            <a:ext cx="1424714" cy="122447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34" y="1344477"/>
            <a:ext cx="3662272" cy="13574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Oval 10"/>
          <p:cNvSpPr>
            <a:spLocks noChangeArrowheads="1"/>
          </p:cNvSpPr>
          <p:nvPr/>
        </p:nvSpPr>
        <p:spPr bwMode="auto">
          <a:xfrm rot="15990277">
            <a:off x="5020322" y="4598570"/>
            <a:ext cx="121676" cy="126624"/>
          </a:xfrm>
          <a:prstGeom prst="ellipse">
            <a:avLst/>
          </a:prstGeom>
          <a:gradFill rotWithShape="0">
            <a:gsLst>
              <a:gs pos="0">
                <a:srgbClr val="3333FF"/>
              </a:gs>
              <a:gs pos="100000">
                <a:srgbClr val="3333FF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5007443" y="4667983"/>
            <a:ext cx="135145" cy="129169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Spectroscopy </a:t>
            </a:r>
            <a:r>
              <a:rPr lang="en-US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neutron-neutron correlations </a:t>
            </a:r>
            <a:r>
              <a:rPr lang="en-US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9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H(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B,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n+n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)2</a:t>
            </a:r>
            <a:r>
              <a:rPr lang="en-US" sz="2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9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250 </a:t>
            </a:r>
            <a:r>
              <a:rPr lang="en-US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</a:t>
            </a:r>
            <a:endParaRPr lang="en-US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012160" y="6373914"/>
            <a:ext cx="28135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Monteagudo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NP1306 SAMURAI18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1" y="2420888"/>
            <a:ext cx="7058454" cy="308341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55" y="1412776"/>
            <a:ext cx="2635326" cy="226493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7452320" y="3697022"/>
            <a:ext cx="18142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fr-FR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Casal</a:t>
            </a:r>
            <a:r>
              <a:rPr lang="fr-F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PRC (2019)</a:t>
            </a:r>
            <a:endParaRPr lang="fr-F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50" y="3424140"/>
            <a:ext cx="77700" cy="9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2080" y="4603276"/>
            <a:ext cx="1585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n-n interaction  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5009" y="2677002"/>
            <a:ext cx="142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“Full” calculation</a:t>
            </a:r>
            <a:endParaRPr lang="en-GB" sz="1400" dirty="0">
              <a:solidFill>
                <a:srgbClr val="33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666222"/>
            <a:ext cx="496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</a:t>
            </a:r>
            <a:r>
              <a:rPr lang="fr-FR" sz="1400" i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400" i="0" dirty="0"/>
          </a:p>
        </p:txBody>
      </p:sp>
      <p:sp>
        <p:nvSpPr>
          <p:cNvPr id="11" name="Rectangle 10"/>
          <p:cNvSpPr/>
          <p:nvPr/>
        </p:nvSpPr>
        <p:spPr>
          <a:xfrm>
            <a:off x="1619672" y="3270251"/>
            <a:ext cx="496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fr-FR" sz="1400" i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400" i="0" dirty="0"/>
          </a:p>
        </p:txBody>
      </p:sp>
    </p:spTree>
    <p:extLst>
      <p:ext uri="{BB962C8B-B14F-4D97-AF65-F5344CB8AC3E}">
        <p14:creationId xmlns:p14="http://schemas.microsoft.com/office/powerpoint/2010/main" val="41956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 bwMode="auto">
          <a:xfrm>
            <a:off x="3779912" y="2348880"/>
            <a:ext cx="540060" cy="504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9750" y="1196975"/>
            <a:ext cx="7993063" cy="4895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98575"/>
            <a:ext cx="6327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Ellipse 31"/>
          <p:cNvSpPr/>
          <p:nvPr/>
        </p:nvSpPr>
        <p:spPr bwMode="auto">
          <a:xfrm>
            <a:off x="4247964" y="1844824"/>
            <a:ext cx="540060" cy="5040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27763" y="2640013"/>
            <a:ext cx="2074862" cy="1004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0740" name="Connecteur droit avec flèche 40"/>
          <p:cNvCxnSpPr>
            <a:cxnSpLocks noChangeShapeType="1"/>
          </p:cNvCxnSpPr>
          <p:nvPr/>
        </p:nvCxnSpPr>
        <p:spPr bwMode="auto">
          <a:xfrm flipV="1">
            <a:off x="3462338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005339" y="2636912"/>
            <a:ext cx="1951037" cy="530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0743" name="Connecteur droit avec flèche 46"/>
          <p:cNvCxnSpPr>
            <a:cxnSpLocks noChangeShapeType="1"/>
          </p:cNvCxnSpPr>
          <p:nvPr/>
        </p:nvCxnSpPr>
        <p:spPr bwMode="auto">
          <a:xfrm flipV="1">
            <a:off x="2411413" y="4076700"/>
            <a:ext cx="0" cy="792163"/>
          </a:xfrm>
          <a:prstGeom prst="straightConnector1">
            <a:avLst/>
          </a:prstGeom>
          <a:noFill/>
          <a:ln w="28575" algn="ctr">
            <a:solidFill>
              <a:srgbClr val="96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09575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Investigation of 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O:  C(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F,</a:t>
            </a:r>
            <a:r>
              <a:rPr lang="en-US" sz="2000" i="1" cap="all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O+</a:t>
            </a:r>
            <a:r>
              <a:rPr lang="en-US" sz="2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n+n</a:t>
            </a:r>
            <a:r>
              <a:rPr lang="en-US" sz="2000" i="1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200 MeV/nucleon …</a:t>
            </a: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4213" y="4962525"/>
            <a:ext cx="417512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050" y="4962525"/>
            <a:ext cx="684213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937518" y="6381328"/>
            <a:ext cx="173893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Kondo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al. PRL (2016)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03" y="2492524"/>
            <a:ext cx="3310218" cy="316835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9575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Physics </a:t>
            </a:r>
            <a:r>
              <a:rPr lang="en-US" sz="220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nebula-plus: near future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(2020-23) …</a:t>
            </a:r>
            <a:endParaRPr lang="en-US" i="1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016" y="836712"/>
            <a:ext cx="820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excited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(continuum) states of 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2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(n=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sub-shell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closure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nvestigate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-neutron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fr-FR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B* (n=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3-neutron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 (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N=17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– possible application of (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N)</a:t>
            </a: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Spectroscopy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N~28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98" y="3284984"/>
            <a:ext cx="3757867" cy="27331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0017" y="3212976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20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US"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20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Strasse</a:t>
            </a:r>
            <a:r>
              <a:rPr lang="en-US"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(~2020-22) …</a:t>
            </a:r>
            <a:endParaRPr lang="en-US" i="1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575" y="3801053"/>
            <a:ext cx="7182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Improved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vertex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minos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-type</a:t>
            </a:r>
          </a:p>
          <a:p>
            <a:pPr marL="265113"/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thick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FR" cap="small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(</a:t>
            </a:r>
            <a:r>
              <a:rPr lang="fr-FR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p,xp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…</a:t>
            </a:r>
          </a:p>
          <a:p>
            <a:pPr marL="265113"/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microstip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dets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LPC ~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normandy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fr-FR" cap="small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/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[chaire d’excellence - f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flavigny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fr-FR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9575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Financal</a:t>
            </a: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resources (in</a:t>
            </a:r>
            <a:r>
              <a:rPr lang="en-US" sz="16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i="1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016" y="908720"/>
            <a:ext cx="82044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2012-2018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~20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+ 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LIA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~3-6 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- 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Increased commitment with nebula-plus </a:t>
            </a:r>
            <a:r>
              <a:rPr lang="en-GB" sz="14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strasse</a:t>
            </a: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increase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(travel) </a:t>
            </a:r>
            <a:r>
              <a:rPr lang="en-GB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2020-2023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fr-FR" sz="1600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fr-FR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fr-FR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u="sng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 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LIA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fr-FR" sz="1600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r-FR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fr-FR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u="sng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u="sng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(equipment-electronics nebula-plus) </a:t>
            </a:r>
            <a:r>
              <a:rPr lang="en-GB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2020-2021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GB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en-GB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fr-FR" sz="1600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15k</a:t>
            </a:r>
            <a:r>
              <a:rPr lang="fr-FR" sz="1600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fr-FR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u="sng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matching funds – </a:t>
            </a:r>
            <a:r>
              <a:rPr lang="en-GB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lpc</a:t>
            </a:r>
            <a:r>
              <a:rPr lang="en-GB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(under discussion)</a:t>
            </a:r>
            <a:endParaRPr lang="en-GB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140968"/>
            <a:ext cx="82809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0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Manpower</a:t>
            </a:r>
            <a:r>
              <a:rPr lang="fr-FR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(in</a:t>
            </a:r>
            <a:r>
              <a:rPr lang="en-US" sz="16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2012-2018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~</a:t>
            </a:r>
            <a:r>
              <a:rPr lang="fr-FR" sz="1600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5-6 </a:t>
            </a:r>
            <a:r>
              <a:rPr lang="fr-FR" sz="1600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fr-FR" cap="small" baseline="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ǂ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physicists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fr-FR" cap="small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cap="small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lpc</a:t>
            </a:r>
            <a:r>
              <a:rPr lang="fr-FR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marian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parlog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retired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(jan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franck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delaunay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sabbatical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2018-19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cnrs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postdoc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oct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lpc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chaire</a:t>
            </a: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d’excellence</a:t>
            </a: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GB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normandy</a:t>
            </a: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region – </a:t>
            </a:r>
            <a:r>
              <a:rPr lang="en-GB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freddy</a:t>
            </a: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flavigny</a:t>
            </a:r>
            <a:r>
              <a:rPr lang="en-GB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oct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2020-23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~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6-7 </a:t>
            </a:r>
            <a:r>
              <a:rPr lang="fr-FR" sz="1600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fr-FR" cap="small" baseline="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ǂ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fr-FR" cap="small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physicists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+ ~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[IR/IT] 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600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cap="smal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604" y="6242770"/>
            <a:ext cx="3451971" cy="53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  Research project:  RIBF (</a:t>
            </a:r>
            <a:r>
              <a:rPr lang="en-US" sz="1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Strabe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EXPAND)  &amp;  GRIT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200" cap="small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ǂ   </a:t>
            </a:r>
            <a:r>
              <a:rPr lang="fr-FR" sz="1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r-FR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fr-FR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fr-FR" sz="1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9575" y="260350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SWOT Analysis </a:t>
            </a:r>
            <a:r>
              <a:rPr lang="en-US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i="1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endParaRPr lang="fr-FR" sz="19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130" y="764704"/>
            <a:ext cx="84108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Strengths</a:t>
            </a:r>
            <a:endParaRPr lang="fr-FR" sz="1400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RIBF’s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unequalled secondary beam intensities for light (A&lt;50) neutron-rich beams.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art setup and </a:t>
            </a: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instrumentation. </a:t>
            </a:r>
            <a:endParaRPr lang="en-US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Collaboration very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experienced in the simulation and analysis of complex experiments, including multi-neutron detection and cross talk analyses.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French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collaborators play key role in collaboration – reinforced with NEBULA-Plus. </a:t>
            </a:r>
          </a:p>
          <a:p>
            <a:endParaRPr lang="fr-FR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Weaknesses</a:t>
            </a:r>
            <a:endParaRPr lang="fr-FR" sz="1400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Shortfall</a:t>
            </a:r>
            <a:r>
              <a:rPr lang="fr-FR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ANR </a:t>
            </a:r>
            <a:r>
              <a:rPr lang="fr-FR" sz="13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SAMURAI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electronics and DAQ not state of the art.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beam time at RIBF (maximum of 4 months/year).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fr-FR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difficulties</a:t>
            </a:r>
            <a:r>
              <a:rPr lang="fr-FR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3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procuring</a:t>
            </a:r>
            <a:r>
              <a:rPr lang="fr-FR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48Ca source </a:t>
            </a:r>
            <a:r>
              <a:rPr lang="fr-FR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lang="fr-FR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Nishina</a:t>
            </a:r>
            <a:r>
              <a:rPr lang="fr-FR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Centre/RIBF). </a:t>
            </a:r>
            <a:endParaRPr lang="fr-FR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Very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limited theory support (France).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fr-FR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fr-FR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fr-FR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endParaRPr lang="fr-FR" sz="1400" cap="small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successful commissioning of NEBULA-Plus the SAMURAI collaboration will be ideally positioned to play a leading role in neutron dripline physics for the next decade.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Improvements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possible with the </a:t>
            </a:r>
            <a:r>
              <a:rPr lang="en-US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</a:t>
            </a:r>
            <a:r>
              <a:rPr lang="en-US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active target. </a:t>
            </a:r>
          </a:p>
          <a:p>
            <a:endParaRPr lang="fr-FR" sz="1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endParaRPr lang="fr-FR" sz="1400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FRIB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(&gt;2022) and to a lesser extent FAIR (&gt;2025) – but </a:t>
            </a: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lead times in ramping up </a:t>
            </a:r>
            <a:r>
              <a:rPr lang="en-US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primary beam power.</a:t>
            </a:r>
            <a:endParaRPr lang="en-US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2492896"/>
            <a:ext cx="3415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Supplementary slides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177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5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2"/>
          <p:cNvGrpSpPr/>
          <p:nvPr/>
        </p:nvGrpSpPr>
        <p:grpSpPr>
          <a:xfrm>
            <a:off x="381111" y="943411"/>
            <a:ext cx="8295345" cy="5077877"/>
            <a:chOff x="0" y="-39408"/>
            <a:chExt cx="13004801" cy="7854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image4.jpg" descr="RIBF新鳥瞰図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39408"/>
              <a:ext cx="13004801" cy="7854900"/>
            </a:xfrm>
            <a:prstGeom prst="rect">
              <a:avLst/>
            </a:prstGeom>
            <a:ln w="12700" cap="flat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4" name="Shape 803"/>
            <p:cNvSpPr/>
            <p:nvPr/>
          </p:nvSpPr>
          <p:spPr>
            <a:xfrm>
              <a:off x="6739611" y="3788635"/>
              <a:ext cx="984514" cy="911565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SRC</a:t>
              </a:r>
              <a:endPara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omic Sans MS"/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K2500</a:t>
              </a:r>
              <a:endPara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omic Sans MS"/>
              </a:endParaRPr>
            </a:p>
          </p:txBody>
        </p:sp>
        <p:sp>
          <p:nvSpPr>
            <p:cNvPr id="5" name="Shape 804"/>
            <p:cNvSpPr/>
            <p:nvPr/>
          </p:nvSpPr>
          <p:spPr>
            <a:xfrm>
              <a:off x="6031126" y="6387295"/>
              <a:ext cx="601417" cy="551735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IRC</a:t>
              </a:r>
            </a:p>
          </p:txBody>
        </p:sp>
        <p:sp>
          <p:nvSpPr>
            <p:cNvPr id="6" name="Shape 805"/>
            <p:cNvSpPr/>
            <p:nvPr/>
          </p:nvSpPr>
          <p:spPr>
            <a:xfrm>
              <a:off x="850216" y="5070380"/>
              <a:ext cx="618269" cy="551735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fRC</a:t>
              </a:r>
              <a:endPara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omic Sans MS"/>
              </a:endParaRPr>
            </a:p>
          </p:txBody>
        </p:sp>
        <p:sp>
          <p:nvSpPr>
            <p:cNvPr id="7" name="Shape 806"/>
            <p:cNvSpPr/>
            <p:nvPr/>
          </p:nvSpPr>
          <p:spPr>
            <a:xfrm>
              <a:off x="5036930" y="3577235"/>
              <a:ext cx="692906" cy="551735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RRC</a:t>
              </a:r>
            </a:p>
          </p:txBody>
        </p:sp>
        <p:sp>
          <p:nvSpPr>
            <p:cNvPr id="8" name="Shape 807"/>
            <p:cNvSpPr/>
            <p:nvPr/>
          </p:nvSpPr>
          <p:spPr>
            <a:xfrm>
              <a:off x="5388680" y="1144937"/>
              <a:ext cx="905063" cy="551735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RILAC</a:t>
              </a:r>
            </a:p>
          </p:txBody>
        </p:sp>
        <p:sp>
          <p:nvSpPr>
            <p:cNvPr id="9" name="Shape 808"/>
            <p:cNvSpPr/>
            <p:nvPr/>
          </p:nvSpPr>
          <p:spPr>
            <a:xfrm>
              <a:off x="7202207" y="904188"/>
              <a:ext cx="673934" cy="5517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ECR</a:t>
              </a:r>
            </a:p>
          </p:txBody>
        </p:sp>
        <p:sp>
          <p:nvSpPr>
            <p:cNvPr id="10" name="Shape 809"/>
            <p:cNvSpPr/>
            <p:nvPr/>
          </p:nvSpPr>
          <p:spPr>
            <a:xfrm>
              <a:off x="4673658" y="1867185"/>
              <a:ext cx="760607" cy="5517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CSM</a:t>
              </a:r>
            </a:p>
          </p:txBody>
        </p:sp>
        <p:sp>
          <p:nvSpPr>
            <p:cNvPr id="11" name="Shape 810"/>
            <p:cNvSpPr/>
            <p:nvPr/>
          </p:nvSpPr>
          <p:spPr>
            <a:xfrm>
              <a:off x="6193370" y="2133972"/>
              <a:ext cx="955623" cy="5517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omic Sans MS"/>
                  <a:cs typeface="Calibri" panose="020F0502020204030204" pitchFamily="34" charset="0"/>
                  <a:sym typeface="Comic Sans MS"/>
                </a:rPr>
                <a:t>GARIS</a:t>
              </a:r>
              <a:endPara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endParaRPr>
            </a:p>
          </p:txBody>
        </p:sp>
        <p:sp>
          <p:nvSpPr>
            <p:cNvPr id="12" name="Shape 811"/>
            <p:cNvSpPr/>
            <p:nvPr/>
          </p:nvSpPr>
          <p:spPr>
            <a:xfrm>
              <a:off x="4080406" y="2786410"/>
              <a:ext cx="671236" cy="551735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16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AVF</a:t>
              </a:r>
            </a:p>
          </p:txBody>
        </p:sp>
        <p:sp>
          <p:nvSpPr>
            <p:cNvPr id="13" name="Shape 812"/>
            <p:cNvSpPr/>
            <p:nvPr/>
          </p:nvSpPr>
          <p:spPr>
            <a:xfrm>
              <a:off x="2554930" y="2548015"/>
              <a:ext cx="1061559" cy="551735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RILAC2</a:t>
              </a:r>
            </a:p>
          </p:txBody>
        </p:sp>
        <p:sp>
          <p:nvSpPr>
            <p:cNvPr id="14" name="Shape 813"/>
            <p:cNvSpPr/>
            <p:nvPr/>
          </p:nvSpPr>
          <p:spPr>
            <a:xfrm>
              <a:off x="1928037" y="3336486"/>
              <a:ext cx="741347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RIPS</a:t>
              </a:r>
            </a:p>
          </p:txBody>
        </p:sp>
        <p:sp>
          <p:nvSpPr>
            <p:cNvPr id="15" name="Shape 814"/>
            <p:cNvSpPr/>
            <p:nvPr/>
          </p:nvSpPr>
          <p:spPr>
            <a:xfrm>
              <a:off x="8550442" y="5551879"/>
              <a:ext cx="1138602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BigRIPS</a:t>
              </a:r>
            </a:p>
          </p:txBody>
        </p:sp>
        <p:sp>
          <p:nvSpPr>
            <p:cNvPr id="16" name="Shape 815"/>
            <p:cNvSpPr/>
            <p:nvPr/>
          </p:nvSpPr>
          <p:spPr>
            <a:xfrm>
              <a:off x="8206695" y="3129466"/>
              <a:ext cx="671526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ZDS</a:t>
              </a:r>
              <a:endPara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omic Sans MS"/>
              </a:endParaRPr>
            </a:p>
          </p:txBody>
        </p:sp>
        <p:sp>
          <p:nvSpPr>
            <p:cNvPr id="17" name="Shape 816"/>
            <p:cNvSpPr/>
            <p:nvPr/>
          </p:nvSpPr>
          <p:spPr>
            <a:xfrm>
              <a:off x="9264264" y="2402364"/>
              <a:ext cx="1396984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SAMURAI</a:t>
              </a:r>
            </a:p>
          </p:txBody>
        </p:sp>
        <p:sp>
          <p:nvSpPr>
            <p:cNvPr id="18" name="Shape 817"/>
            <p:cNvSpPr/>
            <p:nvPr/>
          </p:nvSpPr>
          <p:spPr>
            <a:xfrm>
              <a:off x="10031883" y="4829629"/>
              <a:ext cx="1250216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SHARAQ</a:t>
              </a:r>
            </a:p>
          </p:txBody>
        </p:sp>
        <p:sp>
          <p:nvSpPr>
            <p:cNvPr id="19" name="Shape 818"/>
            <p:cNvSpPr/>
            <p:nvPr/>
          </p:nvSpPr>
          <p:spPr>
            <a:xfrm>
              <a:off x="10955945" y="2154083"/>
              <a:ext cx="893025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SCRIT</a:t>
              </a:r>
            </a:p>
          </p:txBody>
        </p:sp>
        <p:sp>
          <p:nvSpPr>
            <p:cNvPr id="20" name="Shape 819"/>
            <p:cNvSpPr/>
            <p:nvPr/>
          </p:nvSpPr>
          <p:spPr>
            <a:xfrm>
              <a:off x="2292133" y="5198716"/>
              <a:ext cx="714863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KISS</a:t>
              </a:r>
            </a:p>
          </p:txBody>
        </p:sp>
        <p:sp>
          <p:nvSpPr>
            <p:cNvPr id="21" name="Shape 820"/>
            <p:cNvSpPr/>
            <p:nvPr/>
          </p:nvSpPr>
          <p:spPr>
            <a:xfrm>
              <a:off x="7857782" y="4290902"/>
              <a:ext cx="1175775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SLOWRI</a:t>
              </a:r>
            </a:p>
          </p:txBody>
        </p:sp>
        <p:sp>
          <p:nvSpPr>
            <p:cNvPr id="22" name="Shape 821"/>
            <p:cNvSpPr/>
            <p:nvPr/>
          </p:nvSpPr>
          <p:spPr>
            <a:xfrm>
              <a:off x="11234682" y="3252902"/>
              <a:ext cx="1718833" cy="551735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Comic Sans MS"/>
                </a:rPr>
                <a:t>Rare RI Ring</a:t>
              </a:r>
            </a:p>
          </p:txBody>
        </p:sp>
      </p:grp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395536" y="6227406"/>
            <a:ext cx="813842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Heavy-Ion </a:t>
            </a:r>
            <a:r>
              <a:rPr lang="en-US" altLang="ja-JP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Beams up to </a:t>
            </a:r>
            <a:r>
              <a:rPr lang="en-US" altLang="ja-JP" sz="1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altLang="ja-JP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 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345 MeV/nucleon (light </a:t>
            </a:r>
            <a:r>
              <a:rPr lang="en-US" altLang="ja-JP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lons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 to 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440 MeV/nucleon)  </a:t>
            </a:r>
            <a:endParaRPr lang="en-US" altLang="ja-JP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69963" eaLnBrk="1" hangingPunct="1">
              <a:spcBef>
                <a:spcPct val="0"/>
              </a:spcBef>
              <a:buFontTx/>
              <a:buNone/>
            </a:pP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	</a:t>
            </a:r>
            <a:r>
              <a:rPr lang="en-US" altLang="ja-JP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15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US" altLang="ja-JP" sz="1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Ca:  ~800pnA</a:t>
            </a:r>
            <a:r>
              <a:rPr lang="en-US" altLang="ja-JP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(~5x10</a:t>
            </a:r>
            <a:r>
              <a:rPr lang="en-US" altLang="ja-JP" sz="15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pps)</a:t>
            </a:r>
            <a:endParaRPr lang="en-US" altLang="ja-JP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hape 800"/>
          <p:cNvSpPr>
            <a:spLocks noGrp="1"/>
          </p:cNvSpPr>
          <p:nvPr>
            <p:ph type="title"/>
          </p:nvPr>
        </p:nvSpPr>
        <p:spPr>
          <a:xfrm>
            <a:off x="392556" y="167275"/>
            <a:ext cx="8643940" cy="957469"/>
          </a:xfrm>
          <a:prstGeom prst="rect">
            <a:avLst/>
          </a:prstGeom>
        </p:spPr>
        <p:txBody>
          <a:bodyPr lIns="160723" tIns="160723" rIns="160723" bIns="160723" anchor="t">
            <a:normAutofit/>
          </a:bodyPr>
          <a:lstStyle>
            <a:lvl1pPr algn="l">
              <a:defRPr sz="4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200" b="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RIBF: </a:t>
            </a:r>
            <a:r>
              <a:rPr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R</a:t>
            </a:r>
            <a:r>
              <a:rPr lang="fr-FR" sz="2200" b="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adioactive</a:t>
            </a:r>
            <a:r>
              <a:rPr lang="fr-FR" sz="2200" b="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sz="220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I</a:t>
            </a:r>
            <a:r>
              <a:rPr lang="fr-FR" sz="2200" b="0" i="1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sotope</a:t>
            </a:r>
            <a:r>
              <a:rPr sz="2200" b="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sz="22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B</a:t>
            </a:r>
            <a:r>
              <a:rPr sz="2200" b="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eam </a:t>
            </a:r>
            <a:r>
              <a:rPr sz="22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F</a:t>
            </a:r>
            <a:r>
              <a:rPr sz="2200" b="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actory </a:t>
            </a:r>
            <a:r>
              <a:rPr lang="fr-FR" sz="1800" b="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(</a:t>
            </a:r>
            <a:r>
              <a:rPr sz="1800" b="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RIKEN</a:t>
            </a:r>
            <a:r>
              <a:rPr lang="fr-FR" sz="2000" b="0" i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) …</a:t>
            </a:r>
            <a:endParaRPr sz="2000" b="0" i="1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1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5562818" cy="292558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32656"/>
            <a:ext cx="131168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://fr.novopress.info/wp-content/uploads/2012/06/CE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3122"/>
            <a:ext cx="777231" cy="632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280" y="3645024"/>
            <a:ext cx="3386015" cy="1853844"/>
          </a:xfrm>
          <a:prstGeom prst="rect">
            <a:avLst/>
          </a:prstGeom>
          <a:ln>
            <a:solidFill>
              <a:srgbClr val="0202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8864" y="332656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MINOS:  liquid H</a:t>
            </a:r>
            <a:r>
              <a:rPr lang="en-US" sz="2000" cap="all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target + vertex detection 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p,xp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n-US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p,xn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3608" y="4833830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liquid H</a:t>
            </a:r>
            <a:r>
              <a:rPr lang="en-US" cap="all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~15cm </a:t>
            </a:r>
            <a:r>
              <a:rPr lang="en-US" i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gain in luminosity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x5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1880" y="1484784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2824536" y="4098611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062283" y="6370684"/>
            <a:ext cx="2902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Obertelli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(2014) </a:t>
            </a: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8</a:t>
            </a:r>
          </a:p>
        </p:txBody>
      </p:sp>
    </p:spTree>
    <p:extLst>
      <p:ext uri="{BB962C8B-B14F-4D97-AF65-F5344CB8AC3E}">
        <p14:creationId xmlns:p14="http://schemas.microsoft.com/office/powerpoint/2010/main" val="34540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332656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Samurai + </a:t>
            </a:r>
            <a:r>
              <a:rPr lang="en-US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LAND+NEBULA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RIBF-RIKEN 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(11/2015 – 7/2017) 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4359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1520" y="5346347"/>
            <a:ext cx="8445624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1600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Search for </a:t>
            </a:r>
            <a:r>
              <a:rPr lang="en-US" sz="1600" cap="small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27,28</a:t>
            </a:r>
            <a:r>
              <a:rPr lang="en-US" sz="1600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&amp; spectroscopy of very neutron-rich f-isotopes, investigation of </a:t>
            </a:r>
            <a:r>
              <a:rPr lang="en-US" sz="1600" cap="small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</a:p>
          <a:p>
            <a:pPr algn="ctr">
              <a:lnSpc>
                <a:spcPct val="120000"/>
              </a:lnSpc>
            </a:pPr>
            <a:r>
              <a:rPr lang="en-US" sz="1600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 search for the </a:t>
            </a:r>
            <a:r>
              <a:rPr lang="en-US" sz="1600" cap="small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system in the continuum, spectroscopy beyond the dripline N~16, ……  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5542852"/>
            <a:ext cx="6592606" cy="4064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768350" y="1628800"/>
            <a:ext cx="7632700" cy="36718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1690688" y="2613050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83568" y="836613"/>
            <a:ext cx="7994651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10000"/>
              </a:lnSpc>
              <a:defRPr/>
            </a:pPr>
            <a:r>
              <a:rPr lang="fr-FR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fr-FR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nucleon</a:t>
            </a:r>
            <a:r>
              <a:rPr lang="fr-FR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“knockout</a:t>
            </a:r>
            <a:r>
              <a:rPr lang="fr-FR" i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fr-FR" i="1" cap="sm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breakup</a:t>
            </a:r>
            <a:r>
              <a:rPr lang="fr-FR" i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fr-FR" i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</a:t>
            </a:r>
            <a:r>
              <a:rPr lang="fr-FR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0.6) + in-flight </a:t>
            </a:r>
            <a:r>
              <a:rPr lang="fr-FR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r>
              <a:rPr lang="fr-FR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>
              <a:lnSpc>
                <a:spcPct val="110000"/>
              </a:lnSpc>
              <a:defRPr/>
            </a:pPr>
            <a:r>
              <a:rPr lang="fr-FR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  </a:t>
            </a:r>
            <a:r>
              <a:rPr lang="fr-FR" i="1" cap="small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fragment – </a:t>
            </a:r>
            <a:r>
              <a:rPr lang="fr-FR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n</a:t>
            </a:r>
            <a:r>
              <a:rPr lang="fr-FR" i="1" cap="small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FSI</a:t>
            </a:r>
            <a:endParaRPr lang="fr-FR" i="1" cap="small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7596188" y="4484712"/>
            <a:ext cx="792162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5368" name="Group 42"/>
          <p:cNvGrpSpPr>
            <a:grpSpLocks/>
          </p:cNvGrpSpPr>
          <p:nvPr/>
        </p:nvGrpSpPr>
        <p:grpSpPr bwMode="auto">
          <a:xfrm>
            <a:off x="-180975" y="836613"/>
            <a:ext cx="8066088" cy="4221162"/>
            <a:chOff x="-835" y="624"/>
            <a:chExt cx="6451" cy="3504"/>
          </a:xfrm>
        </p:grpSpPr>
        <p:grpSp>
          <p:nvGrpSpPr>
            <p:cNvPr id="15375" name="Group 43"/>
            <p:cNvGrpSpPr>
              <a:grpSpLocks/>
            </p:cNvGrpSpPr>
            <p:nvPr/>
          </p:nvGrpSpPr>
          <p:grpSpPr bwMode="auto">
            <a:xfrm>
              <a:off x="-835" y="624"/>
              <a:ext cx="2249" cy="424"/>
              <a:chOff x="-835" y="1776"/>
              <a:chExt cx="2249" cy="424"/>
            </a:xfrm>
          </p:grpSpPr>
          <p:sp>
            <p:nvSpPr>
              <p:cNvPr id="15403" name="Text Box 44"/>
              <p:cNvSpPr txBox="1">
                <a:spLocks noChangeArrowheads="1"/>
              </p:cNvSpPr>
              <p:nvPr/>
            </p:nvSpPr>
            <p:spPr bwMode="auto">
              <a:xfrm>
                <a:off x="-835" y="1776"/>
                <a:ext cx="768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endParaRPr lang="fr-FR" altLang="fr-FR" sz="360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933" name="Rectangle 45"/>
              <p:cNvSpPr>
                <a:spLocks noChangeArrowheads="1"/>
              </p:cNvSpPr>
              <p:nvPr/>
            </p:nvSpPr>
            <p:spPr bwMode="auto">
              <a:xfrm>
                <a:off x="1199" y="1783"/>
                <a:ext cx="212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3600" dirty="0">
                    <a:solidFill>
                      <a:srgbClr val="FFFF00"/>
                    </a:solidFill>
                    <a:latin typeface="Comic Sans MS" pitchFamily="66" charset="0"/>
                  </a:rPr>
                  <a:t> </a:t>
                </a:r>
                <a:endParaRPr lang="en-US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15376" name="Group 46"/>
            <p:cNvGrpSpPr>
              <a:grpSpLocks/>
            </p:cNvGrpSpPr>
            <p:nvPr/>
          </p:nvGrpSpPr>
          <p:grpSpPr bwMode="auto">
            <a:xfrm>
              <a:off x="144" y="1392"/>
              <a:ext cx="5472" cy="2736"/>
              <a:chOff x="144" y="1392"/>
              <a:chExt cx="5472" cy="2736"/>
            </a:xfrm>
          </p:grpSpPr>
          <p:sp>
            <p:nvSpPr>
              <p:cNvPr id="37935" name="AutoShape 47"/>
              <p:cNvSpPr>
                <a:spLocks noChangeArrowheads="1"/>
              </p:cNvSpPr>
              <p:nvPr/>
            </p:nvSpPr>
            <p:spPr bwMode="auto">
              <a:xfrm>
                <a:off x="144" y="1392"/>
                <a:ext cx="5472" cy="273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grpSp>
            <p:nvGrpSpPr>
              <p:cNvPr id="15378" name="Group 48"/>
              <p:cNvGrpSpPr>
                <a:grpSpLocks/>
              </p:cNvGrpSpPr>
              <p:nvPr/>
            </p:nvGrpSpPr>
            <p:grpSpPr bwMode="auto">
              <a:xfrm>
                <a:off x="288" y="1439"/>
                <a:ext cx="5281" cy="1921"/>
                <a:chOff x="288" y="1439"/>
                <a:chExt cx="5281" cy="1921"/>
              </a:xfrm>
            </p:grpSpPr>
            <p:pic>
              <p:nvPicPr>
                <p:cNvPr id="15379" name="Picture 49" descr="target_ap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" y="2208"/>
                  <a:ext cx="816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80" name="Picture 50" descr="b16new_ap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" y="1584"/>
                  <a:ext cx="1440" cy="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381" name="Group 51"/>
                <p:cNvGrpSpPr>
                  <a:grpSpLocks/>
                </p:cNvGrpSpPr>
                <p:nvPr/>
              </p:nvGrpSpPr>
              <p:grpSpPr bwMode="auto">
                <a:xfrm>
                  <a:off x="3888" y="1439"/>
                  <a:ext cx="1296" cy="865"/>
                  <a:chOff x="3744" y="527"/>
                  <a:chExt cx="1296" cy="865"/>
                </a:xfrm>
              </p:grpSpPr>
              <p:pic>
                <p:nvPicPr>
                  <p:cNvPr id="15399" name="Picture 52" descr="b15_ap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4" y="576"/>
                    <a:ext cx="816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941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530"/>
                    <a:ext cx="434" cy="2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  <p:sp>
                <p:nvSpPr>
                  <p:cNvPr id="106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720"/>
                    <a:ext cx="387" cy="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V</a:t>
                    </a:r>
                    <a:r>
                      <a:rPr lang="fr-FR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f</a:t>
                    </a:r>
                    <a:endParaRPr lang="fr-FR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p:txBody>
              </p:sp>
              <p:sp>
                <p:nvSpPr>
                  <p:cNvPr id="3794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723" y="728"/>
                    <a:ext cx="19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5382" name="Group 56"/>
                <p:cNvGrpSpPr>
                  <a:grpSpLocks/>
                </p:cNvGrpSpPr>
                <p:nvPr/>
              </p:nvGrpSpPr>
              <p:grpSpPr bwMode="auto">
                <a:xfrm>
                  <a:off x="4032" y="2495"/>
                  <a:ext cx="1537" cy="865"/>
                  <a:chOff x="4128" y="1871"/>
                  <a:chExt cx="1537" cy="865"/>
                </a:xfrm>
              </p:grpSpPr>
              <p:pic>
                <p:nvPicPr>
                  <p:cNvPr id="15390" name="Picture 57" descr="oneneut_ap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138" t="16138" r="14726" b="16138"/>
                  <a:stretch>
                    <a:fillRect/>
                  </a:stretch>
                </p:blipFill>
                <p:spPr bwMode="auto">
                  <a:xfrm>
                    <a:off x="4128" y="1972"/>
                    <a:ext cx="192" cy="1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94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2160"/>
                    <a:ext cx="673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  <p:sp>
                <p:nvSpPr>
                  <p:cNvPr id="1052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0" y="2400"/>
                    <a:ext cx="382" cy="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fr-FR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V</a:t>
                    </a:r>
                    <a:r>
                      <a:rPr lang="fr-FR" sz="2000" baseline="-25000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n</a:t>
                    </a:r>
                    <a:endParaRPr lang="fr-FR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p:txBody>
              </p:sp>
              <p:sp>
                <p:nvSpPr>
                  <p:cNvPr id="37948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8" y="1871"/>
                    <a:ext cx="434" cy="28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  <p:sp>
                <p:nvSpPr>
                  <p:cNvPr id="37949" name="Line 6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51" y="1871"/>
                    <a:ext cx="240" cy="817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  <p:sp>
                <p:nvSpPr>
                  <p:cNvPr id="1055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7" y="1969"/>
                    <a:ext cx="76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V</a:t>
                    </a:r>
                    <a:r>
                      <a:rPr lang="fr-FR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f </a:t>
                    </a:r>
                    <a:r>
                      <a: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- </a:t>
                    </a:r>
                    <a:r>
                      <a:rPr lang="fr-FR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V</a:t>
                    </a:r>
                    <a:r>
                      <a:rPr lang="fr-FR" sz="2000" baseline="-25000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n</a:t>
                    </a:r>
                    <a:endParaRPr lang="fr-FR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p:txBody>
              </p:sp>
              <p:sp>
                <p:nvSpPr>
                  <p:cNvPr id="3795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5279" y="1969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  <p:sp>
                <p:nvSpPr>
                  <p:cNvPr id="3795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1969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  <p:sp>
                <p:nvSpPr>
                  <p:cNvPr id="3795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214" y="2400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795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455" y="1919"/>
                  <a:ext cx="48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fr-F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endParaRPr>
                </a:p>
              </p:txBody>
            </p:sp>
            <p:sp>
              <p:nvSpPr>
                <p:cNvPr id="37956" name="AutoShape 68"/>
                <p:cNvSpPr>
                  <a:spLocks noChangeArrowheads="1"/>
                </p:cNvSpPr>
                <p:nvPr/>
              </p:nvSpPr>
              <p:spPr bwMode="auto">
                <a:xfrm>
                  <a:off x="671" y="1823"/>
                  <a:ext cx="721" cy="625"/>
                </a:xfrm>
                <a:prstGeom prst="rightArrow">
                  <a:avLst>
                    <a:gd name="adj1" fmla="val 50000"/>
                    <a:gd name="adj2" fmla="val 28846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endParaRPr>
                </a:p>
              </p:txBody>
            </p:sp>
            <p:sp>
              <p:nvSpPr>
                <p:cNvPr id="37957" name="Line 69"/>
                <p:cNvSpPr>
                  <a:spLocks noChangeShapeType="1"/>
                </p:cNvSpPr>
                <p:nvPr/>
              </p:nvSpPr>
              <p:spPr bwMode="auto">
                <a:xfrm rot="2491145" flipV="1">
                  <a:off x="3455" y="2400"/>
                  <a:ext cx="528" cy="1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fr-F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endParaRPr>
                </a:p>
              </p:txBody>
            </p:sp>
            <p:sp>
              <p:nvSpPr>
                <p:cNvPr id="379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00" y="2927"/>
                  <a:ext cx="820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fr-FR" cap="small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</a:rPr>
                    <a:t>target</a:t>
                  </a:r>
                  <a:endParaRPr lang="en-US" cap="smal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endParaRPr>
                </a:p>
              </p:txBody>
            </p:sp>
            <p:pic>
              <p:nvPicPr>
                <p:cNvPr id="15387" name="Picture 71" descr="c17_a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776"/>
                  <a:ext cx="816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4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84" y="2593"/>
                  <a:ext cx="575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RNB</a:t>
                  </a:r>
                </a:p>
              </p:txBody>
            </p:sp>
            <p:sp>
              <p:nvSpPr>
                <p:cNvPr id="104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112" y="2976"/>
                  <a:ext cx="1488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 + n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9950" y="4627587"/>
            <a:ext cx="4781550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5795963" y="4268812"/>
            <a:ext cx="2520950" cy="809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" name="Text Box 73"/>
          <p:cNvSpPr txBox="1">
            <a:spLocks noChangeArrowheads="1"/>
          </p:cNvSpPr>
          <p:nvPr/>
        </p:nvSpPr>
        <p:spPr bwMode="auto">
          <a:xfrm>
            <a:off x="5795963" y="4339513"/>
            <a:ext cx="2520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fr-FR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</a:t>
            </a:r>
            <a:r>
              <a:rPr lang="fr-FR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 (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fr-FR" sz="2400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fr-FR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fr-FR" sz="2400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fr-FR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  <a:p>
            <a:pPr>
              <a:spcBef>
                <a:spcPts val="0"/>
              </a:spcBef>
              <a:defRPr/>
            </a:pP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70906" y="5606352"/>
            <a:ext cx="649735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fr-FR" sz="1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thick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(~1 g/cm</a:t>
            </a:r>
            <a:r>
              <a:rPr lang="fr-FR" sz="1200" i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FR" sz="1200" i="1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cap="sm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fr-FR" sz="1200" i="1" cap="sm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518864" y="332656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Invariant mass spectroscopy of unbound states / systems …</a:t>
            </a:r>
          </a:p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32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332656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LAND+NEBULA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25" y="1288004"/>
            <a:ext cx="5111750" cy="4032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3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260921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ebula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cap="sm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Neuland+Nebula</a:t>
            </a:r>
            <a:r>
              <a:rPr lang="en-US" sz="1600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fr-FR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200 </a:t>
            </a:r>
            <a:r>
              <a:rPr lang="en-U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MeV/nucleon 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41" y="1013082"/>
            <a:ext cx="7620383" cy="49361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5397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0350" y="5589240"/>
            <a:ext cx="3787775" cy="5032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 bwMode="auto">
          <a:xfrm>
            <a:off x="539750" y="764704"/>
            <a:ext cx="7993063" cy="46815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09737"/>
            <a:ext cx="632936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V="1">
            <a:off x="3492500" y="3943449"/>
            <a:ext cx="0" cy="576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2411413" y="3940274"/>
            <a:ext cx="0" cy="576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ZoneTexte 12"/>
          <p:cNvSpPr txBox="1"/>
          <p:nvPr/>
        </p:nvSpPr>
        <p:spPr>
          <a:xfrm>
            <a:off x="5939169" y="6348413"/>
            <a:ext cx="280929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ESPE O isotopes -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Otsuka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PRL (2010)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425" y="2020987"/>
            <a:ext cx="3400425" cy="334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35488" y="2349599"/>
            <a:ext cx="252412" cy="215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4300" y="4941987"/>
            <a:ext cx="719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Z=8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" y="260350"/>
            <a:ext cx="84089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2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Structure in the region of 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N~14 – 16 (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2s1d) 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2000" i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9300" y="4653062"/>
            <a:ext cx="419100" cy="369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16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17725" y="4653062"/>
            <a:ext cx="682625" cy="369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N=14</a:t>
            </a:r>
            <a:endParaRPr lang="fr-FR" i="1" dirty="0">
              <a:solidFill>
                <a:srgbClr val="960000"/>
              </a:solidFill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47229" y="5517232"/>
            <a:ext cx="8075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2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</a:t>
            </a:r>
            <a:r>
              <a:rPr lang="en-US" sz="2400" i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influence of </a:t>
            </a:r>
            <a:r>
              <a:rPr lang="en-US" sz="2000" i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i="1" cap="sm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-body forces</a:t>
            </a:r>
            <a:endParaRPr lang="fr-FR" sz="2400" i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1550" y="2636838"/>
            <a:ext cx="3529013" cy="43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5763" y="1557338"/>
            <a:ext cx="8794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Neutron removal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  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halo “hole” states 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en-US" sz="16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</a:t>
            </a:r>
            <a:r>
              <a:rPr lang="en-US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 </a:t>
            </a:r>
            <a:r>
              <a:rPr lang="en-US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nlj</a:t>
            </a:r>
            <a:r>
              <a:rPr lang="en-US" sz="2000" i="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 </a:t>
            </a:r>
            <a:r>
              <a:rPr lang="en-US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nlj</a:t>
            </a:r>
            <a:endParaRPr lang="en-US" sz="2000" i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p(</a:t>
            </a:r>
            <a:r>
              <a:rPr lang="en-US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core+n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distribution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 </a:t>
            </a:r>
            <a:r>
              <a:rPr lang="en-US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halo</a:t>
            </a:r>
            <a:endParaRPr lang="fr-FR" i="1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fr-FR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763" y="3717925"/>
            <a:ext cx="8794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Proton removal</a:t>
            </a:r>
          </a:p>
          <a:p>
            <a:pPr>
              <a:lnSpc>
                <a:spcPct val="120000"/>
              </a:lnSpc>
              <a:defRPr/>
            </a:pP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  projectile valence </a:t>
            </a:r>
            <a:r>
              <a:rPr lang="en-US" sz="20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nlj</a:t>
            </a: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unperturbed</a:t>
            </a:r>
          </a:p>
          <a:p>
            <a:pPr>
              <a:lnSpc>
                <a:spcPct val="120000"/>
              </a:lnSpc>
              <a:defRPr/>
            </a:pP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                        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[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0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sz="2000" i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 </a:t>
            </a: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0 ]</a:t>
            </a:r>
          </a:p>
          <a:p>
            <a:pPr>
              <a:lnSpc>
                <a:spcPct val="120000"/>
              </a:lnSpc>
              <a:defRPr/>
            </a:pPr>
            <a:endParaRPr lang="fr-FR" sz="2000" baseline="-250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20000"/>
              </a:lnSpc>
              <a:defRPr/>
            </a:pPr>
            <a:endParaRPr lang="fr-FR" sz="2000" baseline="-250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20000"/>
              </a:lnSpc>
              <a:defRPr/>
            </a:pPr>
            <a:endParaRPr lang="fr-FR" sz="2000" baseline="-250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1844675"/>
            <a:ext cx="2098675" cy="2520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288" y="260350"/>
            <a:ext cx="8796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Structure of unbound systems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high-energy direct </a:t>
            </a:r>
            <a:r>
              <a:rPr lang="en-US" i="1" cap="all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reactionS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fr-FR" sz="2000" i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7825" y="1362075"/>
            <a:ext cx="13731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sz="1600" i="1" cap="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6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fr-F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13" y="6308725"/>
            <a:ext cx="622300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~10% of </a:t>
            </a:r>
            <a:r>
              <a:rPr lang="en-US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yield via 3-body continuum: </a:t>
            </a:r>
            <a:r>
              <a:rPr lang="en-US" sz="1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., (</a:t>
            </a:r>
            <a:r>
              <a:rPr lang="en-US" sz="16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US" sz="16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C*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</a:t>
            </a:r>
            <a:r>
              <a:rPr lang="en-US" sz="1600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C+n+n)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9575" y="188913"/>
            <a:ext cx="8794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4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C(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en-US" sz="16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 280 </a:t>
            </a:r>
            <a:r>
              <a:rPr lang="en-US" sz="16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 … </a:t>
            </a:r>
            <a:endParaRPr lang="fr-FR" sz="16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84302" y="6381328"/>
            <a:ext cx="335534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SAMURAI Collaboration: J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Hwang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PLB (2017)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925513"/>
            <a:ext cx="4216400" cy="42465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5300663"/>
            <a:ext cx="7704138" cy="7921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1181100"/>
            <a:ext cx="3140075" cy="399097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9575" y="260350"/>
            <a:ext cx="8794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level scheme </a:t>
            </a:r>
            <a:r>
              <a:rPr lang="en-US" sz="16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fr-FR" sz="16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311275"/>
            <a:ext cx="5761037" cy="4638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llipse 1"/>
          <p:cNvSpPr/>
          <p:nvPr/>
        </p:nvSpPr>
        <p:spPr bwMode="auto">
          <a:xfrm>
            <a:off x="2700338" y="2678113"/>
            <a:ext cx="792162" cy="43338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700338" y="4551363"/>
            <a:ext cx="792162" cy="3587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700338" y="5199063"/>
            <a:ext cx="792162" cy="36036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84302" y="6381328"/>
            <a:ext cx="335534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SAMURAI Collaboration: J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Hwang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al., PLB (2017)</a:t>
            </a:r>
          </a:p>
        </p:txBody>
      </p:sp>
    </p:spTree>
    <p:extLst>
      <p:ext uri="{BB962C8B-B14F-4D97-AF65-F5344CB8AC3E}">
        <p14:creationId xmlns:p14="http://schemas.microsoft.com/office/powerpoint/2010/main" val="31641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01625"/>
            <a:ext cx="8794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4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US" sz="2200" i="1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2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N,</a:t>
            </a:r>
            <a:r>
              <a:rPr lang="en-US" sz="2200" i="1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2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C+n)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 245 MeV/nucleon 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 </a:t>
            </a:r>
            <a:endParaRPr lang="fr-FR" sz="20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88" y="5597525"/>
            <a:ext cx="8065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  </a:t>
            </a:r>
            <a:r>
              <a:rPr lang="en-US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0 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(R-Matrix)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=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0.90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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0.10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MeV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=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0.80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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0.50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MeV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resonant continuum </a:t>
            </a:r>
            <a:endParaRPr lang="en-GB" i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289" y="1144588"/>
            <a:ext cx="4371975" cy="409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368451" y="23495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41" name="ZoneTexte 40"/>
          <p:cNvSpPr txBox="1"/>
          <p:nvPr/>
        </p:nvSpPr>
        <p:spPr>
          <a:xfrm>
            <a:off x="6253935" y="6381328"/>
            <a:ext cx="249452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 Leblond et al., NP1106-SAMURAI04</a:t>
            </a:r>
          </a:p>
        </p:txBody>
      </p:sp>
    </p:spTree>
    <p:extLst>
      <p:ext uri="{BB962C8B-B14F-4D97-AF65-F5344CB8AC3E}">
        <p14:creationId xmlns:p14="http://schemas.microsoft.com/office/powerpoint/2010/main" val="19744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720"/>
            <a:ext cx="318135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2481932"/>
            <a:ext cx="3400425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4175" y="261938"/>
            <a:ext cx="87963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4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C(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</a:t>
            </a:r>
            <a:r>
              <a:rPr lang="en-US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MOMENTUM DISTRIBUTIONS </a:t>
            </a:r>
            <a:r>
              <a:rPr lang="en-US" sz="16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fr-FR" sz="1600" i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685507"/>
            <a:ext cx="4583113" cy="33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6804025" y="3126457"/>
            <a:ext cx="6223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sz="2000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80113" y="4277395"/>
            <a:ext cx="539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sz="20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pPr>
              <a:defRPr/>
            </a:pP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3935" y="6381328"/>
            <a:ext cx="249452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 Leblond et al., NP1106-SAMURAI04</a:t>
            </a:r>
          </a:p>
        </p:txBody>
      </p:sp>
    </p:spTree>
    <p:extLst>
      <p:ext uri="{BB962C8B-B14F-4D97-AF65-F5344CB8AC3E}">
        <p14:creationId xmlns:p14="http://schemas.microsoft.com/office/powerpoint/2010/main" val="15183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750" y="1268413"/>
            <a:ext cx="7993063" cy="4897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1600"/>
            <a:ext cx="632936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74562" y="6351588"/>
            <a:ext cx="332988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SAMURAI Collaboration: Y Kondo et al., PRL (2016)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38" y="2565400"/>
            <a:ext cx="4070350" cy="3054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Ellipse 13"/>
          <p:cNvSpPr/>
          <p:nvPr/>
        </p:nvSpPr>
        <p:spPr bwMode="auto">
          <a:xfrm>
            <a:off x="3707904" y="1916832"/>
            <a:ext cx="540060" cy="5040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200" y="260350"/>
            <a:ext cx="84089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25</a:t>
            </a:r>
            <a:r>
              <a:rPr lang="en-US" sz="24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 </a:t>
            </a:r>
            <a:r>
              <a:rPr lang="en-US" sz="22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structure in the region of </a:t>
            </a:r>
            <a:r>
              <a:rPr lang="en-US" sz="20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</a:t>
            </a:r>
            <a:r>
              <a:rPr lang="en-US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~16-20</a:t>
            </a:r>
            <a:r>
              <a:rPr lang="en-US" sz="20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…</a:t>
            </a:r>
            <a:endParaRPr lang="fr-FR" sz="2000" i="1" dirty="0">
              <a:solidFill>
                <a:srgbClr val="5F5F5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51050" y="497363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N=14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76600" y="4973638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16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3492500" y="4375150"/>
            <a:ext cx="0" cy="576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2411413" y="4371975"/>
            <a:ext cx="0" cy="576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39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19113" y="26035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lang="en-US" sz="1900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725" y="339725"/>
            <a:ext cx="66976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Perspectives: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charge-exchange beyond the dripline 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052513"/>
            <a:ext cx="4321175" cy="3706812"/>
          </a:xfrm>
          <a:prstGeom prst="rect">
            <a:avLst/>
          </a:prstGeom>
          <a:ln>
            <a:solidFill>
              <a:srgbClr val="0202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4114800" y="1076764"/>
            <a:ext cx="792163" cy="86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6900" y="1125538"/>
            <a:ext cx="157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C+n)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2459038"/>
            <a:ext cx="3605213" cy="3490912"/>
          </a:xfrm>
          <a:prstGeom prst="rect">
            <a:avLst/>
          </a:prstGeom>
          <a:noFill/>
          <a:ln w="6350">
            <a:solidFill>
              <a:srgbClr val="02020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54825" y="2593975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sz="2000" cap="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000" cap="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C+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02313" y="4186238"/>
            <a:ext cx="569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i="0" cap="sm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451600" y="4897438"/>
            <a:ext cx="568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i="0" cap="sm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7383467" y="6381328"/>
            <a:ext cx="136524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Gibelin et al (LPC)</a:t>
            </a:r>
          </a:p>
        </p:txBody>
      </p:sp>
    </p:spTree>
    <p:extLst>
      <p:ext uri="{BB962C8B-B14F-4D97-AF65-F5344CB8AC3E}">
        <p14:creationId xmlns:p14="http://schemas.microsoft.com/office/powerpoint/2010/main" val="32505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332656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Samurai + NEBULA @ RIBF-RIKEN 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11560" y="5373489"/>
            <a:ext cx="8445624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BigRIPS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6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 @ 345 MeV/nucleon (~800* </a:t>
            </a:r>
            <a:r>
              <a:rPr lang="en-US" sz="1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pnA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 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“intense” light neutron dripline beams</a:t>
            </a:r>
          </a:p>
          <a:p>
            <a:pPr>
              <a:lnSpc>
                <a:spcPct val="120000"/>
              </a:lnSpc>
            </a:pPr>
            <a:r>
              <a:rPr lang="en-US" sz="1600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	                                       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       </a:t>
            </a:r>
            <a:r>
              <a:rPr lang="en-US" sz="1600" cap="all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22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 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@ ~60 </a:t>
            </a:r>
            <a:r>
              <a:rPr lang="en-US" sz="1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pps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en-US" sz="1600" cap="all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31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</a:t>
            </a:r>
            <a:r>
              <a:rPr lang="en-US" sz="16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@ ~1500 </a:t>
            </a:r>
            <a:r>
              <a:rPr lang="en-US" sz="1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pps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…</a:t>
            </a:r>
            <a:endParaRPr lang="en-US" sz="1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10" y="882797"/>
            <a:ext cx="6095899" cy="435655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18864" y="6146718"/>
            <a:ext cx="3156633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1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DayOne</a:t>
            </a:r>
            <a:r>
              <a:rPr lang="en-US" sz="1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 2012 ~80 </a:t>
            </a:r>
            <a:r>
              <a:rPr lang="en-US" sz="1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pnA</a:t>
            </a:r>
            <a:r>
              <a:rPr lang="en-US" sz="1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2016/17 ~600 </a:t>
            </a:r>
            <a:r>
              <a:rPr lang="en-US" sz="1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pnA</a:t>
            </a:r>
            <a:endParaRPr lang="en-US" sz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SAMURAI+NEBULA Commissioning - 2012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750" y="1125538"/>
            <a:ext cx="7993063" cy="4895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196975"/>
            <a:ext cx="632936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V="1">
            <a:off x="3492500" y="4232275"/>
            <a:ext cx="0" cy="5746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2411413" y="4227513"/>
            <a:ext cx="0" cy="576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ZoneTexte 12"/>
          <p:cNvSpPr txBox="1"/>
          <p:nvPr/>
        </p:nvSpPr>
        <p:spPr>
          <a:xfrm>
            <a:off x="4355976" y="6351021"/>
            <a:ext cx="43803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WBP Shell Model  &amp;  </a:t>
            </a:r>
            <a:r>
              <a:rPr lang="fr-F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Coupled</a:t>
            </a: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Cluster [ GR Jansen et al., PRL (2014) ]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1844675"/>
            <a:ext cx="3552825" cy="40386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e 10"/>
          <p:cNvSpPr/>
          <p:nvPr/>
        </p:nvSpPr>
        <p:spPr bwMode="auto">
          <a:xfrm>
            <a:off x="3203848" y="2780928"/>
            <a:ext cx="504056" cy="5040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333375"/>
            <a:ext cx="8408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cap="small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Magicity</a:t>
            </a:r>
            <a:r>
              <a:rPr lang="en-US" sz="2000" i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N=16 below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O: 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C(2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…</a:t>
            </a:r>
            <a:endParaRPr lang="fr-FR" sz="2000" i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51050" y="497363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N=14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76600" y="4973638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079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24463" y="2471738"/>
            <a:ext cx="2665412" cy="2305050"/>
          </a:xfrm>
          <a:prstGeom prst="rect">
            <a:avLst/>
          </a:prstGeom>
          <a:solidFill>
            <a:srgbClr val="E7E5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33375"/>
            <a:ext cx="8408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N=16  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C(2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N,</a:t>
            </a:r>
            <a:r>
              <a:rPr lang="en-US" sz="2000" i="1" cap="all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C+</a:t>
            </a:r>
            <a:r>
              <a:rPr lang="en-US" sz="2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n+n</a:t>
            </a:r>
            <a:r>
              <a:rPr lang="en-US" sz="2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…</a:t>
            </a:r>
          </a:p>
          <a:p>
            <a:pPr>
              <a:lnSpc>
                <a:spcPct val="120000"/>
              </a:lnSpc>
              <a:defRPr/>
            </a:pPr>
            <a:r>
              <a:rPr lang="en-US" sz="20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</a:t>
            </a:r>
            <a:endParaRPr lang="fr-FR" sz="2000" i="1" dirty="0">
              <a:solidFill>
                <a:srgbClr val="5F5F5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8" y="1495425"/>
            <a:ext cx="4006850" cy="387826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86375" y="1679575"/>
            <a:ext cx="4254500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i="1" cap="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N|</a:t>
            </a:r>
            <a:r>
              <a:rPr lang="en-US" i="1" cap="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C&gt;</a:t>
            </a:r>
          </a:p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Shell model</a:t>
            </a:r>
            <a:r>
              <a:rPr lang="en-US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WBP   </a:t>
            </a:r>
          </a:p>
          <a:p>
            <a:pPr>
              <a:spcAft>
                <a:spcPts val="0"/>
              </a:spcAft>
              <a:defRPr/>
            </a:pPr>
            <a:endParaRPr lang="en-US" i="1" cap="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E</a:t>
            </a:r>
            <a:r>
              <a:rPr lang="en-US" i="1" cap="all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600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[M</a:t>
            </a: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V]    </a:t>
            </a:r>
            <a:r>
              <a:rPr lang="en-US" i="1" cap="all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i="1" baseline="30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en-US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i="1" cap="all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i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i="1" cap="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i="1" cap="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i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0.0	  0</a:t>
            </a:r>
            <a:r>
              <a:rPr lang="en-US" i="1" cap="all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0.86              </a:t>
            </a:r>
            <a:r>
              <a:rPr lang="en-US" i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i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en-US" i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3.9          2</a:t>
            </a:r>
            <a:r>
              <a:rPr lang="en-US" i="1" cap="all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0.22</a:t>
            </a:r>
          </a:p>
          <a:p>
            <a:pPr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4.6          2</a:t>
            </a:r>
            <a:r>
              <a:rPr lang="en-US" i="1" cap="all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0.51</a:t>
            </a:r>
          </a:p>
          <a:p>
            <a:pPr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8.0          2</a:t>
            </a:r>
            <a:r>
              <a:rPr lang="en-US" i="1" cap="all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1.4</a:t>
            </a:r>
          </a:p>
          <a:p>
            <a:pPr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9.6          1</a:t>
            </a:r>
            <a:r>
              <a:rPr lang="en-US" i="1" cap="all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0.85</a:t>
            </a:r>
          </a:p>
          <a:p>
            <a:pPr>
              <a:defRPr/>
            </a:pPr>
            <a:r>
              <a:rPr lang="en-US" i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</a:p>
          <a:p>
            <a:pPr>
              <a:defRPr/>
            </a:pPr>
            <a:r>
              <a:rPr lang="en-US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endParaRPr lang="en-GB" i="1" dirty="0">
              <a:latin typeface="+mj-lt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5224463" y="3121025"/>
            <a:ext cx="26654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ZoneTexte 6"/>
          <p:cNvSpPr txBox="1"/>
          <p:nvPr/>
        </p:nvSpPr>
        <p:spPr>
          <a:xfrm>
            <a:off x="6326070" y="6351588"/>
            <a:ext cx="242239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 Gibelin et al., NP1106-SAMURAI04</a:t>
            </a:r>
          </a:p>
        </p:txBody>
      </p:sp>
    </p:spTree>
    <p:extLst>
      <p:ext uri="{BB962C8B-B14F-4D97-AF65-F5344CB8AC3E}">
        <p14:creationId xmlns:p14="http://schemas.microsoft.com/office/powerpoint/2010/main" val="41155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260921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 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4303302" cy="3901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 flipH="1">
            <a:off x="3753907" y="1346465"/>
            <a:ext cx="1972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modules </a:t>
            </a:r>
          </a:p>
          <a:p>
            <a:r>
              <a:rPr lang="en-US" sz="1400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1200" i="0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1400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layer walls</a:t>
            </a:r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08" y="1340768"/>
            <a:ext cx="610064" cy="3218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46" y="1371029"/>
            <a:ext cx="1034370" cy="3403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228184" y="4585275"/>
            <a:ext cx="101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endParaRPr lang="fr-FR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32712" y="484688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  PADDLE</a:t>
            </a:r>
            <a:endParaRPr lang="fr-FR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5153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260921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 </a:t>
            </a:r>
            <a:r>
              <a:rPr lang="fr-FR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fr-FR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 200 </a:t>
            </a: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 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1259468"/>
            <a:ext cx="2369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Nebula:</a:t>
            </a:r>
          </a:p>
          <a:p>
            <a:r>
              <a:rPr lang="en-US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modules </a:t>
            </a:r>
          </a:p>
          <a:p>
            <a:r>
              <a:rPr lang="en-US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1400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layer walls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581447" cy="49218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4197098" y="1772816"/>
            <a:ext cx="1455022" cy="216024"/>
          </a:xfrm>
          <a:prstGeom prst="rect">
            <a:avLst/>
          </a:prstGeom>
          <a:solidFill>
            <a:srgbClr val="FFFF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2681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260921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“Nebula-Plus” 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612576" y="5013176"/>
            <a:ext cx="10297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fr-FR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Upgrade </a:t>
            </a:r>
            <a:r>
              <a:rPr lang="fr-FR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</a:t>
            </a:r>
            <a:r>
              <a:rPr lang="en-US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addition of </a:t>
            </a:r>
            <a:r>
              <a:rPr lang="en-US" u="sng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en-US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new modules  + </a:t>
            </a:r>
            <a:r>
              <a:rPr lang="fr-FR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electronics</a:t>
            </a:r>
            <a:r>
              <a:rPr lang="fr-FR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+ HV</a:t>
            </a:r>
            <a:r>
              <a:rPr lang="en-US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en-US" b="1" i="0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b="1" i="0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lang="fr-FR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44 / 46 / 60 / 60 modules</a:t>
            </a:r>
            <a:endParaRPr lang="en-US" cap="al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19672" y="941187"/>
            <a:ext cx="5634498" cy="39370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80728"/>
            <a:ext cx="4752528" cy="37347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6438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260921"/>
            <a:ext cx="8445624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Nebula-Plus </a:t>
            </a: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Nebula </a:t>
            </a:r>
            <a:r>
              <a:rPr lang="en-US" sz="16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20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Neuland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-Nebula </a:t>
            </a:r>
            <a:r>
              <a:rPr lang="fr-FR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fr-FR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all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	        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 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200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64" y="1109380"/>
            <a:ext cx="7738400" cy="4911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7530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67744" y="908721"/>
            <a:ext cx="4811838" cy="41044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18864" y="260921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Nebula-Plus resolution </a:t>
            </a:r>
            <a:r>
              <a:rPr lang="en-US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@ 200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MeV/nucleon </a:t>
            </a:r>
            <a:r>
              <a:rPr lang="en-US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53" y="1052737"/>
            <a:ext cx="4043279" cy="3888431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35696" y="5213118"/>
            <a:ext cx="82296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400" b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Nebula-Plus</a:t>
            </a:r>
            <a:r>
              <a:rPr lang="en-US" sz="1400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resolution slightly degraded compared to </a:t>
            </a:r>
            <a:r>
              <a:rPr lang="en-US" sz="1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nebula</a:t>
            </a:r>
            <a:endParaRPr lang="en-US" sz="1400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owing to shorter distance to new walls.</a:t>
            </a:r>
          </a:p>
          <a:p>
            <a:pPr>
              <a:lnSpc>
                <a:spcPct val="120000"/>
              </a:lnSpc>
            </a:pPr>
            <a:r>
              <a:rPr lang="en-US" sz="1400" b="1" cap="all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Neuland+nebula</a:t>
            </a:r>
            <a:r>
              <a:rPr lang="en-US" sz="1400" b="1" cap="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contribution of superior </a:t>
            </a:r>
            <a:r>
              <a:rPr lang="en-US" sz="14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2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14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granularity.</a:t>
            </a:r>
          </a:p>
          <a:p>
            <a:pPr>
              <a:lnSpc>
                <a:spcPct val="120000"/>
              </a:lnSpc>
            </a:pPr>
            <a:r>
              <a:rPr lang="en-US" sz="1600" cap="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42039" y="51799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4733" y="569096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5816" y="6432770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EXPAND</a:t>
            </a:r>
            <a:r>
              <a:rPr lang="en-US" sz="1000" dirty="0" smtClean="0"/>
              <a:t> – </a:t>
            </a:r>
            <a:r>
              <a:rPr lang="en-US" sz="1000" b="1" dirty="0" smtClean="0"/>
              <a:t>Exp</a:t>
            </a:r>
            <a:r>
              <a:rPr lang="en-US" sz="1000" dirty="0" smtClean="0"/>
              <a:t>lorations </a:t>
            </a:r>
            <a:r>
              <a:rPr lang="en-US" sz="1000" b="1" dirty="0" smtClean="0"/>
              <a:t>A</a:t>
            </a:r>
            <a:r>
              <a:rPr lang="en-US" sz="1000" dirty="0" smtClean="0"/>
              <a:t>cross the </a:t>
            </a:r>
            <a:r>
              <a:rPr lang="en-US" sz="1000" b="1" dirty="0" smtClean="0"/>
              <a:t>N</a:t>
            </a:r>
            <a:r>
              <a:rPr lang="en-US" sz="1000" dirty="0" smtClean="0"/>
              <a:t>eutron </a:t>
            </a:r>
            <a:r>
              <a:rPr lang="en-US" sz="1000" b="1" dirty="0" err="1" smtClean="0"/>
              <a:t>D</a:t>
            </a:r>
            <a:r>
              <a:rPr lang="en-US" sz="1000" dirty="0" err="1" smtClean="0"/>
              <a:t>ripline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013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ure">
  <a:themeElements>
    <a:clrScheme name="Bordur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9974</TotalTime>
  <Words>1875</Words>
  <Application>Microsoft Office PowerPoint</Application>
  <PresentationFormat>Affichage à l'écran (4:3)</PresentationFormat>
  <Paragraphs>368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Arial Narrow</vt:lpstr>
      <vt:lpstr>Calibri</vt:lpstr>
      <vt:lpstr>Comic Sans MS</vt:lpstr>
      <vt:lpstr>Garamond</vt:lpstr>
      <vt:lpstr>Script MT Bold</vt:lpstr>
      <vt:lpstr>Symbol</vt:lpstr>
      <vt:lpstr>Times New Roman</vt:lpstr>
      <vt:lpstr>Verdana</vt:lpstr>
      <vt:lpstr>Wingdings</vt:lpstr>
      <vt:lpstr>Bordure</vt:lpstr>
      <vt:lpstr>expand  “explorations across the neutron dripline”   lpc-Caen, irfu/cea-saclay, ipn-orsay tokyo institute of technology, riken nishina center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RIBF: Radioactive Isotope Beam Factory (RIKEN)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LPC Caen, IN2P3/ENSICAEN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orr</dc:creator>
  <cp:lastModifiedBy>nigel orr</cp:lastModifiedBy>
  <cp:revision>1511</cp:revision>
  <cp:lastPrinted>2019-06-17T17:03:28Z</cp:lastPrinted>
  <dcterms:created xsi:type="dcterms:W3CDTF">2007-05-29T14:31:16Z</dcterms:created>
  <dcterms:modified xsi:type="dcterms:W3CDTF">2019-06-19T21:20:03Z</dcterms:modified>
</cp:coreProperties>
</file>