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257" r:id="rId3"/>
    <p:sldId id="258" r:id="rId4"/>
    <p:sldId id="261" r:id="rId5"/>
    <p:sldId id="259" r:id="rId6"/>
    <p:sldId id="260" r:id="rId7"/>
    <p:sldId id="262" r:id="rId8"/>
    <p:sldId id="284" r:id="rId9"/>
    <p:sldId id="296" r:id="rId10"/>
    <p:sldId id="263" r:id="rId11"/>
    <p:sldId id="264" r:id="rId12"/>
    <p:sldId id="265" r:id="rId13"/>
    <p:sldId id="298" r:id="rId14"/>
    <p:sldId id="276" r:id="rId15"/>
    <p:sldId id="277" r:id="rId16"/>
    <p:sldId id="266" r:id="rId17"/>
    <p:sldId id="267" r:id="rId18"/>
    <p:sldId id="270" r:id="rId19"/>
    <p:sldId id="292" r:id="rId20"/>
    <p:sldId id="273" r:id="rId21"/>
    <p:sldId id="301" r:id="rId22"/>
    <p:sldId id="271" r:id="rId23"/>
    <p:sldId id="294" r:id="rId24"/>
    <p:sldId id="275" r:id="rId25"/>
    <p:sldId id="297" r:id="rId26"/>
    <p:sldId id="288" r:id="rId27"/>
    <p:sldId id="295" r:id="rId28"/>
    <p:sldId id="283" r:id="rId29"/>
    <p:sldId id="289" r:id="rId30"/>
    <p:sldId id="285" r:id="rId31"/>
    <p:sldId id="274" r:id="rId32"/>
    <p:sldId id="278" r:id="rId33"/>
    <p:sldId id="280" r:id="rId34"/>
    <p:sldId id="281" r:id="rId35"/>
    <p:sldId id="282"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800000"/>
    <a:srgbClr val="FF0000"/>
    <a:srgbClr val="666666"/>
    <a:srgbClr val="008040"/>
    <a:srgbClr val="800040"/>
    <a:srgbClr val="004080"/>
    <a:srgbClr val="FF0080"/>
    <a:srgbClr val="FF8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78" autoAdjust="0"/>
  </p:normalViewPr>
  <p:slideViewPr>
    <p:cSldViewPr snapToGrid="0" snapToObjects="1">
      <p:cViewPr>
        <p:scale>
          <a:sx n="75" d="100"/>
          <a:sy n="75" d="100"/>
        </p:scale>
        <p:origin x="-2368"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opez:Documents:AGATA:Projet_IN2P3:CS_in2p3:2019:effort_AGATA-France_ALM-forC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clement\Desktop\DATA_AGATA-GANIL.xlsx" TargetMode="External"/><Relationship Id="rId3"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opez:Documents:AGATA:Projet_IN2P3:RH:effort_AGATA-France_ALM-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v>scientists</c:v>
          </c:tx>
          <c:invertIfNegative val="0"/>
          <c:cat>
            <c:numRef>
              <c:f>Sheet1!$B$3:$Q$3</c:f>
              <c:numCache>
                <c:formatCode>General</c:formatCode>
                <c:ptCount val="16"/>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pt idx="15">
                  <c:v>2018.0</c:v>
                </c:pt>
              </c:numCache>
            </c:numRef>
          </c:cat>
          <c:val>
            <c:numRef>
              <c:f>Sheet1!$B$37:$Q$37</c:f>
              <c:numCache>
                <c:formatCode>General</c:formatCode>
                <c:ptCount val="16"/>
                <c:pt idx="0">
                  <c:v>62.0</c:v>
                </c:pt>
                <c:pt idx="1">
                  <c:v>59.0</c:v>
                </c:pt>
                <c:pt idx="2">
                  <c:v>55.0</c:v>
                </c:pt>
                <c:pt idx="3">
                  <c:v>48.0</c:v>
                </c:pt>
                <c:pt idx="4">
                  <c:v>54.0</c:v>
                </c:pt>
                <c:pt idx="5">
                  <c:v>49.0</c:v>
                </c:pt>
                <c:pt idx="6">
                  <c:v>44.5</c:v>
                </c:pt>
                <c:pt idx="7">
                  <c:v>38.5</c:v>
                </c:pt>
                <c:pt idx="8">
                  <c:v>40.0</c:v>
                </c:pt>
                <c:pt idx="9">
                  <c:v>33.5</c:v>
                </c:pt>
                <c:pt idx="10">
                  <c:v>28.2</c:v>
                </c:pt>
                <c:pt idx="11">
                  <c:v>28.4</c:v>
                </c:pt>
                <c:pt idx="12">
                  <c:v>38.3</c:v>
                </c:pt>
                <c:pt idx="13">
                  <c:v>31.1</c:v>
                </c:pt>
                <c:pt idx="14">
                  <c:v>38.1</c:v>
                </c:pt>
                <c:pt idx="15">
                  <c:v>48.2</c:v>
                </c:pt>
              </c:numCache>
            </c:numRef>
          </c:val>
        </c:ser>
        <c:ser>
          <c:idx val="1"/>
          <c:order val="1"/>
          <c:tx>
            <c:v>students</c:v>
          </c:tx>
          <c:invertIfNegative val="0"/>
          <c:cat>
            <c:numRef>
              <c:f>Sheet1!$B$3:$Q$3</c:f>
              <c:numCache>
                <c:formatCode>General</c:formatCode>
                <c:ptCount val="16"/>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pt idx="15">
                  <c:v>2018.0</c:v>
                </c:pt>
              </c:numCache>
            </c:numRef>
          </c:cat>
          <c:val>
            <c:numRef>
              <c:f>Sheet1!$B$38:$Q$38</c:f>
              <c:numCache>
                <c:formatCode>General</c:formatCode>
                <c:ptCount val="16"/>
                <c:pt idx="0">
                  <c:v>8.0</c:v>
                </c:pt>
                <c:pt idx="1">
                  <c:v>18.0</c:v>
                </c:pt>
                <c:pt idx="2">
                  <c:v>17.0</c:v>
                </c:pt>
                <c:pt idx="3">
                  <c:v>22.0</c:v>
                </c:pt>
                <c:pt idx="4">
                  <c:v>38.0</c:v>
                </c:pt>
                <c:pt idx="5">
                  <c:v>22.0</c:v>
                </c:pt>
                <c:pt idx="6">
                  <c:v>12.0</c:v>
                </c:pt>
                <c:pt idx="7">
                  <c:v>0.0</c:v>
                </c:pt>
                <c:pt idx="8">
                  <c:v>0.0</c:v>
                </c:pt>
                <c:pt idx="9">
                  <c:v>6.0</c:v>
                </c:pt>
                <c:pt idx="10">
                  <c:v>6.5</c:v>
                </c:pt>
                <c:pt idx="11">
                  <c:v>5.0</c:v>
                </c:pt>
                <c:pt idx="12">
                  <c:v>8.0</c:v>
                </c:pt>
                <c:pt idx="13">
                  <c:v>1.0</c:v>
                </c:pt>
                <c:pt idx="14">
                  <c:v>10.0</c:v>
                </c:pt>
                <c:pt idx="15">
                  <c:v>9.0</c:v>
                </c:pt>
              </c:numCache>
            </c:numRef>
          </c:val>
        </c:ser>
        <c:ser>
          <c:idx val="2"/>
          <c:order val="2"/>
          <c:tx>
            <c:v>engineers</c:v>
          </c:tx>
          <c:invertIfNegative val="0"/>
          <c:cat>
            <c:numRef>
              <c:f>Sheet1!$B$3:$Q$3</c:f>
              <c:numCache>
                <c:formatCode>General</c:formatCode>
                <c:ptCount val="16"/>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pt idx="15">
                  <c:v>2018.0</c:v>
                </c:pt>
              </c:numCache>
            </c:numRef>
          </c:cat>
          <c:val>
            <c:numRef>
              <c:f>Sheet1!$B$39:$Q$39</c:f>
              <c:numCache>
                <c:formatCode>General</c:formatCode>
                <c:ptCount val="16"/>
                <c:pt idx="0">
                  <c:v>62.0</c:v>
                </c:pt>
                <c:pt idx="1">
                  <c:v>95.0</c:v>
                </c:pt>
                <c:pt idx="2">
                  <c:v>110.0</c:v>
                </c:pt>
                <c:pt idx="3">
                  <c:v>141.0</c:v>
                </c:pt>
                <c:pt idx="4">
                  <c:v>143.0</c:v>
                </c:pt>
                <c:pt idx="5">
                  <c:v>146.0</c:v>
                </c:pt>
                <c:pt idx="6">
                  <c:v>127.5</c:v>
                </c:pt>
                <c:pt idx="7">
                  <c:v>108.5</c:v>
                </c:pt>
                <c:pt idx="8">
                  <c:v>85.5</c:v>
                </c:pt>
                <c:pt idx="9">
                  <c:v>74.5</c:v>
                </c:pt>
                <c:pt idx="10">
                  <c:v>64.5</c:v>
                </c:pt>
                <c:pt idx="11">
                  <c:v>54.0</c:v>
                </c:pt>
                <c:pt idx="12">
                  <c:v>46.8</c:v>
                </c:pt>
                <c:pt idx="13">
                  <c:v>45.9</c:v>
                </c:pt>
                <c:pt idx="14">
                  <c:v>47.0</c:v>
                </c:pt>
                <c:pt idx="15">
                  <c:v>62.1</c:v>
                </c:pt>
              </c:numCache>
            </c:numRef>
          </c:val>
        </c:ser>
        <c:ser>
          <c:idx val="3"/>
          <c:order val="3"/>
          <c:tx>
            <c:v>total</c:v>
          </c:tx>
          <c:invertIfNegative val="0"/>
          <c:cat>
            <c:numRef>
              <c:f>Sheet1!$B$3:$Q$3</c:f>
              <c:numCache>
                <c:formatCode>General</c:formatCode>
                <c:ptCount val="16"/>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pt idx="15">
                  <c:v>2018.0</c:v>
                </c:pt>
              </c:numCache>
            </c:numRef>
          </c:cat>
          <c:val>
            <c:numRef>
              <c:f>Sheet1!$B$41:$Q$41</c:f>
              <c:numCache>
                <c:formatCode>General</c:formatCode>
                <c:ptCount val="16"/>
                <c:pt idx="0">
                  <c:v>132.0</c:v>
                </c:pt>
                <c:pt idx="1">
                  <c:v>172.0</c:v>
                </c:pt>
                <c:pt idx="2">
                  <c:v>182.0</c:v>
                </c:pt>
                <c:pt idx="3">
                  <c:v>211.0</c:v>
                </c:pt>
                <c:pt idx="4">
                  <c:v>235.0</c:v>
                </c:pt>
                <c:pt idx="5">
                  <c:v>217.0</c:v>
                </c:pt>
                <c:pt idx="6">
                  <c:v>184.0</c:v>
                </c:pt>
                <c:pt idx="7">
                  <c:v>147.0</c:v>
                </c:pt>
                <c:pt idx="8">
                  <c:v>125.5</c:v>
                </c:pt>
                <c:pt idx="9">
                  <c:v>114.0</c:v>
                </c:pt>
                <c:pt idx="10">
                  <c:v>99.2</c:v>
                </c:pt>
                <c:pt idx="11">
                  <c:v>87.4</c:v>
                </c:pt>
                <c:pt idx="12">
                  <c:v>93.1</c:v>
                </c:pt>
                <c:pt idx="13">
                  <c:v>78.0</c:v>
                </c:pt>
                <c:pt idx="14">
                  <c:v>95.1</c:v>
                </c:pt>
                <c:pt idx="15">
                  <c:v>119.3</c:v>
                </c:pt>
              </c:numCache>
            </c:numRef>
          </c:val>
        </c:ser>
        <c:ser>
          <c:idx val="4"/>
          <c:order val="4"/>
          <c:tx>
            <c:v>GANIL host lab</c:v>
          </c:tx>
          <c:invertIfNegative val="0"/>
          <c:val>
            <c:numRef>
              <c:f>Sheet1!$B$42:$Q$42</c:f>
              <c:numCache>
                <c:formatCode>General</c:formatCode>
                <c:ptCount val="16"/>
                <c:pt idx="0">
                  <c:v>0.0</c:v>
                </c:pt>
                <c:pt idx="1">
                  <c:v>0.0</c:v>
                </c:pt>
                <c:pt idx="2">
                  <c:v>0.0</c:v>
                </c:pt>
                <c:pt idx="3">
                  <c:v>0.0</c:v>
                </c:pt>
                <c:pt idx="4">
                  <c:v>0.0</c:v>
                </c:pt>
                <c:pt idx="5">
                  <c:v>0.0</c:v>
                </c:pt>
                <c:pt idx="6">
                  <c:v>0.0</c:v>
                </c:pt>
                <c:pt idx="7">
                  <c:v>0.0</c:v>
                </c:pt>
                <c:pt idx="8">
                  <c:v>0.0</c:v>
                </c:pt>
                <c:pt idx="9">
                  <c:v>16.0</c:v>
                </c:pt>
                <c:pt idx="10">
                  <c:v>33.5</c:v>
                </c:pt>
                <c:pt idx="11">
                  <c:v>51.5</c:v>
                </c:pt>
                <c:pt idx="12">
                  <c:v>40.5</c:v>
                </c:pt>
                <c:pt idx="13">
                  <c:v>49.5</c:v>
                </c:pt>
                <c:pt idx="14">
                  <c:v>41.2</c:v>
                </c:pt>
                <c:pt idx="15">
                  <c:v>25.3</c:v>
                </c:pt>
              </c:numCache>
            </c:numRef>
          </c:val>
        </c:ser>
        <c:dLbls>
          <c:showLegendKey val="0"/>
          <c:showVal val="0"/>
          <c:showCatName val="0"/>
          <c:showSerName val="0"/>
          <c:showPercent val="0"/>
          <c:showBubbleSize val="0"/>
        </c:dLbls>
        <c:gapWidth val="150"/>
        <c:axId val="-1969631256"/>
        <c:axId val="1806604888"/>
      </c:barChart>
      <c:catAx>
        <c:axId val="-1969631256"/>
        <c:scaling>
          <c:orientation val="minMax"/>
        </c:scaling>
        <c:delete val="0"/>
        <c:axPos val="b"/>
        <c:numFmt formatCode="General" sourceLinked="1"/>
        <c:majorTickMark val="out"/>
        <c:minorTickMark val="none"/>
        <c:tickLblPos val="nextTo"/>
        <c:crossAx val="1806604888"/>
        <c:crosses val="autoZero"/>
        <c:auto val="1"/>
        <c:lblAlgn val="ctr"/>
        <c:lblOffset val="100"/>
        <c:noMultiLvlLbl val="0"/>
      </c:catAx>
      <c:valAx>
        <c:axId val="1806604888"/>
        <c:scaling>
          <c:orientation val="minMax"/>
        </c:scaling>
        <c:delete val="0"/>
        <c:axPos val="l"/>
        <c:majorGridlines/>
        <c:numFmt formatCode="General" sourceLinked="1"/>
        <c:majorTickMark val="out"/>
        <c:minorTickMark val="none"/>
        <c:tickLblPos val="nextTo"/>
        <c:crossAx val="-196963125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scatterChart>
        <c:scatterStyle val="lineMarker"/>
        <c:varyColors val="0"/>
        <c:ser>
          <c:idx val="1"/>
          <c:order val="0"/>
          <c:spPr>
            <a:ln w="9525" cap="flat" cmpd="sng" algn="ctr">
              <a:solidFill>
                <a:schemeClr val="accent2">
                  <a:alpha val="70000"/>
                </a:schemeClr>
              </a:solid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marker>
          <c:xVal>
            <c:numRef>
              <c:f>Feuil1!$L$2:$L$46</c:f>
              <c:numCache>
                <c:formatCode>General</c:formatCode>
                <c:ptCount val="45"/>
                <c:pt idx="0">
                  <c:v>0.0</c:v>
                </c:pt>
                <c:pt idx="1">
                  <c:v>30.0</c:v>
                </c:pt>
                <c:pt idx="2" formatCode="0">
                  <c:v>38.0</c:v>
                </c:pt>
                <c:pt idx="3" formatCode="0">
                  <c:v>68.0</c:v>
                </c:pt>
                <c:pt idx="4" formatCode="0">
                  <c:v>76.0</c:v>
                </c:pt>
                <c:pt idx="5" formatCode="0">
                  <c:v>94.0</c:v>
                </c:pt>
                <c:pt idx="6" formatCode="0">
                  <c:v>113.0</c:v>
                </c:pt>
                <c:pt idx="7" formatCode="0">
                  <c:v>119.0</c:v>
                </c:pt>
                <c:pt idx="8" formatCode="0">
                  <c:v>130.0</c:v>
                </c:pt>
                <c:pt idx="9" formatCode="0">
                  <c:v>310.0</c:v>
                </c:pt>
                <c:pt idx="10" formatCode="0">
                  <c:v>335.0</c:v>
                </c:pt>
                <c:pt idx="11" formatCode="0">
                  <c:v>425.0</c:v>
                </c:pt>
                <c:pt idx="12" formatCode="0">
                  <c:v>456.0</c:v>
                </c:pt>
                <c:pt idx="13" formatCode="0">
                  <c:v>486.0</c:v>
                </c:pt>
                <c:pt idx="14" formatCode="0">
                  <c:v>532.0</c:v>
                </c:pt>
                <c:pt idx="15" formatCode="0">
                  <c:v>541.0</c:v>
                </c:pt>
                <c:pt idx="16" formatCode="0">
                  <c:v>566.0</c:v>
                </c:pt>
                <c:pt idx="17" formatCode="0">
                  <c:v>578.0</c:v>
                </c:pt>
                <c:pt idx="18" formatCode="0">
                  <c:v>603.0</c:v>
                </c:pt>
                <c:pt idx="19" formatCode="0">
                  <c:v>627.0</c:v>
                </c:pt>
                <c:pt idx="20" formatCode="0">
                  <c:v>661.0</c:v>
                </c:pt>
                <c:pt idx="21" formatCode="0">
                  <c:v>961.0</c:v>
                </c:pt>
                <c:pt idx="22" formatCode="0">
                  <c:v>996.0</c:v>
                </c:pt>
                <c:pt idx="23" formatCode="0">
                  <c:v>1015.0</c:v>
                </c:pt>
                <c:pt idx="24" formatCode="0">
                  <c:v>1061.0</c:v>
                </c:pt>
                <c:pt idx="25" formatCode="0">
                  <c:v>1095.0</c:v>
                </c:pt>
                <c:pt idx="26" formatCode="0">
                  <c:v>1395.0</c:v>
                </c:pt>
                <c:pt idx="27" formatCode="0">
                  <c:v>1415.0</c:v>
                </c:pt>
                <c:pt idx="28" formatCode="0">
                  <c:v>1431.0</c:v>
                </c:pt>
                <c:pt idx="29" formatCode="0">
                  <c:v>1456.0</c:v>
                </c:pt>
                <c:pt idx="30" formatCode="0">
                  <c:v>1487.0</c:v>
                </c:pt>
                <c:pt idx="31" formatCode="0">
                  <c:v>1530.0</c:v>
                </c:pt>
                <c:pt idx="32" formatCode="0">
                  <c:v>1830.0</c:v>
                </c:pt>
                <c:pt idx="33" formatCode="0">
                  <c:v>1844.0</c:v>
                </c:pt>
                <c:pt idx="34" formatCode="0">
                  <c:v>1874.0</c:v>
                </c:pt>
                <c:pt idx="35" formatCode="0">
                  <c:v>1874.0</c:v>
                </c:pt>
                <c:pt idx="36" formatCode="0">
                  <c:v>2202.0</c:v>
                </c:pt>
                <c:pt idx="37" formatCode="0">
                  <c:v>2219.0</c:v>
                </c:pt>
                <c:pt idx="38" formatCode="0">
                  <c:v>2251.0</c:v>
                </c:pt>
                <c:pt idx="39" formatCode="0">
                  <c:v>2281.0</c:v>
                </c:pt>
                <c:pt idx="40" formatCode="0">
                  <c:v>2299.0</c:v>
                </c:pt>
                <c:pt idx="41" formatCode="0">
                  <c:v>2329.0</c:v>
                </c:pt>
                <c:pt idx="42" formatCode="0">
                  <c:v>2629.0</c:v>
                </c:pt>
                <c:pt idx="43" formatCode="0">
                  <c:v>2647.0</c:v>
                </c:pt>
              </c:numCache>
            </c:numRef>
          </c:xVal>
          <c:yVal>
            <c:numRef>
              <c:f>Feuil1!$O$2:$O$46</c:f>
              <c:numCache>
                <c:formatCode>General</c:formatCode>
                <c:ptCount val="45"/>
                <c:pt idx="0" formatCode="0.0">
                  <c:v>4.1</c:v>
                </c:pt>
                <c:pt idx="2" formatCode="0.0">
                  <c:v>8.6</c:v>
                </c:pt>
                <c:pt idx="3" formatCode="0.0">
                  <c:v>8.6</c:v>
                </c:pt>
                <c:pt idx="4" formatCode="0.0">
                  <c:v>11.6</c:v>
                </c:pt>
                <c:pt idx="5" formatCode="0.0">
                  <c:v>16.0</c:v>
                </c:pt>
                <c:pt idx="6" formatCode="0.0">
                  <c:v>25.0</c:v>
                </c:pt>
                <c:pt idx="7" formatCode="0.0">
                  <c:v>25.0</c:v>
                </c:pt>
                <c:pt idx="8" formatCode="0.0">
                  <c:v>30.0</c:v>
                </c:pt>
                <c:pt idx="9" formatCode="0.0">
                  <c:v>30.0</c:v>
                </c:pt>
                <c:pt idx="10" formatCode="0.0">
                  <c:v>44.0</c:v>
                </c:pt>
                <c:pt idx="11" formatCode="0.0">
                  <c:v>44.0</c:v>
                </c:pt>
                <c:pt idx="12" formatCode="0.0">
                  <c:v>59.0</c:v>
                </c:pt>
                <c:pt idx="13" formatCode="0.0">
                  <c:v>59.0</c:v>
                </c:pt>
                <c:pt idx="14" formatCode="0.0">
                  <c:v>80.0</c:v>
                </c:pt>
                <c:pt idx="15" formatCode="0.0">
                  <c:v>80.0</c:v>
                </c:pt>
                <c:pt idx="16" formatCode="0.0">
                  <c:v>93.0</c:v>
                </c:pt>
                <c:pt idx="17" formatCode="0.0">
                  <c:v>93.0</c:v>
                </c:pt>
                <c:pt idx="18" formatCode="0.0">
                  <c:v>103.0</c:v>
                </c:pt>
                <c:pt idx="19" formatCode="0.0">
                  <c:v>103.0</c:v>
                </c:pt>
                <c:pt idx="20" formatCode="0.0">
                  <c:v>128.0</c:v>
                </c:pt>
                <c:pt idx="21" formatCode="0.0">
                  <c:v>128.0</c:v>
                </c:pt>
                <c:pt idx="22" formatCode="0.0">
                  <c:v>145.0</c:v>
                </c:pt>
                <c:pt idx="23" formatCode="0.0">
                  <c:v>160.0</c:v>
                </c:pt>
                <c:pt idx="24" formatCode="0.0">
                  <c:v>195.0</c:v>
                </c:pt>
                <c:pt idx="25" formatCode="0.0">
                  <c:v>224.0</c:v>
                </c:pt>
                <c:pt idx="26" formatCode="0.0">
                  <c:v>224.0</c:v>
                </c:pt>
                <c:pt idx="27" formatCode="0.0">
                  <c:v>236.0</c:v>
                </c:pt>
                <c:pt idx="28" formatCode="0.0">
                  <c:v>257.0</c:v>
                </c:pt>
                <c:pt idx="29" formatCode="0.0">
                  <c:v>263.7</c:v>
                </c:pt>
                <c:pt idx="30" formatCode="0.0">
                  <c:v>287.7</c:v>
                </c:pt>
                <c:pt idx="31" formatCode="0.0">
                  <c:v>302.7</c:v>
                </c:pt>
                <c:pt idx="32" formatCode="0.0">
                  <c:v>302.7</c:v>
                </c:pt>
                <c:pt idx="33" formatCode="0.0">
                  <c:v>308.3</c:v>
                </c:pt>
                <c:pt idx="34" formatCode="0.0">
                  <c:v>312.2</c:v>
                </c:pt>
                <c:pt idx="35" formatCode="0.0">
                  <c:v>312.2</c:v>
                </c:pt>
                <c:pt idx="36" formatCode="0.0">
                  <c:v>312.2</c:v>
                </c:pt>
                <c:pt idx="37" formatCode="0.0">
                  <c:v>346.2</c:v>
                </c:pt>
                <c:pt idx="38" formatCode="0.0">
                  <c:v>367.2</c:v>
                </c:pt>
                <c:pt idx="39" formatCode="0.0">
                  <c:v>392.2</c:v>
                </c:pt>
                <c:pt idx="40" formatCode="0.0">
                  <c:v>404.2</c:v>
                </c:pt>
                <c:pt idx="41" formatCode="0.0">
                  <c:v>430.2</c:v>
                </c:pt>
                <c:pt idx="42" formatCode="0.0">
                  <c:v>430.2</c:v>
                </c:pt>
                <c:pt idx="43" formatCode="0.0">
                  <c:v>434.3</c:v>
                </c:pt>
                <c:pt idx="44" formatCode="0.0">
                  <c:v>430.2</c:v>
                </c:pt>
              </c:numCache>
            </c:numRef>
          </c:yVal>
          <c:smooth val="0"/>
          <c:extLst xmlns:c16r2="http://schemas.microsoft.com/office/drawing/2015/06/chart">
            <c:ext xmlns:c16="http://schemas.microsoft.com/office/drawing/2014/chart" uri="{C3380CC4-5D6E-409C-BE32-E72D297353CC}">
              <c16:uniqueId val="{00000000-8ED5-4715-91F5-82CC1603E025}"/>
            </c:ext>
          </c:extLst>
        </c:ser>
        <c:dLbls>
          <c:showLegendKey val="0"/>
          <c:showVal val="0"/>
          <c:showCatName val="0"/>
          <c:showSerName val="0"/>
          <c:showPercent val="0"/>
          <c:showBubbleSize val="0"/>
        </c:dLbls>
        <c:axId val="1806416232"/>
        <c:axId val="1806423240"/>
      </c:scatterChart>
      <c:valAx>
        <c:axId val="180641623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mn-lt"/>
                <a:ea typeface="+mn-ea"/>
                <a:cs typeface="+mn-cs"/>
              </a:defRPr>
            </a:pPr>
            <a:endParaRPr lang="fr-FR"/>
          </a:p>
        </c:txPr>
        <c:crossAx val="1806423240"/>
        <c:crosses val="autoZero"/>
        <c:crossBetween val="midCat"/>
      </c:valAx>
      <c:valAx>
        <c:axId val="1806423240"/>
        <c:scaling>
          <c:orientation val="minMax"/>
        </c:scaling>
        <c:delete val="0"/>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mn-lt"/>
                <a:ea typeface="+mn-ea"/>
                <a:cs typeface="+mn-cs"/>
              </a:defRPr>
            </a:pPr>
            <a:endParaRPr lang="fr-FR"/>
          </a:p>
        </c:txPr>
        <c:crossAx val="1806416232"/>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fr-FR"/>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v>IN2P3</c:v>
          </c:tx>
          <c:invertIfNegative val="0"/>
          <c:cat>
            <c:numRef>
              <c:f>Sheet1!$AC$3:$AH$3</c:f>
              <c:numCache>
                <c:formatCode>General</c:formatCode>
                <c:ptCount val="6"/>
                <c:pt idx="0">
                  <c:v>2020.0</c:v>
                </c:pt>
                <c:pt idx="1">
                  <c:v>2021.0</c:v>
                </c:pt>
                <c:pt idx="2">
                  <c:v>2022.0</c:v>
                </c:pt>
                <c:pt idx="3">
                  <c:v>2023.0</c:v>
                </c:pt>
                <c:pt idx="4">
                  <c:v>2024.0</c:v>
                </c:pt>
                <c:pt idx="5">
                  <c:v>2025.0</c:v>
                </c:pt>
              </c:numCache>
            </c:numRef>
          </c:cat>
          <c:val>
            <c:numRef>
              <c:f>Sheet1!$AC$20:$AH$20</c:f>
              <c:numCache>
                <c:formatCode>General</c:formatCode>
                <c:ptCount val="6"/>
                <c:pt idx="0">
                  <c:v>124.68</c:v>
                </c:pt>
                <c:pt idx="1">
                  <c:v>119.0</c:v>
                </c:pt>
                <c:pt idx="2">
                  <c:v>96.0</c:v>
                </c:pt>
                <c:pt idx="3">
                  <c:v>94.0</c:v>
                </c:pt>
                <c:pt idx="4">
                  <c:v>93.0</c:v>
                </c:pt>
                <c:pt idx="5">
                  <c:v>91.0</c:v>
                </c:pt>
              </c:numCache>
            </c:numRef>
          </c:val>
        </c:ser>
        <c:ser>
          <c:idx val="1"/>
          <c:order val="1"/>
          <c:tx>
            <c:v>GANIL</c:v>
          </c:tx>
          <c:invertIfNegative val="0"/>
          <c:cat>
            <c:numRef>
              <c:f>Sheet1!$AC$3:$AH$3</c:f>
              <c:numCache>
                <c:formatCode>General</c:formatCode>
                <c:ptCount val="6"/>
                <c:pt idx="0">
                  <c:v>2020.0</c:v>
                </c:pt>
                <c:pt idx="1">
                  <c:v>2021.0</c:v>
                </c:pt>
                <c:pt idx="2">
                  <c:v>2022.0</c:v>
                </c:pt>
                <c:pt idx="3">
                  <c:v>2023.0</c:v>
                </c:pt>
                <c:pt idx="4">
                  <c:v>2024.0</c:v>
                </c:pt>
                <c:pt idx="5">
                  <c:v>2025.0</c:v>
                </c:pt>
              </c:numCache>
            </c:numRef>
          </c:cat>
          <c:val>
            <c:numRef>
              <c:f>Sheet1!$AC$27:$AH$27</c:f>
              <c:numCache>
                <c:formatCode>General</c:formatCode>
                <c:ptCount val="6"/>
                <c:pt idx="0">
                  <c:v>21.0</c:v>
                </c:pt>
                <c:pt idx="1">
                  <c:v>19.0</c:v>
                </c:pt>
                <c:pt idx="2">
                  <c:v>6.7</c:v>
                </c:pt>
                <c:pt idx="3">
                  <c:v>1.2</c:v>
                </c:pt>
                <c:pt idx="4">
                  <c:v>1.2</c:v>
                </c:pt>
                <c:pt idx="5">
                  <c:v>1.2</c:v>
                </c:pt>
              </c:numCache>
            </c:numRef>
          </c:val>
        </c:ser>
        <c:ser>
          <c:idx val="2"/>
          <c:order val="2"/>
          <c:tx>
            <c:v>CEA</c:v>
          </c:tx>
          <c:invertIfNegative val="0"/>
          <c:cat>
            <c:numRef>
              <c:f>Sheet1!$AC$3:$AH$3</c:f>
              <c:numCache>
                <c:formatCode>General</c:formatCode>
                <c:ptCount val="6"/>
                <c:pt idx="0">
                  <c:v>2020.0</c:v>
                </c:pt>
                <c:pt idx="1">
                  <c:v>2021.0</c:v>
                </c:pt>
                <c:pt idx="2">
                  <c:v>2022.0</c:v>
                </c:pt>
                <c:pt idx="3">
                  <c:v>2023.0</c:v>
                </c:pt>
                <c:pt idx="4">
                  <c:v>2024.0</c:v>
                </c:pt>
                <c:pt idx="5">
                  <c:v>2025.0</c:v>
                </c:pt>
              </c:numCache>
            </c:numRef>
          </c:cat>
          <c:val>
            <c:numRef>
              <c:f>Sheet1!$AC$34:$AH$34</c:f>
              <c:numCache>
                <c:formatCode>General</c:formatCode>
                <c:ptCount val="6"/>
                <c:pt idx="0">
                  <c:v>23.0</c:v>
                </c:pt>
                <c:pt idx="1">
                  <c:v>20.0</c:v>
                </c:pt>
                <c:pt idx="2">
                  <c:v>12.0</c:v>
                </c:pt>
                <c:pt idx="3">
                  <c:v>12.0</c:v>
                </c:pt>
                <c:pt idx="4">
                  <c:v>12.0</c:v>
                </c:pt>
                <c:pt idx="5">
                  <c:v>12.0</c:v>
                </c:pt>
              </c:numCache>
            </c:numRef>
          </c:val>
        </c:ser>
        <c:dLbls>
          <c:showLegendKey val="0"/>
          <c:showVal val="0"/>
          <c:showCatName val="0"/>
          <c:showSerName val="0"/>
          <c:showPercent val="0"/>
          <c:showBubbleSize val="0"/>
        </c:dLbls>
        <c:gapWidth val="150"/>
        <c:axId val="1844445240"/>
        <c:axId val="-2025457112"/>
      </c:barChart>
      <c:catAx>
        <c:axId val="1844445240"/>
        <c:scaling>
          <c:orientation val="minMax"/>
        </c:scaling>
        <c:delete val="0"/>
        <c:axPos val="b"/>
        <c:numFmt formatCode="General" sourceLinked="1"/>
        <c:majorTickMark val="out"/>
        <c:minorTickMark val="none"/>
        <c:tickLblPos val="nextTo"/>
        <c:crossAx val="-2025457112"/>
        <c:crosses val="autoZero"/>
        <c:auto val="1"/>
        <c:lblAlgn val="ctr"/>
        <c:lblOffset val="100"/>
        <c:noMultiLvlLbl val="0"/>
      </c:catAx>
      <c:valAx>
        <c:axId val="-2025457112"/>
        <c:scaling>
          <c:orientation val="minMax"/>
        </c:scaling>
        <c:delete val="0"/>
        <c:axPos val="l"/>
        <c:majorGridlines/>
        <c:numFmt formatCode="General" sourceLinked="1"/>
        <c:majorTickMark val="out"/>
        <c:minorTickMark val="none"/>
        <c:tickLblPos val="nextTo"/>
        <c:crossAx val="1844445240"/>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0.14512</cdr:x>
      <cdr:y>0.10482</cdr:y>
    </cdr:from>
    <cdr:to>
      <cdr:x>0.31287</cdr:x>
      <cdr:y>0.31391</cdr:y>
    </cdr:to>
    <cdr:sp macro="" textlink="">
      <cdr:nvSpPr>
        <cdr:cNvPr id="3" name="ZoneTexte 2"/>
        <cdr:cNvSpPr txBox="1"/>
      </cdr:nvSpPr>
      <cdr:spPr>
        <a:xfrm xmlns:a="http://schemas.openxmlformats.org/drawingml/2006/main">
          <a:off x="791110" y="45839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FR"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01C6D3-A2FD-E747-ADD9-3C57580FBE13}" type="datetimeFigureOut">
              <a:rPr lang="fr-FR" smtClean="0"/>
              <a:t>19/06/19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6D046C-6886-B74C-9FEA-D806F1F1D7DA}" type="slidenum">
              <a:rPr lang="fr-FR" smtClean="0"/>
              <a:t>‹#›</a:t>
            </a:fld>
            <a:endParaRPr lang="fr-FR"/>
          </a:p>
        </p:txBody>
      </p:sp>
    </p:spTree>
    <p:extLst>
      <p:ext uri="{BB962C8B-B14F-4D97-AF65-F5344CB8AC3E}">
        <p14:creationId xmlns:p14="http://schemas.microsoft.com/office/powerpoint/2010/main" val="15052458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strong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interaction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at</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crossing</a:t>
            </a:r>
            <a:r>
              <a:rPr lang="fr-FR" sz="1200" kern="1200" dirty="0" smtClean="0">
                <a:solidFill>
                  <a:schemeClr val="tx1"/>
                </a:solidFill>
                <a:effectLst/>
                <a:latin typeface="+mn-lt"/>
                <a:ea typeface="+mn-ea"/>
                <a:cs typeface="+mn-cs"/>
              </a:rPr>
              <a:t> point </a:t>
            </a:r>
            <a:r>
              <a:rPr lang="fr-FR" sz="1200" kern="1200" dirty="0" err="1" smtClean="0">
                <a:solidFill>
                  <a:schemeClr val="tx1"/>
                </a:solidFill>
                <a:effectLst/>
                <a:latin typeface="+mn-lt"/>
                <a:ea typeface="+mn-ea"/>
                <a:cs typeface="+mn-cs"/>
              </a:rPr>
              <a:t>between</a:t>
            </a:r>
            <a:r>
              <a:rPr lang="fr-FR" sz="1200" kern="1200" dirty="0" smtClean="0">
                <a:solidFill>
                  <a:schemeClr val="tx1"/>
                </a:solidFill>
                <a:effectLst/>
                <a:latin typeface="+mn-lt"/>
                <a:ea typeface="+mn-ea"/>
                <a:cs typeface="+mn-cs"/>
              </a:rPr>
              <a:t> ”High </a:t>
            </a:r>
            <a:r>
              <a:rPr lang="fr-FR" sz="1200" kern="1200" dirty="0" err="1" smtClean="0">
                <a:solidFill>
                  <a:schemeClr val="tx1"/>
                </a:solidFill>
                <a:effectLst/>
                <a:latin typeface="+mn-lt"/>
                <a:ea typeface="+mn-ea"/>
                <a:cs typeface="+mn-cs"/>
              </a:rPr>
              <a:t>energy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physics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dedicated</a:t>
            </a:r>
            <a:r>
              <a:rPr lang="fr-FR" sz="1200" kern="1200" dirty="0" smtClean="0">
                <a:solidFill>
                  <a:schemeClr val="tx1"/>
                </a:solidFill>
                <a:effectLst/>
                <a:latin typeface="+mn-lt"/>
                <a:ea typeface="+mn-ea"/>
                <a:cs typeface="+mn-cs"/>
              </a:rPr>
              <a:t> to quarks and how </a:t>
            </a:r>
            <a:r>
              <a:rPr lang="fr-FR" sz="1200" kern="1200" dirty="0" err="1" smtClean="0">
                <a:solidFill>
                  <a:schemeClr val="tx1"/>
                </a:solidFill>
                <a:effectLst/>
                <a:latin typeface="+mn-lt"/>
                <a:ea typeface="+mn-ea"/>
                <a:cs typeface="+mn-cs"/>
              </a:rPr>
              <a:t>they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organize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into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nucleons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Low</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energy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physics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dedicated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nucleons</a:t>
            </a:r>
            <a:r>
              <a:rPr lang="fr-FR" sz="1200" kern="1200" dirty="0" smtClean="0">
                <a:solidFill>
                  <a:schemeClr val="tx1"/>
                </a:solidFill>
                <a:effectLst/>
                <a:latin typeface="+mn-lt"/>
                <a:ea typeface="+mn-ea"/>
                <a:cs typeface="+mn-cs"/>
              </a:rPr>
              <a:t> and how </a:t>
            </a:r>
            <a:r>
              <a:rPr lang="fr-FR" sz="1200" kern="1200" dirty="0" err="1" smtClean="0">
                <a:solidFill>
                  <a:schemeClr val="tx1"/>
                </a:solidFill>
                <a:effectLst/>
                <a:latin typeface="+mn-lt"/>
                <a:ea typeface="+mn-ea"/>
                <a:cs typeface="+mn-cs"/>
              </a:rPr>
              <a:t>they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organize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into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nuclei</a:t>
            </a:r>
            <a:r>
              <a:rPr lang="fr-FR"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Recent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advances</a:t>
            </a:r>
            <a:r>
              <a:rPr lang="fr-FR" sz="1200" kern="1200" dirty="0" smtClean="0">
                <a:solidFill>
                  <a:schemeClr val="tx1"/>
                </a:solidFill>
                <a:effectLst/>
                <a:latin typeface="+mn-lt"/>
                <a:ea typeface="+mn-ea"/>
                <a:cs typeface="+mn-cs"/>
              </a:rPr>
              <a:t> in the </a:t>
            </a:r>
            <a:r>
              <a:rPr lang="fr-FR" sz="1200" kern="1200" dirty="0" err="1" smtClean="0">
                <a:solidFill>
                  <a:schemeClr val="tx1"/>
                </a:solidFill>
                <a:effectLst/>
                <a:latin typeface="+mn-lt"/>
                <a:ea typeface="+mn-ea"/>
                <a:cs typeface="+mn-cs"/>
              </a:rPr>
              <a:t>theory</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forces, </a:t>
            </a:r>
            <a:r>
              <a:rPr lang="fr-FR" sz="1200" kern="1200" dirty="0" err="1" smtClean="0">
                <a:solidFill>
                  <a:schemeClr val="tx1"/>
                </a:solidFill>
                <a:effectLst/>
                <a:latin typeface="+mn-lt"/>
                <a:ea typeface="+mn-ea"/>
                <a:cs typeface="+mn-cs"/>
              </a:rPr>
              <a:t>thanks</a:t>
            </a:r>
            <a:r>
              <a:rPr lang="fr-FR" sz="1200" kern="1200" dirty="0" smtClean="0">
                <a:solidFill>
                  <a:schemeClr val="tx1"/>
                </a:solidFill>
                <a:effectLst/>
                <a:latin typeface="+mn-lt"/>
                <a:ea typeface="+mn-ea"/>
                <a:cs typeface="+mn-cs"/>
              </a:rPr>
              <a:t> to chiral perturbation and effective </a:t>
            </a:r>
            <a:r>
              <a:rPr lang="fr-FR" sz="1200" kern="1200" dirty="0" err="1" smtClean="0">
                <a:solidFill>
                  <a:schemeClr val="tx1"/>
                </a:solidFill>
                <a:effectLst/>
                <a:latin typeface="+mn-lt"/>
                <a:ea typeface="+mn-ea"/>
                <a:cs typeface="+mn-cs"/>
              </a:rPr>
              <a:t>field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theories</a:t>
            </a:r>
            <a:r>
              <a:rPr lang="fr-FR" sz="1200" kern="1200" dirty="0" smtClean="0">
                <a:solidFill>
                  <a:schemeClr val="tx1"/>
                </a:solidFill>
                <a:effectLst/>
                <a:latin typeface="+mn-lt"/>
                <a:ea typeface="+mn-ea"/>
                <a:cs typeface="+mn-cs"/>
              </a:rPr>
              <a:t>, have </a:t>
            </a:r>
            <a:r>
              <a:rPr lang="fr-FR" sz="1200" kern="1200" dirty="0" err="1" smtClean="0">
                <a:solidFill>
                  <a:schemeClr val="tx1"/>
                </a:solidFill>
                <a:effectLst/>
                <a:latin typeface="+mn-lt"/>
                <a:ea typeface="+mn-ea"/>
                <a:cs typeface="+mn-cs"/>
              </a:rPr>
              <a:t>led</a:t>
            </a:r>
            <a:r>
              <a:rPr lang="fr-FR" sz="1200" kern="1200" dirty="0" smtClean="0">
                <a:solidFill>
                  <a:schemeClr val="tx1"/>
                </a:solidFill>
                <a:effectLst/>
                <a:latin typeface="+mn-lt"/>
                <a:ea typeface="+mn-ea"/>
                <a:cs typeface="+mn-cs"/>
              </a:rPr>
              <a:t> to a new </a:t>
            </a:r>
            <a:r>
              <a:rPr lang="fr-FR" sz="1200" kern="1200" dirty="0" err="1" smtClean="0">
                <a:solidFill>
                  <a:schemeClr val="tx1"/>
                </a:solidFill>
                <a:effectLst/>
                <a:latin typeface="+mn-lt"/>
                <a:ea typeface="+mn-ea"/>
                <a:cs typeface="+mn-cs"/>
              </a:rPr>
              <a:t>generation</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strong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interaction </a:t>
            </a:r>
            <a:r>
              <a:rPr lang="fr-FR" sz="1200" kern="1200" dirty="0" err="1" smtClean="0">
                <a:solidFill>
                  <a:schemeClr val="tx1"/>
                </a:solidFill>
                <a:effectLst/>
                <a:latin typeface="+mn-lt"/>
                <a:ea typeface="+mn-ea"/>
                <a:cs typeface="+mn-cs"/>
              </a:rPr>
              <a:t>particularly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suited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low</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energy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physics</a:t>
            </a:r>
            <a:r>
              <a:rPr lang="fr-FR"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In </a:t>
            </a:r>
            <a:r>
              <a:rPr lang="fr-FR" sz="1200" kern="1200" dirty="0" err="1" smtClean="0">
                <a:solidFill>
                  <a:schemeClr val="tx1"/>
                </a:solidFill>
                <a:effectLst/>
                <a:latin typeface="+mn-lt"/>
                <a:ea typeface="+mn-ea"/>
                <a:cs typeface="+mn-cs"/>
              </a:rPr>
              <a:t>nucleons</a:t>
            </a:r>
            <a:r>
              <a:rPr lang="fr-FR" sz="1200" kern="1200" dirty="0" smtClean="0">
                <a:solidFill>
                  <a:schemeClr val="tx1"/>
                </a:solidFill>
                <a:effectLst/>
                <a:latin typeface="+mn-lt"/>
                <a:ea typeface="+mn-ea"/>
                <a:cs typeface="+mn-cs"/>
              </a:rPr>
              <a:t>, how do quarks and gluons </a:t>
            </a:r>
            <a:r>
              <a:rPr lang="fr-FR" sz="1200" kern="1200" dirty="0" err="1" smtClean="0">
                <a:solidFill>
                  <a:schemeClr val="tx1"/>
                </a:solidFill>
                <a:effectLst/>
                <a:latin typeface="+mn-lt"/>
                <a:ea typeface="+mn-ea"/>
                <a:cs typeface="+mn-cs"/>
              </a:rPr>
              <a:t>interacting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through</a:t>
            </a:r>
            <a:r>
              <a:rPr lang="fr-FR" sz="1200" kern="1200" dirty="0" smtClean="0">
                <a:solidFill>
                  <a:schemeClr val="tx1"/>
                </a:solidFill>
                <a:effectLst/>
                <a:latin typeface="+mn-lt"/>
                <a:ea typeface="+mn-ea"/>
                <a:cs typeface="+mn-cs"/>
              </a:rPr>
              <a:t> QCD </a:t>
            </a:r>
            <a:r>
              <a:rPr lang="fr-FR" sz="1200" kern="1200" dirty="0" err="1" smtClean="0">
                <a:solidFill>
                  <a:schemeClr val="tx1"/>
                </a:solidFill>
                <a:effectLst/>
                <a:latin typeface="+mn-lt"/>
                <a:ea typeface="+mn-ea"/>
                <a:cs typeface="+mn-cs"/>
              </a:rPr>
              <a:t>produce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observed</a:t>
            </a:r>
            <a:r>
              <a:rPr lang="fr-FR" sz="1200" kern="1200" dirty="0" smtClean="0">
                <a:solidFill>
                  <a:schemeClr val="tx1"/>
                </a:solidFill>
                <a:effectLst/>
                <a:latin typeface="+mn-lt"/>
                <a:ea typeface="+mn-ea"/>
                <a:cs typeface="+mn-cs"/>
              </a:rPr>
              <a:t> mass, size, and spin? </a:t>
            </a:r>
            <a:r>
              <a:rPr lang="fr-FR" sz="1200" kern="1200" dirty="0" err="1" smtClean="0">
                <a:solidFill>
                  <a:schemeClr val="tx1"/>
                </a:solidFill>
                <a:effectLst/>
                <a:latin typeface="+mn-lt"/>
                <a:ea typeface="+mn-ea"/>
                <a:cs typeface="+mn-cs"/>
              </a:rPr>
              <a:t>Similar</a:t>
            </a:r>
            <a:r>
              <a:rPr lang="fr-FR" sz="1200" kern="1200" dirty="0" smtClean="0">
                <a:solidFill>
                  <a:schemeClr val="tx1"/>
                </a:solidFill>
                <a:effectLst/>
                <a:latin typeface="+mn-lt"/>
                <a:ea typeface="+mn-ea"/>
                <a:cs typeface="+mn-cs"/>
              </a:rPr>
              <a:t> questions </a:t>
            </a:r>
            <a:r>
              <a:rPr lang="fr-FR" sz="1200" kern="1200" dirty="0" err="1" smtClean="0">
                <a:solidFill>
                  <a:schemeClr val="tx1"/>
                </a:solidFill>
                <a:effectLst/>
                <a:latin typeface="+mn-lt"/>
                <a:ea typeface="+mn-ea"/>
                <a:cs typeface="+mn-cs"/>
              </a:rPr>
              <a:t>remain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unanswered</a:t>
            </a:r>
            <a:r>
              <a:rPr lang="fr-FR" sz="1200" kern="1200" dirty="0" smtClean="0">
                <a:solidFill>
                  <a:schemeClr val="tx1"/>
                </a:solidFill>
                <a:effectLst/>
                <a:latin typeface="+mn-lt"/>
                <a:ea typeface="+mn-ea"/>
                <a:cs typeface="+mn-cs"/>
              </a:rPr>
              <a:t> about the exact nature of the </a:t>
            </a:r>
            <a:r>
              <a:rPr lang="fr-FR" sz="1200" kern="1200" dirty="0" err="1" smtClean="0">
                <a:solidFill>
                  <a:schemeClr val="tx1"/>
                </a:solidFill>
                <a:effectLst/>
                <a:latin typeface="+mn-lt"/>
                <a:ea typeface="+mn-ea"/>
                <a:cs typeface="+mn-cs"/>
              </a:rPr>
              <a:t>strong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force and </a:t>
            </a:r>
            <a:r>
              <a:rPr lang="fr-FR" sz="1200" kern="1200" dirty="0" err="1" smtClean="0">
                <a:solidFill>
                  <a:schemeClr val="tx1"/>
                </a:solidFill>
                <a:effectLst/>
                <a:latin typeface="+mn-lt"/>
                <a:ea typeface="+mn-ea"/>
                <a:cs typeface="+mn-cs"/>
              </a:rPr>
              <a:t>its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lineage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from</a:t>
            </a:r>
            <a:r>
              <a:rPr lang="fr-FR" sz="1200" kern="1200" dirty="0" smtClean="0">
                <a:solidFill>
                  <a:schemeClr val="tx1"/>
                </a:solidFill>
                <a:effectLst/>
                <a:latin typeface="+mn-lt"/>
                <a:ea typeface="+mn-ea"/>
                <a:cs typeface="+mn-cs"/>
              </a:rPr>
              <a:t> QCD. For </a:t>
            </a:r>
            <a:r>
              <a:rPr lang="fr-FR" sz="1200" kern="1200" dirty="0" err="1" smtClean="0">
                <a:solidFill>
                  <a:schemeClr val="tx1"/>
                </a:solidFill>
                <a:effectLst/>
                <a:latin typeface="+mn-lt"/>
                <a:ea typeface="+mn-ea"/>
                <a:cs typeface="+mn-cs"/>
              </a:rPr>
              <a:t>example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the nature and </a:t>
            </a:r>
            <a:r>
              <a:rPr lang="fr-FR" sz="1200" kern="1200" dirty="0" err="1" smtClean="0">
                <a:solidFill>
                  <a:schemeClr val="tx1"/>
                </a:solidFill>
                <a:effectLst/>
                <a:latin typeface="+mn-lt"/>
                <a:ea typeface="+mn-ea"/>
                <a:cs typeface="+mn-cs"/>
              </a:rPr>
              <a:t>origin</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spin-</a:t>
            </a:r>
            <a:r>
              <a:rPr lang="fr-FR" sz="1200" kern="1200" dirty="0" err="1" smtClean="0">
                <a:solidFill>
                  <a:schemeClr val="tx1"/>
                </a:solidFill>
                <a:effectLst/>
                <a:latin typeface="+mn-lt"/>
                <a:ea typeface="+mn-ea"/>
                <a:cs typeface="+mn-cs"/>
              </a:rPr>
              <a:t>orbit</a:t>
            </a:r>
            <a:r>
              <a:rPr lang="fr-FR" sz="1200" kern="1200" dirty="0" smtClean="0">
                <a:solidFill>
                  <a:schemeClr val="tx1"/>
                </a:solidFill>
                <a:effectLst/>
                <a:latin typeface="+mn-lt"/>
                <a:ea typeface="+mn-ea"/>
                <a:cs typeface="+mn-cs"/>
              </a:rPr>
              <a:t> interaction? How </a:t>
            </a:r>
            <a:r>
              <a:rPr lang="fr-FR" sz="1200" kern="1200" dirty="0" err="1" smtClean="0">
                <a:solidFill>
                  <a:schemeClr val="tx1"/>
                </a:solidFill>
                <a:effectLst/>
                <a:latin typeface="+mn-lt"/>
                <a:ea typeface="+mn-ea"/>
                <a:cs typeface="+mn-cs"/>
              </a:rPr>
              <a:t>does</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three</a:t>
            </a:r>
            <a:r>
              <a:rPr lang="fr-FR" sz="1200" kern="1200" dirty="0" smtClean="0">
                <a:solidFill>
                  <a:schemeClr val="tx1"/>
                </a:solidFill>
                <a:effectLst/>
                <a:latin typeface="+mn-lt"/>
                <a:ea typeface="+mn-ea"/>
                <a:cs typeface="+mn-cs"/>
              </a:rPr>
              <a:t>-neutron force </a:t>
            </a:r>
            <a:r>
              <a:rPr lang="fr-FR" sz="1200" kern="1200" dirty="0" err="1" smtClean="0">
                <a:solidFill>
                  <a:schemeClr val="tx1"/>
                </a:solidFill>
                <a:effectLst/>
                <a:latin typeface="+mn-lt"/>
                <a:ea typeface="+mn-ea"/>
                <a:cs typeface="+mn-cs"/>
              </a:rPr>
              <a:t>emerge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from</a:t>
            </a:r>
            <a:r>
              <a:rPr lang="fr-FR" sz="1200" kern="1200" dirty="0" smtClean="0">
                <a:solidFill>
                  <a:schemeClr val="tx1"/>
                </a:solidFill>
                <a:effectLst/>
                <a:latin typeface="+mn-lt"/>
                <a:ea typeface="+mn-ea"/>
                <a:cs typeface="+mn-cs"/>
              </a:rPr>
              <a:t> QCD? </a:t>
            </a:r>
            <a:r>
              <a:rPr lang="fr-FR" sz="1200" kern="1200" dirty="0" err="1" smtClean="0">
                <a:solidFill>
                  <a:schemeClr val="tx1"/>
                </a:solidFill>
                <a:effectLst/>
                <a:latin typeface="+mn-lt"/>
                <a:ea typeface="+mn-ea"/>
                <a:cs typeface="+mn-cs"/>
              </a:rPr>
              <a:t>Even</a:t>
            </a:r>
            <a:r>
              <a:rPr lang="fr-FR" sz="1200" kern="1200" dirty="0" smtClean="0">
                <a:solidFill>
                  <a:schemeClr val="tx1"/>
                </a:solidFill>
                <a:effectLst/>
                <a:latin typeface="+mn-lt"/>
                <a:ea typeface="+mn-ea"/>
                <a:cs typeface="+mn-cs"/>
              </a:rPr>
              <a:t> partial </a:t>
            </a:r>
            <a:r>
              <a:rPr lang="fr-FR" sz="1200" kern="1200" dirty="0" err="1" smtClean="0">
                <a:solidFill>
                  <a:schemeClr val="tx1"/>
                </a:solidFill>
                <a:effectLst/>
                <a:latin typeface="+mn-lt"/>
                <a:ea typeface="+mn-ea"/>
                <a:cs typeface="+mn-cs"/>
              </a:rPr>
              <a:t>answers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questions </a:t>
            </a:r>
            <a:r>
              <a:rPr lang="fr-FR" sz="1200" kern="1200" dirty="0" err="1" smtClean="0">
                <a:solidFill>
                  <a:schemeClr val="tx1"/>
                </a:solidFill>
                <a:effectLst/>
                <a:latin typeface="+mn-lt"/>
                <a:ea typeface="+mn-ea"/>
                <a:cs typeface="+mn-cs"/>
              </a:rPr>
              <a:t>will</a:t>
            </a:r>
            <a:r>
              <a:rPr lang="fr-FR" sz="1200" kern="1200" dirty="0" smtClean="0">
                <a:solidFill>
                  <a:schemeClr val="tx1"/>
                </a:solidFill>
                <a:effectLst/>
                <a:latin typeface="+mn-lt"/>
                <a:ea typeface="+mn-ea"/>
                <a:cs typeface="+mn-cs"/>
              </a:rPr>
              <a:t> help </a:t>
            </a:r>
            <a:r>
              <a:rPr lang="fr-FR" sz="1200" kern="1200" dirty="0" err="1" smtClean="0">
                <a:solidFill>
                  <a:schemeClr val="tx1"/>
                </a:solidFill>
                <a:effectLst/>
                <a:latin typeface="+mn-lt"/>
                <a:ea typeface="+mn-ea"/>
                <a:cs typeface="+mn-cs"/>
              </a:rPr>
              <a:t>illuminate</a:t>
            </a:r>
            <a:r>
              <a:rPr lang="fr-FR" sz="1200" kern="1200" dirty="0" smtClean="0">
                <a:solidFill>
                  <a:schemeClr val="tx1"/>
                </a:solidFill>
                <a:effectLst/>
                <a:latin typeface="+mn-lt"/>
                <a:ea typeface="+mn-ea"/>
                <a:cs typeface="+mn-cs"/>
              </a:rPr>
              <a:t> long-standing issues in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physics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ultimately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provide</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deeper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understanding</a:t>
            </a:r>
            <a:r>
              <a:rPr lang="fr-FR" sz="1200" kern="1200" dirty="0" smtClean="0">
                <a:solidFill>
                  <a:schemeClr val="tx1"/>
                </a:solidFill>
                <a:effectLst/>
                <a:latin typeface="+mn-lt"/>
                <a:ea typeface="+mn-ea"/>
                <a:cs typeface="+mn-cs"/>
              </a:rPr>
              <a:t> of how protons and neutrons combine to </a:t>
            </a:r>
            <a:r>
              <a:rPr lang="fr-FR" sz="1200" kern="1200" dirty="0" err="1" smtClean="0">
                <a:solidFill>
                  <a:schemeClr val="tx1"/>
                </a:solidFill>
                <a:effectLst/>
                <a:latin typeface="+mn-lt"/>
                <a:ea typeface="+mn-ea"/>
                <a:cs typeface="+mn-cs"/>
              </a:rPr>
              <a:t>form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nuclei</a:t>
            </a:r>
            <a:r>
              <a:rPr lang="fr-FR" sz="1200" kern="1200" dirty="0" smtClean="0">
                <a:solidFill>
                  <a:schemeClr val="tx1"/>
                </a:solidFill>
                <a:effectLst/>
                <a:latin typeface="+mn-lt"/>
                <a:ea typeface="+mn-ea"/>
                <a:cs typeface="+mn-cs"/>
              </a:rPr>
              <a:t>, </a:t>
            </a: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3</a:t>
            </a:fld>
            <a:endParaRPr lang="fr-FR"/>
          </a:p>
        </p:txBody>
      </p:sp>
    </p:spTree>
    <p:extLst>
      <p:ext uri="{BB962C8B-B14F-4D97-AF65-F5344CB8AC3E}">
        <p14:creationId xmlns:p14="http://schemas.microsoft.com/office/powerpoint/2010/main" val="124742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2 paris clusters + 2 large </a:t>
            </a:r>
            <a:r>
              <a:rPr lang="fr-FR" sz="1200" kern="1200" dirty="0" err="1" smtClean="0">
                <a:solidFill>
                  <a:schemeClr val="tx1"/>
                </a:solidFill>
                <a:effectLst/>
                <a:latin typeface="+mn-lt"/>
                <a:ea typeface="+mn-ea"/>
                <a:cs typeface="+mn-cs"/>
              </a:rPr>
              <a:t>voluem</a:t>
            </a:r>
            <a:r>
              <a:rPr lang="fr-FR" sz="1200" kern="1200" dirty="0" smtClean="0">
                <a:solidFill>
                  <a:schemeClr val="tx1"/>
                </a:solidFill>
                <a:effectLst/>
                <a:latin typeface="+mn-lt"/>
                <a:ea typeface="+mn-ea"/>
                <a:cs typeface="+mn-cs"/>
              </a:rPr>
              <a:t> Labr3 detectors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Ab </a:t>
            </a:r>
            <a:r>
              <a:rPr lang="fr-FR" sz="1200" kern="1200" dirty="0" err="1" smtClean="0">
                <a:solidFill>
                  <a:schemeClr val="tx1"/>
                </a:solidFill>
                <a:effectLst/>
                <a:latin typeface="+mn-lt"/>
                <a:ea typeface="+mn-ea"/>
                <a:cs typeface="+mn-cs"/>
              </a:rPr>
              <a:t>initio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results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many</a:t>
            </a:r>
            <a:r>
              <a:rPr lang="fr-FR" sz="1200" kern="1200" dirty="0" smtClean="0">
                <a:solidFill>
                  <a:schemeClr val="tx1"/>
                </a:solidFill>
                <a:effectLst/>
                <a:latin typeface="+mn-lt"/>
                <a:ea typeface="+mn-ea"/>
                <a:cs typeface="+mn-cs"/>
              </a:rPr>
              <a:t> body perturbation </a:t>
            </a:r>
            <a:r>
              <a:rPr lang="fr-FR" sz="1200" kern="1200" dirty="0" err="1" smtClean="0">
                <a:solidFill>
                  <a:schemeClr val="tx1"/>
                </a:solidFill>
                <a:effectLst/>
                <a:latin typeface="+mn-lt"/>
                <a:ea typeface="+mn-ea"/>
                <a:cs typeface="+mn-cs"/>
              </a:rPr>
              <a:t>theory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method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interactions </a:t>
            </a:r>
            <a:r>
              <a:rPr lang="fr-FR" sz="1200" kern="1200" dirty="0" err="1" smtClean="0">
                <a:solidFill>
                  <a:schemeClr val="tx1"/>
                </a:solidFill>
                <a:effectLst/>
                <a:latin typeface="+mn-lt"/>
                <a:ea typeface="+mn-ea"/>
                <a:cs typeface="+mn-cs"/>
              </a:rPr>
              <a:t>built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from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chiracl</a:t>
            </a:r>
            <a:r>
              <a:rPr lang="fr-FR" sz="1200" kern="1200" dirty="0" smtClean="0">
                <a:solidFill>
                  <a:schemeClr val="tx1"/>
                </a:solidFill>
                <a:effectLst/>
                <a:latin typeface="+mn-lt"/>
                <a:ea typeface="+mn-ea"/>
                <a:cs typeface="+mn-cs"/>
              </a:rPr>
              <a:t> effective </a:t>
            </a:r>
            <a:r>
              <a:rPr lang="fr-FR" sz="1200" kern="1200" dirty="0" err="1" smtClean="0">
                <a:solidFill>
                  <a:schemeClr val="tx1"/>
                </a:solidFill>
                <a:effectLst/>
                <a:latin typeface="+mn-lt"/>
                <a:ea typeface="+mn-ea"/>
                <a:cs typeface="+mn-cs"/>
              </a:rPr>
              <a:t>field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theory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where</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most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general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Lagrangian</a:t>
            </a:r>
            <a:r>
              <a:rPr lang="fr-FR" sz="1200" kern="1200" dirty="0" smtClean="0">
                <a:solidFill>
                  <a:schemeClr val="tx1"/>
                </a:solidFill>
                <a:effectLst/>
                <a:latin typeface="+mn-lt"/>
                <a:ea typeface="+mn-ea"/>
                <a:cs typeface="+mn-cs"/>
              </a:rPr>
              <a:t> consistent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symmetries</a:t>
            </a:r>
            <a:r>
              <a:rPr lang="fr-FR" sz="1200" kern="1200" dirty="0" smtClean="0">
                <a:solidFill>
                  <a:schemeClr val="tx1"/>
                </a:solidFill>
                <a:effectLst/>
                <a:latin typeface="+mn-lt"/>
                <a:ea typeface="+mn-ea"/>
                <a:cs typeface="+mn-cs"/>
              </a:rPr>
              <a:t> of QCD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considered</a:t>
            </a:r>
            <a:r>
              <a:rPr lang="fr-FR" sz="1200" kern="1200" dirty="0" smtClean="0">
                <a:solidFill>
                  <a:schemeClr val="tx1"/>
                </a:solidFill>
                <a:effectLst/>
                <a:latin typeface="+mn-lt"/>
                <a:ea typeface="+mn-ea"/>
                <a:cs typeface="+mn-cs"/>
              </a:rPr>
              <a:t>. In the case of the </a:t>
            </a:r>
            <a:r>
              <a:rPr lang="fr-FR" sz="1200" kern="1200" dirty="0" err="1" smtClean="0">
                <a:solidFill>
                  <a:schemeClr val="tx1"/>
                </a:solidFill>
                <a:effectLst/>
                <a:latin typeface="+mn-lt"/>
                <a:ea typeface="+mn-ea"/>
                <a:cs typeface="+mn-cs"/>
              </a:rPr>
              <a:t>nuclear</a:t>
            </a:r>
            <a:r>
              <a:rPr lang="fr-FR" sz="1200" kern="1200" dirty="0" smtClean="0">
                <a:solidFill>
                  <a:schemeClr val="tx1"/>
                </a:solidFill>
                <a:effectLst/>
                <a:latin typeface="+mn-lt"/>
                <a:ea typeface="+mn-ea"/>
                <a:cs typeface="+mn-cs"/>
              </a:rPr>
              <a:t> interaction, chiral EFT quark </a:t>
            </a:r>
            <a:r>
              <a:rPr lang="fr-FR" sz="1200" kern="1200" dirty="0" err="1" smtClean="0">
                <a:solidFill>
                  <a:schemeClr val="tx1"/>
                </a:solidFill>
                <a:effectLst/>
                <a:latin typeface="+mn-lt"/>
                <a:ea typeface="+mn-ea"/>
                <a:cs typeface="+mn-cs"/>
              </a:rPr>
              <a:t>degrees</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frozen</a:t>
            </a:r>
            <a:r>
              <a:rPr lang="fr-FR" sz="1200" kern="1200" dirty="0" smtClean="0">
                <a:solidFill>
                  <a:schemeClr val="tx1"/>
                </a:solidFill>
                <a:effectLst/>
                <a:latin typeface="+mn-lt"/>
                <a:ea typeface="+mn-ea"/>
                <a:cs typeface="+mn-cs"/>
              </a:rPr>
              <a:t> and pions </a:t>
            </a:r>
            <a:r>
              <a:rPr lang="fr-FR" sz="1200" kern="1200" dirty="0" err="1" smtClean="0">
                <a:solidFill>
                  <a:schemeClr val="tx1"/>
                </a:solidFill>
                <a:effectLst/>
                <a:latin typeface="+mn-lt"/>
                <a:ea typeface="+mn-ea"/>
                <a:cs typeface="+mn-cs"/>
              </a:rPr>
              <a:t>mediate</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strong</a:t>
            </a:r>
            <a:r>
              <a:rPr lang="fr-FR" sz="1200" kern="1200" dirty="0" smtClean="0">
                <a:solidFill>
                  <a:schemeClr val="tx1"/>
                </a:solidFill>
                <a:effectLst/>
                <a:latin typeface="+mn-lt"/>
                <a:ea typeface="+mn-ea"/>
                <a:cs typeface="+mn-cs"/>
              </a:rPr>
              <a:t> force. </a:t>
            </a:r>
            <a:r>
              <a:rPr lang="fr-FR" sz="1200" kern="1200" dirty="0" err="1" smtClean="0">
                <a:solidFill>
                  <a:schemeClr val="tx1"/>
                </a:solidFill>
                <a:effectLst/>
                <a:latin typeface="+mn-lt"/>
                <a:ea typeface="+mn-ea"/>
                <a:cs typeface="+mn-cs"/>
              </a:rPr>
              <a:t>Therefore</a:t>
            </a:r>
            <a:r>
              <a:rPr lang="fr-FR" sz="1200" kern="1200" dirty="0" smtClean="0">
                <a:solidFill>
                  <a:schemeClr val="tx1"/>
                </a:solidFill>
                <a:effectLst/>
                <a:latin typeface="+mn-lt"/>
                <a:ea typeface="+mn-ea"/>
                <a:cs typeface="+mn-cs"/>
              </a:rPr>
              <a:t>, pions and </a:t>
            </a:r>
            <a:r>
              <a:rPr lang="fr-FR" sz="1200" kern="1200" dirty="0" err="1" smtClean="0">
                <a:solidFill>
                  <a:schemeClr val="tx1"/>
                </a:solidFill>
                <a:effectLst/>
                <a:latin typeface="+mn-lt"/>
                <a:ea typeface="+mn-ea"/>
                <a:cs typeface="+mn-cs"/>
              </a:rPr>
              <a:t>nucleons</a:t>
            </a:r>
            <a:r>
              <a:rPr lang="fr-FR" sz="1200" kern="1200" dirty="0" smtClean="0">
                <a:solidFill>
                  <a:schemeClr val="tx1"/>
                </a:solidFill>
                <a:effectLst/>
                <a:latin typeface="+mn-lt"/>
                <a:ea typeface="+mn-ea"/>
                <a:cs typeface="+mn-cs"/>
              </a:rPr>
              <a:t> are the effective </a:t>
            </a:r>
            <a:r>
              <a:rPr lang="fr-FR" sz="1200" kern="1200" dirty="0" err="1" smtClean="0">
                <a:solidFill>
                  <a:schemeClr val="tx1"/>
                </a:solidFill>
                <a:effectLst/>
                <a:latin typeface="+mn-lt"/>
                <a:ea typeface="+mn-ea"/>
                <a:cs typeface="+mn-cs"/>
              </a:rPr>
              <a:t>degrees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freedom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instead</a:t>
            </a:r>
            <a:r>
              <a:rPr lang="fr-FR" sz="1200" kern="1200" dirty="0" smtClean="0">
                <a:solidFill>
                  <a:schemeClr val="tx1"/>
                </a:solidFill>
                <a:effectLst/>
                <a:latin typeface="+mn-lt"/>
                <a:ea typeface="+mn-ea"/>
                <a:cs typeface="+mn-cs"/>
              </a:rPr>
              <a:t> of quarks and gluons </a:t>
            </a:r>
            <a:endParaRPr lang="fr-FR" dirty="0" smtClean="0"/>
          </a:p>
          <a:p>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20</a:t>
            </a:fld>
            <a:endParaRPr lang="fr-FR"/>
          </a:p>
        </p:txBody>
      </p:sp>
    </p:spTree>
    <p:extLst>
      <p:ext uri="{BB962C8B-B14F-4D97-AF65-F5344CB8AC3E}">
        <p14:creationId xmlns:p14="http://schemas.microsoft.com/office/powerpoint/2010/main" val="797749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1st </a:t>
            </a:r>
            <a:r>
              <a:rPr lang="fr-FR" dirty="0" err="1" smtClean="0"/>
              <a:t>lifetime</a:t>
            </a:r>
            <a:r>
              <a:rPr lang="fr-FR" dirty="0" smtClean="0"/>
              <a:t> </a:t>
            </a:r>
            <a:r>
              <a:rPr lang="fr-FR" dirty="0" err="1" smtClean="0"/>
              <a:t>measurement</a:t>
            </a:r>
            <a:endParaRPr lang="fr-FR" dirty="0" smtClean="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22</a:t>
            </a:fld>
            <a:endParaRPr lang="fr-FR"/>
          </a:p>
        </p:txBody>
      </p:sp>
    </p:spTree>
    <p:extLst>
      <p:ext uri="{BB962C8B-B14F-4D97-AF65-F5344CB8AC3E}">
        <p14:creationId xmlns:p14="http://schemas.microsoft.com/office/powerpoint/2010/main" val="82977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solidFill>
                  <a:srgbClr val="0000FF"/>
                </a:solidFill>
              </a:rPr>
              <a:t>For 2 weeks</a:t>
            </a:r>
          </a:p>
          <a:p>
            <a:r>
              <a:rPr lang="en-GB" dirty="0" smtClean="0">
                <a:solidFill>
                  <a:srgbClr val="0000FF"/>
                </a:solidFill>
              </a:rPr>
              <a:t>Limit = 100 (counts)</a:t>
            </a:r>
          </a:p>
          <a:p>
            <a:r>
              <a:rPr lang="en-GB" dirty="0" smtClean="0">
                <a:solidFill>
                  <a:srgbClr val="0000FF"/>
                </a:solidFill>
              </a:rPr>
              <a:t>	× 1/14</a:t>
            </a:r>
          </a:p>
          <a:p>
            <a:r>
              <a:rPr lang="en-GB" dirty="0" smtClean="0">
                <a:solidFill>
                  <a:srgbClr val="0000FF"/>
                </a:solidFill>
              </a:rPr>
              <a:t>	× 1 / I (</a:t>
            </a:r>
            <a:r>
              <a:rPr lang="en-GB" dirty="0" err="1" smtClean="0">
                <a:solidFill>
                  <a:srgbClr val="0000FF"/>
                </a:solidFill>
              </a:rPr>
              <a:t>pnA</a:t>
            </a:r>
            <a:r>
              <a:rPr lang="en-GB" dirty="0" smtClean="0">
                <a:solidFill>
                  <a:srgbClr val="0000FF"/>
                </a:solidFill>
              </a:rPr>
              <a:t>)</a:t>
            </a:r>
          </a:p>
          <a:p>
            <a:r>
              <a:rPr lang="en-GB" dirty="0" smtClean="0">
                <a:solidFill>
                  <a:srgbClr val="0000FF"/>
                </a:solidFill>
              </a:rPr>
              <a:t>	× 1 / </a:t>
            </a:r>
            <a:r>
              <a:rPr lang="en-GB" dirty="0" err="1" smtClean="0">
                <a:solidFill>
                  <a:srgbClr val="0000FF"/>
                </a:solidFill>
              </a:rPr>
              <a:t>N</a:t>
            </a:r>
            <a:r>
              <a:rPr lang="en-GB" dirty="0" err="1" smtClean="0">
                <a:solidFill>
                  <a:srgbClr val="0000FF"/>
                </a:solidFill>
                <a:latin typeface="Times New Roman" pitchFamily="18" charset="0"/>
                <a:cs typeface="Times New Roman" pitchFamily="18" charset="0"/>
              </a:rPr>
              <a:t>γ</a:t>
            </a:r>
            <a:endParaRPr lang="en-GB" dirty="0" smtClean="0">
              <a:solidFill>
                <a:srgbClr val="0000FF"/>
              </a:solidFill>
              <a:latin typeface="Times New Roman" pitchFamily="18" charset="0"/>
              <a:cs typeface="Times New Roman" pitchFamily="18" charset="0"/>
            </a:endParaRPr>
          </a:p>
          <a:p>
            <a:r>
              <a:rPr lang="en-GB" dirty="0" smtClean="0">
                <a:solidFill>
                  <a:srgbClr val="0000FF"/>
                </a:solidFill>
              </a:rPr>
              <a:t> 	× 1 / </a:t>
            </a:r>
            <a:r>
              <a:rPr lang="en-GB" dirty="0" err="1" smtClean="0">
                <a:solidFill>
                  <a:srgbClr val="0000FF"/>
                </a:solidFill>
              </a:rPr>
              <a:t>ε</a:t>
            </a:r>
            <a:r>
              <a:rPr lang="en-GB" baseline="-25000" dirty="0" err="1" smtClean="0">
                <a:solidFill>
                  <a:srgbClr val="0000FF"/>
                </a:solidFill>
              </a:rPr>
              <a:t>r</a:t>
            </a:r>
            <a:endParaRPr lang="en-GB" baseline="-25000" dirty="0" smtClean="0">
              <a:solidFill>
                <a:srgbClr val="0000FF"/>
              </a:solidFill>
            </a:endParaRPr>
          </a:p>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24</a:t>
            </a:fld>
            <a:endParaRPr lang="fr-FR"/>
          </a:p>
        </p:txBody>
      </p:sp>
    </p:spTree>
    <p:extLst>
      <p:ext uri="{BB962C8B-B14F-4D97-AF65-F5344CB8AC3E}">
        <p14:creationId xmlns:p14="http://schemas.microsoft.com/office/powerpoint/2010/main" val="130922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Kockout</a:t>
            </a:r>
            <a:r>
              <a:rPr lang="fr-FR" baseline="0" dirty="0" smtClean="0"/>
              <a:t> sur 136Te et </a:t>
            </a:r>
            <a:r>
              <a:rPr lang="fr-FR" baseline="0" dirty="0" err="1" smtClean="0"/>
              <a:t>coulex</a:t>
            </a:r>
            <a:r>
              <a:rPr lang="fr-FR" baseline="0" dirty="0" smtClean="0"/>
              <a:t> de 132Cd</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err="1" smtClean="0"/>
              <a:t>probabilitiesThe</a:t>
            </a:r>
            <a:r>
              <a:rPr lang="fr-FR" sz="1200" dirty="0" smtClean="0"/>
              <a:t> </a:t>
            </a:r>
            <a:r>
              <a:rPr lang="fr-FR" sz="1200" dirty="0" err="1" smtClean="0"/>
              <a:t>resolving</a:t>
            </a:r>
            <a:r>
              <a:rPr lang="fr-FR" sz="1200" dirty="0" smtClean="0"/>
              <a:t> power of AGATA </a:t>
            </a:r>
            <a:r>
              <a:rPr lang="fr-FR" sz="1200" dirty="0" err="1" smtClean="0"/>
              <a:t>will</a:t>
            </a:r>
            <a:r>
              <a:rPr lang="fr-FR" sz="1200" dirty="0" smtClean="0"/>
              <a:t> </a:t>
            </a:r>
            <a:r>
              <a:rPr lang="fr-FR" sz="1200" dirty="0" err="1" smtClean="0"/>
              <a:t>allow</a:t>
            </a:r>
            <a:r>
              <a:rPr lang="fr-FR" sz="1200" dirty="0" smtClean="0"/>
              <a:t> to </a:t>
            </a:r>
            <a:r>
              <a:rPr lang="fr-FR" sz="1200" dirty="0" err="1" smtClean="0"/>
              <a:t>study</a:t>
            </a:r>
            <a:r>
              <a:rPr lang="fr-FR" sz="1200" dirty="0" smtClean="0"/>
              <a:t> the structure of </a:t>
            </a:r>
            <a:r>
              <a:rPr lang="fr-FR" sz="1200" dirty="0" err="1" smtClean="0"/>
              <a:t>odd</a:t>
            </a:r>
            <a:r>
              <a:rPr lang="fr-FR" sz="1200" dirty="0" smtClean="0"/>
              <a:t> and </a:t>
            </a:r>
            <a:r>
              <a:rPr lang="fr-FR" sz="1200" dirty="0" err="1" smtClean="0"/>
              <a:t>odd-odd</a:t>
            </a:r>
            <a:r>
              <a:rPr lang="fr-FR" sz="1200" dirty="0" smtClean="0"/>
              <a:t> </a:t>
            </a:r>
            <a:r>
              <a:rPr lang="fr-FR" sz="1200" dirty="0" err="1" smtClean="0"/>
              <a:t>nuclei</a:t>
            </a:r>
            <a:r>
              <a:rPr lang="fr-FR" sz="1200" dirty="0" smtClean="0"/>
              <a:t> </a:t>
            </a:r>
            <a:r>
              <a:rPr lang="fr-FR" sz="1200" dirty="0" err="1" smtClean="0"/>
              <a:t>around</a:t>
            </a:r>
            <a:r>
              <a:rPr lang="fr-FR" sz="1200" dirty="0" smtClean="0"/>
              <a:t> </a:t>
            </a:r>
            <a:r>
              <a:rPr lang="fr-FR" sz="1200" baseline="30000" dirty="0" smtClean="0"/>
              <a:t>132</a:t>
            </a:r>
            <a:r>
              <a:rPr lang="fr-FR" sz="1200" dirty="0" smtClean="0"/>
              <a:t>Sn and </a:t>
            </a:r>
            <a:r>
              <a:rPr lang="fr-FR" sz="1200" dirty="0" err="1" smtClean="0"/>
              <a:t>measure</a:t>
            </a:r>
            <a:r>
              <a:rPr lang="fr-FR" sz="1200" dirty="0" smtClean="0"/>
              <a:t> </a:t>
            </a:r>
            <a:r>
              <a:rPr lang="fr-FR" sz="1200" dirty="0" err="1" smtClean="0"/>
              <a:t>lifetimes</a:t>
            </a:r>
            <a:r>
              <a:rPr lang="fr-FR" sz="1200" dirty="0" smtClean="0"/>
              <a:t> </a:t>
            </a:r>
            <a:r>
              <a:rPr lang="fr-FR" sz="1200" dirty="0" err="1" smtClean="0"/>
              <a:t>from</a:t>
            </a:r>
            <a:r>
              <a:rPr lang="fr-FR" sz="1200" dirty="0" smtClean="0"/>
              <a:t> </a:t>
            </a:r>
            <a:r>
              <a:rPr lang="fr-FR" sz="1200" dirty="0" err="1" smtClean="0"/>
              <a:t>lineshapes</a:t>
            </a:r>
            <a:endParaRPr lang="fr-FR" sz="120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26</a:t>
            </a:fld>
            <a:endParaRPr lang="fr-FR"/>
          </a:p>
        </p:txBody>
      </p:sp>
    </p:spTree>
    <p:extLst>
      <p:ext uri="{BB962C8B-B14F-4D97-AF65-F5344CB8AC3E}">
        <p14:creationId xmlns:p14="http://schemas.microsoft.com/office/powerpoint/2010/main" val="156553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Fusion </a:t>
            </a:r>
            <a:r>
              <a:rPr lang="fr-FR" baseline="0" dirty="0" err="1" smtClean="0"/>
              <a:t>evaporation</a:t>
            </a:r>
            <a:r>
              <a:rPr lang="fr-FR" baseline="0" dirty="0" smtClean="0"/>
              <a:t> au GANIL ou LNL</a:t>
            </a:r>
          </a:p>
          <a:p>
            <a:r>
              <a:rPr lang="fr-FR" sz="1200" kern="1200" dirty="0" smtClean="0">
                <a:solidFill>
                  <a:schemeClr val="tx1"/>
                </a:solidFill>
                <a:effectLst/>
                <a:latin typeface="+mn-lt"/>
                <a:ea typeface="+mn-ea"/>
                <a:cs typeface="+mn-cs"/>
              </a:rPr>
              <a:t>Transfer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proportionnal</a:t>
            </a:r>
            <a:r>
              <a:rPr lang="fr-FR" sz="1200" kern="1200" dirty="0" smtClean="0">
                <a:solidFill>
                  <a:schemeClr val="tx1"/>
                </a:solidFill>
                <a:effectLst/>
                <a:latin typeface="+mn-lt"/>
                <a:ea typeface="+mn-ea"/>
                <a:cs typeface="+mn-cs"/>
              </a:rPr>
              <a:t> to the </a:t>
            </a:r>
            <a:r>
              <a:rPr lang="fr-FR" sz="1200" kern="1200" dirty="0" err="1" smtClean="0">
                <a:solidFill>
                  <a:schemeClr val="tx1"/>
                </a:solidFill>
                <a:effectLst/>
                <a:latin typeface="+mn-lt"/>
                <a:ea typeface="+mn-ea"/>
                <a:cs typeface="+mn-cs"/>
              </a:rPr>
              <a:t>number</a:t>
            </a:r>
            <a:r>
              <a:rPr lang="fr-FR" sz="1200" kern="1200" dirty="0" smtClean="0">
                <a:solidFill>
                  <a:schemeClr val="tx1"/>
                </a:solidFill>
                <a:effectLst/>
                <a:latin typeface="+mn-lt"/>
                <a:ea typeface="+mn-ea"/>
                <a:cs typeface="+mn-cs"/>
              </a:rPr>
              <a:t> of pairs </a:t>
            </a:r>
            <a:endParaRPr lang="fr-FR" dirty="0" smtClean="0">
              <a:effectLst/>
            </a:endParaRPr>
          </a:p>
          <a:p>
            <a:r>
              <a:rPr lang="fr-FR" sz="1200" kern="1200" dirty="0" smtClean="0">
                <a:solidFill>
                  <a:schemeClr val="tx1"/>
                </a:solidFill>
                <a:effectLst/>
                <a:latin typeface="+mn-lt"/>
                <a:ea typeface="+mn-ea"/>
                <a:cs typeface="+mn-cs"/>
              </a:rPr>
              <a:t>sigma (0+)/</a:t>
            </a:r>
            <a:r>
              <a:rPr lang="fr-FR" sz="1200" kern="1200" dirty="0" err="1" smtClean="0">
                <a:solidFill>
                  <a:schemeClr val="tx1"/>
                </a:solidFill>
                <a:effectLst/>
                <a:latin typeface="+mn-lt"/>
                <a:ea typeface="+mn-ea"/>
                <a:cs typeface="+mn-cs"/>
              </a:rPr>
              <a:t>aigma</a:t>
            </a:r>
            <a:r>
              <a:rPr lang="fr-FR" sz="1200" kern="1200" dirty="0" smtClean="0">
                <a:solidFill>
                  <a:schemeClr val="tx1"/>
                </a:solidFill>
                <a:effectLst/>
                <a:latin typeface="+mn-lt"/>
                <a:ea typeface="+mn-ea"/>
                <a:cs typeface="+mn-cs"/>
              </a:rPr>
              <a:t> (1+)= </a:t>
            </a:r>
            <a:r>
              <a:rPr lang="fr-FR" sz="1200" kern="1200" dirty="0" err="1" smtClean="0">
                <a:solidFill>
                  <a:schemeClr val="tx1"/>
                </a:solidFill>
                <a:effectLst/>
                <a:latin typeface="+mn-lt"/>
                <a:ea typeface="+mn-ea"/>
                <a:cs typeface="+mn-cs"/>
              </a:rPr>
              <a:t>gives</a:t>
            </a:r>
            <a:r>
              <a:rPr lang="fr-FR" sz="1200" kern="1200" dirty="0" smtClean="0">
                <a:solidFill>
                  <a:schemeClr val="tx1"/>
                </a:solidFill>
                <a:effectLst/>
                <a:latin typeface="+mn-lt"/>
                <a:ea typeface="+mn-ea"/>
                <a:cs typeface="+mn-cs"/>
              </a:rPr>
              <a:t> the relative </a:t>
            </a:r>
            <a:r>
              <a:rPr lang="fr-FR" sz="1200" kern="1200" dirty="0" err="1" smtClean="0">
                <a:solidFill>
                  <a:schemeClr val="tx1"/>
                </a:solidFill>
                <a:effectLst/>
                <a:latin typeface="+mn-lt"/>
                <a:ea typeface="+mn-ea"/>
                <a:cs typeface="+mn-cs"/>
              </a:rPr>
              <a:t>strength</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T</a:t>
            </a:r>
            <a:r>
              <a:rPr lang="fr-FR" sz="1200" kern="1200" dirty="0" smtClean="0">
                <a:solidFill>
                  <a:schemeClr val="tx1"/>
                </a:solidFill>
                <a:effectLst/>
                <a:latin typeface="+mn-lt"/>
                <a:ea typeface="+mn-ea"/>
                <a:cs typeface="+mn-cs"/>
              </a:rPr>
              <a:t>=0/</a:t>
            </a:r>
            <a:r>
              <a:rPr lang="fr-FR" sz="1200" kern="1200" dirty="0" err="1" smtClean="0">
                <a:solidFill>
                  <a:schemeClr val="tx1"/>
                </a:solidFill>
                <a:effectLst/>
                <a:latin typeface="+mn-lt"/>
                <a:ea typeface="+mn-ea"/>
                <a:cs typeface="+mn-cs"/>
              </a:rPr>
              <a:t>T</a:t>
            </a:r>
            <a:r>
              <a:rPr lang="fr-FR" sz="1200" kern="1200" dirty="0" smtClean="0">
                <a:solidFill>
                  <a:schemeClr val="tx1"/>
                </a:solidFill>
                <a:effectLst/>
                <a:latin typeface="+mn-lt"/>
                <a:ea typeface="+mn-ea"/>
                <a:cs typeface="+mn-cs"/>
              </a:rPr>
              <a:t>=1 </a:t>
            </a:r>
            <a:r>
              <a:rPr lang="fr-FR" sz="1200" kern="1200" dirty="0" err="1" smtClean="0">
                <a:solidFill>
                  <a:schemeClr val="tx1"/>
                </a:solidFill>
                <a:effectLst/>
                <a:latin typeface="+mn-lt"/>
                <a:ea typeface="+mn-ea"/>
                <a:cs typeface="+mn-cs"/>
              </a:rPr>
              <a:t>pairing</a:t>
            </a:r>
            <a:r>
              <a:rPr lang="fr-FR" sz="1200" kern="1200" dirty="0" smtClean="0">
                <a:solidFill>
                  <a:schemeClr val="tx1"/>
                </a:solidFill>
                <a:effectLst/>
                <a:latin typeface="+mn-lt"/>
                <a:ea typeface="+mn-ea"/>
                <a:cs typeface="+mn-cs"/>
              </a:rPr>
              <a:t> </a:t>
            </a:r>
          </a:p>
          <a:p>
            <a:r>
              <a:rPr lang="fr-FR" sz="1200" kern="1200" dirty="0" smtClean="0">
                <a:solidFill>
                  <a:schemeClr val="tx1"/>
                </a:solidFill>
                <a:latin typeface="+mn-lt"/>
                <a:ea typeface="+mn-ea"/>
                <a:cs typeface="+mn-cs"/>
              </a:rPr>
              <a:t>Pour faire cette figure, je me suis basé sur les manip de 2018 qui, en position approchée, couvraient ~1Pi :  Spectroscopie du 88Ru et </a:t>
            </a:r>
            <a:r>
              <a:rPr lang="fr-FR" sz="1200" kern="1200" dirty="0" err="1" smtClean="0">
                <a:solidFill>
                  <a:schemeClr val="tx1"/>
                </a:solidFill>
                <a:latin typeface="+mn-lt"/>
                <a:ea typeface="+mn-ea"/>
                <a:cs typeface="+mn-cs"/>
              </a:rPr>
              <a:t>plunger</a:t>
            </a:r>
            <a:r>
              <a:rPr lang="fr-FR" sz="1200" kern="1200" dirty="0" smtClean="0">
                <a:solidFill>
                  <a:schemeClr val="tx1"/>
                </a:solidFill>
                <a:latin typeface="+mn-lt"/>
                <a:ea typeface="+mn-ea"/>
                <a:cs typeface="+mn-cs"/>
              </a:rPr>
              <a:t> de 112Xe dont on connait la section efficace de production. Ces manip ne sont pas des manip de hauts spin. Ce n'est pas le cadre de la figure. Je considère des schéma de niveaux similaire au 88Ru et 112Xe avec des gamma entre 500 et 2 MeV. Je génère dans GEANT4 une cascade de 6 gamma du schéma de niveau du 88Ru typiquement. Je sais combien de coïncidence triple on a eut besoin pour faire un schéma de niveaux du 88Ru, avec DIAMANT+NEDA, qui est "clean" en ligne. Pareil pour la mesure du temps de vie du 2+ dans le 112Xe en Juillet. Ensuite je </a:t>
            </a:r>
            <a:r>
              <a:rPr lang="fr-FR" sz="1200" kern="1200" dirty="0" err="1" smtClean="0">
                <a:solidFill>
                  <a:schemeClr val="tx1"/>
                </a:solidFill>
                <a:latin typeface="+mn-lt"/>
                <a:ea typeface="+mn-ea"/>
                <a:cs typeface="+mn-cs"/>
              </a:rPr>
              <a:t>scale</a:t>
            </a:r>
            <a:r>
              <a:rPr lang="fr-FR" sz="1200" kern="1200" dirty="0" smtClean="0">
                <a:solidFill>
                  <a:schemeClr val="tx1"/>
                </a:solidFill>
                <a:latin typeface="+mn-lt"/>
                <a:ea typeface="+mn-ea"/>
                <a:cs typeface="+mn-cs"/>
              </a:rPr>
              <a:t> aux sections efficaces et à des simulations GEANT4 avec 2Pi et 3Pi. Je regarde si le triple </a:t>
            </a:r>
            <a:r>
              <a:rPr lang="fr-FR" sz="1200" kern="1200" dirty="0" err="1" smtClean="0">
                <a:solidFill>
                  <a:schemeClr val="tx1"/>
                </a:solidFill>
                <a:latin typeface="+mn-lt"/>
                <a:ea typeface="+mn-ea"/>
                <a:cs typeface="+mn-cs"/>
              </a:rPr>
              <a:t>gated</a:t>
            </a:r>
            <a:r>
              <a:rPr lang="fr-FR" sz="1200" kern="1200" dirty="0" smtClean="0">
                <a:solidFill>
                  <a:schemeClr val="tx1"/>
                </a:solidFill>
                <a:latin typeface="+mn-lt"/>
                <a:ea typeface="+mn-ea"/>
                <a:cs typeface="+mn-cs"/>
              </a:rPr>
              <a:t> obtenu est dans l'ordre de grandeur de ce qu'on a obtenue pour 88Ru et 112xe en 2018 respectivement. L'idée est que c'est difficile de dire si tu as une spectroscopie parce que tu as 20 coups, 30 coups dans une simulation où il n'y a pas de fond..... ? Dure à dire ...</a:t>
            </a:r>
          </a:p>
          <a:p>
            <a:r>
              <a:rPr lang="fr-FR" sz="1200" kern="1200" dirty="0" smtClean="0">
                <a:solidFill>
                  <a:schemeClr val="tx1"/>
                </a:solidFill>
                <a:latin typeface="+mn-lt"/>
                <a:ea typeface="+mn-ea"/>
                <a:cs typeface="+mn-cs"/>
              </a:rPr>
              <a:t>J'ai pris le partie d'utiliser les data qu'on a mesuré. A la fin, ce n'est pas débile. On est à la limite pour 100Sn mais vu la précision sur la section efficace .... On est dans l'ordre de grandeur. Pour moi, cela veut dire qu'on ne pourra pas faire un </a:t>
            </a:r>
            <a:r>
              <a:rPr lang="fr-FR" sz="1200" kern="1200" dirty="0" err="1" smtClean="0">
                <a:solidFill>
                  <a:schemeClr val="tx1"/>
                </a:solidFill>
                <a:latin typeface="+mn-lt"/>
                <a:ea typeface="+mn-ea"/>
                <a:cs typeface="+mn-cs"/>
              </a:rPr>
              <a:t>plunger</a:t>
            </a:r>
            <a:r>
              <a:rPr lang="fr-FR" sz="1200" kern="1200" dirty="0" smtClean="0">
                <a:solidFill>
                  <a:schemeClr val="tx1"/>
                </a:solidFill>
                <a:latin typeface="+mn-lt"/>
                <a:ea typeface="+mn-ea"/>
                <a:cs typeface="+mn-cs"/>
              </a:rPr>
              <a:t> de 100Sn, mais uniquement avec au moins 3pi + NEDA, on serait dans la possibilité de la spectroscopie.  </a:t>
            </a:r>
            <a:endParaRPr lang="fr-FR" dirty="0" smtClean="0"/>
          </a:p>
          <a:p>
            <a:endParaRPr lang="fr-FR"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27</a:t>
            </a:fld>
            <a:endParaRPr lang="fr-FR"/>
          </a:p>
        </p:txBody>
      </p:sp>
    </p:spTree>
    <p:extLst>
      <p:ext uri="{BB962C8B-B14F-4D97-AF65-F5344CB8AC3E}">
        <p14:creationId xmlns:p14="http://schemas.microsoft.com/office/powerpoint/2010/main" val="3470583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10 g </a:t>
            </a:r>
            <a:r>
              <a:rPr lang="fr-FR" dirty="0" err="1" smtClean="0"/>
              <a:t>evt</a:t>
            </a:r>
            <a:r>
              <a:rPr lang="fr-FR" baseline="0" dirty="0" smtClean="0"/>
              <a:t> avec une bande SD de faible </a:t>
            </a:r>
            <a:r>
              <a:rPr lang="fr-FR" baseline="0" dirty="0" err="1" smtClean="0"/>
              <a:t>intesité</a:t>
            </a:r>
            <a:r>
              <a:rPr lang="fr-FR" baseline="0" dirty="0" smtClean="0"/>
              <a:t> (</a:t>
            </a:r>
            <a:r>
              <a:rPr lang="fr-FR" dirty="0" smtClean="0"/>
              <a:t>10-4) et </a:t>
            </a:r>
            <a:r>
              <a:rPr lang="fr-FR" dirty="0" err="1" smtClean="0"/>
              <a:t>link</a:t>
            </a:r>
            <a:r>
              <a:rPr lang="fr-FR" dirty="0" smtClean="0"/>
              <a:t> 10-6</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28</a:t>
            </a:fld>
            <a:endParaRPr lang="fr-FR"/>
          </a:p>
        </p:txBody>
      </p:sp>
    </p:spTree>
    <p:extLst>
      <p:ext uri="{BB962C8B-B14F-4D97-AF65-F5344CB8AC3E}">
        <p14:creationId xmlns:p14="http://schemas.microsoft.com/office/powerpoint/2010/main" val="218417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Tetahedral</a:t>
            </a:r>
            <a:r>
              <a:rPr lang="fr-FR" dirty="0" smtClean="0"/>
              <a:t> gap</a:t>
            </a:r>
            <a:r>
              <a:rPr lang="fr-FR" baseline="0" dirty="0" smtClean="0"/>
              <a:t> </a:t>
            </a:r>
            <a:r>
              <a:rPr lang="fr-FR" baseline="0" dirty="0" err="1" smtClean="0"/>
              <a:t>predicted</a:t>
            </a:r>
            <a:r>
              <a:rPr lang="fr-FR" baseline="0" dirty="0" smtClean="0"/>
              <a:t> for N=Z=40 (Zr) stable and </a:t>
            </a:r>
            <a:r>
              <a:rPr lang="fr-FR" baseline="0" dirty="0" err="1" smtClean="0"/>
              <a:t>exotic</a:t>
            </a:r>
            <a:endParaRPr lang="fr-FR" baseline="0" dirty="0" smtClean="0"/>
          </a:p>
          <a:p>
            <a:r>
              <a:rPr lang="fr-FR" baseline="0" dirty="0" err="1" smtClean="0"/>
              <a:t>Octupole</a:t>
            </a:r>
            <a:r>
              <a:rPr lang="fr-FR" baseline="0" dirty="0" smtClean="0"/>
              <a:t> in </a:t>
            </a:r>
            <a:r>
              <a:rPr lang="fr-FR" baseline="0" dirty="0" err="1" smtClean="0"/>
              <a:t>heavy</a:t>
            </a:r>
            <a:r>
              <a:rPr lang="fr-FR" baseline="0" dirty="0" smtClean="0"/>
              <a:t> Rn – </a:t>
            </a:r>
            <a:r>
              <a:rPr lang="fr-FR" baseline="0" dirty="0" err="1" smtClean="0"/>
              <a:t>agata</a:t>
            </a:r>
            <a:r>
              <a:rPr lang="fr-FR" baseline="0" dirty="0" smtClean="0"/>
              <a:t> </a:t>
            </a:r>
            <a:r>
              <a:rPr lang="fr-FR" baseline="0" dirty="0" err="1" smtClean="0"/>
              <a:t>coupled</a:t>
            </a:r>
            <a:r>
              <a:rPr lang="fr-FR" baseline="0" dirty="0" smtClean="0"/>
              <a:t> to SPEDE</a:t>
            </a:r>
          </a:p>
          <a:p>
            <a:r>
              <a:rPr lang="fr-FR" baseline="0" dirty="0" smtClean="0"/>
              <a:t>HD </a:t>
            </a:r>
            <a:r>
              <a:rPr lang="fr-FR" baseline="0" dirty="0" err="1" smtClean="0"/>
              <a:t>with</a:t>
            </a:r>
            <a:r>
              <a:rPr lang="fr-FR" baseline="0" dirty="0" smtClean="0"/>
              <a:t> intense stable </a:t>
            </a:r>
            <a:r>
              <a:rPr lang="fr-FR" baseline="0" dirty="0" err="1" smtClean="0"/>
              <a:t>beams</a:t>
            </a:r>
            <a:r>
              <a:rPr lang="fr-FR" baseline="0" dirty="0" smtClean="0"/>
              <a:t> or RIB to push the fission </a:t>
            </a:r>
            <a:r>
              <a:rPr lang="fr-FR" baseline="0" dirty="0" err="1" smtClean="0"/>
              <a:t>limit</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29</a:t>
            </a:fld>
            <a:endParaRPr lang="fr-FR"/>
          </a:p>
        </p:txBody>
      </p:sp>
    </p:spTree>
    <p:extLst>
      <p:ext uri="{BB962C8B-B14F-4D97-AF65-F5344CB8AC3E}">
        <p14:creationId xmlns:p14="http://schemas.microsoft.com/office/powerpoint/2010/main" val="403688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Procurement</a:t>
            </a:r>
            <a:r>
              <a:rPr lang="fr-FR" dirty="0" smtClean="0"/>
              <a:t> of 12 capsules/y -&gt; 3pi </a:t>
            </a:r>
            <a:r>
              <a:rPr lang="fr-FR" dirty="0" err="1" smtClean="0"/>
              <a:t>at</a:t>
            </a:r>
            <a:r>
              <a:rPr lang="fr-FR" dirty="0" smtClean="0"/>
              <a:t> the end</a:t>
            </a:r>
            <a:r>
              <a:rPr lang="fr-FR" baseline="0" dirty="0" smtClean="0"/>
              <a:t> of GSI, 4 pi </a:t>
            </a:r>
            <a:r>
              <a:rPr lang="fr-FR" baseline="0" dirty="0" err="1" smtClean="0"/>
              <a:t>at</a:t>
            </a:r>
            <a:r>
              <a:rPr lang="fr-FR" baseline="0" dirty="0" smtClean="0"/>
              <a:t> the end of JYFL (</a:t>
            </a:r>
            <a:r>
              <a:rPr lang="fr-FR" baseline="0" dirty="0" err="1" smtClean="0"/>
              <a:t>other</a:t>
            </a:r>
            <a:r>
              <a:rPr lang="fr-FR" baseline="0" dirty="0" smtClean="0"/>
              <a:t> </a:t>
            </a:r>
            <a:r>
              <a:rPr lang="fr-FR" baseline="0" dirty="0" err="1" smtClean="0"/>
              <a:t>labs</a:t>
            </a:r>
            <a:r>
              <a:rPr lang="fr-FR" baseline="0" dirty="0" smtClean="0"/>
              <a:t>: ISOLDE &amp; GANIL)</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30</a:t>
            </a:fld>
            <a:endParaRPr lang="fr-FR"/>
          </a:p>
        </p:txBody>
      </p:sp>
    </p:spTree>
    <p:extLst>
      <p:ext uri="{BB962C8B-B14F-4D97-AF65-F5344CB8AC3E}">
        <p14:creationId xmlns:p14="http://schemas.microsoft.com/office/powerpoint/2010/main" val="94425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Red</a:t>
            </a:r>
            <a:r>
              <a:rPr lang="fr-FR" dirty="0" smtClean="0"/>
              <a:t> boxes: french implication – </a:t>
            </a:r>
            <a:r>
              <a:rPr lang="fr-FR" dirty="0" err="1" smtClean="0"/>
              <a:t>maybe</a:t>
            </a:r>
            <a:r>
              <a:rPr lang="fr-FR" dirty="0" smtClean="0"/>
              <a:t> </a:t>
            </a:r>
            <a:r>
              <a:rPr lang="fr-FR" dirty="0" err="1" smtClean="0"/>
              <a:t>need</a:t>
            </a:r>
            <a:r>
              <a:rPr lang="fr-FR" dirty="0" smtClean="0"/>
              <a:t> input </a:t>
            </a:r>
            <a:r>
              <a:rPr lang="fr-FR" dirty="0" err="1" smtClean="0"/>
              <a:t>from</a:t>
            </a:r>
            <a:r>
              <a:rPr lang="fr-FR" dirty="0" smtClean="0"/>
              <a:t> </a:t>
            </a:r>
            <a:r>
              <a:rPr lang="fr-FR" dirty="0" err="1" smtClean="0"/>
              <a:t>technical</a:t>
            </a:r>
            <a:r>
              <a:rPr lang="fr-FR" dirty="0" smtClean="0"/>
              <a:t> </a:t>
            </a:r>
            <a:r>
              <a:rPr lang="fr-FR" dirty="0" err="1" smtClean="0"/>
              <a:t>definition</a:t>
            </a:r>
            <a:r>
              <a:rPr lang="fr-FR" dirty="0" smtClean="0"/>
              <a:t> group….</a:t>
            </a:r>
            <a:r>
              <a:rPr lang="fr-FR" dirty="0" err="1" smtClean="0"/>
              <a:t>with</a:t>
            </a:r>
            <a:r>
              <a:rPr lang="fr-FR" dirty="0" smtClean="0"/>
              <a:t> the +</a:t>
            </a:r>
            <a:r>
              <a:rPr lang="fr-FR" baseline="0" dirty="0" smtClean="0"/>
              <a:t> </a:t>
            </a:r>
            <a:r>
              <a:rPr lang="fr-FR" baseline="0" dirty="0" err="1" smtClean="0"/>
              <a:t>brought</a:t>
            </a:r>
            <a:r>
              <a:rPr lang="fr-FR" baseline="0" dirty="0" smtClean="0"/>
              <a:t> to the system </a:t>
            </a:r>
            <a:r>
              <a:rPr lang="fr-FR" baseline="0" dirty="0" err="1" smtClean="0"/>
              <a:t>with</a:t>
            </a:r>
            <a:r>
              <a:rPr lang="fr-FR" baseline="0" dirty="0" smtClean="0"/>
              <a:t> the </a:t>
            </a:r>
            <a:r>
              <a:rPr lang="fr-FR" baseline="0" dirty="0" err="1" smtClean="0"/>
              <a:t>various</a:t>
            </a:r>
            <a:r>
              <a:rPr lang="fr-FR" baseline="0" dirty="0" smtClean="0"/>
              <a:t> </a:t>
            </a:r>
            <a:r>
              <a:rPr lang="fr-FR" baseline="0" dirty="0" err="1" smtClean="0"/>
              <a:t>developments</a:t>
            </a:r>
            <a:r>
              <a:rPr lang="fr-FR" baseline="0" dirty="0" smtClean="0"/>
              <a:t> ? </a:t>
            </a:r>
            <a:r>
              <a:rPr lang="fr-FR" baseline="0" dirty="0" err="1" smtClean="0"/>
              <a:t>Maybe</a:t>
            </a:r>
            <a:r>
              <a:rPr lang="fr-FR" baseline="0" dirty="0" smtClean="0"/>
              <a:t> </a:t>
            </a:r>
            <a:r>
              <a:rPr lang="fr-FR" baseline="0" dirty="0" err="1" smtClean="0"/>
              <a:t>different</a:t>
            </a:r>
            <a:r>
              <a:rPr lang="fr-FR" baseline="0" dirty="0" smtClean="0"/>
              <a:t> figures ?</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31</a:t>
            </a:fld>
            <a:endParaRPr lang="fr-FR"/>
          </a:p>
        </p:txBody>
      </p:sp>
    </p:spTree>
    <p:extLst>
      <p:ext uri="{BB962C8B-B14F-4D97-AF65-F5344CB8AC3E}">
        <p14:creationId xmlns:p14="http://schemas.microsoft.com/office/powerpoint/2010/main" val="66891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32</a:t>
            </a:fld>
            <a:endParaRPr lang="fr-FR"/>
          </a:p>
        </p:txBody>
      </p:sp>
    </p:spTree>
    <p:extLst>
      <p:ext uri="{BB962C8B-B14F-4D97-AF65-F5344CB8AC3E}">
        <p14:creationId xmlns:p14="http://schemas.microsoft.com/office/powerpoint/2010/main" val="2703589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4</a:t>
            </a:fld>
            <a:endParaRPr lang="fr-FR"/>
          </a:p>
        </p:txBody>
      </p:sp>
    </p:spTree>
    <p:extLst>
      <p:ext uri="{BB962C8B-B14F-4D97-AF65-F5344CB8AC3E}">
        <p14:creationId xmlns:p14="http://schemas.microsoft.com/office/powerpoint/2010/main" val="2537274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As a </a:t>
            </a:r>
            <a:r>
              <a:rPr lang="fr-FR" dirty="0" err="1" smtClean="0"/>
              <a:t>function</a:t>
            </a:r>
            <a:r>
              <a:rPr lang="fr-FR" dirty="0" smtClean="0"/>
              <a:t> of the # of capsules </a:t>
            </a:r>
            <a:r>
              <a:rPr lang="fr-FR" dirty="0" err="1" smtClean="0"/>
              <a:t>present</a:t>
            </a:r>
            <a:r>
              <a:rPr lang="fr-FR" dirty="0" smtClean="0"/>
              <a:t> in the</a:t>
            </a:r>
            <a:r>
              <a:rPr lang="fr-FR" baseline="0" dirty="0" smtClean="0"/>
              <a:t> setup: in2p3 </a:t>
            </a:r>
            <a:r>
              <a:rPr lang="fr-FR" baseline="0" dirty="0" err="1" smtClean="0"/>
              <a:t>would</a:t>
            </a:r>
            <a:r>
              <a:rPr lang="fr-FR" baseline="0" dirty="0" smtClean="0"/>
              <a:t> have to </a:t>
            </a:r>
            <a:r>
              <a:rPr lang="fr-FR" baseline="0" dirty="0" err="1" smtClean="0"/>
              <a:t>pay</a:t>
            </a:r>
            <a:r>
              <a:rPr lang="fr-FR" baseline="0" dirty="0" smtClean="0"/>
              <a:t> ~ 63kE in 2021 -&gt; 220 </a:t>
            </a:r>
            <a:r>
              <a:rPr lang="fr-FR" baseline="0" dirty="0" err="1" smtClean="0"/>
              <a:t>kEuros</a:t>
            </a:r>
            <a:r>
              <a:rPr lang="fr-FR" baseline="0" dirty="0" smtClean="0"/>
              <a:t> in 2034</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33</a:t>
            </a:fld>
            <a:endParaRPr lang="fr-FR"/>
          </a:p>
        </p:txBody>
      </p:sp>
    </p:spTree>
    <p:extLst>
      <p:ext uri="{BB962C8B-B14F-4D97-AF65-F5344CB8AC3E}">
        <p14:creationId xmlns:p14="http://schemas.microsoft.com/office/powerpoint/2010/main" val="1381583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34</a:t>
            </a:fld>
            <a:endParaRPr lang="fr-FR"/>
          </a:p>
        </p:txBody>
      </p:sp>
    </p:spTree>
    <p:extLst>
      <p:ext uri="{BB962C8B-B14F-4D97-AF65-F5344CB8AC3E}">
        <p14:creationId xmlns:p14="http://schemas.microsoft.com/office/powerpoint/2010/main" val="213705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err="1" smtClean="0">
                <a:solidFill>
                  <a:schemeClr val="tx1"/>
                </a:solidFill>
                <a:latin typeface="+mn-lt"/>
                <a:ea typeface="+mn-ea"/>
                <a:cs typeface="+mn-cs"/>
              </a:rPr>
              <a:t>Nuclear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physics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plays</a:t>
            </a:r>
            <a:r>
              <a:rPr lang="fr-FR" sz="1200" kern="1200" dirty="0" smtClean="0">
                <a:solidFill>
                  <a:schemeClr val="tx1"/>
                </a:solidFill>
                <a:latin typeface="+mn-lt"/>
                <a:ea typeface="+mn-ea"/>
                <a:cs typeface="+mn-cs"/>
              </a:rPr>
              <a:t> a </a:t>
            </a:r>
            <a:r>
              <a:rPr lang="fr-FR" sz="1200" kern="1200" dirty="0" err="1" smtClean="0">
                <a:solidFill>
                  <a:schemeClr val="tx1"/>
                </a:solidFill>
                <a:latin typeface="+mn-lt"/>
                <a:ea typeface="+mn-ea"/>
                <a:cs typeface="+mn-cs"/>
              </a:rPr>
              <a:t>fundamental</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role</a:t>
            </a:r>
            <a:r>
              <a:rPr lang="fr-FR" sz="1200" kern="1200" dirty="0" smtClean="0">
                <a:solidFill>
                  <a:schemeClr val="tx1"/>
                </a:solidFill>
                <a:latin typeface="+mn-lt"/>
                <a:ea typeface="+mn-ea"/>
                <a:cs typeface="+mn-cs"/>
              </a:rPr>
              <a:t> in </a:t>
            </a:r>
            <a:r>
              <a:rPr lang="fr-FR" sz="1200" kern="1200" dirty="0" err="1" smtClean="0">
                <a:solidFill>
                  <a:schemeClr val="tx1"/>
                </a:solidFill>
                <a:latin typeface="+mn-lt"/>
                <a:ea typeface="+mn-ea"/>
                <a:cs typeface="+mn-cs"/>
              </a:rPr>
              <a:t>astrophysics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From</a:t>
            </a:r>
            <a:r>
              <a:rPr lang="fr-FR" sz="1200" kern="1200" dirty="0" smtClean="0">
                <a:solidFill>
                  <a:schemeClr val="tx1"/>
                </a:solidFill>
                <a:latin typeface="+mn-lt"/>
                <a:ea typeface="+mn-ea"/>
                <a:cs typeface="+mn-cs"/>
              </a:rPr>
              <a:t> the primordial </a:t>
            </a:r>
            <a:r>
              <a:rPr lang="fr-FR" sz="1200" kern="1200" dirty="0" err="1" smtClean="0">
                <a:solidFill>
                  <a:schemeClr val="tx1"/>
                </a:solidFill>
                <a:latin typeface="+mn-lt"/>
                <a:ea typeface="+mn-ea"/>
                <a:cs typeface="+mn-cs"/>
              </a:rPr>
              <a:t>nucleosynthesis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starting</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at</a:t>
            </a:r>
            <a:r>
              <a:rPr lang="fr-FR" sz="1200" kern="1200" dirty="0" smtClean="0">
                <a:solidFill>
                  <a:schemeClr val="tx1"/>
                </a:solidFill>
                <a:latin typeface="+mn-lt"/>
                <a:ea typeface="+mn-ea"/>
                <a:cs typeface="+mn-cs"/>
              </a:rPr>
              <a:t> the 3rd minute</a:t>
            </a:r>
            <a:r>
              <a:rPr lang="fr-FR" sz="1200" kern="1200" baseline="0" dirty="0" smtClean="0">
                <a:solidFill>
                  <a:schemeClr val="tx1"/>
                </a:solidFill>
                <a:latin typeface="+mn-lt"/>
                <a:ea typeface="+mn-ea"/>
                <a:cs typeface="+mn-cs"/>
              </a:rPr>
              <a:t> to </a:t>
            </a:r>
            <a:r>
              <a:rPr lang="fr-FR" sz="1200" kern="1200" baseline="0" dirty="0" err="1" smtClean="0">
                <a:solidFill>
                  <a:schemeClr val="tx1"/>
                </a:solidFill>
                <a:latin typeface="+mn-lt"/>
                <a:ea typeface="+mn-ea"/>
                <a:cs typeface="+mn-cs"/>
              </a:rPr>
              <a:t>stellar</a:t>
            </a:r>
            <a:r>
              <a:rPr lang="fr-FR" sz="1200" kern="1200" baseline="0" dirty="0" smtClean="0">
                <a:solidFill>
                  <a:schemeClr val="tx1"/>
                </a:solidFill>
                <a:latin typeface="+mn-lt"/>
                <a:ea typeface="+mn-ea"/>
                <a:cs typeface="+mn-cs"/>
              </a:rPr>
              <a:t> &amp; </a:t>
            </a:r>
            <a:r>
              <a:rPr lang="fr-FR" sz="1200" kern="1200" baseline="0" dirty="0" err="1" smtClean="0">
                <a:solidFill>
                  <a:schemeClr val="tx1"/>
                </a:solidFill>
                <a:latin typeface="+mn-lt"/>
                <a:ea typeface="+mn-ea"/>
                <a:cs typeface="+mn-cs"/>
              </a:rPr>
              <a:t>cataclysmic</a:t>
            </a:r>
            <a:r>
              <a:rPr lang="fr-FR" sz="1200" kern="1200" baseline="0" dirty="0" smtClean="0">
                <a:solidFill>
                  <a:schemeClr val="tx1"/>
                </a:solidFill>
                <a:latin typeface="+mn-lt"/>
                <a:ea typeface="+mn-ea"/>
                <a:cs typeface="+mn-cs"/>
              </a:rPr>
              <a:t> </a:t>
            </a:r>
            <a:r>
              <a:rPr lang="fr-FR" sz="1200" kern="1200" baseline="0" dirty="0" err="1" smtClean="0">
                <a:solidFill>
                  <a:schemeClr val="tx1"/>
                </a:solidFill>
                <a:latin typeface="+mn-lt"/>
                <a:ea typeface="+mn-ea"/>
                <a:cs typeface="+mn-cs"/>
              </a:rPr>
              <a:t>nucleosynthesis</a:t>
            </a:r>
            <a:r>
              <a:rPr lang="fr-FR" sz="1200" kern="1200" baseline="0" dirty="0" smtClean="0">
                <a:solidFill>
                  <a:schemeClr val="tx1"/>
                </a:solidFill>
                <a:latin typeface="+mn-lt"/>
                <a:ea typeface="+mn-ea"/>
                <a:cs typeface="+mn-cs"/>
              </a:rPr>
              <a:t> of the </a:t>
            </a:r>
            <a:r>
              <a:rPr lang="fr-FR" sz="1200" kern="1200" baseline="0" dirty="0" err="1" smtClean="0">
                <a:solidFill>
                  <a:schemeClr val="tx1"/>
                </a:solidFill>
                <a:latin typeface="+mn-lt"/>
                <a:ea typeface="+mn-ea"/>
                <a:cs typeface="+mn-cs"/>
              </a:rPr>
              <a:t>heavier</a:t>
            </a:r>
            <a:r>
              <a:rPr lang="fr-FR" sz="1200" kern="1200" baseline="0" dirty="0" smtClean="0">
                <a:solidFill>
                  <a:schemeClr val="tx1"/>
                </a:solidFill>
                <a:latin typeface="+mn-lt"/>
                <a:ea typeface="+mn-ea"/>
                <a:cs typeface="+mn-cs"/>
              </a:rPr>
              <a:t> </a:t>
            </a:r>
            <a:r>
              <a:rPr lang="fr-FR" sz="1200" kern="1200" baseline="0" dirty="0" err="1" smtClean="0">
                <a:solidFill>
                  <a:schemeClr val="tx1"/>
                </a:solidFill>
                <a:latin typeface="+mn-lt"/>
                <a:ea typeface="+mn-ea"/>
                <a:cs typeface="+mn-cs"/>
              </a:rPr>
              <a:t>elements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The </a:t>
            </a:r>
            <a:r>
              <a:rPr lang="fr-FR" sz="1200" kern="1200" dirty="0" err="1" smtClean="0">
                <a:solidFill>
                  <a:schemeClr val="tx1"/>
                </a:solidFill>
                <a:latin typeface="+mn-lt"/>
                <a:ea typeface="+mn-ea"/>
                <a:cs typeface="+mn-cs"/>
              </a:rPr>
              <a:t>precise</a:t>
            </a:r>
            <a:r>
              <a:rPr lang="fr-FR" sz="1200" kern="1200" dirty="0" smtClean="0">
                <a:solidFill>
                  <a:schemeClr val="tx1"/>
                </a:solidFill>
                <a:latin typeface="+mn-lt"/>
                <a:ea typeface="+mn-ea"/>
                <a:cs typeface="+mn-cs"/>
              </a:rPr>
              <a:t> masses of </a:t>
            </a:r>
            <a:r>
              <a:rPr lang="fr-FR" sz="1200" kern="1200" dirty="0" err="1" smtClean="0">
                <a:solidFill>
                  <a:schemeClr val="tx1"/>
                </a:solidFill>
                <a:latin typeface="+mn-lt"/>
                <a:ea typeface="+mn-ea"/>
                <a:cs typeface="+mn-cs"/>
              </a:rPr>
              <a:t>nuclear</a:t>
            </a:r>
            <a:r>
              <a:rPr lang="fr-FR" sz="1200" kern="1200" baseline="0" dirty="0" smtClean="0">
                <a:solidFill>
                  <a:schemeClr val="tx1"/>
                </a:solidFill>
                <a:latin typeface="+mn-lt"/>
                <a:ea typeface="+mn-ea"/>
                <a:cs typeface="+mn-cs"/>
              </a:rPr>
              <a:t> states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their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half-lifes</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key</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nuclear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reaction</a:t>
            </a:r>
            <a:r>
              <a:rPr lang="fr-FR" sz="1200" kern="1200" dirty="0" smtClean="0">
                <a:solidFill>
                  <a:schemeClr val="tx1"/>
                </a:solidFill>
                <a:latin typeface="+mn-lt"/>
                <a:ea typeface="+mn-ea"/>
                <a:cs typeface="+mn-cs"/>
              </a:rPr>
              <a:t> rates as </a:t>
            </a:r>
            <a:r>
              <a:rPr lang="fr-FR" sz="1200" kern="1200" dirty="0" err="1" smtClean="0">
                <a:solidFill>
                  <a:schemeClr val="tx1"/>
                </a:solidFill>
                <a:latin typeface="+mn-lt"/>
                <a:ea typeface="+mn-ea"/>
                <a:cs typeface="+mn-cs"/>
              </a:rPr>
              <a:t>well</a:t>
            </a:r>
            <a:r>
              <a:rPr lang="fr-FR" sz="1200" kern="1200" dirty="0" smtClean="0">
                <a:solidFill>
                  <a:schemeClr val="tx1"/>
                </a:solidFill>
                <a:latin typeface="+mn-lt"/>
                <a:ea typeface="+mn-ea"/>
                <a:cs typeface="+mn-cs"/>
              </a:rPr>
              <a:t> as the </a:t>
            </a:r>
            <a:r>
              <a:rPr lang="fr-FR" sz="1200" kern="1200" dirty="0" err="1" smtClean="0">
                <a:solidFill>
                  <a:schemeClr val="tx1"/>
                </a:solidFill>
                <a:latin typeface="+mn-lt"/>
                <a:ea typeface="+mn-ea"/>
                <a:cs typeface="+mn-cs"/>
              </a:rPr>
              <a:t>equation</a:t>
            </a:r>
            <a:r>
              <a:rPr lang="fr-FR" sz="1200" kern="1200" dirty="0" smtClean="0">
                <a:solidFill>
                  <a:schemeClr val="tx1"/>
                </a:solidFill>
                <a:latin typeface="+mn-lt"/>
                <a:ea typeface="+mn-ea"/>
                <a:cs typeface="+mn-cs"/>
              </a:rPr>
              <a:t> of state of </a:t>
            </a:r>
            <a:r>
              <a:rPr lang="fr-FR" sz="1200" kern="1200" dirty="0" err="1" smtClean="0">
                <a:solidFill>
                  <a:schemeClr val="tx1"/>
                </a:solidFill>
                <a:latin typeface="+mn-lt"/>
                <a:ea typeface="+mn-ea"/>
                <a:cs typeface="+mn-cs"/>
              </a:rPr>
              <a:t>nuclear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matter</a:t>
            </a:r>
            <a:r>
              <a:rPr lang="fr-FR" sz="1200" kern="1200" dirty="0" smtClean="0">
                <a:solidFill>
                  <a:schemeClr val="tx1"/>
                </a:solidFill>
                <a:latin typeface="+mn-lt"/>
                <a:ea typeface="+mn-ea"/>
                <a:cs typeface="+mn-cs"/>
              </a:rPr>
              <a:t> are all important </a:t>
            </a:r>
            <a:r>
              <a:rPr lang="fr-FR" sz="1200" kern="1200" dirty="0" err="1" smtClean="0">
                <a:solidFill>
                  <a:schemeClr val="tx1"/>
                </a:solidFill>
                <a:latin typeface="+mn-lt"/>
                <a:ea typeface="+mn-ea"/>
                <a:cs typeface="+mn-cs"/>
              </a:rPr>
              <a:t>ingredients</a:t>
            </a:r>
            <a:r>
              <a:rPr lang="fr-FR" sz="1200" kern="1200" dirty="0" smtClean="0">
                <a:solidFill>
                  <a:schemeClr val="tx1"/>
                </a:solidFill>
                <a:latin typeface="+mn-lt"/>
                <a:ea typeface="+mn-ea"/>
                <a:cs typeface="+mn-cs"/>
              </a:rPr>
              <a:t> in </a:t>
            </a:r>
            <a:r>
              <a:rPr lang="fr-FR" sz="1200" kern="1200" dirty="0" err="1" smtClean="0">
                <a:solidFill>
                  <a:schemeClr val="tx1"/>
                </a:solidFill>
                <a:latin typeface="+mn-lt"/>
                <a:ea typeface="+mn-ea"/>
                <a:cs typeface="+mn-cs"/>
              </a:rPr>
              <a:t>stellar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models</a:t>
            </a:r>
            <a:r>
              <a:rPr lang="fr-FR" sz="1200" kern="1200" dirty="0" smtClean="0">
                <a:solidFill>
                  <a:schemeClr val="tx1"/>
                </a:solidFill>
                <a:latin typeface="+mn-lt"/>
                <a:ea typeface="+mn-ea"/>
                <a:cs typeface="+mn-cs"/>
              </a:rPr>
              <a:t>.</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Primordial </a:t>
            </a:r>
            <a:r>
              <a:rPr lang="fr-FR" sz="1200" kern="1200" dirty="0" err="1" smtClean="0">
                <a:solidFill>
                  <a:schemeClr val="tx1"/>
                </a:solidFill>
                <a:latin typeface="+mn-lt"/>
                <a:ea typeface="+mn-ea"/>
                <a:cs typeface="+mn-cs"/>
              </a:rPr>
              <a:t>nucleosynthesis</a:t>
            </a:r>
            <a:r>
              <a:rPr lang="fr-FR" sz="1200" kern="1200" baseline="0" dirty="0" smtClean="0">
                <a:solidFill>
                  <a:schemeClr val="tx1"/>
                </a:solidFill>
                <a:latin typeface="+mn-lt"/>
                <a:ea typeface="+mn-ea"/>
                <a:cs typeface="+mn-cs"/>
              </a:rPr>
              <a:t> (protons and neutrons </a:t>
            </a:r>
            <a:r>
              <a:rPr lang="fr-FR" sz="1200" kern="1200" baseline="0" dirty="0" err="1" smtClean="0">
                <a:solidFill>
                  <a:schemeClr val="tx1"/>
                </a:solidFill>
                <a:latin typeface="+mn-lt"/>
                <a:ea typeface="+mn-ea"/>
                <a:cs typeface="+mn-cs"/>
              </a:rPr>
              <a:t>begin</a:t>
            </a:r>
            <a:r>
              <a:rPr lang="fr-FR" sz="1200" kern="1200" baseline="0" dirty="0" smtClean="0">
                <a:solidFill>
                  <a:schemeClr val="tx1"/>
                </a:solidFill>
                <a:latin typeface="+mn-lt"/>
                <a:ea typeface="+mn-ea"/>
                <a:cs typeface="+mn-cs"/>
              </a:rPr>
              <a:t> to fuse to </a:t>
            </a:r>
            <a:r>
              <a:rPr lang="fr-FR" sz="1200" kern="1200" baseline="0" dirty="0" err="1" smtClean="0">
                <a:solidFill>
                  <a:schemeClr val="tx1"/>
                </a:solidFill>
                <a:latin typeface="+mn-lt"/>
                <a:ea typeface="+mn-ea"/>
                <a:cs typeface="+mn-cs"/>
              </a:rPr>
              <a:t>form</a:t>
            </a:r>
            <a:r>
              <a:rPr lang="fr-FR" sz="1200" kern="1200" baseline="0" dirty="0" smtClean="0">
                <a:solidFill>
                  <a:schemeClr val="tx1"/>
                </a:solidFill>
                <a:latin typeface="+mn-lt"/>
                <a:ea typeface="+mn-ea"/>
                <a:cs typeface="+mn-cs"/>
              </a:rPr>
              <a:t> </a:t>
            </a:r>
            <a:r>
              <a:rPr lang="fr-FR" sz="1200" kern="1200" baseline="0" dirty="0" err="1" smtClean="0">
                <a:solidFill>
                  <a:schemeClr val="tx1"/>
                </a:solidFill>
                <a:latin typeface="+mn-lt"/>
                <a:ea typeface="+mn-ea"/>
                <a:cs typeface="+mn-cs"/>
              </a:rPr>
              <a:t>uncueli</a:t>
            </a:r>
            <a:r>
              <a:rPr lang="fr-FR" sz="1200" kern="1200" baseline="0" dirty="0" smtClean="0">
                <a:solidFill>
                  <a:schemeClr val="tx1"/>
                </a:solidFill>
                <a:latin typeface="+mn-lt"/>
                <a:ea typeface="+mn-ea"/>
                <a:cs typeface="+mn-cs"/>
              </a:rPr>
              <a:t> of the light </a:t>
            </a:r>
            <a:r>
              <a:rPr lang="fr-FR" sz="1200" kern="1200" baseline="0" dirty="0" err="1" smtClean="0">
                <a:solidFill>
                  <a:schemeClr val="tx1"/>
                </a:solidFill>
                <a:latin typeface="+mn-lt"/>
                <a:ea typeface="+mn-ea"/>
                <a:cs typeface="+mn-cs"/>
              </a:rPr>
              <a:t>elements</a:t>
            </a:r>
            <a:r>
              <a:rPr lang="fr-FR" sz="1200" kern="1200" baseline="0" dirty="0" smtClean="0">
                <a:solidFill>
                  <a:schemeClr val="tx1"/>
                </a:solidFill>
                <a:latin typeface="+mn-lt"/>
                <a:ea typeface="+mn-ea"/>
                <a:cs typeface="+mn-cs"/>
              </a:rPr>
              <a:t> H, He, Li </a:t>
            </a:r>
            <a:r>
              <a:rPr lang="fr-FR" sz="1200" kern="1200" baseline="0" dirty="0" err="1" smtClean="0">
                <a:solidFill>
                  <a:schemeClr val="tx1"/>
                </a:solidFill>
                <a:latin typeface="+mn-lt"/>
                <a:ea typeface="+mn-ea"/>
                <a:cs typeface="+mn-cs"/>
              </a:rPr>
              <a:t>with</a:t>
            </a:r>
            <a:r>
              <a:rPr lang="fr-FR" sz="1200" kern="1200" baseline="0" dirty="0" smtClean="0">
                <a:solidFill>
                  <a:schemeClr val="tx1"/>
                </a:solidFill>
                <a:latin typeface="+mn-lt"/>
                <a:ea typeface="+mn-ea"/>
                <a:cs typeface="+mn-cs"/>
              </a:rPr>
              <a:t> not </a:t>
            </a:r>
            <a:r>
              <a:rPr lang="fr-FR" sz="1200" kern="1200" baseline="0" dirty="0" err="1" smtClean="0">
                <a:solidFill>
                  <a:schemeClr val="tx1"/>
                </a:solidFill>
                <a:latin typeface="+mn-lt"/>
                <a:ea typeface="+mn-ea"/>
                <a:cs typeface="+mn-cs"/>
              </a:rPr>
              <a:t>too</a:t>
            </a:r>
            <a:r>
              <a:rPr lang="fr-FR" sz="1200" kern="1200" baseline="0" dirty="0" smtClean="0">
                <a:solidFill>
                  <a:schemeClr val="tx1"/>
                </a:solidFill>
                <a:latin typeface="+mn-lt"/>
                <a:ea typeface="+mn-ea"/>
                <a:cs typeface="+mn-cs"/>
              </a:rPr>
              <a:t> hot and not </a:t>
            </a:r>
            <a:r>
              <a:rPr lang="fr-FR" sz="1200" kern="1200" baseline="0" dirty="0" err="1" smtClean="0">
                <a:solidFill>
                  <a:schemeClr val="tx1"/>
                </a:solidFill>
                <a:latin typeface="+mn-lt"/>
                <a:ea typeface="+mn-ea"/>
                <a:cs typeface="+mn-cs"/>
              </a:rPr>
              <a:t>too</a:t>
            </a:r>
            <a:r>
              <a:rPr lang="fr-FR" sz="1200" kern="1200" baseline="0" dirty="0" smtClean="0">
                <a:solidFill>
                  <a:schemeClr val="tx1"/>
                </a:solidFill>
                <a:latin typeface="+mn-lt"/>
                <a:ea typeface="+mn-ea"/>
                <a:cs typeface="+mn-cs"/>
              </a:rPr>
              <a:t> cold conditions </a:t>
            </a:r>
            <a:r>
              <a:rPr lang="fr-FR" sz="1200" kern="1200" baseline="0" dirty="0" err="1" smtClean="0">
                <a:solidFill>
                  <a:schemeClr val="tx1"/>
                </a:solidFill>
                <a:latin typeface="+mn-lt"/>
                <a:ea typeface="+mn-ea"/>
                <a:cs typeface="+mn-cs"/>
              </a:rPr>
              <a:t>so</a:t>
            </a:r>
            <a:r>
              <a:rPr lang="fr-FR" sz="1200" kern="1200" baseline="0" dirty="0" smtClean="0">
                <a:solidFill>
                  <a:schemeClr val="tx1"/>
                </a:solidFill>
                <a:latin typeface="+mn-lt"/>
                <a:ea typeface="+mn-ea"/>
                <a:cs typeface="+mn-cs"/>
              </a:rPr>
              <a:t> </a:t>
            </a:r>
            <a:r>
              <a:rPr lang="fr-FR" sz="1200" kern="1200" baseline="0" dirty="0" err="1" smtClean="0">
                <a:solidFill>
                  <a:schemeClr val="tx1"/>
                </a:solidFill>
                <a:latin typeface="+mn-lt"/>
                <a:ea typeface="+mn-ea"/>
                <a:cs typeface="+mn-cs"/>
              </a:rPr>
              <a:t>that</a:t>
            </a:r>
            <a:r>
              <a:rPr lang="fr-FR" sz="1200" kern="1200" baseline="0" dirty="0" smtClean="0">
                <a:solidFill>
                  <a:schemeClr val="tx1"/>
                </a:solidFill>
                <a:latin typeface="+mn-lt"/>
                <a:ea typeface="+mn-ea"/>
                <a:cs typeface="+mn-cs"/>
              </a:rPr>
              <a:t> fusion </a:t>
            </a:r>
            <a:r>
              <a:rPr lang="fr-FR" sz="1200" kern="1200" baseline="0" dirty="0" err="1" smtClean="0">
                <a:solidFill>
                  <a:schemeClr val="tx1"/>
                </a:solidFill>
                <a:latin typeface="+mn-lt"/>
                <a:ea typeface="+mn-ea"/>
                <a:cs typeface="+mn-cs"/>
              </a:rPr>
              <a:t>can</a:t>
            </a:r>
            <a:r>
              <a:rPr lang="fr-FR" sz="1200" kern="1200" baseline="0" dirty="0" smtClean="0">
                <a:solidFill>
                  <a:schemeClr val="tx1"/>
                </a:solidFill>
                <a:latin typeface="+mn-lt"/>
                <a:ea typeface="+mn-ea"/>
                <a:cs typeface="+mn-cs"/>
              </a:rPr>
              <a:t> </a:t>
            </a:r>
            <a:r>
              <a:rPr lang="fr-FR" sz="1200" kern="1200" baseline="0" dirty="0" err="1" smtClean="0">
                <a:solidFill>
                  <a:schemeClr val="tx1"/>
                </a:solidFill>
                <a:latin typeface="+mn-lt"/>
                <a:ea typeface="+mn-ea"/>
                <a:cs typeface="+mn-cs"/>
              </a:rPr>
              <a:t>happen</a:t>
            </a:r>
            <a:r>
              <a:rPr lang="fr-FR" sz="1200" kern="1200" baseline="0" dirty="0" smtClean="0">
                <a:solidFill>
                  <a:schemeClr val="tx1"/>
                </a:solidFill>
                <a:latin typeface="+mn-lt"/>
                <a:ea typeface="+mn-ea"/>
                <a:cs typeface="+mn-cs"/>
              </a:rPr>
              <a:t> and </a:t>
            </a:r>
            <a:r>
              <a:rPr lang="fr-FR" sz="1200" kern="1200" baseline="0" dirty="0" err="1" smtClean="0">
                <a:solidFill>
                  <a:schemeClr val="tx1"/>
                </a:solidFill>
                <a:latin typeface="+mn-lt"/>
                <a:ea typeface="+mn-ea"/>
                <a:cs typeface="+mn-cs"/>
              </a:rPr>
              <a:t>fused</a:t>
            </a:r>
            <a:r>
              <a:rPr lang="fr-FR" sz="1200" kern="1200" baseline="0" dirty="0" smtClean="0">
                <a:solidFill>
                  <a:schemeClr val="tx1"/>
                </a:solidFill>
                <a:latin typeface="+mn-lt"/>
                <a:ea typeface="+mn-ea"/>
                <a:cs typeface="+mn-cs"/>
              </a:rPr>
              <a:t> system survives) </a:t>
            </a:r>
            <a:r>
              <a:rPr lang="fr-FR" sz="1200" kern="1200" baseline="0" dirty="0" err="1" smtClean="0">
                <a:solidFill>
                  <a:schemeClr val="tx1"/>
                </a:solidFill>
                <a:latin typeface="+mn-lt"/>
                <a:ea typeface="+mn-ea"/>
                <a:cs typeface="+mn-cs"/>
              </a:rPr>
              <a:t>atsrts</a:t>
            </a:r>
            <a:r>
              <a:rPr lang="fr-FR" sz="1200" kern="1200" baseline="0" dirty="0" smtClean="0">
                <a:solidFill>
                  <a:schemeClr val="tx1"/>
                </a:solidFill>
                <a:latin typeface="+mn-lt"/>
                <a:ea typeface="+mn-ea"/>
                <a:cs typeface="+mn-cs"/>
              </a:rPr>
              <a:t> </a:t>
            </a:r>
            <a:r>
              <a:rPr lang="fr-FR" sz="1200" kern="1200" baseline="0" dirty="0" err="1" smtClean="0">
                <a:solidFill>
                  <a:schemeClr val="tx1"/>
                </a:solidFill>
                <a:latin typeface="+mn-lt"/>
                <a:ea typeface="+mn-ea"/>
                <a:cs typeface="+mn-cs"/>
              </a:rPr>
              <a:t>at</a:t>
            </a:r>
            <a:r>
              <a:rPr lang="fr-FR" sz="1200" kern="1200" baseline="0" dirty="0" smtClean="0">
                <a:solidFill>
                  <a:schemeClr val="tx1"/>
                </a:solidFill>
                <a:latin typeface="+mn-lt"/>
                <a:ea typeface="+mn-ea"/>
                <a:cs typeface="+mn-cs"/>
              </a:rPr>
              <a:t> the 3rd minute and ends </a:t>
            </a:r>
            <a:r>
              <a:rPr lang="fr-FR" sz="1200" kern="1200" baseline="0" dirty="0" err="1" smtClean="0">
                <a:solidFill>
                  <a:schemeClr val="tx1"/>
                </a:solidFill>
                <a:latin typeface="+mn-lt"/>
                <a:ea typeface="+mn-ea"/>
                <a:cs typeface="+mn-cs"/>
              </a:rPr>
              <a:t>at</a:t>
            </a:r>
            <a:r>
              <a:rPr lang="fr-FR" sz="1200" kern="1200" baseline="0" dirty="0" smtClean="0">
                <a:solidFill>
                  <a:schemeClr val="tx1"/>
                </a:solidFill>
                <a:latin typeface="+mn-lt"/>
                <a:ea typeface="+mn-ea"/>
                <a:cs typeface="+mn-cs"/>
              </a:rPr>
              <a:t> the 20th minute</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5</a:t>
            </a:fld>
            <a:endParaRPr lang="fr-FR"/>
          </a:p>
        </p:txBody>
      </p:sp>
    </p:spTree>
    <p:extLst>
      <p:ext uri="{BB962C8B-B14F-4D97-AF65-F5344CB8AC3E}">
        <p14:creationId xmlns:p14="http://schemas.microsoft.com/office/powerpoint/2010/main" val="288493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Manip avec 2 ATC à 90 degrés</a:t>
            </a:r>
          </a:p>
          <a:p>
            <a:r>
              <a:rPr lang="fr-FR" dirty="0" err="1" smtClean="0"/>
              <a:t>Analyszing</a:t>
            </a:r>
            <a:r>
              <a:rPr lang="fr-FR" dirty="0" smtClean="0"/>
              <a:t> power of ~0.5</a:t>
            </a:r>
            <a:r>
              <a:rPr lang="fr-FR" baseline="0" dirty="0" smtClean="0"/>
              <a:t> </a:t>
            </a:r>
            <a:r>
              <a:rPr lang="fr-FR" baseline="0" dirty="0" err="1" smtClean="0"/>
              <a:t>at</a:t>
            </a:r>
            <a:r>
              <a:rPr lang="fr-FR" baseline="0" dirty="0" smtClean="0"/>
              <a:t> ~500 </a:t>
            </a:r>
            <a:r>
              <a:rPr lang="fr-FR" baseline="0" dirty="0" err="1" smtClean="0"/>
              <a:t>keV</a:t>
            </a:r>
            <a:endParaRPr lang="fr-FR" baseline="0" dirty="0" smtClean="0"/>
          </a:p>
          <a:p>
            <a:r>
              <a:rPr lang="fr-FR" baseline="0" dirty="0" err="1" smtClean="0"/>
              <a:t>Clover</a:t>
            </a:r>
            <a:r>
              <a:rPr lang="fr-FR" baseline="0" dirty="0" smtClean="0"/>
              <a:t> ~ 0.2</a:t>
            </a:r>
          </a:p>
          <a:p>
            <a:r>
              <a:rPr lang="fr-FR" baseline="0" dirty="0" smtClean="0"/>
              <a:t>3 Ge </a:t>
            </a:r>
            <a:r>
              <a:rPr lang="fr-FR" baseline="0" dirty="0" err="1" smtClean="0"/>
              <a:t>polarimeter</a:t>
            </a:r>
            <a:r>
              <a:rPr lang="fr-FR" baseline="0" dirty="0" smtClean="0"/>
              <a:t>: 0.6</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13</a:t>
            </a:fld>
            <a:endParaRPr lang="fr-FR"/>
          </a:p>
        </p:txBody>
      </p:sp>
    </p:spTree>
    <p:extLst>
      <p:ext uri="{BB962C8B-B14F-4D97-AF65-F5344CB8AC3E}">
        <p14:creationId xmlns:p14="http://schemas.microsoft.com/office/powerpoint/2010/main" val="113547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AMB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responsible</a:t>
            </a:r>
            <a:r>
              <a:rPr lang="fr-FR" sz="1200" kern="1200" dirty="0" smtClean="0">
                <a:solidFill>
                  <a:schemeClr val="tx1"/>
                </a:solidFill>
                <a:effectLst/>
                <a:latin typeface="+mn-lt"/>
                <a:ea typeface="+mn-ea"/>
                <a:cs typeface="+mn-cs"/>
              </a:rPr>
              <a:t> for the </a:t>
            </a:r>
            <a:r>
              <a:rPr lang="fr-FR" sz="1200" kern="1200" dirty="0" err="1" smtClean="0">
                <a:solidFill>
                  <a:schemeClr val="tx1"/>
                </a:solidFill>
                <a:effectLst/>
                <a:latin typeface="+mn-lt"/>
                <a:ea typeface="+mn-ea"/>
                <a:cs typeface="+mn-cs"/>
              </a:rPr>
              <a:t>execution</a:t>
            </a:r>
            <a:r>
              <a:rPr lang="fr-FR" sz="1200" kern="1200" dirty="0" smtClean="0">
                <a:solidFill>
                  <a:schemeClr val="tx1"/>
                </a:solidFill>
                <a:effectLst/>
                <a:latin typeface="+mn-lt"/>
                <a:ea typeface="+mn-ea"/>
                <a:cs typeface="+mn-cs"/>
              </a:rPr>
              <a:t> of the Project </a:t>
            </a:r>
            <a:r>
              <a:rPr lang="fr-FR" sz="1200" kern="1200" dirty="0" err="1" smtClean="0">
                <a:solidFill>
                  <a:schemeClr val="tx1"/>
                </a:solidFill>
                <a:effectLst/>
                <a:latin typeface="+mn-lt"/>
                <a:ea typeface="+mn-ea"/>
                <a:cs typeface="+mn-cs"/>
              </a:rPr>
              <a:t>along</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lines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defined</a:t>
            </a:r>
            <a:r>
              <a:rPr lang="fr-FR" sz="1200" kern="1200" dirty="0" smtClean="0">
                <a:solidFill>
                  <a:schemeClr val="tx1"/>
                </a:solidFill>
                <a:effectLst/>
                <a:latin typeface="+mn-lt"/>
                <a:ea typeface="+mn-ea"/>
                <a:cs typeface="+mn-cs"/>
              </a:rPr>
              <a:t> by the ASC.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  local </a:t>
            </a:r>
            <a:r>
              <a:rPr lang="fr-FR" sz="1200" kern="1200" dirty="0" err="1" smtClean="0">
                <a:solidFill>
                  <a:schemeClr val="tx1"/>
                </a:solidFill>
                <a:effectLst/>
                <a:latin typeface="+mn-lt"/>
                <a:ea typeface="+mn-ea"/>
                <a:cs typeface="+mn-cs"/>
              </a:rPr>
              <a:t>campaign</a:t>
            </a:r>
            <a:r>
              <a:rPr lang="fr-FR" sz="1200" kern="1200" dirty="0" smtClean="0">
                <a:solidFill>
                  <a:schemeClr val="tx1"/>
                </a:solidFill>
                <a:effectLst/>
                <a:latin typeface="+mn-lt"/>
                <a:ea typeface="+mn-ea"/>
                <a:cs typeface="+mn-cs"/>
              </a:rPr>
              <a:t> managers are </a:t>
            </a:r>
            <a:r>
              <a:rPr lang="fr-FR" sz="1200" kern="1200" dirty="0" err="1" smtClean="0">
                <a:solidFill>
                  <a:schemeClr val="tx1"/>
                </a:solidFill>
                <a:effectLst/>
                <a:latin typeface="+mn-lt"/>
                <a:ea typeface="+mn-ea"/>
                <a:cs typeface="+mn-cs"/>
              </a:rPr>
              <a:t>invited</a:t>
            </a:r>
            <a:r>
              <a:rPr lang="fr-FR" sz="1200" kern="1200" dirty="0" smtClean="0">
                <a:solidFill>
                  <a:schemeClr val="tx1"/>
                </a:solidFill>
                <a:effectLst/>
                <a:latin typeface="+mn-lt"/>
                <a:ea typeface="+mn-ea"/>
                <a:cs typeface="+mn-cs"/>
              </a:rPr>
              <a:t> to attend</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9A687AB-08B6-974C-861B-4875A09AE7FA}" type="slidenum">
              <a:rPr lang="fr-FR" smtClean="0"/>
              <a:t>14</a:t>
            </a:fld>
            <a:endParaRPr lang="fr-FR"/>
          </a:p>
        </p:txBody>
      </p:sp>
    </p:spTree>
    <p:extLst>
      <p:ext uri="{BB962C8B-B14F-4D97-AF65-F5344CB8AC3E}">
        <p14:creationId xmlns:p14="http://schemas.microsoft.com/office/powerpoint/2010/main" val="6708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15</a:t>
            </a:fld>
            <a:endParaRPr lang="fr-FR"/>
          </a:p>
        </p:txBody>
      </p:sp>
    </p:spTree>
    <p:extLst>
      <p:ext uri="{BB962C8B-B14F-4D97-AF65-F5344CB8AC3E}">
        <p14:creationId xmlns:p14="http://schemas.microsoft.com/office/powerpoint/2010/main" val="69188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Under the auspices of EURONS (6th </a:t>
            </a:r>
            <a:r>
              <a:rPr lang="fr-FR" dirty="0" err="1" smtClean="0"/>
              <a:t>framework</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59A687AB-08B6-974C-861B-4875A09AE7FA}" type="slidenum">
              <a:rPr lang="fr-FR" smtClean="0"/>
              <a:t>16</a:t>
            </a:fld>
            <a:endParaRPr lang="fr-FR"/>
          </a:p>
        </p:txBody>
      </p:sp>
    </p:spTree>
    <p:extLst>
      <p:ext uri="{BB962C8B-B14F-4D97-AF65-F5344CB8AC3E}">
        <p14:creationId xmlns:p14="http://schemas.microsoft.com/office/powerpoint/2010/main" val="422374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Photo of GANIL </a:t>
            </a:r>
            <a:r>
              <a:rPr lang="fr-FR" dirty="0" err="1" smtClean="0"/>
              <a:t>fall</a:t>
            </a:r>
            <a:r>
              <a:rPr lang="fr-FR" dirty="0" smtClean="0"/>
              <a:t> 2016 </a:t>
            </a:r>
            <a:r>
              <a:rPr lang="fr-FR" dirty="0" err="1" smtClean="0"/>
              <a:t>with</a:t>
            </a:r>
            <a:r>
              <a:rPr lang="fr-FR" dirty="0" smtClean="0"/>
              <a:t> 32 detectors – </a:t>
            </a:r>
            <a:r>
              <a:rPr lang="fr-FR" dirty="0" err="1" smtClean="0"/>
              <a:t>procurement</a:t>
            </a:r>
            <a:r>
              <a:rPr lang="fr-FR" baseline="0" dirty="0" smtClean="0"/>
              <a:t> of ~60 capsules by 2022. </a:t>
            </a:r>
            <a:r>
              <a:rPr lang="fr-FR" baseline="0" dirty="0" err="1" smtClean="0"/>
              <a:t>Already</a:t>
            </a:r>
            <a:r>
              <a:rPr lang="fr-FR" baseline="0" dirty="0" smtClean="0"/>
              <a:t> 47 in 2019 (</a:t>
            </a:r>
            <a:r>
              <a:rPr lang="fr-FR" baseline="0" dirty="0" err="1" smtClean="0"/>
              <a:t>Finalnd</a:t>
            </a:r>
            <a:r>
              <a:rPr lang="fr-FR" baseline="0" dirty="0" smtClean="0"/>
              <a:t> and </a:t>
            </a:r>
            <a:r>
              <a:rPr lang="fr-FR" baseline="0" dirty="0" err="1" smtClean="0"/>
              <a:t>Hungary</a:t>
            </a:r>
            <a:r>
              <a:rPr lang="fr-FR" baseline="0" dirty="0" smtClean="0"/>
              <a:t> have </a:t>
            </a:r>
            <a:r>
              <a:rPr lang="fr-FR" baseline="0" dirty="0" err="1" smtClean="0"/>
              <a:t>ordered</a:t>
            </a:r>
            <a:r>
              <a:rPr lang="fr-FR" baseline="0" dirty="0" smtClean="0"/>
              <a:t> – </a:t>
            </a:r>
            <a:r>
              <a:rPr lang="fr-FR" baseline="0" dirty="0" err="1" smtClean="0"/>
              <a:t>delivery</a:t>
            </a:r>
            <a:r>
              <a:rPr lang="fr-FR" baseline="0" dirty="0" smtClean="0"/>
              <a:t> 2019 of 4 capsules + UK </a:t>
            </a:r>
            <a:r>
              <a:rPr lang="fr-FR" baseline="0" dirty="0" err="1" smtClean="0"/>
              <a:t>should</a:t>
            </a:r>
            <a:r>
              <a:rPr lang="fr-FR" baseline="0" dirty="0" smtClean="0"/>
              <a:t> </a:t>
            </a:r>
            <a:r>
              <a:rPr lang="fr-FR" baseline="0" dirty="0" err="1" smtClean="0"/>
              <a:t>order</a:t>
            </a:r>
            <a:r>
              <a:rPr lang="fr-FR" baseline="0" dirty="0" smtClean="0"/>
              <a:t> 2 ATC if </a:t>
            </a:r>
            <a:r>
              <a:rPr lang="fr-FR" baseline="0" dirty="0" err="1" smtClean="0"/>
              <a:t>successful</a:t>
            </a:r>
            <a:r>
              <a:rPr lang="fr-FR" baseline="0" dirty="0" smtClean="0"/>
              <a:t> </a:t>
            </a:r>
            <a:r>
              <a:rPr lang="fr-FR" baseline="0" dirty="0" err="1" smtClean="0"/>
              <a:t>grant</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17</a:t>
            </a:fld>
            <a:endParaRPr lang="fr-FR"/>
          </a:p>
        </p:txBody>
      </p:sp>
    </p:spTree>
    <p:extLst>
      <p:ext uri="{BB962C8B-B14F-4D97-AF65-F5344CB8AC3E}">
        <p14:creationId xmlns:p14="http://schemas.microsoft.com/office/powerpoint/2010/main" val="3389589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Maybe</a:t>
            </a:r>
            <a:r>
              <a:rPr lang="fr-FR" dirty="0" smtClean="0"/>
              <a:t> </a:t>
            </a:r>
            <a:r>
              <a:rPr lang="fr-FR" dirty="0" err="1" smtClean="0"/>
              <a:t>add</a:t>
            </a:r>
            <a:r>
              <a:rPr lang="fr-FR" dirty="0" smtClean="0"/>
              <a:t> </a:t>
            </a:r>
            <a:r>
              <a:rPr lang="fr-FR" baseline="0" dirty="0" err="1" smtClean="0"/>
              <a:t>numbers</a:t>
            </a:r>
            <a:r>
              <a:rPr lang="fr-FR" baseline="0" dirty="0" smtClean="0"/>
              <a:t> ? Crystal rate, PSA rate,  </a:t>
            </a:r>
            <a:r>
              <a:rPr lang="fr-FR" baseline="0" dirty="0" err="1" smtClean="0"/>
              <a:t>event</a:t>
            </a:r>
            <a:r>
              <a:rPr lang="fr-FR" baseline="0" dirty="0" smtClean="0"/>
              <a:t> rate…</a:t>
            </a:r>
            <a:r>
              <a:rPr lang="fr-FR" baseline="0" dirty="0" err="1" smtClean="0"/>
              <a:t>number</a:t>
            </a:r>
            <a:r>
              <a:rPr lang="fr-FR" baseline="0" dirty="0" smtClean="0"/>
              <a:t> of </a:t>
            </a:r>
            <a:r>
              <a:rPr lang="fr-FR" baseline="0" dirty="0" err="1" smtClean="0"/>
              <a:t>instrumented</a:t>
            </a:r>
            <a:r>
              <a:rPr lang="fr-FR" baseline="0" dirty="0" smtClean="0"/>
              <a:t> </a:t>
            </a:r>
            <a:r>
              <a:rPr lang="fr-FR" baseline="0" dirty="0" err="1" smtClean="0"/>
              <a:t>channels</a:t>
            </a:r>
            <a:r>
              <a:rPr lang="fr-FR" baseline="0" dirty="0" smtClean="0"/>
              <a:t> , TB of </a:t>
            </a:r>
            <a:r>
              <a:rPr lang="fr-FR" baseline="0" dirty="0" err="1" smtClean="0"/>
              <a:t>disk</a:t>
            </a:r>
            <a:r>
              <a:rPr lang="fr-FR" baseline="0" dirty="0" smtClean="0"/>
              <a:t> ? Or </a:t>
            </a:r>
            <a:r>
              <a:rPr lang="fr-FR" baseline="0" dirty="0" err="1" smtClean="0"/>
              <a:t>what</a:t>
            </a:r>
            <a:r>
              <a:rPr lang="fr-FR" baseline="0" dirty="0" smtClean="0"/>
              <a:t> </a:t>
            </a:r>
            <a:r>
              <a:rPr lang="fr-FR" baseline="0" dirty="0" err="1" smtClean="0"/>
              <a:t>other</a:t>
            </a:r>
            <a:r>
              <a:rPr lang="fr-FR" baseline="0" dirty="0" smtClean="0"/>
              <a:t> </a:t>
            </a:r>
            <a:r>
              <a:rPr lang="fr-FR" baseline="0" dirty="0" err="1" smtClean="0"/>
              <a:t>pretty</a:t>
            </a:r>
            <a:r>
              <a:rPr lang="fr-FR" baseline="0" dirty="0" smtClean="0"/>
              <a:t> </a:t>
            </a:r>
            <a:r>
              <a:rPr lang="fr-FR" baseline="0" dirty="0" err="1" smtClean="0"/>
              <a:t>picture</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E46D046C-6886-B74C-9FEA-D806F1F1D7DA}" type="slidenum">
              <a:rPr lang="fr-FR" smtClean="0"/>
              <a:t>18</a:t>
            </a:fld>
            <a:endParaRPr lang="fr-FR"/>
          </a:p>
        </p:txBody>
      </p:sp>
    </p:spTree>
    <p:extLst>
      <p:ext uri="{BB962C8B-B14F-4D97-AF65-F5344CB8AC3E}">
        <p14:creationId xmlns:p14="http://schemas.microsoft.com/office/powerpoint/2010/main" val="166869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Cliquez et modifiez le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Cliquez pour modifier le style des sous-titres du masque</a:t>
            </a:r>
            <a:endParaRPr lang="en-US"/>
          </a:p>
        </p:txBody>
      </p:sp>
      <p:sp>
        <p:nvSpPr>
          <p:cNvPr id="4" name="Date Placeholder 3"/>
          <p:cNvSpPr>
            <a:spLocks noGrp="1"/>
          </p:cNvSpPr>
          <p:nvPr>
            <p:ph type="dt" sz="half" idx="10"/>
          </p:nvPr>
        </p:nvSpPr>
        <p:spPr/>
        <p:txBody>
          <a:bodyPr/>
          <a:lstStyle/>
          <a:p>
            <a:fld id="{33380313-C809-6C41-A3E4-A6CF8E4458C6}" type="datetimeFigureOut">
              <a:rPr lang="fr-FR" smtClean="0"/>
              <a:t>19/06/19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Date Placeholder 3"/>
          <p:cNvSpPr>
            <a:spLocks noGrp="1"/>
          </p:cNvSpPr>
          <p:nvPr>
            <p:ph type="dt" sz="half" idx="10"/>
          </p:nvPr>
        </p:nvSpPr>
        <p:spPr/>
        <p:txBody>
          <a:bodyPr/>
          <a:lstStyle/>
          <a:p>
            <a:fld id="{33380313-C809-6C41-A3E4-A6CF8E4458C6}" type="datetimeFigureOut">
              <a:rPr lang="fr-FR" smtClean="0"/>
              <a:t>19/06/19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Cliquez et modifiez le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Date Placeholder 3"/>
          <p:cNvSpPr>
            <a:spLocks noGrp="1"/>
          </p:cNvSpPr>
          <p:nvPr>
            <p:ph type="dt" sz="half" idx="10"/>
          </p:nvPr>
        </p:nvSpPr>
        <p:spPr/>
        <p:txBody>
          <a:bodyPr/>
          <a:lstStyle/>
          <a:p>
            <a:fld id="{33380313-C809-6C41-A3E4-A6CF8E4458C6}" type="datetimeFigureOut">
              <a:rPr lang="fr-FR" smtClean="0"/>
              <a:t>19/06/19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Cliquez et modifiez le titre</a:t>
            </a:r>
            <a:endParaRPr lang="en-US"/>
          </a:p>
        </p:txBody>
      </p:sp>
      <p:sp>
        <p:nvSpPr>
          <p:cNvPr id="3" name="Content Placeholder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Date Placeholder 3"/>
          <p:cNvSpPr>
            <a:spLocks noGrp="1"/>
          </p:cNvSpPr>
          <p:nvPr>
            <p:ph type="dt" sz="half" idx="10"/>
          </p:nvPr>
        </p:nvSpPr>
        <p:spPr/>
        <p:txBody>
          <a:bodyPr/>
          <a:lstStyle/>
          <a:p>
            <a:fld id="{33380313-C809-6C41-A3E4-A6CF8E4458C6}" type="datetimeFigureOut">
              <a:rPr lang="fr-FR" smtClean="0"/>
              <a:t>19/06/19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Cliquez et modifiez le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Cliquez pour modifier les styles du texte du masque</a:t>
            </a:r>
          </a:p>
        </p:txBody>
      </p:sp>
      <p:sp>
        <p:nvSpPr>
          <p:cNvPr id="4" name="Date Placeholder 3"/>
          <p:cNvSpPr>
            <a:spLocks noGrp="1"/>
          </p:cNvSpPr>
          <p:nvPr>
            <p:ph type="dt" sz="half" idx="10"/>
          </p:nvPr>
        </p:nvSpPr>
        <p:spPr/>
        <p:txBody>
          <a:bodyPr/>
          <a:lstStyle/>
          <a:p>
            <a:fld id="{33380313-C809-6C41-A3E4-A6CF8E4458C6}" type="datetimeFigureOut">
              <a:rPr lang="fr-FR" smtClean="0"/>
              <a:t>19/06/19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Cliquez et modifiez le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5" name="Date Placeholder 4"/>
          <p:cNvSpPr>
            <a:spLocks noGrp="1"/>
          </p:cNvSpPr>
          <p:nvPr>
            <p:ph type="dt" sz="half" idx="10"/>
          </p:nvPr>
        </p:nvSpPr>
        <p:spPr/>
        <p:txBody>
          <a:bodyPr/>
          <a:lstStyle/>
          <a:p>
            <a:fld id="{33380313-C809-6C41-A3E4-A6CF8E4458C6}" type="datetimeFigureOut">
              <a:rPr lang="fr-FR" smtClean="0"/>
              <a:t>19/06/19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Cliquez et modifiez le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7" name="Date Placeholder 6"/>
          <p:cNvSpPr>
            <a:spLocks noGrp="1"/>
          </p:cNvSpPr>
          <p:nvPr>
            <p:ph type="dt" sz="half" idx="10"/>
          </p:nvPr>
        </p:nvSpPr>
        <p:spPr/>
        <p:txBody>
          <a:bodyPr/>
          <a:lstStyle/>
          <a:p>
            <a:fld id="{33380313-C809-6C41-A3E4-A6CF8E4458C6}" type="datetimeFigureOut">
              <a:rPr lang="fr-FR" smtClean="0"/>
              <a:t>19/06/19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Cliquez et modifiez le titre</a:t>
            </a:r>
            <a:endParaRPr lang="en-US"/>
          </a:p>
        </p:txBody>
      </p:sp>
      <p:sp>
        <p:nvSpPr>
          <p:cNvPr id="3" name="Date Placeholder 2"/>
          <p:cNvSpPr>
            <a:spLocks noGrp="1"/>
          </p:cNvSpPr>
          <p:nvPr>
            <p:ph type="dt" sz="half" idx="10"/>
          </p:nvPr>
        </p:nvSpPr>
        <p:spPr/>
        <p:txBody>
          <a:bodyPr/>
          <a:lstStyle/>
          <a:p>
            <a:fld id="{33380313-C809-6C41-A3E4-A6CF8E4458C6}" type="datetimeFigureOut">
              <a:rPr lang="fr-FR" smtClean="0"/>
              <a:t>19/06/19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80313-C809-6C41-A3E4-A6CF8E4458C6}" type="datetimeFigureOut">
              <a:rPr lang="fr-FR" smtClean="0"/>
              <a:t>19/06/19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Cliquez et modifiez le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Date Placeholder 4"/>
          <p:cNvSpPr>
            <a:spLocks noGrp="1"/>
          </p:cNvSpPr>
          <p:nvPr>
            <p:ph type="dt" sz="half" idx="10"/>
          </p:nvPr>
        </p:nvSpPr>
        <p:spPr/>
        <p:txBody>
          <a:bodyPr/>
          <a:lstStyle/>
          <a:p>
            <a:fld id="{33380313-C809-6C41-A3E4-A6CF8E4458C6}" type="datetimeFigureOut">
              <a:rPr lang="fr-FR" smtClean="0"/>
              <a:t>19/06/19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Cliquez et modifiez le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Faire glisser l'image vers l'espace réservé ou cliquer sur l'icône pour l'ajouter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Date Placeholder 4"/>
          <p:cNvSpPr>
            <a:spLocks noGrp="1"/>
          </p:cNvSpPr>
          <p:nvPr>
            <p:ph type="dt" sz="half" idx="10"/>
          </p:nvPr>
        </p:nvSpPr>
        <p:spPr/>
        <p:txBody>
          <a:bodyPr/>
          <a:lstStyle/>
          <a:p>
            <a:fld id="{33380313-C809-6C41-A3E4-A6CF8E4458C6}" type="datetimeFigureOut">
              <a:rPr lang="fr-FR" smtClean="0"/>
              <a:t>19/06/19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A7FB1E8-EC1C-0E4D-9714-D53EC252244E}" type="slidenum">
              <a:rPr lang="fr-FR" smtClean="0"/>
              <a:t>‹#›</a:t>
            </a:fld>
            <a:endParaRPr lang="fr-FR"/>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Cliquez et modifiez le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80313-C809-6C41-A3E4-A6CF8E4458C6}" type="datetimeFigureOut">
              <a:rPr lang="fr-FR" smtClean="0"/>
              <a:t>19/06/19</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FB1E8-EC1C-0E4D-9714-D53EC252244E}" type="slidenum">
              <a:rPr lang="fr-FR" smtClean="0"/>
              <a:t>‹#›</a:t>
            </a:fld>
            <a:endParaRPr lang="fr-F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2.xml.rels><?xml version="1.0" encoding="UTF-8" standalone="yes"?>
<Relationships xmlns="http://schemas.openxmlformats.org/package/2006/relationships"><Relationship Id="rId11" Type="http://schemas.openxmlformats.org/officeDocument/2006/relationships/image" Target="../media/image48.jpeg"/><Relationship Id="rId12" Type="http://schemas.openxmlformats.org/officeDocument/2006/relationships/image" Target="../media/image49.jpg"/><Relationship Id="rId13" Type="http://schemas.openxmlformats.org/officeDocument/2006/relationships/image" Target="../media/image50.png"/><Relationship Id="rId1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chart" Target="../charts/chart2.xml"/><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microsoft.com/office/2007/relationships/hdphoto" Target="../media/hdphoto6.wdp"/><Relationship Id="rId6" Type="http://schemas.openxmlformats.org/officeDocument/2006/relationships/image" Target="../media/image67.png"/><Relationship Id="rId7" Type="http://schemas.microsoft.com/office/2007/relationships/hdphoto" Target="../media/hdphoto7.wdp"/><Relationship Id="rId8"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gif"/><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 Id="rId3"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4" Type="http://schemas.microsoft.com/office/2007/relationships/hdphoto" Target="../media/hdphoto8.wdp"/><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87.tiff"/><Relationship Id="rId4" Type="http://schemas.openxmlformats.org/officeDocument/2006/relationships/image" Target="../media/image88.png"/><Relationship Id="rId5" Type="http://schemas.microsoft.com/office/2007/relationships/hdphoto" Target="../media/hdphoto9.wdp"/><Relationship Id="rId6" Type="http://schemas.openxmlformats.org/officeDocument/2006/relationships/image" Target="../media/image89.png"/><Relationship Id="rId7"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microsoft.com/office/2007/relationships/hdphoto" Target="../media/hdphoto1.wdp"/><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8.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24.jp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oleObject" Target="../embeddings/oleObject1.bin"/><Relationship Id="rId7" Type="http://schemas.openxmlformats.org/officeDocument/2006/relationships/image" Target="../media/image22.emf"/><Relationship Id="rId8" Type="http://schemas.openxmlformats.org/officeDocument/2006/relationships/oleObject" Target="../embeddings/oleObject2.bin"/><Relationship Id="rId9" Type="http://schemas.openxmlformats.org/officeDocument/2006/relationships/image" Target="../media/image23.emf"/><Relationship Id="rId10"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31.jpeg"/><Relationship Id="rId5" Type="http://schemas.openxmlformats.org/officeDocument/2006/relationships/image" Target="../media/image32.png"/><Relationship Id="rId6" Type="http://schemas.microsoft.com/office/2007/relationships/hdphoto" Target="../media/hdphoto5.wdp"/><Relationship Id="rId7"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573725"/>
            <a:ext cx="7772400" cy="1470025"/>
          </a:xfrm>
        </p:spPr>
        <p:txBody>
          <a:bodyPr>
            <a:normAutofit/>
          </a:bodyPr>
          <a:lstStyle/>
          <a:p>
            <a:r>
              <a:rPr lang="fr-FR" sz="5400" dirty="0" smtClean="0"/>
              <a:t>AGATA – phase 2</a:t>
            </a:r>
            <a:endParaRPr lang="fr-FR" sz="5400" dirty="0"/>
          </a:p>
        </p:txBody>
      </p:sp>
      <p:sp>
        <p:nvSpPr>
          <p:cNvPr id="3" name="Sous-titre 2"/>
          <p:cNvSpPr>
            <a:spLocks noGrp="1"/>
          </p:cNvSpPr>
          <p:nvPr>
            <p:ph type="subTitle" idx="1"/>
          </p:nvPr>
        </p:nvSpPr>
        <p:spPr>
          <a:xfrm>
            <a:off x="1371600" y="3513667"/>
            <a:ext cx="6400800" cy="1752600"/>
          </a:xfrm>
        </p:spPr>
        <p:txBody>
          <a:bodyPr>
            <a:normAutofit/>
          </a:bodyPr>
          <a:lstStyle/>
          <a:p>
            <a:r>
              <a:rPr lang="fr-FR" sz="2000" dirty="0" err="1" smtClean="0"/>
              <a:t>Prepared</a:t>
            </a:r>
            <a:r>
              <a:rPr lang="fr-FR" sz="2000" dirty="0" smtClean="0"/>
              <a:t> by the AGATA-France </a:t>
            </a:r>
            <a:r>
              <a:rPr lang="fr-FR" sz="2000" dirty="0" err="1" smtClean="0"/>
              <a:t>community</a:t>
            </a:r>
            <a:r>
              <a:rPr lang="fr-FR" sz="2000" dirty="0" smtClean="0"/>
              <a:t> (in2p3,GANIL,CEA)</a:t>
            </a:r>
            <a:endParaRPr lang="fr-FR" sz="2000" dirty="0"/>
          </a:p>
        </p:txBody>
      </p:sp>
      <p:pic>
        <p:nvPicPr>
          <p:cNvPr id="4" name="Image 3" descr="logoAGATAFran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744" y="4754100"/>
            <a:ext cx="1123950" cy="1552575"/>
          </a:xfrm>
          <a:prstGeom prst="rect">
            <a:avLst/>
          </a:prstGeom>
        </p:spPr>
      </p:pic>
    </p:spTree>
    <p:extLst>
      <p:ext uri="{BB962C8B-B14F-4D97-AF65-F5344CB8AC3E}">
        <p14:creationId xmlns:p14="http://schemas.microsoft.com/office/powerpoint/2010/main" val="647496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7158"/>
            <a:ext cx="8229600" cy="1143000"/>
          </a:xfrm>
        </p:spPr>
        <p:txBody>
          <a:bodyPr/>
          <a:lstStyle/>
          <a:p>
            <a:r>
              <a:rPr lang="fr-FR" dirty="0" smtClean="0">
                <a:latin typeface="Symbol" charset="2"/>
                <a:cs typeface="Symbol" charset="2"/>
              </a:rPr>
              <a:t>g</a:t>
            </a:r>
            <a:r>
              <a:rPr lang="fr-FR" dirty="0" smtClean="0"/>
              <a:t>- </a:t>
            </a:r>
            <a:r>
              <a:rPr lang="fr-FR" dirty="0" err="1" smtClean="0"/>
              <a:t>tracking</a:t>
            </a:r>
            <a:r>
              <a:rPr lang="fr-FR" dirty="0" smtClean="0"/>
              <a:t> </a:t>
            </a:r>
            <a:r>
              <a:rPr lang="fr-FR" dirty="0" err="1" smtClean="0"/>
              <a:t>arrays</a:t>
            </a:r>
            <a:endParaRPr lang="fr-FR" dirty="0"/>
          </a:p>
        </p:txBody>
      </p:sp>
      <p:grpSp>
        <p:nvGrpSpPr>
          <p:cNvPr id="4" name="Grouper 3"/>
          <p:cNvGrpSpPr/>
          <p:nvPr/>
        </p:nvGrpSpPr>
        <p:grpSpPr>
          <a:xfrm>
            <a:off x="710802" y="1328783"/>
            <a:ext cx="7133309" cy="3244850"/>
            <a:chOff x="710802" y="1328783"/>
            <a:chExt cx="7133309" cy="324485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l="17969" t="13542" r="19531" b="4297"/>
            <a:stretch>
              <a:fillRect/>
            </a:stretch>
          </p:blipFill>
          <p:spPr bwMode="auto">
            <a:xfrm>
              <a:off x="710802" y="1333500"/>
              <a:ext cx="3281875"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descr="Quickie04"/>
            <p:cNvPicPr>
              <a:picLocks noChangeAspect="1" noChangeArrowheads="1"/>
            </p:cNvPicPr>
            <p:nvPr/>
          </p:nvPicPr>
          <p:blipFill>
            <a:blip r:embed="rId3">
              <a:extLst>
                <a:ext uri="{28A0092B-C50C-407E-A947-70E740481C1C}">
                  <a14:useLocalDpi xmlns:a14="http://schemas.microsoft.com/office/drawing/2010/main" val="0"/>
                </a:ext>
              </a:extLst>
            </a:blip>
            <a:srcRect l="7355" b="14325"/>
            <a:stretch>
              <a:fillRect/>
            </a:stretch>
          </p:blipFill>
          <p:spPr bwMode="auto">
            <a:xfrm>
              <a:off x="4762500" y="1328783"/>
              <a:ext cx="3081611" cy="323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3036387" y="4164085"/>
              <a:ext cx="843463" cy="369332"/>
            </a:xfrm>
            <a:prstGeom prst="rect">
              <a:avLst/>
            </a:prstGeom>
            <a:noFill/>
          </p:spPr>
          <p:txBody>
            <a:bodyPr wrap="none" rtlCol="0">
              <a:spAutoFit/>
            </a:bodyPr>
            <a:lstStyle/>
            <a:p>
              <a:r>
                <a:rPr lang="fr-FR" dirty="0" smtClean="0"/>
                <a:t>AGATA</a:t>
              </a:r>
              <a:endParaRPr lang="fr-FR" dirty="0"/>
            </a:p>
          </p:txBody>
        </p:sp>
        <p:sp>
          <p:nvSpPr>
            <p:cNvPr id="13" name="ZoneTexte 12"/>
            <p:cNvSpPr txBox="1"/>
            <p:nvPr/>
          </p:nvSpPr>
          <p:spPr>
            <a:xfrm>
              <a:off x="4762500" y="4204301"/>
              <a:ext cx="1740418" cy="369332"/>
            </a:xfrm>
            <a:prstGeom prst="rect">
              <a:avLst/>
            </a:prstGeom>
            <a:noFill/>
          </p:spPr>
          <p:txBody>
            <a:bodyPr wrap="none" rtlCol="0">
              <a:spAutoFit/>
            </a:bodyPr>
            <a:lstStyle/>
            <a:p>
              <a:r>
                <a:rPr lang="fr-FR" dirty="0" smtClean="0"/>
                <a:t>GRETINA</a:t>
              </a:r>
              <a:r>
                <a:rPr lang="fr-FR" dirty="0" smtClean="0">
                  <a:solidFill>
                    <a:srgbClr val="000000"/>
                  </a:solidFill>
                </a:rPr>
                <a:t>/GRETA</a:t>
              </a:r>
              <a:endParaRPr lang="fr-FR" dirty="0">
                <a:solidFill>
                  <a:srgbClr val="000000"/>
                </a:solidFill>
              </a:endParaRPr>
            </a:p>
          </p:txBody>
        </p:sp>
      </p:grpSp>
      <p:grpSp>
        <p:nvGrpSpPr>
          <p:cNvPr id="8" name="Grouper 7"/>
          <p:cNvGrpSpPr/>
          <p:nvPr/>
        </p:nvGrpSpPr>
        <p:grpSpPr>
          <a:xfrm>
            <a:off x="1276351" y="4931664"/>
            <a:ext cx="6298964" cy="1631216"/>
            <a:chOff x="222251" y="5228945"/>
            <a:chExt cx="6298964" cy="1631216"/>
          </a:xfrm>
        </p:grpSpPr>
        <p:sp>
          <p:nvSpPr>
            <p:cNvPr id="17" name="ZoneTexte 16"/>
            <p:cNvSpPr txBox="1"/>
            <p:nvPr/>
          </p:nvSpPr>
          <p:spPr>
            <a:xfrm>
              <a:off x="222251" y="5228945"/>
              <a:ext cx="2675958" cy="1631216"/>
            </a:xfrm>
            <a:prstGeom prst="rect">
              <a:avLst/>
            </a:prstGeom>
            <a:noFill/>
            <a:ln>
              <a:solidFill>
                <a:srgbClr val="FFFFFF"/>
              </a:solidFill>
            </a:ln>
          </p:spPr>
          <p:txBody>
            <a:bodyPr wrap="none" rtlCol="0">
              <a:spAutoFit/>
            </a:bodyPr>
            <a:lstStyle/>
            <a:p>
              <a:r>
                <a:rPr lang="fr-FR" sz="2000" dirty="0" smtClean="0"/>
                <a:t>High position </a:t>
              </a:r>
              <a:r>
                <a:rPr lang="fr-FR" sz="2000" dirty="0" err="1" smtClean="0"/>
                <a:t>resolution</a:t>
              </a:r>
              <a:endParaRPr lang="fr-FR" sz="2000" dirty="0" smtClean="0"/>
            </a:p>
            <a:p>
              <a:r>
                <a:rPr lang="fr-FR" sz="2000" dirty="0" smtClean="0"/>
                <a:t>High </a:t>
              </a:r>
              <a:r>
                <a:rPr lang="fr-FR" sz="2000" dirty="0" err="1" smtClean="0"/>
                <a:t>efficiency</a:t>
              </a:r>
              <a:endParaRPr lang="fr-FR" sz="2000" dirty="0" smtClean="0"/>
            </a:p>
            <a:p>
              <a:r>
                <a:rPr lang="fr-FR" sz="2000" dirty="0" smtClean="0"/>
                <a:t>High </a:t>
              </a:r>
              <a:r>
                <a:rPr lang="fr-FR" sz="2000" dirty="0" err="1" smtClean="0"/>
                <a:t>resolving</a:t>
              </a:r>
              <a:r>
                <a:rPr lang="fr-FR" sz="2000" dirty="0" smtClean="0"/>
                <a:t> power</a:t>
              </a:r>
            </a:p>
            <a:p>
              <a:r>
                <a:rPr lang="fr-FR" sz="2000" dirty="0" smtClean="0"/>
                <a:t>High </a:t>
              </a:r>
              <a:r>
                <a:rPr lang="fr-FR" sz="2000" dirty="0" err="1" smtClean="0"/>
                <a:t>counting</a:t>
              </a:r>
              <a:r>
                <a:rPr lang="fr-FR" sz="2000" dirty="0" smtClean="0"/>
                <a:t> rate</a:t>
              </a:r>
            </a:p>
            <a:p>
              <a:r>
                <a:rPr lang="fr-FR" sz="2000" dirty="0" smtClean="0"/>
                <a:t>Background rejection</a:t>
              </a:r>
              <a:endParaRPr lang="fr-FR" sz="2000" dirty="0"/>
            </a:p>
          </p:txBody>
        </p:sp>
        <p:sp>
          <p:nvSpPr>
            <p:cNvPr id="18" name="ZoneTexte 17"/>
            <p:cNvSpPr txBox="1"/>
            <p:nvPr/>
          </p:nvSpPr>
          <p:spPr>
            <a:xfrm>
              <a:off x="4012070" y="5337828"/>
              <a:ext cx="2509145" cy="1323439"/>
            </a:xfrm>
            <a:prstGeom prst="rect">
              <a:avLst/>
            </a:prstGeom>
            <a:noFill/>
            <a:ln>
              <a:solidFill>
                <a:srgbClr val="FFFFFF"/>
              </a:solidFill>
            </a:ln>
          </p:spPr>
          <p:txBody>
            <a:bodyPr wrap="none" rtlCol="0">
              <a:spAutoFit/>
            </a:bodyPr>
            <a:lstStyle/>
            <a:p>
              <a:r>
                <a:rPr lang="fr-FR" sz="2000" dirty="0" smtClean="0"/>
                <a:t>Large </a:t>
              </a:r>
              <a:r>
                <a:rPr lang="fr-FR" sz="2000" dirty="0" err="1" smtClean="0"/>
                <a:t>recoil</a:t>
              </a:r>
              <a:r>
                <a:rPr lang="fr-FR" sz="2000" dirty="0" smtClean="0"/>
                <a:t> </a:t>
              </a:r>
              <a:r>
                <a:rPr lang="fr-FR" sz="2000" dirty="0" err="1" smtClean="0"/>
                <a:t>velocitites</a:t>
              </a:r>
              <a:endParaRPr lang="fr-FR" sz="2000" dirty="0" smtClean="0"/>
            </a:p>
            <a:p>
              <a:r>
                <a:rPr lang="fr-FR" sz="2000" dirty="0" err="1" smtClean="0"/>
                <a:t>Low</a:t>
              </a:r>
              <a:r>
                <a:rPr lang="fr-FR" sz="2000" dirty="0" smtClean="0"/>
                <a:t> </a:t>
              </a:r>
              <a:r>
                <a:rPr lang="fr-FR" sz="2000" dirty="0" err="1" smtClean="0"/>
                <a:t>beam</a:t>
              </a:r>
              <a:r>
                <a:rPr lang="fr-FR" sz="2000" dirty="0" smtClean="0"/>
                <a:t> </a:t>
              </a:r>
              <a:r>
                <a:rPr lang="fr-FR" sz="2000" dirty="0" err="1" smtClean="0"/>
                <a:t>intensities</a:t>
              </a:r>
              <a:endParaRPr lang="fr-FR" sz="2000" dirty="0" smtClean="0"/>
            </a:p>
            <a:p>
              <a:r>
                <a:rPr lang="fr-FR" sz="2000" dirty="0" smtClean="0"/>
                <a:t>Rare </a:t>
              </a:r>
              <a:r>
                <a:rPr lang="fr-FR" sz="2000" dirty="0" err="1" smtClean="0"/>
                <a:t>events</a:t>
              </a:r>
              <a:endParaRPr lang="fr-FR" sz="2000" dirty="0" smtClean="0"/>
            </a:p>
            <a:p>
              <a:r>
                <a:rPr lang="fr-FR" sz="2000" dirty="0" smtClean="0"/>
                <a:t>Large background</a:t>
              </a:r>
            </a:p>
          </p:txBody>
        </p:sp>
        <p:sp>
          <p:nvSpPr>
            <p:cNvPr id="19" name="Flèche vers la droite 18"/>
            <p:cNvSpPr/>
            <p:nvPr/>
          </p:nvSpPr>
          <p:spPr>
            <a:xfrm>
              <a:off x="3060700" y="5705316"/>
              <a:ext cx="787400" cy="441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a:p>
          </p:txBody>
        </p:sp>
      </p:grpSp>
    </p:spTree>
    <p:extLst>
      <p:ext uri="{BB962C8B-B14F-4D97-AF65-F5344CB8AC3E}">
        <p14:creationId xmlns:p14="http://schemas.microsoft.com/office/powerpoint/2010/main" val="25838967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7888"/>
            <a:ext cx="8229600" cy="1143000"/>
          </a:xfrm>
        </p:spPr>
        <p:txBody>
          <a:bodyPr/>
          <a:lstStyle/>
          <a:p>
            <a:r>
              <a:rPr lang="fr-FR" dirty="0" err="1" smtClean="0"/>
              <a:t>Tracking</a:t>
            </a:r>
            <a:r>
              <a:rPr lang="fr-FR" dirty="0" smtClean="0"/>
              <a:t> </a:t>
            </a:r>
            <a:r>
              <a:rPr lang="fr-FR" dirty="0" err="1"/>
              <a:t>i</a:t>
            </a:r>
            <a:r>
              <a:rPr lang="fr-FR" dirty="0" err="1" smtClean="0"/>
              <a:t>ngredients</a:t>
            </a:r>
            <a:endParaRPr lang="fr-FR" dirty="0"/>
          </a:p>
        </p:txBody>
      </p:sp>
      <p:sp>
        <p:nvSpPr>
          <p:cNvPr id="5" name="Freeform 4"/>
          <p:cNvSpPr>
            <a:spLocks/>
          </p:cNvSpPr>
          <p:nvPr/>
        </p:nvSpPr>
        <p:spPr bwMode="auto">
          <a:xfrm>
            <a:off x="1295400" y="1219200"/>
            <a:ext cx="6324600" cy="5016500"/>
          </a:xfrm>
          <a:custGeom>
            <a:avLst/>
            <a:gdLst>
              <a:gd name="T0" fmla="*/ 0 w 3984"/>
              <a:gd name="T1" fmla="*/ 0 h 3264"/>
              <a:gd name="T2" fmla="*/ 0 w 3984"/>
              <a:gd name="T3" fmla="*/ 3264 h 3264"/>
              <a:gd name="T4" fmla="*/ 2016 w 3984"/>
              <a:gd name="T5" fmla="*/ 3264 h 3264"/>
              <a:gd name="T6" fmla="*/ 2016 w 3984"/>
              <a:gd name="T7" fmla="*/ 96 h 3264"/>
              <a:gd name="T8" fmla="*/ 3984 w 3984"/>
              <a:gd name="T9" fmla="*/ 96 h 3264"/>
              <a:gd name="T10" fmla="*/ 3984 w 3984"/>
              <a:gd name="T11" fmla="*/ 2640 h 3264"/>
            </a:gdLst>
            <a:ahLst/>
            <a:cxnLst>
              <a:cxn ang="0">
                <a:pos x="T0" y="T1"/>
              </a:cxn>
              <a:cxn ang="0">
                <a:pos x="T2" y="T3"/>
              </a:cxn>
              <a:cxn ang="0">
                <a:pos x="T4" y="T5"/>
              </a:cxn>
              <a:cxn ang="0">
                <a:pos x="T6" y="T7"/>
              </a:cxn>
              <a:cxn ang="0">
                <a:pos x="T8" y="T9"/>
              </a:cxn>
              <a:cxn ang="0">
                <a:pos x="T10" y="T11"/>
              </a:cxn>
            </a:cxnLst>
            <a:rect l="0" t="0" r="r" b="b"/>
            <a:pathLst>
              <a:path w="3984" h="3264">
                <a:moveTo>
                  <a:pt x="0" y="0"/>
                </a:moveTo>
                <a:lnTo>
                  <a:pt x="0" y="3264"/>
                </a:lnTo>
                <a:lnTo>
                  <a:pt x="2016" y="3264"/>
                </a:lnTo>
                <a:lnTo>
                  <a:pt x="2016" y="96"/>
                </a:lnTo>
                <a:lnTo>
                  <a:pt x="3984" y="96"/>
                </a:lnTo>
                <a:lnTo>
                  <a:pt x="3984" y="2640"/>
                </a:lnTo>
              </a:path>
            </a:pathLst>
          </a:custGeom>
          <a:noFill/>
          <a:ln w="6350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6" name="Text Box 6"/>
          <p:cNvSpPr txBox="1">
            <a:spLocks noChangeArrowheads="1"/>
          </p:cNvSpPr>
          <p:nvPr/>
        </p:nvSpPr>
        <p:spPr bwMode="auto">
          <a:xfrm>
            <a:off x="3484563" y="3151188"/>
            <a:ext cx="2022475" cy="730250"/>
          </a:xfrm>
          <a:prstGeom prst="rect">
            <a:avLst/>
          </a:prstGeom>
          <a:solidFill>
            <a:schemeClr val="bg1"/>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de-DE" sz="1400" b="1"/>
              <a:t>Pulse Shape Analysis</a:t>
            </a:r>
            <a:r>
              <a:rPr lang="en-GB" sz="1400" b="1"/>
              <a:t/>
            </a:r>
            <a:br>
              <a:rPr lang="en-GB" sz="1400" b="1"/>
            </a:br>
            <a:r>
              <a:rPr lang="en-GB" sz="1400" b="1"/>
              <a:t>to decompose</a:t>
            </a:r>
            <a:br>
              <a:rPr lang="en-GB" sz="1400" b="1"/>
            </a:br>
            <a:r>
              <a:rPr lang="en-GB" sz="1400" b="1"/>
              <a:t>recorded waves </a:t>
            </a:r>
          </a:p>
        </p:txBody>
      </p:sp>
      <p:sp>
        <p:nvSpPr>
          <p:cNvPr id="7" name="Text Box 7"/>
          <p:cNvSpPr txBox="1">
            <a:spLocks noChangeArrowheads="1"/>
          </p:cNvSpPr>
          <p:nvPr/>
        </p:nvSpPr>
        <p:spPr bwMode="auto">
          <a:xfrm>
            <a:off x="304800" y="1997075"/>
            <a:ext cx="1982788" cy="523220"/>
          </a:xfrm>
          <a:prstGeom prst="rect">
            <a:avLst/>
          </a:prstGeom>
          <a:solidFill>
            <a:schemeClr val="bg1"/>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GB" sz="1400" b="1" dirty="0" smtClean="0"/>
              <a:t>36-fold segmented </a:t>
            </a:r>
            <a:endParaRPr lang="en-GB" sz="1400" b="1" dirty="0"/>
          </a:p>
          <a:p>
            <a:pPr algn="ctr" eaLnBrk="1" hangingPunct="1">
              <a:defRPr/>
            </a:pPr>
            <a:r>
              <a:rPr lang="en-GB" sz="1400" b="1" dirty="0" err="1"/>
              <a:t>HPGe</a:t>
            </a:r>
            <a:r>
              <a:rPr lang="en-GB" sz="1400" b="1" dirty="0"/>
              <a:t> detectors</a:t>
            </a:r>
          </a:p>
        </p:txBody>
      </p:sp>
      <p:sp>
        <p:nvSpPr>
          <p:cNvPr id="8" name="Text Box 16"/>
          <p:cNvSpPr txBox="1">
            <a:spLocks noChangeArrowheads="1"/>
          </p:cNvSpPr>
          <p:nvPr/>
        </p:nvSpPr>
        <p:spPr bwMode="auto">
          <a:xfrm>
            <a:off x="3549650" y="1800225"/>
            <a:ext cx="1890713" cy="942975"/>
          </a:xfrm>
          <a:prstGeom prst="rect">
            <a:avLst/>
          </a:prstGeom>
          <a:solidFill>
            <a:schemeClr val="bg1"/>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GB" sz="1400" b="1"/>
              <a:t>Identified </a:t>
            </a:r>
          </a:p>
          <a:p>
            <a:pPr algn="ctr" eaLnBrk="1" hangingPunct="1">
              <a:defRPr/>
            </a:pPr>
            <a:r>
              <a:rPr lang="en-GB" sz="1400" b="1"/>
              <a:t>interaction points</a:t>
            </a:r>
          </a:p>
          <a:p>
            <a:pPr algn="ctr" eaLnBrk="1" hangingPunct="1">
              <a:defRPr/>
            </a:pPr>
            <a:endParaRPr lang="en-GB" sz="1400" b="1"/>
          </a:p>
          <a:p>
            <a:pPr algn="ctr" eaLnBrk="1" hangingPunct="1">
              <a:defRPr/>
            </a:pPr>
            <a:endParaRPr lang="en-GB" sz="1400" b="1"/>
          </a:p>
        </p:txBody>
      </p:sp>
      <p:sp>
        <p:nvSpPr>
          <p:cNvPr id="9" name="Text Box 17"/>
          <p:cNvSpPr txBox="1">
            <a:spLocks noChangeArrowheads="1"/>
          </p:cNvSpPr>
          <p:nvPr/>
        </p:nvSpPr>
        <p:spPr bwMode="auto">
          <a:xfrm>
            <a:off x="3959225" y="2338388"/>
            <a:ext cx="1001930" cy="338554"/>
          </a:xfrm>
          <a:prstGeom prst="rect">
            <a:avLst/>
          </a:prstGeom>
          <a:solidFill>
            <a:srgbClr val="FFFFFF"/>
          </a:solidFill>
          <a:ln w="31750">
            <a:solidFill>
              <a:srgbClr val="000000"/>
            </a:solidFill>
            <a:miter lim="800000"/>
            <a:headEnd/>
            <a:tailEnd/>
          </a:ln>
          <a:effectLst/>
          <a:extLst/>
        </p:spPr>
        <p:txBody>
          <a:bodyPr wrap="none">
            <a:spAutoFit/>
          </a:bodyPr>
          <a:lstStyle/>
          <a:p>
            <a:pPr eaLnBrk="1" hangingPunct="1">
              <a:defRPr/>
            </a:pPr>
            <a:r>
              <a:rPr lang="en-US" sz="1600" b="1" dirty="0">
                <a:solidFill>
                  <a:srgbClr val="000000"/>
                </a:solidFill>
              </a:rPr>
              <a:t>(</a:t>
            </a:r>
            <a:r>
              <a:rPr lang="en-US" sz="1600" b="1" dirty="0" err="1">
                <a:solidFill>
                  <a:srgbClr val="000000"/>
                </a:solidFill>
              </a:rPr>
              <a:t>x,y,z,E,t</a:t>
            </a:r>
            <a:r>
              <a:rPr lang="en-US" sz="1600" b="1" dirty="0">
                <a:solidFill>
                  <a:srgbClr val="000000"/>
                </a:solidFill>
              </a:rPr>
              <a:t>)</a:t>
            </a:r>
            <a:r>
              <a:rPr lang="en-US" sz="1600" b="1" baseline="-25000" dirty="0" err="1">
                <a:solidFill>
                  <a:srgbClr val="000000"/>
                </a:solidFill>
              </a:rPr>
              <a:t>i</a:t>
            </a:r>
            <a:endParaRPr lang="en-US" sz="1600" b="1" baseline="-25000" dirty="0">
              <a:solidFill>
                <a:srgbClr val="000000"/>
              </a:solidFill>
            </a:endParaRPr>
          </a:p>
        </p:txBody>
      </p:sp>
      <p:sp>
        <p:nvSpPr>
          <p:cNvPr id="10" name="Text Box 18"/>
          <p:cNvSpPr txBox="1">
            <a:spLocks noChangeArrowheads="1"/>
          </p:cNvSpPr>
          <p:nvPr/>
        </p:nvSpPr>
        <p:spPr bwMode="auto">
          <a:xfrm>
            <a:off x="6248400" y="1905000"/>
            <a:ext cx="2590800" cy="730250"/>
          </a:xfrm>
          <a:prstGeom prst="rect">
            <a:avLst/>
          </a:prstGeom>
          <a:solidFill>
            <a:schemeClr val="bg1"/>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GB" sz="1400" b="1"/>
              <a:t>Reconstruction of photon trajectories by tracking algorithms</a:t>
            </a:r>
          </a:p>
        </p:txBody>
      </p:sp>
      <p:pic>
        <p:nvPicPr>
          <p:cNvPr id="11" name="Picture 19" descr="TrackingGamm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059113"/>
            <a:ext cx="2819400" cy="1158875"/>
          </a:xfrm>
          <a:prstGeom prst="rect">
            <a:avLst/>
          </a:prstGeom>
          <a:solidFill>
            <a:srgbClr val="FFFFFF"/>
          </a:solidFill>
          <a:effectLst/>
          <a:extLst/>
        </p:spPr>
      </p:pic>
      <p:sp>
        <p:nvSpPr>
          <p:cNvPr id="12" name="Text Box 20"/>
          <p:cNvSpPr txBox="1">
            <a:spLocks noChangeArrowheads="1"/>
          </p:cNvSpPr>
          <p:nvPr/>
        </p:nvSpPr>
        <p:spPr bwMode="auto">
          <a:xfrm>
            <a:off x="381000" y="4848225"/>
            <a:ext cx="1919288" cy="954107"/>
          </a:xfrm>
          <a:prstGeom prst="rect">
            <a:avLst/>
          </a:prstGeom>
          <a:solidFill>
            <a:schemeClr val="bg1"/>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GB" sz="1400" b="1" dirty="0" smtClean="0"/>
              <a:t>100 </a:t>
            </a:r>
            <a:r>
              <a:rPr lang="en-GB" sz="1400" b="1" dirty="0" err="1" smtClean="0"/>
              <a:t>Mhz</a:t>
            </a:r>
            <a:r>
              <a:rPr lang="en-GB" sz="1400" b="1" dirty="0" smtClean="0"/>
              <a:t>, 14 bit  sampling of segment </a:t>
            </a:r>
            <a:r>
              <a:rPr lang="en-GB" sz="1400" b="1" dirty="0"/>
              <a:t>and </a:t>
            </a:r>
            <a:r>
              <a:rPr lang="en-GB" sz="1400" b="1" dirty="0" smtClean="0"/>
              <a:t>central contact </a:t>
            </a:r>
            <a:r>
              <a:rPr lang="en-GB" sz="1400" b="1" dirty="0"/>
              <a:t>signals</a:t>
            </a:r>
          </a:p>
        </p:txBody>
      </p:sp>
      <p:sp>
        <p:nvSpPr>
          <p:cNvPr id="13" name="Text Box 23"/>
          <p:cNvSpPr txBox="1">
            <a:spLocks noChangeArrowheads="1"/>
          </p:cNvSpPr>
          <p:nvPr/>
        </p:nvSpPr>
        <p:spPr bwMode="auto">
          <a:xfrm>
            <a:off x="1111250" y="1309688"/>
            <a:ext cx="382588" cy="519112"/>
          </a:xfrm>
          <a:prstGeom prst="rect">
            <a:avLst/>
          </a:prstGeom>
          <a:solidFill>
            <a:srgbClr val="CC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dirty="0"/>
              <a:t>1</a:t>
            </a:r>
          </a:p>
        </p:txBody>
      </p:sp>
      <p:sp>
        <p:nvSpPr>
          <p:cNvPr id="14" name="Text Box 24"/>
          <p:cNvSpPr txBox="1">
            <a:spLocks noChangeArrowheads="1"/>
          </p:cNvSpPr>
          <p:nvPr/>
        </p:nvSpPr>
        <p:spPr bwMode="auto">
          <a:xfrm>
            <a:off x="1111250" y="4205288"/>
            <a:ext cx="382588" cy="519112"/>
          </a:xfrm>
          <a:prstGeom prst="rect">
            <a:avLst/>
          </a:prstGeom>
          <a:solidFill>
            <a:srgbClr val="CC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a:t>2</a:t>
            </a:r>
          </a:p>
        </p:txBody>
      </p:sp>
      <p:sp>
        <p:nvSpPr>
          <p:cNvPr id="15" name="Text Box 25"/>
          <p:cNvSpPr txBox="1">
            <a:spLocks noChangeArrowheads="1"/>
          </p:cNvSpPr>
          <p:nvPr/>
        </p:nvSpPr>
        <p:spPr bwMode="auto">
          <a:xfrm>
            <a:off x="4303713" y="4038600"/>
            <a:ext cx="382587" cy="519113"/>
          </a:xfrm>
          <a:prstGeom prst="rect">
            <a:avLst/>
          </a:prstGeom>
          <a:solidFill>
            <a:srgbClr val="CC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a:t>3</a:t>
            </a:r>
          </a:p>
        </p:txBody>
      </p:sp>
      <p:sp>
        <p:nvSpPr>
          <p:cNvPr id="16" name="Text Box 26"/>
          <p:cNvSpPr txBox="1">
            <a:spLocks noChangeArrowheads="1"/>
          </p:cNvSpPr>
          <p:nvPr/>
        </p:nvSpPr>
        <p:spPr bwMode="auto">
          <a:xfrm>
            <a:off x="5789613" y="1081088"/>
            <a:ext cx="382587" cy="519112"/>
          </a:xfrm>
          <a:prstGeom prst="rect">
            <a:avLst/>
          </a:prstGeom>
          <a:solidFill>
            <a:srgbClr val="CC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800"/>
              <a:t>4</a:t>
            </a:r>
          </a:p>
        </p:txBody>
      </p:sp>
      <p:sp>
        <p:nvSpPr>
          <p:cNvPr id="17" name="AutoShape 27"/>
          <p:cNvSpPr>
            <a:spLocks noChangeArrowheads="1"/>
          </p:cNvSpPr>
          <p:nvPr/>
        </p:nvSpPr>
        <p:spPr bwMode="auto">
          <a:xfrm flipV="1">
            <a:off x="6959600" y="5232400"/>
            <a:ext cx="1295400" cy="762000"/>
          </a:xfrm>
          <a:prstGeom prst="triangle">
            <a:avLst>
              <a:gd name="adj" fmla="val 50000"/>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18" name="Text Box 28"/>
          <p:cNvSpPr txBox="1">
            <a:spLocks noChangeArrowheads="1"/>
          </p:cNvSpPr>
          <p:nvPr/>
        </p:nvSpPr>
        <p:spPr bwMode="auto">
          <a:xfrm>
            <a:off x="5789613" y="6021388"/>
            <a:ext cx="3354387" cy="646331"/>
          </a:xfrm>
          <a:prstGeom prst="rect">
            <a:avLst/>
          </a:prstGeom>
          <a:solidFill>
            <a:schemeClr val="bg1"/>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1800" b="1" dirty="0" err="1">
                <a:solidFill>
                  <a:srgbClr val="CC66FF"/>
                </a:solidFill>
              </a:rPr>
              <a:t>reconstructed</a:t>
            </a:r>
            <a:r>
              <a:rPr lang="it-IT" sz="1800" b="1" dirty="0">
                <a:solidFill>
                  <a:srgbClr val="CC66FF"/>
                </a:solidFill>
              </a:rPr>
              <a:t> </a:t>
            </a:r>
            <a:r>
              <a:rPr lang="it-IT" sz="1800" b="1" dirty="0">
                <a:solidFill>
                  <a:srgbClr val="CC66FF"/>
                </a:solidFill>
                <a:latin typeface="Symbol" charset="0"/>
              </a:rPr>
              <a:t></a:t>
            </a:r>
            <a:r>
              <a:rPr lang="it-IT" sz="1800" b="1" dirty="0">
                <a:solidFill>
                  <a:srgbClr val="CC66FF"/>
                </a:solidFill>
              </a:rPr>
              <a:t>-</a:t>
            </a:r>
            <a:r>
              <a:rPr lang="it-IT" sz="1800" b="1" dirty="0" err="1" smtClean="0">
                <a:solidFill>
                  <a:srgbClr val="CC66FF"/>
                </a:solidFill>
              </a:rPr>
              <a:t>ray</a:t>
            </a:r>
            <a:r>
              <a:rPr lang="it-IT" sz="1800" b="1" dirty="0" smtClean="0">
                <a:solidFill>
                  <a:srgbClr val="CC66FF"/>
                </a:solidFill>
              </a:rPr>
              <a:t> </a:t>
            </a:r>
            <a:r>
              <a:rPr lang="it-IT" sz="1800" b="1" dirty="0" err="1" smtClean="0">
                <a:solidFill>
                  <a:srgbClr val="CC66FF"/>
                </a:solidFill>
              </a:rPr>
              <a:t>energies</a:t>
            </a:r>
            <a:r>
              <a:rPr lang="it-IT" sz="1800" b="1" dirty="0" smtClean="0">
                <a:solidFill>
                  <a:srgbClr val="CC66FF"/>
                </a:solidFill>
              </a:rPr>
              <a:t>,</a:t>
            </a:r>
          </a:p>
          <a:p>
            <a:pPr algn="ctr">
              <a:defRPr/>
            </a:pPr>
            <a:r>
              <a:rPr lang="it-IT" b="1" dirty="0" err="1">
                <a:solidFill>
                  <a:srgbClr val="CC66FF"/>
                </a:solidFill>
              </a:rPr>
              <a:t>e</a:t>
            </a:r>
            <a:r>
              <a:rPr lang="it-IT" b="1" dirty="0" err="1" smtClean="0">
                <a:solidFill>
                  <a:srgbClr val="CC66FF"/>
                </a:solidFill>
              </a:rPr>
              <a:t>mission</a:t>
            </a:r>
            <a:r>
              <a:rPr lang="it-IT" b="1" dirty="0" smtClean="0">
                <a:solidFill>
                  <a:srgbClr val="CC66FF"/>
                </a:solidFill>
              </a:rPr>
              <a:t> &amp; </a:t>
            </a:r>
            <a:r>
              <a:rPr lang="it-IT" b="1" dirty="0" err="1" smtClean="0">
                <a:solidFill>
                  <a:srgbClr val="CC66FF"/>
                </a:solidFill>
              </a:rPr>
              <a:t>scattering</a:t>
            </a:r>
            <a:r>
              <a:rPr lang="it-IT" b="1" dirty="0" smtClean="0">
                <a:solidFill>
                  <a:srgbClr val="CC66FF"/>
                </a:solidFill>
              </a:rPr>
              <a:t> </a:t>
            </a:r>
            <a:r>
              <a:rPr lang="it-IT" b="1" dirty="0" err="1" smtClean="0">
                <a:solidFill>
                  <a:srgbClr val="CC66FF"/>
                </a:solidFill>
              </a:rPr>
              <a:t>directions</a:t>
            </a:r>
            <a:endParaRPr lang="en-GB" sz="1800" b="1" dirty="0">
              <a:solidFill>
                <a:srgbClr val="CC66FF"/>
              </a:solidFill>
            </a:endParaRPr>
          </a:p>
        </p:txBody>
      </p:sp>
      <p:grpSp>
        <p:nvGrpSpPr>
          <p:cNvPr id="19" name="Group 29"/>
          <p:cNvGrpSpPr>
            <a:grpSpLocks/>
          </p:cNvGrpSpPr>
          <p:nvPr/>
        </p:nvGrpSpPr>
        <p:grpSpPr bwMode="auto">
          <a:xfrm>
            <a:off x="2590800" y="5029200"/>
            <a:ext cx="2433638" cy="1600200"/>
            <a:chOff x="3128" y="2622"/>
            <a:chExt cx="2149" cy="1606"/>
          </a:xfrm>
        </p:grpSpPr>
        <p:pic>
          <p:nvPicPr>
            <p:cNvPr id="20" name="Picture 30" descr="pt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 y="2622"/>
              <a:ext cx="2149" cy="160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Freeform 31"/>
            <p:cNvSpPr>
              <a:spLocks/>
            </p:cNvSpPr>
            <p:nvPr/>
          </p:nvSpPr>
          <p:spPr bwMode="auto">
            <a:xfrm>
              <a:off x="3305" y="3288"/>
              <a:ext cx="1336" cy="378"/>
            </a:xfrm>
            <a:custGeom>
              <a:avLst/>
              <a:gdLst>
                <a:gd name="T0" fmla="*/ 13 w 1335"/>
                <a:gd name="T1" fmla="*/ 29 h 378"/>
                <a:gd name="T2" fmla="*/ 35 w 1335"/>
                <a:gd name="T3" fmla="*/ 30 h 378"/>
                <a:gd name="T4" fmla="*/ 44 w 1335"/>
                <a:gd name="T5" fmla="*/ 18 h 378"/>
                <a:gd name="T6" fmla="*/ 66 w 1335"/>
                <a:gd name="T7" fmla="*/ 18 h 378"/>
                <a:gd name="T8" fmla="*/ 90 w 1335"/>
                <a:gd name="T9" fmla="*/ 12 h 378"/>
                <a:gd name="T10" fmla="*/ 113 w 1335"/>
                <a:gd name="T11" fmla="*/ 16 h 378"/>
                <a:gd name="T12" fmla="*/ 127 w 1335"/>
                <a:gd name="T13" fmla="*/ 14 h 378"/>
                <a:gd name="T14" fmla="*/ 158 w 1335"/>
                <a:gd name="T15" fmla="*/ 20 h 378"/>
                <a:gd name="T16" fmla="*/ 186 w 1335"/>
                <a:gd name="T17" fmla="*/ 30 h 378"/>
                <a:gd name="T18" fmla="*/ 209 w 1335"/>
                <a:gd name="T19" fmla="*/ 25 h 378"/>
                <a:gd name="T20" fmla="*/ 223 w 1335"/>
                <a:gd name="T21" fmla="*/ 19 h 378"/>
                <a:gd name="T22" fmla="*/ 236 w 1335"/>
                <a:gd name="T23" fmla="*/ 18 h 378"/>
                <a:gd name="T24" fmla="*/ 254 w 1335"/>
                <a:gd name="T25" fmla="*/ 12 h 378"/>
                <a:gd name="T26" fmla="*/ 276 w 1335"/>
                <a:gd name="T27" fmla="*/ 20 h 378"/>
                <a:gd name="T28" fmla="*/ 294 w 1335"/>
                <a:gd name="T29" fmla="*/ 31 h 378"/>
                <a:gd name="T30" fmla="*/ 317 w 1335"/>
                <a:gd name="T31" fmla="*/ 24 h 378"/>
                <a:gd name="T32" fmla="*/ 332 w 1335"/>
                <a:gd name="T33" fmla="*/ 13 h 378"/>
                <a:gd name="T34" fmla="*/ 356 w 1335"/>
                <a:gd name="T35" fmla="*/ 4 h 378"/>
                <a:gd name="T36" fmla="*/ 377 w 1335"/>
                <a:gd name="T37" fmla="*/ 5 h 378"/>
                <a:gd name="T38" fmla="*/ 393 w 1335"/>
                <a:gd name="T39" fmla="*/ 8 h 378"/>
                <a:gd name="T40" fmla="*/ 419 w 1335"/>
                <a:gd name="T41" fmla="*/ 8 h 378"/>
                <a:gd name="T42" fmla="*/ 443 w 1335"/>
                <a:gd name="T43" fmla="*/ 24 h 378"/>
                <a:gd name="T44" fmla="*/ 473 w 1335"/>
                <a:gd name="T45" fmla="*/ 25 h 378"/>
                <a:gd name="T46" fmla="*/ 482 w 1335"/>
                <a:gd name="T47" fmla="*/ 22 h 378"/>
                <a:gd name="T48" fmla="*/ 509 w 1335"/>
                <a:gd name="T49" fmla="*/ 7 h 378"/>
                <a:gd name="T50" fmla="*/ 552 w 1335"/>
                <a:gd name="T51" fmla="*/ 12 h 378"/>
                <a:gd name="T52" fmla="*/ 571 w 1335"/>
                <a:gd name="T53" fmla="*/ 19 h 378"/>
                <a:gd name="T54" fmla="*/ 591 w 1335"/>
                <a:gd name="T55" fmla="*/ 36 h 378"/>
                <a:gd name="T56" fmla="*/ 612 w 1335"/>
                <a:gd name="T57" fmla="*/ 54 h 378"/>
                <a:gd name="T58" fmla="*/ 624 w 1335"/>
                <a:gd name="T59" fmla="*/ 71 h 378"/>
                <a:gd name="T60" fmla="*/ 641 w 1335"/>
                <a:gd name="T61" fmla="*/ 103 h 378"/>
                <a:gd name="T62" fmla="*/ 654 w 1335"/>
                <a:gd name="T63" fmla="*/ 118 h 378"/>
                <a:gd name="T64" fmla="*/ 693 w 1335"/>
                <a:gd name="T65" fmla="*/ 157 h 378"/>
                <a:gd name="T66" fmla="*/ 719 w 1335"/>
                <a:gd name="T67" fmla="*/ 182 h 378"/>
                <a:gd name="T68" fmla="*/ 744 w 1335"/>
                <a:gd name="T69" fmla="*/ 204 h 378"/>
                <a:gd name="T70" fmla="*/ 762 w 1335"/>
                <a:gd name="T71" fmla="*/ 223 h 378"/>
                <a:gd name="T72" fmla="*/ 795 w 1335"/>
                <a:gd name="T73" fmla="*/ 253 h 378"/>
                <a:gd name="T74" fmla="*/ 810 w 1335"/>
                <a:gd name="T75" fmla="*/ 271 h 378"/>
                <a:gd name="T76" fmla="*/ 827 w 1335"/>
                <a:gd name="T77" fmla="*/ 292 h 378"/>
                <a:gd name="T78" fmla="*/ 869 w 1335"/>
                <a:gd name="T79" fmla="*/ 335 h 378"/>
                <a:gd name="T80" fmla="*/ 896 w 1335"/>
                <a:gd name="T81" fmla="*/ 354 h 378"/>
                <a:gd name="T82" fmla="*/ 911 w 1335"/>
                <a:gd name="T83" fmla="*/ 365 h 378"/>
                <a:gd name="T84" fmla="*/ 947 w 1335"/>
                <a:gd name="T85" fmla="*/ 371 h 378"/>
                <a:gd name="T86" fmla="*/ 965 w 1335"/>
                <a:gd name="T87" fmla="*/ 340 h 378"/>
                <a:gd name="T88" fmla="*/ 995 w 1335"/>
                <a:gd name="T89" fmla="*/ 246 h 378"/>
                <a:gd name="T90" fmla="*/ 1007 w 1335"/>
                <a:gd name="T91" fmla="*/ 179 h 378"/>
                <a:gd name="T92" fmla="*/ 1019 w 1335"/>
                <a:gd name="T93" fmla="*/ 140 h 378"/>
                <a:gd name="T94" fmla="*/ 1026 w 1335"/>
                <a:gd name="T95" fmla="*/ 106 h 378"/>
                <a:gd name="T96" fmla="*/ 1062 w 1335"/>
                <a:gd name="T97" fmla="*/ 17 h 378"/>
                <a:gd name="T98" fmla="*/ 1082 w 1335"/>
                <a:gd name="T99" fmla="*/ 19 h 378"/>
                <a:gd name="T100" fmla="*/ 1123 w 1335"/>
                <a:gd name="T101" fmla="*/ 8 h 378"/>
                <a:gd name="T102" fmla="*/ 1170 w 1335"/>
                <a:gd name="T103" fmla="*/ 20 h 378"/>
                <a:gd name="T104" fmla="*/ 1209 w 1335"/>
                <a:gd name="T105" fmla="*/ 23 h 378"/>
                <a:gd name="T106" fmla="*/ 1275 w 1335"/>
                <a:gd name="T107" fmla="*/ 25 h 378"/>
                <a:gd name="T108" fmla="*/ 1314 w 1335"/>
                <a:gd name="T109" fmla="*/ 29 h 378"/>
                <a:gd name="T110" fmla="*/ 1335 w 1335"/>
                <a:gd name="T111" fmla="*/ 1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5" h="378">
                  <a:moveTo>
                    <a:pt x="0" y="35"/>
                  </a:moveTo>
                  <a:cubicBezTo>
                    <a:pt x="7" y="34"/>
                    <a:pt x="9" y="35"/>
                    <a:pt x="13" y="29"/>
                  </a:cubicBezTo>
                  <a:cubicBezTo>
                    <a:pt x="24" y="30"/>
                    <a:pt x="18" y="32"/>
                    <a:pt x="26" y="35"/>
                  </a:cubicBezTo>
                  <a:cubicBezTo>
                    <a:pt x="30" y="34"/>
                    <a:pt x="30" y="31"/>
                    <a:pt x="35" y="30"/>
                  </a:cubicBezTo>
                  <a:cubicBezTo>
                    <a:pt x="37" y="24"/>
                    <a:pt x="36" y="27"/>
                    <a:pt x="38" y="20"/>
                  </a:cubicBezTo>
                  <a:cubicBezTo>
                    <a:pt x="39" y="18"/>
                    <a:pt x="44" y="18"/>
                    <a:pt x="44" y="18"/>
                  </a:cubicBezTo>
                  <a:cubicBezTo>
                    <a:pt x="48" y="19"/>
                    <a:pt x="51" y="20"/>
                    <a:pt x="54" y="22"/>
                  </a:cubicBezTo>
                  <a:cubicBezTo>
                    <a:pt x="58" y="20"/>
                    <a:pt x="62" y="19"/>
                    <a:pt x="66" y="18"/>
                  </a:cubicBezTo>
                  <a:cubicBezTo>
                    <a:pt x="71" y="9"/>
                    <a:pt x="71" y="17"/>
                    <a:pt x="78" y="19"/>
                  </a:cubicBezTo>
                  <a:cubicBezTo>
                    <a:pt x="86" y="17"/>
                    <a:pt x="84" y="16"/>
                    <a:pt x="90" y="12"/>
                  </a:cubicBezTo>
                  <a:cubicBezTo>
                    <a:pt x="98" y="13"/>
                    <a:pt x="94" y="15"/>
                    <a:pt x="101" y="17"/>
                  </a:cubicBezTo>
                  <a:cubicBezTo>
                    <a:pt x="106" y="20"/>
                    <a:pt x="108" y="18"/>
                    <a:pt x="113" y="16"/>
                  </a:cubicBezTo>
                  <a:cubicBezTo>
                    <a:pt x="114" y="13"/>
                    <a:pt x="120" y="11"/>
                    <a:pt x="120" y="11"/>
                  </a:cubicBezTo>
                  <a:cubicBezTo>
                    <a:pt x="122" y="5"/>
                    <a:pt x="125" y="11"/>
                    <a:pt x="127" y="14"/>
                  </a:cubicBezTo>
                  <a:cubicBezTo>
                    <a:pt x="135" y="13"/>
                    <a:pt x="139" y="12"/>
                    <a:pt x="147" y="13"/>
                  </a:cubicBezTo>
                  <a:cubicBezTo>
                    <a:pt x="151" y="17"/>
                    <a:pt x="153" y="18"/>
                    <a:pt x="158" y="20"/>
                  </a:cubicBezTo>
                  <a:cubicBezTo>
                    <a:pt x="160" y="26"/>
                    <a:pt x="164" y="20"/>
                    <a:pt x="168" y="19"/>
                  </a:cubicBezTo>
                  <a:cubicBezTo>
                    <a:pt x="178" y="20"/>
                    <a:pt x="178" y="25"/>
                    <a:pt x="186" y="30"/>
                  </a:cubicBezTo>
                  <a:cubicBezTo>
                    <a:pt x="190" y="28"/>
                    <a:pt x="192" y="26"/>
                    <a:pt x="193" y="22"/>
                  </a:cubicBezTo>
                  <a:cubicBezTo>
                    <a:pt x="199" y="23"/>
                    <a:pt x="204" y="23"/>
                    <a:pt x="209" y="25"/>
                  </a:cubicBezTo>
                  <a:cubicBezTo>
                    <a:pt x="212" y="29"/>
                    <a:pt x="213" y="30"/>
                    <a:pt x="218" y="28"/>
                  </a:cubicBezTo>
                  <a:cubicBezTo>
                    <a:pt x="222" y="24"/>
                    <a:pt x="221" y="26"/>
                    <a:pt x="223" y="19"/>
                  </a:cubicBezTo>
                  <a:cubicBezTo>
                    <a:pt x="224" y="17"/>
                    <a:pt x="225" y="13"/>
                    <a:pt x="225" y="13"/>
                  </a:cubicBezTo>
                  <a:cubicBezTo>
                    <a:pt x="229" y="14"/>
                    <a:pt x="232" y="17"/>
                    <a:pt x="236" y="18"/>
                  </a:cubicBezTo>
                  <a:cubicBezTo>
                    <a:pt x="240" y="17"/>
                    <a:pt x="244" y="16"/>
                    <a:pt x="248" y="14"/>
                  </a:cubicBezTo>
                  <a:cubicBezTo>
                    <a:pt x="250" y="13"/>
                    <a:pt x="254" y="12"/>
                    <a:pt x="254" y="12"/>
                  </a:cubicBezTo>
                  <a:cubicBezTo>
                    <a:pt x="258" y="13"/>
                    <a:pt x="260" y="22"/>
                    <a:pt x="260" y="22"/>
                  </a:cubicBezTo>
                  <a:cubicBezTo>
                    <a:pt x="265" y="21"/>
                    <a:pt x="271" y="18"/>
                    <a:pt x="276" y="20"/>
                  </a:cubicBezTo>
                  <a:cubicBezTo>
                    <a:pt x="277" y="24"/>
                    <a:pt x="279" y="26"/>
                    <a:pt x="282" y="28"/>
                  </a:cubicBezTo>
                  <a:cubicBezTo>
                    <a:pt x="285" y="37"/>
                    <a:pt x="285" y="34"/>
                    <a:pt x="294" y="31"/>
                  </a:cubicBezTo>
                  <a:cubicBezTo>
                    <a:pt x="296" y="24"/>
                    <a:pt x="294" y="26"/>
                    <a:pt x="299" y="24"/>
                  </a:cubicBezTo>
                  <a:cubicBezTo>
                    <a:pt x="307" y="25"/>
                    <a:pt x="308" y="26"/>
                    <a:pt x="317" y="24"/>
                  </a:cubicBezTo>
                  <a:cubicBezTo>
                    <a:pt x="319" y="24"/>
                    <a:pt x="323" y="22"/>
                    <a:pt x="323" y="22"/>
                  </a:cubicBezTo>
                  <a:cubicBezTo>
                    <a:pt x="324" y="18"/>
                    <a:pt x="328" y="14"/>
                    <a:pt x="332" y="13"/>
                  </a:cubicBezTo>
                  <a:cubicBezTo>
                    <a:pt x="338" y="14"/>
                    <a:pt x="342" y="14"/>
                    <a:pt x="348" y="12"/>
                  </a:cubicBezTo>
                  <a:cubicBezTo>
                    <a:pt x="351" y="8"/>
                    <a:pt x="352" y="5"/>
                    <a:pt x="356" y="4"/>
                  </a:cubicBezTo>
                  <a:cubicBezTo>
                    <a:pt x="362" y="6"/>
                    <a:pt x="363" y="9"/>
                    <a:pt x="368" y="12"/>
                  </a:cubicBezTo>
                  <a:cubicBezTo>
                    <a:pt x="371" y="10"/>
                    <a:pt x="374" y="7"/>
                    <a:pt x="377" y="5"/>
                  </a:cubicBezTo>
                  <a:cubicBezTo>
                    <a:pt x="378" y="1"/>
                    <a:pt x="380" y="1"/>
                    <a:pt x="384" y="2"/>
                  </a:cubicBezTo>
                  <a:cubicBezTo>
                    <a:pt x="387" y="5"/>
                    <a:pt x="390" y="6"/>
                    <a:pt x="393" y="8"/>
                  </a:cubicBezTo>
                  <a:cubicBezTo>
                    <a:pt x="397" y="7"/>
                    <a:pt x="400" y="5"/>
                    <a:pt x="404" y="4"/>
                  </a:cubicBezTo>
                  <a:cubicBezTo>
                    <a:pt x="409" y="5"/>
                    <a:pt x="414" y="7"/>
                    <a:pt x="419" y="8"/>
                  </a:cubicBezTo>
                  <a:cubicBezTo>
                    <a:pt x="422" y="8"/>
                    <a:pt x="428" y="6"/>
                    <a:pt x="431" y="8"/>
                  </a:cubicBezTo>
                  <a:cubicBezTo>
                    <a:pt x="438" y="12"/>
                    <a:pt x="433" y="22"/>
                    <a:pt x="443" y="24"/>
                  </a:cubicBezTo>
                  <a:cubicBezTo>
                    <a:pt x="447" y="29"/>
                    <a:pt x="449" y="29"/>
                    <a:pt x="450" y="35"/>
                  </a:cubicBezTo>
                  <a:cubicBezTo>
                    <a:pt x="466" y="30"/>
                    <a:pt x="447" y="27"/>
                    <a:pt x="473" y="25"/>
                  </a:cubicBezTo>
                  <a:cubicBezTo>
                    <a:pt x="475" y="26"/>
                    <a:pt x="477" y="29"/>
                    <a:pt x="479" y="28"/>
                  </a:cubicBezTo>
                  <a:cubicBezTo>
                    <a:pt x="481" y="27"/>
                    <a:pt x="480" y="23"/>
                    <a:pt x="482" y="22"/>
                  </a:cubicBezTo>
                  <a:cubicBezTo>
                    <a:pt x="487" y="18"/>
                    <a:pt x="491" y="17"/>
                    <a:pt x="497" y="16"/>
                  </a:cubicBezTo>
                  <a:cubicBezTo>
                    <a:pt x="500" y="12"/>
                    <a:pt x="504" y="8"/>
                    <a:pt x="509" y="7"/>
                  </a:cubicBezTo>
                  <a:cubicBezTo>
                    <a:pt x="516" y="0"/>
                    <a:pt x="515" y="10"/>
                    <a:pt x="522" y="12"/>
                  </a:cubicBezTo>
                  <a:cubicBezTo>
                    <a:pt x="531" y="6"/>
                    <a:pt x="541" y="11"/>
                    <a:pt x="552" y="12"/>
                  </a:cubicBezTo>
                  <a:cubicBezTo>
                    <a:pt x="560" y="13"/>
                    <a:pt x="557" y="12"/>
                    <a:pt x="563" y="8"/>
                  </a:cubicBezTo>
                  <a:cubicBezTo>
                    <a:pt x="570" y="13"/>
                    <a:pt x="569" y="12"/>
                    <a:pt x="571" y="19"/>
                  </a:cubicBezTo>
                  <a:cubicBezTo>
                    <a:pt x="561" y="22"/>
                    <a:pt x="579" y="26"/>
                    <a:pt x="582" y="28"/>
                  </a:cubicBezTo>
                  <a:cubicBezTo>
                    <a:pt x="584" y="31"/>
                    <a:pt x="588" y="35"/>
                    <a:pt x="591" y="36"/>
                  </a:cubicBezTo>
                  <a:cubicBezTo>
                    <a:pt x="595" y="40"/>
                    <a:pt x="605" y="46"/>
                    <a:pt x="605" y="46"/>
                  </a:cubicBezTo>
                  <a:cubicBezTo>
                    <a:pt x="610" y="53"/>
                    <a:pt x="607" y="51"/>
                    <a:pt x="612" y="54"/>
                  </a:cubicBezTo>
                  <a:cubicBezTo>
                    <a:pt x="613" y="59"/>
                    <a:pt x="613" y="60"/>
                    <a:pt x="618" y="62"/>
                  </a:cubicBezTo>
                  <a:cubicBezTo>
                    <a:pt x="619" y="66"/>
                    <a:pt x="621" y="68"/>
                    <a:pt x="624" y="71"/>
                  </a:cubicBezTo>
                  <a:cubicBezTo>
                    <a:pt x="626" y="77"/>
                    <a:pt x="630" y="93"/>
                    <a:pt x="635" y="95"/>
                  </a:cubicBezTo>
                  <a:cubicBezTo>
                    <a:pt x="636" y="99"/>
                    <a:pt x="638" y="101"/>
                    <a:pt x="641" y="103"/>
                  </a:cubicBezTo>
                  <a:cubicBezTo>
                    <a:pt x="642" y="107"/>
                    <a:pt x="643" y="109"/>
                    <a:pt x="647" y="110"/>
                  </a:cubicBezTo>
                  <a:cubicBezTo>
                    <a:pt x="648" y="114"/>
                    <a:pt x="650" y="116"/>
                    <a:pt x="654" y="118"/>
                  </a:cubicBezTo>
                  <a:cubicBezTo>
                    <a:pt x="656" y="127"/>
                    <a:pt x="658" y="134"/>
                    <a:pt x="668" y="137"/>
                  </a:cubicBezTo>
                  <a:cubicBezTo>
                    <a:pt x="672" y="150"/>
                    <a:pt x="683" y="150"/>
                    <a:pt x="693" y="157"/>
                  </a:cubicBezTo>
                  <a:cubicBezTo>
                    <a:pt x="698" y="165"/>
                    <a:pt x="701" y="172"/>
                    <a:pt x="710" y="175"/>
                  </a:cubicBezTo>
                  <a:cubicBezTo>
                    <a:pt x="713" y="178"/>
                    <a:pt x="719" y="182"/>
                    <a:pt x="719" y="182"/>
                  </a:cubicBezTo>
                  <a:cubicBezTo>
                    <a:pt x="724" y="189"/>
                    <a:pt x="730" y="191"/>
                    <a:pt x="737" y="196"/>
                  </a:cubicBezTo>
                  <a:cubicBezTo>
                    <a:pt x="742" y="203"/>
                    <a:pt x="739" y="201"/>
                    <a:pt x="744" y="204"/>
                  </a:cubicBezTo>
                  <a:cubicBezTo>
                    <a:pt x="745" y="210"/>
                    <a:pt x="750" y="214"/>
                    <a:pt x="755" y="217"/>
                  </a:cubicBezTo>
                  <a:cubicBezTo>
                    <a:pt x="756" y="221"/>
                    <a:pt x="758" y="222"/>
                    <a:pt x="762" y="223"/>
                  </a:cubicBezTo>
                  <a:cubicBezTo>
                    <a:pt x="763" y="227"/>
                    <a:pt x="769" y="231"/>
                    <a:pt x="773" y="234"/>
                  </a:cubicBezTo>
                  <a:cubicBezTo>
                    <a:pt x="778" y="243"/>
                    <a:pt x="787" y="248"/>
                    <a:pt x="795" y="253"/>
                  </a:cubicBezTo>
                  <a:cubicBezTo>
                    <a:pt x="797" y="256"/>
                    <a:pt x="803" y="260"/>
                    <a:pt x="803" y="260"/>
                  </a:cubicBezTo>
                  <a:cubicBezTo>
                    <a:pt x="804" y="264"/>
                    <a:pt x="806" y="269"/>
                    <a:pt x="810" y="271"/>
                  </a:cubicBezTo>
                  <a:cubicBezTo>
                    <a:pt x="812" y="276"/>
                    <a:pt x="817" y="281"/>
                    <a:pt x="822" y="283"/>
                  </a:cubicBezTo>
                  <a:cubicBezTo>
                    <a:pt x="824" y="286"/>
                    <a:pt x="825" y="289"/>
                    <a:pt x="827" y="292"/>
                  </a:cubicBezTo>
                  <a:cubicBezTo>
                    <a:pt x="829" y="299"/>
                    <a:pt x="836" y="309"/>
                    <a:pt x="843" y="311"/>
                  </a:cubicBezTo>
                  <a:cubicBezTo>
                    <a:pt x="849" y="320"/>
                    <a:pt x="859" y="332"/>
                    <a:pt x="869" y="335"/>
                  </a:cubicBezTo>
                  <a:cubicBezTo>
                    <a:pt x="874" y="340"/>
                    <a:pt x="881" y="344"/>
                    <a:pt x="887" y="348"/>
                  </a:cubicBezTo>
                  <a:cubicBezTo>
                    <a:pt x="887" y="348"/>
                    <a:pt x="894" y="353"/>
                    <a:pt x="896" y="354"/>
                  </a:cubicBezTo>
                  <a:cubicBezTo>
                    <a:pt x="897" y="355"/>
                    <a:pt x="899" y="356"/>
                    <a:pt x="899" y="356"/>
                  </a:cubicBezTo>
                  <a:cubicBezTo>
                    <a:pt x="901" y="361"/>
                    <a:pt x="906" y="364"/>
                    <a:pt x="911" y="365"/>
                  </a:cubicBezTo>
                  <a:cubicBezTo>
                    <a:pt x="918" y="369"/>
                    <a:pt x="928" y="375"/>
                    <a:pt x="936" y="378"/>
                  </a:cubicBezTo>
                  <a:cubicBezTo>
                    <a:pt x="944" y="375"/>
                    <a:pt x="940" y="374"/>
                    <a:pt x="947" y="371"/>
                  </a:cubicBezTo>
                  <a:cubicBezTo>
                    <a:pt x="949" y="366"/>
                    <a:pt x="955" y="357"/>
                    <a:pt x="960" y="355"/>
                  </a:cubicBezTo>
                  <a:cubicBezTo>
                    <a:pt x="962" y="340"/>
                    <a:pt x="958" y="342"/>
                    <a:pt x="965" y="340"/>
                  </a:cubicBezTo>
                  <a:cubicBezTo>
                    <a:pt x="970" y="332"/>
                    <a:pt x="965" y="322"/>
                    <a:pt x="969" y="314"/>
                  </a:cubicBezTo>
                  <a:cubicBezTo>
                    <a:pt x="979" y="292"/>
                    <a:pt x="988" y="269"/>
                    <a:pt x="995" y="246"/>
                  </a:cubicBezTo>
                  <a:cubicBezTo>
                    <a:pt x="996" y="231"/>
                    <a:pt x="1000" y="217"/>
                    <a:pt x="1003" y="203"/>
                  </a:cubicBezTo>
                  <a:cubicBezTo>
                    <a:pt x="1004" y="194"/>
                    <a:pt x="1004" y="187"/>
                    <a:pt x="1007" y="179"/>
                  </a:cubicBezTo>
                  <a:cubicBezTo>
                    <a:pt x="1008" y="171"/>
                    <a:pt x="1009" y="163"/>
                    <a:pt x="1013" y="157"/>
                  </a:cubicBezTo>
                  <a:cubicBezTo>
                    <a:pt x="1014" y="150"/>
                    <a:pt x="1016" y="146"/>
                    <a:pt x="1019" y="140"/>
                  </a:cubicBezTo>
                  <a:cubicBezTo>
                    <a:pt x="1020" y="136"/>
                    <a:pt x="1021" y="132"/>
                    <a:pt x="1022" y="128"/>
                  </a:cubicBezTo>
                  <a:cubicBezTo>
                    <a:pt x="1023" y="118"/>
                    <a:pt x="1024" y="114"/>
                    <a:pt x="1026" y="106"/>
                  </a:cubicBezTo>
                  <a:cubicBezTo>
                    <a:pt x="1027" y="93"/>
                    <a:pt x="1029" y="80"/>
                    <a:pt x="1038" y="71"/>
                  </a:cubicBezTo>
                  <a:cubicBezTo>
                    <a:pt x="1043" y="56"/>
                    <a:pt x="1051" y="28"/>
                    <a:pt x="1062" y="17"/>
                  </a:cubicBezTo>
                  <a:cubicBezTo>
                    <a:pt x="1064" y="10"/>
                    <a:pt x="1069" y="12"/>
                    <a:pt x="1074" y="14"/>
                  </a:cubicBezTo>
                  <a:cubicBezTo>
                    <a:pt x="1076" y="17"/>
                    <a:pt x="1082" y="19"/>
                    <a:pt x="1082" y="19"/>
                  </a:cubicBezTo>
                  <a:cubicBezTo>
                    <a:pt x="1103" y="12"/>
                    <a:pt x="1093" y="12"/>
                    <a:pt x="1125" y="11"/>
                  </a:cubicBezTo>
                  <a:cubicBezTo>
                    <a:pt x="1124" y="10"/>
                    <a:pt x="1122" y="8"/>
                    <a:pt x="1123" y="8"/>
                  </a:cubicBezTo>
                  <a:cubicBezTo>
                    <a:pt x="1137" y="7"/>
                    <a:pt x="1146" y="14"/>
                    <a:pt x="1158" y="17"/>
                  </a:cubicBezTo>
                  <a:cubicBezTo>
                    <a:pt x="1162" y="18"/>
                    <a:pt x="1170" y="20"/>
                    <a:pt x="1170" y="20"/>
                  </a:cubicBezTo>
                  <a:cubicBezTo>
                    <a:pt x="1173" y="24"/>
                    <a:pt x="1183" y="27"/>
                    <a:pt x="1188" y="29"/>
                  </a:cubicBezTo>
                  <a:cubicBezTo>
                    <a:pt x="1196" y="28"/>
                    <a:pt x="1201" y="26"/>
                    <a:pt x="1209" y="23"/>
                  </a:cubicBezTo>
                  <a:cubicBezTo>
                    <a:pt x="1212" y="22"/>
                    <a:pt x="1218" y="20"/>
                    <a:pt x="1218" y="20"/>
                  </a:cubicBezTo>
                  <a:cubicBezTo>
                    <a:pt x="1237" y="23"/>
                    <a:pt x="1275" y="25"/>
                    <a:pt x="1275" y="25"/>
                  </a:cubicBezTo>
                  <a:cubicBezTo>
                    <a:pt x="1282" y="26"/>
                    <a:pt x="1288" y="29"/>
                    <a:pt x="1295" y="30"/>
                  </a:cubicBezTo>
                  <a:cubicBezTo>
                    <a:pt x="1301" y="30"/>
                    <a:pt x="1308" y="30"/>
                    <a:pt x="1314" y="29"/>
                  </a:cubicBezTo>
                  <a:cubicBezTo>
                    <a:pt x="1318" y="29"/>
                    <a:pt x="1326" y="24"/>
                    <a:pt x="1326" y="24"/>
                  </a:cubicBezTo>
                  <a:cubicBezTo>
                    <a:pt x="1329" y="21"/>
                    <a:pt x="1332" y="19"/>
                    <a:pt x="1335" y="16"/>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22" name="Freeform 32"/>
            <p:cNvSpPr>
              <a:spLocks/>
            </p:cNvSpPr>
            <p:nvPr/>
          </p:nvSpPr>
          <p:spPr bwMode="auto">
            <a:xfrm>
              <a:off x="4615" y="3294"/>
              <a:ext cx="533" cy="22"/>
            </a:xfrm>
            <a:custGeom>
              <a:avLst/>
              <a:gdLst>
                <a:gd name="T0" fmla="*/ 0 w 532"/>
                <a:gd name="T1" fmla="*/ 22 h 22"/>
                <a:gd name="T2" fmla="*/ 29 w 532"/>
                <a:gd name="T3" fmla="*/ 15 h 22"/>
                <a:gd name="T4" fmla="*/ 69 w 532"/>
                <a:gd name="T5" fmla="*/ 18 h 22"/>
                <a:gd name="T6" fmla="*/ 104 w 532"/>
                <a:gd name="T7" fmla="*/ 3 h 22"/>
                <a:gd name="T8" fmla="*/ 122 w 532"/>
                <a:gd name="T9" fmla="*/ 6 h 22"/>
                <a:gd name="T10" fmla="*/ 131 w 532"/>
                <a:gd name="T11" fmla="*/ 9 h 22"/>
                <a:gd name="T12" fmla="*/ 170 w 532"/>
                <a:gd name="T13" fmla="*/ 4 h 22"/>
                <a:gd name="T14" fmla="*/ 226 w 532"/>
                <a:gd name="T15" fmla="*/ 7 h 22"/>
                <a:gd name="T16" fmla="*/ 236 w 532"/>
                <a:gd name="T17" fmla="*/ 11 h 22"/>
                <a:gd name="T18" fmla="*/ 242 w 532"/>
                <a:gd name="T19" fmla="*/ 13 h 22"/>
                <a:gd name="T20" fmla="*/ 281 w 532"/>
                <a:gd name="T21" fmla="*/ 12 h 22"/>
                <a:gd name="T22" fmla="*/ 299 w 532"/>
                <a:gd name="T23" fmla="*/ 15 h 22"/>
                <a:gd name="T24" fmla="*/ 320 w 532"/>
                <a:gd name="T25" fmla="*/ 7 h 22"/>
                <a:gd name="T26" fmla="*/ 356 w 532"/>
                <a:gd name="T27" fmla="*/ 16 h 22"/>
                <a:gd name="T28" fmla="*/ 399 w 532"/>
                <a:gd name="T29" fmla="*/ 15 h 22"/>
                <a:gd name="T30" fmla="*/ 413 w 532"/>
                <a:gd name="T31" fmla="*/ 6 h 22"/>
                <a:gd name="T32" fmla="*/ 446 w 532"/>
                <a:gd name="T33" fmla="*/ 5 h 22"/>
                <a:gd name="T34" fmla="*/ 479 w 532"/>
                <a:gd name="T35" fmla="*/ 10 h 22"/>
                <a:gd name="T36" fmla="*/ 519 w 532"/>
                <a:gd name="T37" fmla="*/ 6 h 22"/>
                <a:gd name="T38" fmla="*/ 530 w 532"/>
                <a:gd name="T39" fmla="*/ 0 h 22"/>
                <a:gd name="T40" fmla="*/ 532 w 532"/>
                <a:gd name="T4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2" h="22">
                  <a:moveTo>
                    <a:pt x="0" y="22"/>
                  </a:moveTo>
                  <a:cubicBezTo>
                    <a:pt x="6" y="14"/>
                    <a:pt x="29" y="15"/>
                    <a:pt x="29" y="15"/>
                  </a:cubicBezTo>
                  <a:cubicBezTo>
                    <a:pt x="47" y="16"/>
                    <a:pt x="55" y="13"/>
                    <a:pt x="69" y="18"/>
                  </a:cubicBezTo>
                  <a:cubicBezTo>
                    <a:pt x="80" y="11"/>
                    <a:pt x="90" y="5"/>
                    <a:pt x="104" y="3"/>
                  </a:cubicBezTo>
                  <a:cubicBezTo>
                    <a:pt x="110" y="0"/>
                    <a:pt x="116" y="4"/>
                    <a:pt x="122" y="6"/>
                  </a:cubicBezTo>
                  <a:cubicBezTo>
                    <a:pt x="125" y="7"/>
                    <a:pt x="131" y="9"/>
                    <a:pt x="131" y="9"/>
                  </a:cubicBezTo>
                  <a:cubicBezTo>
                    <a:pt x="145" y="5"/>
                    <a:pt x="155" y="5"/>
                    <a:pt x="170" y="4"/>
                  </a:cubicBezTo>
                  <a:cubicBezTo>
                    <a:pt x="189" y="5"/>
                    <a:pt x="207" y="6"/>
                    <a:pt x="226" y="7"/>
                  </a:cubicBezTo>
                  <a:cubicBezTo>
                    <a:pt x="232" y="10"/>
                    <a:pt x="229" y="9"/>
                    <a:pt x="236" y="11"/>
                  </a:cubicBezTo>
                  <a:cubicBezTo>
                    <a:pt x="238" y="12"/>
                    <a:pt x="242" y="13"/>
                    <a:pt x="242" y="13"/>
                  </a:cubicBezTo>
                  <a:cubicBezTo>
                    <a:pt x="257" y="12"/>
                    <a:pt x="267" y="11"/>
                    <a:pt x="281" y="12"/>
                  </a:cubicBezTo>
                  <a:cubicBezTo>
                    <a:pt x="289" y="17"/>
                    <a:pt x="290" y="17"/>
                    <a:pt x="299" y="15"/>
                  </a:cubicBezTo>
                  <a:cubicBezTo>
                    <a:pt x="305" y="11"/>
                    <a:pt x="313" y="11"/>
                    <a:pt x="320" y="7"/>
                  </a:cubicBezTo>
                  <a:cubicBezTo>
                    <a:pt x="333" y="9"/>
                    <a:pt x="344" y="12"/>
                    <a:pt x="356" y="16"/>
                  </a:cubicBezTo>
                  <a:cubicBezTo>
                    <a:pt x="370" y="16"/>
                    <a:pt x="385" y="16"/>
                    <a:pt x="399" y="15"/>
                  </a:cubicBezTo>
                  <a:cubicBezTo>
                    <a:pt x="402" y="15"/>
                    <a:pt x="408" y="6"/>
                    <a:pt x="413" y="6"/>
                  </a:cubicBezTo>
                  <a:cubicBezTo>
                    <a:pt x="424" y="5"/>
                    <a:pt x="435" y="5"/>
                    <a:pt x="446" y="5"/>
                  </a:cubicBezTo>
                  <a:cubicBezTo>
                    <a:pt x="471" y="6"/>
                    <a:pt x="464" y="5"/>
                    <a:pt x="479" y="10"/>
                  </a:cubicBezTo>
                  <a:cubicBezTo>
                    <a:pt x="495" y="9"/>
                    <a:pt x="504" y="7"/>
                    <a:pt x="519" y="6"/>
                  </a:cubicBezTo>
                  <a:cubicBezTo>
                    <a:pt x="526" y="4"/>
                    <a:pt x="524" y="1"/>
                    <a:pt x="530" y="0"/>
                  </a:cubicBezTo>
                  <a:cubicBezTo>
                    <a:pt x="532" y="3"/>
                    <a:pt x="532" y="2"/>
                    <a:pt x="532" y="4"/>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23" name="Freeform 33"/>
            <p:cNvSpPr>
              <a:spLocks/>
            </p:cNvSpPr>
            <p:nvPr/>
          </p:nvSpPr>
          <p:spPr bwMode="auto">
            <a:xfrm>
              <a:off x="3306" y="3168"/>
              <a:ext cx="1856" cy="480"/>
            </a:xfrm>
            <a:custGeom>
              <a:avLst/>
              <a:gdLst>
                <a:gd name="T0" fmla="*/ 0 w 1856"/>
                <a:gd name="T1" fmla="*/ 13 h 480"/>
                <a:gd name="T2" fmla="*/ 22 w 1856"/>
                <a:gd name="T3" fmla="*/ 10 h 480"/>
                <a:gd name="T4" fmla="*/ 35 w 1856"/>
                <a:gd name="T5" fmla="*/ 6 h 480"/>
                <a:gd name="T6" fmla="*/ 80 w 1856"/>
                <a:gd name="T7" fmla="*/ 0 h 480"/>
                <a:gd name="T8" fmla="*/ 454 w 1856"/>
                <a:gd name="T9" fmla="*/ 3 h 480"/>
                <a:gd name="T10" fmla="*/ 579 w 1856"/>
                <a:gd name="T11" fmla="*/ 6 h 480"/>
                <a:gd name="T12" fmla="*/ 665 w 1856"/>
                <a:gd name="T13" fmla="*/ 45 h 480"/>
                <a:gd name="T14" fmla="*/ 688 w 1856"/>
                <a:gd name="T15" fmla="*/ 64 h 480"/>
                <a:gd name="T16" fmla="*/ 707 w 1856"/>
                <a:gd name="T17" fmla="*/ 70 h 480"/>
                <a:gd name="T18" fmla="*/ 732 w 1856"/>
                <a:gd name="T19" fmla="*/ 83 h 480"/>
                <a:gd name="T20" fmla="*/ 764 w 1856"/>
                <a:gd name="T21" fmla="*/ 102 h 480"/>
                <a:gd name="T22" fmla="*/ 806 w 1856"/>
                <a:gd name="T23" fmla="*/ 125 h 480"/>
                <a:gd name="T24" fmla="*/ 844 w 1856"/>
                <a:gd name="T25" fmla="*/ 147 h 480"/>
                <a:gd name="T26" fmla="*/ 860 w 1856"/>
                <a:gd name="T27" fmla="*/ 163 h 480"/>
                <a:gd name="T28" fmla="*/ 867 w 1856"/>
                <a:gd name="T29" fmla="*/ 170 h 480"/>
                <a:gd name="T30" fmla="*/ 896 w 1856"/>
                <a:gd name="T31" fmla="*/ 208 h 480"/>
                <a:gd name="T32" fmla="*/ 915 w 1856"/>
                <a:gd name="T33" fmla="*/ 214 h 480"/>
                <a:gd name="T34" fmla="*/ 928 w 1856"/>
                <a:gd name="T35" fmla="*/ 227 h 480"/>
                <a:gd name="T36" fmla="*/ 944 w 1856"/>
                <a:gd name="T37" fmla="*/ 256 h 480"/>
                <a:gd name="T38" fmla="*/ 966 w 1856"/>
                <a:gd name="T39" fmla="*/ 298 h 480"/>
                <a:gd name="T40" fmla="*/ 976 w 1856"/>
                <a:gd name="T41" fmla="*/ 314 h 480"/>
                <a:gd name="T42" fmla="*/ 1001 w 1856"/>
                <a:gd name="T43" fmla="*/ 378 h 480"/>
                <a:gd name="T44" fmla="*/ 1030 w 1856"/>
                <a:gd name="T45" fmla="*/ 442 h 480"/>
                <a:gd name="T46" fmla="*/ 1056 w 1856"/>
                <a:gd name="T47" fmla="*/ 470 h 480"/>
                <a:gd name="T48" fmla="*/ 1209 w 1856"/>
                <a:gd name="T49" fmla="*/ 458 h 480"/>
                <a:gd name="T50" fmla="*/ 1856 w 1856"/>
                <a:gd name="T51" fmla="*/ 45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6" h="480">
                  <a:moveTo>
                    <a:pt x="0" y="13"/>
                  </a:moveTo>
                  <a:cubicBezTo>
                    <a:pt x="7" y="12"/>
                    <a:pt x="15" y="11"/>
                    <a:pt x="22" y="10"/>
                  </a:cubicBezTo>
                  <a:cubicBezTo>
                    <a:pt x="26" y="9"/>
                    <a:pt x="31" y="7"/>
                    <a:pt x="35" y="6"/>
                  </a:cubicBezTo>
                  <a:cubicBezTo>
                    <a:pt x="50" y="3"/>
                    <a:pt x="80" y="0"/>
                    <a:pt x="80" y="0"/>
                  </a:cubicBezTo>
                  <a:cubicBezTo>
                    <a:pt x="205" y="3"/>
                    <a:pt x="329" y="1"/>
                    <a:pt x="454" y="3"/>
                  </a:cubicBezTo>
                  <a:cubicBezTo>
                    <a:pt x="491" y="10"/>
                    <a:pt x="545" y="5"/>
                    <a:pt x="579" y="6"/>
                  </a:cubicBezTo>
                  <a:cubicBezTo>
                    <a:pt x="608" y="19"/>
                    <a:pt x="634" y="35"/>
                    <a:pt x="665" y="45"/>
                  </a:cubicBezTo>
                  <a:cubicBezTo>
                    <a:pt x="669" y="56"/>
                    <a:pt x="677" y="59"/>
                    <a:pt x="688" y="64"/>
                  </a:cubicBezTo>
                  <a:cubicBezTo>
                    <a:pt x="694" y="67"/>
                    <a:pt x="707" y="70"/>
                    <a:pt x="707" y="70"/>
                  </a:cubicBezTo>
                  <a:cubicBezTo>
                    <a:pt x="715" y="79"/>
                    <a:pt x="721" y="79"/>
                    <a:pt x="732" y="83"/>
                  </a:cubicBezTo>
                  <a:cubicBezTo>
                    <a:pt x="740" y="91"/>
                    <a:pt x="753" y="98"/>
                    <a:pt x="764" y="102"/>
                  </a:cubicBezTo>
                  <a:cubicBezTo>
                    <a:pt x="776" y="114"/>
                    <a:pt x="791" y="118"/>
                    <a:pt x="806" y="125"/>
                  </a:cubicBezTo>
                  <a:cubicBezTo>
                    <a:pt x="819" y="132"/>
                    <a:pt x="830" y="142"/>
                    <a:pt x="844" y="147"/>
                  </a:cubicBezTo>
                  <a:cubicBezTo>
                    <a:pt x="849" y="152"/>
                    <a:pt x="855" y="158"/>
                    <a:pt x="860" y="163"/>
                  </a:cubicBezTo>
                  <a:cubicBezTo>
                    <a:pt x="862" y="165"/>
                    <a:pt x="867" y="170"/>
                    <a:pt x="867" y="170"/>
                  </a:cubicBezTo>
                  <a:cubicBezTo>
                    <a:pt x="870" y="179"/>
                    <a:pt x="888" y="204"/>
                    <a:pt x="896" y="208"/>
                  </a:cubicBezTo>
                  <a:cubicBezTo>
                    <a:pt x="902" y="211"/>
                    <a:pt x="915" y="214"/>
                    <a:pt x="915" y="214"/>
                  </a:cubicBezTo>
                  <a:cubicBezTo>
                    <a:pt x="919" y="219"/>
                    <a:pt x="925" y="222"/>
                    <a:pt x="928" y="227"/>
                  </a:cubicBezTo>
                  <a:cubicBezTo>
                    <a:pt x="934" y="239"/>
                    <a:pt x="933" y="246"/>
                    <a:pt x="944" y="256"/>
                  </a:cubicBezTo>
                  <a:cubicBezTo>
                    <a:pt x="949" y="273"/>
                    <a:pt x="955" y="285"/>
                    <a:pt x="966" y="298"/>
                  </a:cubicBezTo>
                  <a:cubicBezTo>
                    <a:pt x="974" y="322"/>
                    <a:pt x="963" y="293"/>
                    <a:pt x="976" y="314"/>
                  </a:cubicBezTo>
                  <a:cubicBezTo>
                    <a:pt x="988" y="334"/>
                    <a:pt x="985" y="360"/>
                    <a:pt x="1001" y="378"/>
                  </a:cubicBezTo>
                  <a:cubicBezTo>
                    <a:pt x="1008" y="398"/>
                    <a:pt x="1010" y="434"/>
                    <a:pt x="1030" y="442"/>
                  </a:cubicBezTo>
                  <a:cubicBezTo>
                    <a:pt x="1034" y="455"/>
                    <a:pt x="1043" y="466"/>
                    <a:pt x="1056" y="470"/>
                  </a:cubicBezTo>
                  <a:cubicBezTo>
                    <a:pt x="1107" y="468"/>
                    <a:pt x="1158" y="466"/>
                    <a:pt x="1209" y="458"/>
                  </a:cubicBezTo>
                  <a:cubicBezTo>
                    <a:pt x="1419" y="480"/>
                    <a:pt x="1644" y="458"/>
                    <a:pt x="1856" y="458"/>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grpSp>
      <p:pic>
        <p:nvPicPr>
          <p:cNvPr id="24" name="Picture 34" descr="crys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79688"/>
            <a:ext cx="18288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9095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0955"/>
            <a:ext cx="8229600" cy="1143000"/>
          </a:xfrm>
        </p:spPr>
        <p:txBody>
          <a:bodyPr/>
          <a:lstStyle/>
          <a:p>
            <a:r>
              <a:rPr lang="fr-FR" dirty="0" smtClean="0"/>
              <a:t>AGATA </a:t>
            </a:r>
            <a:r>
              <a:rPr lang="fr-FR" dirty="0" err="1" smtClean="0"/>
              <a:t>project</a:t>
            </a:r>
            <a:endParaRPr lang="fr-FR" dirty="0"/>
          </a:p>
        </p:txBody>
      </p:sp>
      <p:sp>
        <p:nvSpPr>
          <p:cNvPr id="3" name="Espace réservé du contenu 2"/>
          <p:cNvSpPr>
            <a:spLocks noGrp="1"/>
          </p:cNvSpPr>
          <p:nvPr>
            <p:ph idx="1"/>
          </p:nvPr>
        </p:nvSpPr>
        <p:spPr>
          <a:xfrm>
            <a:off x="4134998" y="1677181"/>
            <a:ext cx="4978400" cy="4525963"/>
          </a:xfrm>
        </p:spPr>
        <p:txBody>
          <a:bodyPr>
            <a:normAutofit/>
          </a:bodyPr>
          <a:lstStyle/>
          <a:p>
            <a:pPr marL="0" fontAlgn="auto">
              <a:spcBef>
                <a:spcPts val="0"/>
              </a:spcBef>
              <a:spcAft>
                <a:spcPts val="0"/>
              </a:spcAft>
              <a:tabLst>
                <a:tab pos="358775" algn="l"/>
                <a:tab pos="2801938" algn="l"/>
              </a:tabLst>
            </a:pPr>
            <a:r>
              <a:rPr lang="en-US" altLang="en-US" sz="1800" dirty="0" smtClean="0">
                <a:latin typeface="Arial" panose="020B0604020202020204" pitchFamily="34" charset="0"/>
                <a:cs typeface="Arial" panose="020B0604020202020204" pitchFamily="34" charset="0"/>
              </a:rPr>
              <a:t>180 segmented crystals (60 triple units)</a:t>
            </a:r>
          </a:p>
          <a:p>
            <a:pPr marL="0" fontAlgn="auto">
              <a:spcBef>
                <a:spcPts val="0"/>
              </a:spcBef>
              <a:spcAft>
                <a:spcPts val="0"/>
              </a:spcAft>
              <a:tabLst>
                <a:tab pos="358775" algn="l"/>
                <a:tab pos="2801938" algn="l"/>
              </a:tabLst>
            </a:pPr>
            <a:endParaRPr lang="en-US" altLang="en-US" sz="1800" dirty="0">
              <a:latin typeface="Arial" panose="020B0604020202020204" pitchFamily="34" charset="0"/>
              <a:cs typeface="Arial" panose="020B0604020202020204" pitchFamily="34" charset="0"/>
            </a:endParaRPr>
          </a:p>
          <a:p>
            <a:pPr marL="0" fontAlgn="auto">
              <a:spcBef>
                <a:spcPts val="0"/>
              </a:spcBef>
              <a:spcAft>
                <a:spcPts val="0"/>
              </a:spcAft>
              <a:tabLst>
                <a:tab pos="358775" algn="l"/>
                <a:tab pos="2801938" algn="l"/>
              </a:tabLst>
            </a:pPr>
            <a:r>
              <a:rPr lang="en-GB" sz="1800" dirty="0" smtClean="0">
                <a:latin typeface="Arial" pitchFamily="34" charset="0"/>
                <a:cs typeface="Arial" pitchFamily="34" charset="0"/>
              </a:rPr>
              <a:t>362 kg of </a:t>
            </a:r>
            <a:r>
              <a:rPr lang="en-GB" sz="1800" dirty="0" err="1" smtClean="0">
                <a:latin typeface="Arial" pitchFamily="34" charset="0"/>
                <a:cs typeface="Arial" pitchFamily="34" charset="0"/>
              </a:rPr>
              <a:t>Ge</a:t>
            </a:r>
            <a:endParaRPr lang="en-GB" sz="1800" dirty="0">
              <a:latin typeface="Arial" pitchFamily="34" charset="0"/>
              <a:cs typeface="Arial" pitchFamily="34" charset="0"/>
            </a:endParaRPr>
          </a:p>
          <a:p>
            <a:pPr marL="0" fontAlgn="auto">
              <a:spcBef>
                <a:spcPts val="0"/>
              </a:spcBef>
              <a:spcAft>
                <a:spcPts val="0"/>
              </a:spcAft>
              <a:tabLst>
                <a:tab pos="358775" algn="l"/>
                <a:tab pos="2801938" algn="l"/>
              </a:tabLst>
            </a:pPr>
            <a:endParaRPr lang="en-GB" sz="1800" dirty="0">
              <a:latin typeface="Arial" pitchFamily="34" charset="0"/>
              <a:cs typeface="Arial" pitchFamily="34" charset="0"/>
            </a:endParaRPr>
          </a:p>
          <a:p>
            <a:pPr marL="0" defTabSz="304800" eaLnBrk="0" hangingPunct="0">
              <a:spcBef>
                <a:spcPts val="0"/>
              </a:spcBef>
              <a:spcAft>
                <a:spcPts val="0"/>
              </a:spcAft>
            </a:pPr>
            <a:r>
              <a:rPr lang="en-GB" sz="1800" dirty="0" smtClean="0">
                <a:latin typeface="Arial" pitchFamily="34" charset="0"/>
                <a:cs typeface="Arial" pitchFamily="34" charset="0"/>
              </a:rPr>
              <a:t>82 % solid angle</a:t>
            </a:r>
            <a:endParaRPr lang="en-GB" sz="1800" dirty="0">
              <a:latin typeface="Arial" pitchFamily="34" charset="0"/>
              <a:cs typeface="Arial" pitchFamily="34" charset="0"/>
            </a:endParaRPr>
          </a:p>
          <a:p>
            <a:pPr marL="0" defTabSz="304800" eaLnBrk="0" hangingPunct="0">
              <a:spcBef>
                <a:spcPts val="0"/>
              </a:spcBef>
              <a:spcAft>
                <a:spcPts val="0"/>
              </a:spcAft>
            </a:pPr>
            <a:endParaRPr lang="en-GB" sz="1800" dirty="0">
              <a:latin typeface="Arial" pitchFamily="34" charset="0"/>
              <a:cs typeface="Arial" pitchFamily="34" charset="0"/>
            </a:endParaRPr>
          </a:p>
          <a:p>
            <a:pPr marL="0" defTabSz="304800" eaLnBrk="0" hangingPunct="0">
              <a:spcBef>
                <a:spcPts val="0"/>
              </a:spcBef>
              <a:spcAft>
                <a:spcPts val="0"/>
              </a:spcAft>
            </a:pPr>
            <a:r>
              <a:rPr lang="en-GB" sz="1800" dirty="0" smtClean="0">
                <a:latin typeface="Arial" pitchFamily="34" charset="0"/>
                <a:cs typeface="Arial" pitchFamily="34" charset="0"/>
              </a:rPr>
              <a:t>50 kHz </a:t>
            </a:r>
            <a:r>
              <a:rPr lang="en-GB" sz="1800" dirty="0" err="1" smtClean="0">
                <a:latin typeface="Arial" pitchFamily="34" charset="0"/>
                <a:cs typeface="Arial" pitchFamily="34" charset="0"/>
              </a:rPr>
              <a:t>Ge</a:t>
            </a:r>
            <a:r>
              <a:rPr lang="en-GB" sz="1800" dirty="0" smtClean="0">
                <a:latin typeface="Arial" pitchFamily="34" charset="0"/>
                <a:cs typeface="Arial" pitchFamily="34" charset="0"/>
              </a:rPr>
              <a:t> crystal counting rate</a:t>
            </a:r>
            <a:endParaRPr lang="en-GB" sz="1800" dirty="0">
              <a:latin typeface="Arial" pitchFamily="34" charset="0"/>
              <a:cs typeface="Arial" pitchFamily="34" charset="0"/>
            </a:endParaRPr>
          </a:p>
          <a:p>
            <a:pPr marL="0" defTabSz="304800" eaLnBrk="0" hangingPunct="0">
              <a:spcBef>
                <a:spcPts val="0"/>
              </a:spcBef>
              <a:spcAft>
                <a:spcPts val="0"/>
              </a:spcAft>
            </a:pPr>
            <a:endParaRPr lang="en-GB" sz="1800" dirty="0">
              <a:latin typeface="Arial" pitchFamily="34" charset="0"/>
              <a:cs typeface="Arial" pitchFamily="34" charset="0"/>
            </a:endParaRPr>
          </a:p>
          <a:p>
            <a:pPr marL="0" defTabSz="304800" eaLnBrk="0" hangingPunct="0">
              <a:spcBef>
                <a:spcPts val="0"/>
              </a:spcBef>
            </a:pPr>
            <a:r>
              <a:rPr lang="en-GB" sz="1800" dirty="0" smtClean="0">
                <a:latin typeface="Arial" pitchFamily="34" charset="0"/>
                <a:cs typeface="Arial" pitchFamily="34" charset="0"/>
              </a:rPr>
              <a:t>Angular resolution : </a:t>
            </a:r>
            <a:r>
              <a:rPr lang="en-GB" sz="1800" dirty="0">
                <a:latin typeface="Arial" pitchFamily="34" charset="0"/>
                <a:cs typeface="Arial" pitchFamily="34" charset="0"/>
              </a:rPr>
              <a:t>~</a:t>
            </a:r>
            <a:r>
              <a:rPr lang="en-US" altLang="en-US" sz="1800" dirty="0">
                <a:latin typeface="Arial" panose="020B0604020202020204" pitchFamily="34" charset="0"/>
                <a:cs typeface="Arial" panose="020B0604020202020204" pitchFamily="34" charset="0"/>
              </a:rPr>
              <a:t>1º</a:t>
            </a:r>
          </a:p>
          <a:p>
            <a:pPr marL="0" defTabSz="304800" eaLnBrk="0" hangingPunct="0">
              <a:spcBef>
                <a:spcPts val="0"/>
              </a:spcBef>
            </a:pPr>
            <a:endParaRPr lang="en-GB" sz="1800" dirty="0">
              <a:latin typeface="Arial" pitchFamily="34" charset="0"/>
              <a:cs typeface="Arial" pitchFamily="34" charset="0"/>
            </a:endParaRPr>
          </a:p>
          <a:p>
            <a:pPr marL="0" defTabSz="304800" eaLnBrk="0" hangingPunct="0">
              <a:spcBef>
                <a:spcPts val="0"/>
              </a:spcBef>
              <a:spcAft>
                <a:spcPts val="0"/>
              </a:spcAft>
            </a:pPr>
            <a:r>
              <a:rPr lang="en-US" altLang="en-US" sz="1800" dirty="0" smtClean="0">
                <a:latin typeface="Arial" panose="020B0604020202020204" pitchFamily="34" charset="0"/>
                <a:cs typeface="Arial" panose="020B0604020202020204" pitchFamily="34" charset="0"/>
              </a:rPr>
              <a:t>Efficiency: 35 % </a:t>
            </a:r>
            <a:r>
              <a:rPr lang="en-US" altLang="en-US" sz="1800" dirty="0">
                <a:latin typeface="Arial" panose="020B0604020202020204" pitchFamily="34" charset="0"/>
                <a:cs typeface="Arial" panose="020B0604020202020204" pitchFamily="34" charset="0"/>
              </a:rPr>
              <a:t>(M</a:t>
            </a:r>
            <a:r>
              <a:rPr lang="el-GR" altLang="en-US" sz="1800" baseline="-25000" dirty="0">
                <a:latin typeface="Times New Roman"/>
                <a:cs typeface="Times New Roman"/>
              </a:rPr>
              <a:t>γ</a:t>
            </a:r>
            <a:r>
              <a:rPr lang="en-US" altLang="en-US" sz="1800" dirty="0">
                <a:latin typeface="Arial" panose="020B0604020202020204" pitchFamily="34" charset="0"/>
                <a:cs typeface="Arial" panose="020B0604020202020204" pitchFamily="34" charset="0"/>
              </a:rPr>
              <a:t>=1) </a:t>
            </a:r>
            <a:r>
              <a:rPr lang="en-US" altLang="en-US" sz="1800" dirty="0" smtClean="0">
                <a:latin typeface="Arial" panose="020B0604020202020204" pitchFamily="34" charset="0"/>
                <a:cs typeface="Arial" panose="020B0604020202020204" pitchFamily="34" charset="0"/>
              </a:rPr>
              <a:t>, 20% (</a:t>
            </a:r>
            <a:r>
              <a:rPr lang="en-US" altLang="en-US" sz="1800" dirty="0">
                <a:latin typeface="Arial" panose="020B0604020202020204" pitchFamily="34" charset="0"/>
                <a:cs typeface="Arial" panose="020B0604020202020204" pitchFamily="34" charset="0"/>
              </a:rPr>
              <a:t>M</a:t>
            </a:r>
            <a:r>
              <a:rPr lang="el-GR" altLang="en-US" sz="1800" baseline="-25000" dirty="0">
                <a:latin typeface="Times New Roman"/>
                <a:cs typeface="Times New Roman"/>
              </a:rPr>
              <a:t> γ </a:t>
            </a:r>
            <a:r>
              <a:rPr lang="en-US" altLang="en-US" sz="1800" dirty="0">
                <a:latin typeface="Arial" panose="020B0604020202020204" pitchFamily="34" charset="0"/>
                <a:cs typeface="Arial" panose="020B0604020202020204" pitchFamily="34" charset="0"/>
              </a:rPr>
              <a:t>=30)</a:t>
            </a:r>
          </a:p>
          <a:p>
            <a:pPr marL="0" indent="0" fontAlgn="auto">
              <a:spcBef>
                <a:spcPts val="0"/>
              </a:spcBef>
              <a:spcAft>
                <a:spcPts val="0"/>
              </a:spcAft>
              <a:buNone/>
              <a:tabLst>
                <a:tab pos="1260475" algn="l"/>
                <a:tab pos="2801938" algn="l"/>
              </a:tabLst>
            </a:pPr>
            <a:r>
              <a:rPr lang="en-US" altLang="en-US" sz="1800" dirty="0">
                <a:latin typeface="Arial" panose="020B0604020202020204" pitchFamily="34" charset="0"/>
                <a:cs typeface="Arial" panose="020B0604020202020204" pitchFamily="34" charset="0"/>
              </a:rPr>
              <a:t> </a:t>
            </a:r>
            <a:r>
              <a:rPr lang="en-US" altLang="en-US" sz="1800" dirty="0" smtClean="0">
                <a:latin typeface="Arial" panose="020B0604020202020204" pitchFamily="34" charset="0"/>
                <a:cs typeface="Arial" panose="020B0604020202020204" pitchFamily="34" charset="0"/>
              </a:rPr>
              <a:t>    Pic/</a:t>
            </a:r>
            <a:r>
              <a:rPr lang="en-US" altLang="en-US" sz="1800" dirty="0">
                <a:latin typeface="Arial" panose="020B0604020202020204" pitchFamily="34" charset="0"/>
                <a:cs typeface="Arial" panose="020B0604020202020204" pitchFamily="34" charset="0"/>
              </a:rPr>
              <a:t>Total: </a:t>
            </a:r>
            <a:r>
              <a:rPr lang="en-US" altLang="en-US" sz="1800" dirty="0" smtClean="0">
                <a:latin typeface="Arial" panose="020B0604020202020204" pitchFamily="34" charset="0"/>
                <a:cs typeface="Arial" panose="020B0604020202020204" pitchFamily="34" charset="0"/>
              </a:rPr>
              <a:t>~40-50%</a:t>
            </a:r>
          </a:p>
          <a:p>
            <a:pPr marL="0" indent="0" fontAlgn="auto">
              <a:spcBef>
                <a:spcPts val="0"/>
              </a:spcBef>
              <a:spcAft>
                <a:spcPts val="0"/>
              </a:spcAft>
              <a:buNone/>
              <a:tabLst>
                <a:tab pos="1260475" algn="l"/>
                <a:tab pos="2801938" algn="l"/>
              </a:tabLst>
            </a:pPr>
            <a:endParaRPr lang="en-US" altLang="en-US" sz="1800" dirty="0">
              <a:latin typeface="Arial" panose="020B0604020202020204" pitchFamily="34" charset="0"/>
              <a:cs typeface="Arial" panose="020B0604020202020204" pitchFamily="34" charset="0"/>
            </a:endParaRPr>
          </a:p>
          <a:p>
            <a:pPr fontAlgn="auto">
              <a:spcBef>
                <a:spcPts val="0"/>
              </a:spcBef>
              <a:spcAft>
                <a:spcPts val="0"/>
              </a:spcAft>
              <a:buFont typeface="Arial"/>
              <a:buChar char="•"/>
              <a:tabLst>
                <a:tab pos="1260475" algn="l"/>
                <a:tab pos="2801938" algn="l"/>
              </a:tabLst>
            </a:pPr>
            <a:r>
              <a:rPr lang="en-US" altLang="en-US" sz="1800" dirty="0" smtClean="0">
                <a:latin typeface="Arial" panose="020B0604020202020204" pitchFamily="34" charset="0"/>
                <a:cs typeface="Arial" panose="020B0604020202020204" pitchFamily="34" charset="0"/>
              </a:rPr>
              <a:t> Large inner radius to accommodate ancillary devices</a:t>
            </a:r>
            <a:endParaRPr lang="fr-FR" sz="1800" dirty="0"/>
          </a:p>
        </p:txBody>
      </p:sp>
      <p:grpSp>
        <p:nvGrpSpPr>
          <p:cNvPr id="4" name="Grouper 3"/>
          <p:cNvGrpSpPr/>
          <p:nvPr/>
        </p:nvGrpSpPr>
        <p:grpSpPr>
          <a:xfrm>
            <a:off x="25400" y="6306377"/>
            <a:ext cx="9087998" cy="477735"/>
            <a:chOff x="0" y="6217477"/>
            <a:chExt cx="9087998" cy="477735"/>
          </a:xfrm>
        </p:grpSpPr>
        <p:pic>
          <p:nvPicPr>
            <p:cNvPr id="5" name="Picture 6" descr="Bulgaria_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17477"/>
              <a:ext cx="705218" cy="455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inland_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52" y="6224853"/>
              <a:ext cx="705218" cy="453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France_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703" y="6222403"/>
              <a:ext cx="705218" cy="455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Germany_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226" y="6224853"/>
              <a:ext cx="705218" cy="458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Italy_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3791" y="6217477"/>
              <a:ext cx="705218" cy="455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Poland_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0714" y="6217477"/>
              <a:ext cx="700797" cy="4557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Sweden_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4069" y="6217477"/>
              <a:ext cx="700797" cy="455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5" descr="Union_Jack_s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7201" y="6217477"/>
              <a:ext cx="700797" cy="4557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turke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94798" y="6217477"/>
              <a:ext cx="640752" cy="42746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descr="espagne.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9601" y="6224853"/>
              <a:ext cx="659240" cy="426342"/>
            </a:xfrm>
            <a:prstGeom prst="rect">
              <a:avLst/>
            </a:prstGeom>
          </p:spPr>
        </p:pic>
        <p:pic>
          <p:nvPicPr>
            <p:cNvPr id="15" name="Image 14" descr="Hungary.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4455" y="6224853"/>
              <a:ext cx="664475" cy="470359"/>
            </a:xfrm>
            <a:prstGeom prst="rect">
              <a:avLst/>
            </a:prstGeom>
          </p:spPr>
        </p:pic>
      </p:grpSp>
      <p:pic>
        <p:nvPicPr>
          <p:cNvPr id="16" name="Picture 5" descr="JS-agata240805-b"/>
          <p:cNvPicPr>
            <a:picLocks noChangeAspect="1" noChangeArrowheads="1"/>
          </p:cNvPicPr>
          <p:nvPr/>
        </p:nvPicPr>
        <p:blipFill>
          <a:blip r:embed="rId13" cstate="print"/>
          <a:srcRect l="16162" t="4288" r="19193" b="4257"/>
          <a:stretch>
            <a:fillRect/>
          </a:stretch>
        </p:blipFill>
        <p:spPr bwMode="auto">
          <a:xfrm>
            <a:off x="181373" y="2044700"/>
            <a:ext cx="3802008" cy="3895211"/>
          </a:xfrm>
          <a:prstGeom prst="rect">
            <a:avLst/>
          </a:prstGeom>
          <a:noFill/>
          <a:ln w="9525">
            <a:noFill/>
            <a:miter lim="800000"/>
            <a:headEnd/>
            <a:tailEnd/>
          </a:ln>
        </p:spPr>
      </p:pic>
      <p:sp>
        <p:nvSpPr>
          <p:cNvPr id="17" name="ZoneTexte 16"/>
          <p:cNvSpPr txBox="1"/>
          <p:nvPr/>
        </p:nvSpPr>
        <p:spPr>
          <a:xfrm>
            <a:off x="110518" y="1574019"/>
            <a:ext cx="2023911" cy="338554"/>
          </a:xfrm>
          <a:prstGeom prst="rect">
            <a:avLst/>
          </a:prstGeom>
          <a:noFill/>
        </p:spPr>
        <p:txBody>
          <a:bodyPr wrap="none" rtlCol="0">
            <a:spAutoFit/>
          </a:bodyPr>
          <a:lstStyle/>
          <a:p>
            <a:r>
              <a:rPr lang="fr-FR" sz="1600" dirty="0" smtClean="0"/>
              <a:t>http://</a:t>
            </a:r>
            <a:r>
              <a:rPr lang="fr-FR" sz="1600" dirty="0" err="1" smtClean="0"/>
              <a:t>www.agata.org</a:t>
            </a:r>
            <a:endParaRPr lang="fr-FR" sz="1600" dirty="0"/>
          </a:p>
        </p:txBody>
      </p:sp>
      <p:pic>
        <p:nvPicPr>
          <p:cNvPr id="18" name="Image 17" descr="AGATA_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4018" y="103075"/>
            <a:ext cx="1123386" cy="1483644"/>
          </a:xfrm>
          <a:prstGeom prst="rect">
            <a:avLst/>
          </a:prstGeom>
        </p:spPr>
      </p:pic>
    </p:spTree>
    <p:extLst>
      <p:ext uri="{BB962C8B-B14F-4D97-AF65-F5344CB8AC3E}">
        <p14:creationId xmlns:p14="http://schemas.microsoft.com/office/powerpoint/2010/main" val="16033441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462"/>
            <a:ext cx="8229600" cy="1143000"/>
          </a:xfrm>
        </p:spPr>
        <p:txBody>
          <a:bodyPr/>
          <a:lstStyle/>
          <a:p>
            <a:r>
              <a:rPr lang="fr-FR" dirty="0" err="1" smtClean="0"/>
              <a:t>Powers</a:t>
            </a:r>
            <a:r>
              <a:rPr lang="fr-FR" dirty="0" smtClean="0"/>
              <a:t> of AGATA</a:t>
            </a:r>
            <a:endParaRPr lang="fr-FR" dirty="0"/>
          </a:p>
        </p:txBody>
      </p:sp>
      <p:sp>
        <p:nvSpPr>
          <p:cNvPr id="12" name="ZoneTexte 11"/>
          <p:cNvSpPr txBox="1"/>
          <p:nvPr/>
        </p:nvSpPr>
        <p:spPr>
          <a:xfrm>
            <a:off x="735777" y="6457890"/>
            <a:ext cx="4883593" cy="400110"/>
          </a:xfrm>
          <a:prstGeom prst="rect">
            <a:avLst/>
          </a:prstGeom>
          <a:noFill/>
        </p:spPr>
        <p:txBody>
          <a:bodyPr wrap="none" rtlCol="0">
            <a:spAutoFit/>
          </a:bodyPr>
          <a:lstStyle/>
          <a:p>
            <a:r>
              <a:rPr lang="fr-FR" sz="2000" dirty="0" smtClean="0"/>
              <a:t>Doppler correction </a:t>
            </a:r>
            <a:r>
              <a:rPr lang="fr-FR" sz="2000" dirty="0" err="1" smtClean="0"/>
              <a:t>capability</a:t>
            </a:r>
            <a:r>
              <a:rPr lang="fr-FR" sz="2000" dirty="0" smtClean="0"/>
              <a:t> (</a:t>
            </a:r>
            <a:r>
              <a:rPr lang="fr-FR" sz="2000" baseline="30000" dirty="0" smtClean="0"/>
              <a:t>98</a:t>
            </a:r>
            <a:r>
              <a:rPr lang="fr-FR" sz="2000" dirty="0" smtClean="0"/>
              <a:t>Zr, v/c~10% )</a:t>
            </a:r>
            <a:endParaRPr lang="fr-FR" sz="2000" dirty="0"/>
          </a:p>
        </p:txBody>
      </p:sp>
      <p:sp>
        <p:nvSpPr>
          <p:cNvPr id="13" name="ZoneTexte 12"/>
          <p:cNvSpPr txBox="1"/>
          <p:nvPr/>
        </p:nvSpPr>
        <p:spPr>
          <a:xfrm>
            <a:off x="343289" y="935078"/>
            <a:ext cx="3908755" cy="369332"/>
          </a:xfrm>
          <a:prstGeom prst="rect">
            <a:avLst/>
          </a:prstGeom>
          <a:noFill/>
        </p:spPr>
        <p:txBody>
          <a:bodyPr wrap="none" rtlCol="0">
            <a:spAutoFit/>
          </a:bodyPr>
          <a:lstStyle/>
          <a:p>
            <a:r>
              <a:rPr lang="fr-FR" dirty="0" err="1" smtClean="0"/>
              <a:t>Response</a:t>
            </a:r>
            <a:r>
              <a:rPr lang="fr-FR" dirty="0" smtClean="0"/>
              <a:t> to </a:t>
            </a:r>
            <a:r>
              <a:rPr lang="fr-FR" dirty="0" err="1" smtClean="0"/>
              <a:t>high-multiplicities</a:t>
            </a:r>
            <a:r>
              <a:rPr lang="fr-FR" dirty="0" smtClean="0"/>
              <a:t> (M</a:t>
            </a:r>
            <a:r>
              <a:rPr lang="fr-FR" dirty="0" smtClean="0">
                <a:latin typeface="Symbol" charset="2"/>
                <a:cs typeface="Symbol" charset="2"/>
              </a:rPr>
              <a:t>g</a:t>
            </a:r>
            <a:r>
              <a:rPr lang="fr-FR" dirty="0" smtClean="0"/>
              <a:t>=30)</a:t>
            </a:r>
            <a:endParaRPr lang="fr-FR" dirty="0"/>
          </a:p>
        </p:txBody>
      </p:sp>
      <p:pic>
        <p:nvPicPr>
          <p:cNvPr id="14" name="Image 13" descr="bizzeti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533" y="1289642"/>
            <a:ext cx="3124201" cy="2681768"/>
          </a:xfrm>
          <a:prstGeom prst="rect">
            <a:avLst/>
          </a:prstGeom>
        </p:spPr>
      </p:pic>
      <p:sp>
        <p:nvSpPr>
          <p:cNvPr id="15" name="ZoneTexte 14"/>
          <p:cNvSpPr txBox="1"/>
          <p:nvPr/>
        </p:nvSpPr>
        <p:spPr>
          <a:xfrm>
            <a:off x="6310094" y="4004788"/>
            <a:ext cx="2287806" cy="369332"/>
          </a:xfrm>
          <a:prstGeom prst="rect">
            <a:avLst/>
          </a:prstGeom>
          <a:noFill/>
        </p:spPr>
        <p:txBody>
          <a:bodyPr wrap="none" rtlCol="0">
            <a:spAutoFit/>
          </a:bodyPr>
          <a:lstStyle/>
          <a:p>
            <a:r>
              <a:rPr lang="fr-FR" dirty="0" err="1" smtClean="0"/>
              <a:t>Polarization</a:t>
            </a:r>
            <a:r>
              <a:rPr lang="fr-FR" dirty="0" smtClean="0"/>
              <a:t> </a:t>
            </a:r>
            <a:r>
              <a:rPr lang="fr-FR" dirty="0" err="1" smtClean="0"/>
              <a:t>sensitivity</a:t>
            </a:r>
            <a:endParaRPr lang="fr-FR" dirty="0"/>
          </a:p>
        </p:txBody>
      </p:sp>
      <p:pic>
        <p:nvPicPr>
          <p:cNvPr id="4" name="Espace réservé du contenu 3" descr="CompEXOAGATA_2.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27" t="-1581" b="-1825"/>
          <a:stretch/>
        </p:blipFill>
        <p:spPr>
          <a:xfrm>
            <a:off x="619845" y="4105601"/>
            <a:ext cx="5397499" cy="2420635"/>
          </a:xfrm>
          <a:solidFill>
            <a:srgbClr val="FFFFFF"/>
          </a:solidFill>
        </p:spPr>
      </p:pic>
      <p:pic>
        <p:nvPicPr>
          <p:cNvPr id="3" name="Image 2" descr="Mult30_respon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 y="1409700"/>
            <a:ext cx="4346906" cy="2463800"/>
          </a:xfrm>
          <a:prstGeom prst="rect">
            <a:avLst/>
          </a:prstGeom>
        </p:spPr>
      </p:pic>
      <p:sp>
        <p:nvSpPr>
          <p:cNvPr id="6" name="ZoneTexte 5"/>
          <p:cNvSpPr txBox="1"/>
          <p:nvPr/>
        </p:nvSpPr>
        <p:spPr>
          <a:xfrm>
            <a:off x="5699578" y="942020"/>
            <a:ext cx="3482932" cy="584776"/>
          </a:xfrm>
          <a:prstGeom prst="rect">
            <a:avLst/>
          </a:prstGeom>
          <a:noFill/>
        </p:spPr>
        <p:txBody>
          <a:bodyPr wrap="none" rtlCol="0">
            <a:spAutoFit/>
          </a:bodyPr>
          <a:lstStyle/>
          <a:p>
            <a:r>
              <a:rPr lang="en-GB" sz="1600" i="1" dirty="0"/>
              <a:t>P.G. </a:t>
            </a:r>
            <a:r>
              <a:rPr lang="en-GB" sz="1600" i="1" dirty="0" err="1"/>
              <a:t>Bizzeti</a:t>
            </a:r>
            <a:r>
              <a:rPr lang="en-GB" sz="1600" i="1" dirty="0"/>
              <a:t>, Eur. Phys. J. A51  (2015) 49</a:t>
            </a:r>
            <a:endParaRPr lang="en-US" sz="1600" i="1" dirty="0"/>
          </a:p>
          <a:p>
            <a:endParaRPr lang="fr-FR" sz="1600" i="1" dirty="0"/>
          </a:p>
        </p:txBody>
      </p:sp>
    </p:spTree>
    <p:extLst>
      <p:ext uri="{BB962C8B-B14F-4D97-AF65-F5344CB8AC3E}">
        <p14:creationId xmlns:p14="http://schemas.microsoft.com/office/powerpoint/2010/main" val="19378680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3344"/>
            <a:ext cx="8229600" cy="1143000"/>
          </a:xfrm>
        </p:spPr>
        <p:txBody>
          <a:bodyPr>
            <a:normAutofit/>
          </a:bodyPr>
          <a:lstStyle/>
          <a:p>
            <a:r>
              <a:rPr lang="fr-FR" sz="4000" dirty="0" smtClean="0"/>
              <a:t>Agata Management </a:t>
            </a:r>
            <a:r>
              <a:rPr lang="fr-FR" sz="4000" dirty="0" err="1" smtClean="0"/>
              <a:t>Board</a:t>
            </a:r>
            <a:r>
              <a:rPr lang="fr-FR" sz="4000" dirty="0" smtClean="0"/>
              <a:t> (AMB)</a:t>
            </a:r>
            <a:endParaRPr lang="fr-FR" sz="4000" dirty="0"/>
          </a:p>
        </p:txBody>
      </p:sp>
      <p:grpSp>
        <p:nvGrpSpPr>
          <p:cNvPr id="3" name="Grouper 2"/>
          <p:cNvGrpSpPr/>
          <p:nvPr/>
        </p:nvGrpSpPr>
        <p:grpSpPr>
          <a:xfrm>
            <a:off x="109538" y="722313"/>
            <a:ext cx="8815387" cy="6265862"/>
            <a:chOff x="109538" y="722313"/>
            <a:chExt cx="8815387" cy="6265862"/>
          </a:xfrm>
        </p:grpSpPr>
        <p:grpSp>
          <p:nvGrpSpPr>
            <p:cNvPr id="4" name="Group 1"/>
            <p:cNvGrpSpPr>
              <a:grpSpLocks/>
            </p:cNvGrpSpPr>
            <p:nvPr/>
          </p:nvGrpSpPr>
          <p:grpSpPr bwMode="auto">
            <a:xfrm>
              <a:off x="5718175" y="6294438"/>
              <a:ext cx="1417638" cy="693737"/>
              <a:chOff x="3602" y="3949"/>
              <a:chExt cx="893" cy="437"/>
            </a:xfrm>
          </p:grpSpPr>
          <p:sp>
            <p:nvSpPr>
              <p:cNvPr id="5" name="Rectangle 2"/>
              <p:cNvSpPr>
                <a:spLocks noChangeArrowheads="1"/>
              </p:cNvSpPr>
              <p:nvPr/>
            </p:nvSpPr>
            <p:spPr bwMode="auto">
              <a:xfrm>
                <a:off x="3602" y="3949"/>
                <a:ext cx="893" cy="350"/>
              </a:xfrm>
              <a:prstGeom prst="rect">
                <a:avLst/>
              </a:prstGeom>
              <a:solidFill>
                <a:srgbClr val="CCFF99"/>
              </a:solidFill>
              <a:ln w="28575" cap="sq" cmpd="sng">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 name="Rectangle 3"/>
              <p:cNvSpPr>
                <a:spLocks noChangeArrowheads="1"/>
              </p:cNvSpPr>
              <p:nvPr/>
            </p:nvSpPr>
            <p:spPr bwMode="auto">
              <a:xfrm>
                <a:off x="3687" y="3974"/>
                <a:ext cx="749" cy="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GANIL-SPIRAL2</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a:solidFill>
                      <a:srgbClr val="000000"/>
                    </a:solidFill>
                  </a:rPr>
                  <a:t>Caen</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0000"/>
                    </a:solidFill>
                  </a:rPr>
                  <a:t>E.Clement</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100" b="1">
                  <a:solidFill>
                    <a:srgbClr val="FF0000"/>
                  </a:solidFill>
                </a:endParaRPr>
              </a:p>
            </p:txBody>
          </p:sp>
        </p:grpSp>
        <p:sp>
          <p:nvSpPr>
            <p:cNvPr id="7" name="Line 4"/>
            <p:cNvSpPr>
              <a:spLocks noChangeShapeType="1"/>
            </p:cNvSpPr>
            <p:nvPr/>
          </p:nvSpPr>
          <p:spPr bwMode="auto">
            <a:xfrm>
              <a:off x="4953000" y="2708275"/>
              <a:ext cx="1588" cy="125413"/>
            </a:xfrm>
            <a:prstGeom prst="line">
              <a:avLst/>
            </a:prstGeom>
            <a:noFill/>
            <a:ln w="11160" cap="sq">
              <a:solidFill>
                <a:srgbClr val="FF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8" name="Rectangle 5"/>
            <p:cNvSpPr>
              <a:spLocks noChangeArrowheads="1"/>
            </p:cNvSpPr>
            <p:nvPr/>
          </p:nvSpPr>
          <p:spPr bwMode="auto">
            <a:xfrm>
              <a:off x="1338263" y="2954338"/>
              <a:ext cx="1171575"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nvGrpSpPr>
            <p:cNvPr id="9" name="Group 6"/>
            <p:cNvGrpSpPr>
              <a:grpSpLocks/>
            </p:cNvGrpSpPr>
            <p:nvPr/>
          </p:nvGrpSpPr>
          <p:grpSpPr bwMode="auto">
            <a:xfrm>
              <a:off x="109538" y="2333625"/>
              <a:ext cx="1597025" cy="993775"/>
              <a:chOff x="69" y="1406"/>
              <a:chExt cx="1006" cy="626"/>
            </a:xfrm>
          </p:grpSpPr>
          <p:sp>
            <p:nvSpPr>
              <p:cNvPr id="10" name="Rectangle 7"/>
              <p:cNvSpPr>
                <a:spLocks noChangeArrowheads="1"/>
              </p:cNvSpPr>
              <p:nvPr/>
            </p:nvSpPr>
            <p:spPr bwMode="auto">
              <a:xfrm>
                <a:off x="69" y="1406"/>
                <a:ext cx="1006" cy="626"/>
              </a:xfrm>
              <a:prstGeom prst="rect">
                <a:avLst/>
              </a:prstGeom>
              <a:solidFill>
                <a:srgbClr val="FFCC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1" name="Rectangle 8"/>
              <p:cNvSpPr>
                <a:spLocks noChangeArrowheads="1"/>
              </p:cNvSpPr>
              <p:nvPr/>
            </p:nvSpPr>
            <p:spPr bwMode="auto">
              <a:xfrm>
                <a:off x="195" y="1625"/>
                <a:ext cx="745" cy="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rPr>
                  <a:t>AMB Chairman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rPr>
                  <a:t>Project Manager</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200" b="1">
                    <a:solidFill>
                      <a:srgbClr val="FF0000"/>
                    </a:solidFill>
                    <a:cs typeface="Arial" charset="0"/>
                  </a:rPr>
                  <a:t>A.Gadea</a:t>
                </a:r>
              </a:p>
            </p:txBody>
          </p:sp>
        </p:grpSp>
        <p:grpSp>
          <p:nvGrpSpPr>
            <p:cNvPr id="12" name="Group 9"/>
            <p:cNvGrpSpPr>
              <a:grpSpLocks/>
            </p:cNvGrpSpPr>
            <p:nvPr/>
          </p:nvGrpSpPr>
          <p:grpSpPr bwMode="auto">
            <a:xfrm>
              <a:off x="3159125" y="1658938"/>
              <a:ext cx="5407025" cy="214312"/>
              <a:chOff x="1990" y="981"/>
              <a:chExt cx="3406" cy="135"/>
            </a:xfrm>
          </p:grpSpPr>
          <p:sp>
            <p:nvSpPr>
              <p:cNvPr id="13" name="Rectangle 10"/>
              <p:cNvSpPr>
                <a:spLocks noChangeArrowheads="1"/>
              </p:cNvSpPr>
              <p:nvPr/>
            </p:nvSpPr>
            <p:spPr bwMode="auto">
              <a:xfrm>
                <a:off x="1990" y="981"/>
                <a:ext cx="3406" cy="135"/>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4" name="Rectangle 11"/>
              <p:cNvSpPr>
                <a:spLocks noChangeArrowheads="1"/>
              </p:cNvSpPr>
              <p:nvPr/>
            </p:nvSpPr>
            <p:spPr bwMode="auto">
              <a:xfrm>
                <a:off x="2638" y="1001"/>
                <a:ext cx="1987" cy="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rPr>
                  <a:t>AGATA  Teams</a:t>
                </a:r>
              </a:p>
            </p:txBody>
          </p:sp>
        </p:grpSp>
        <p:sp>
          <p:nvSpPr>
            <p:cNvPr id="15" name="Line 12"/>
            <p:cNvSpPr>
              <a:spLocks noChangeShapeType="1"/>
            </p:cNvSpPr>
            <p:nvPr/>
          </p:nvSpPr>
          <p:spPr bwMode="auto">
            <a:xfrm>
              <a:off x="5199063" y="4471988"/>
              <a:ext cx="1587" cy="1381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6" name="Rectangle 13"/>
            <p:cNvSpPr>
              <a:spLocks noChangeArrowheads="1"/>
            </p:cNvSpPr>
            <p:nvPr/>
          </p:nvSpPr>
          <p:spPr bwMode="auto">
            <a:xfrm>
              <a:off x="4498975" y="3128963"/>
              <a:ext cx="1225550" cy="457200"/>
            </a:xfrm>
            <a:prstGeom prst="rect">
              <a:avLst/>
            </a:prstGeom>
            <a:solidFill>
              <a:srgbClr val="FFFF99"/>
            </a:solidFill>
            <a:ln w="38100" cap="sq" cmpd="sng">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000" b="1" dirty="0" err="1">
                  <a:solidFill>
                    <a:srgbClr val="000000"/>
                  </a:solidFill>
                </a:rPr>
                <a:t>Slow</a:t>
              </a:r>
              <a:r>
                <a:rPr lang="es-ES" sz="1000" b="1" dirty="0">
                  <a:solidFill>
                    <a:srgbClr val="000000"/>
                  </a:solidFill>
                </a:rPr>
                <a:t> control &amp;</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FEE Monitoring</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FF0000"/>
                  </a:solidFill>
                </a:rPr>
                <a:t>E. </a:t>
              </a:r>
              <a:r>
                <a:rPr lang="en-GB" sz="1000" b="1" dirty="0" err="1">
                  <a:solidFill>
                    <a:srgbClr val="FF0000"/>
                  </a:solidFill>
                </a:rPr>
                <a:t>Legay</a:t>
              </a:r>
              <a:endParaRPr lang="en-GB" sz="1000" b="1" dirty="0">
                <a:solidFill>
                  <a:srgbClr val="FF0000"/>
                </a:solidFill>
              </a:endParaRPr>
            </a:p>
          </p:txBody>
        </p:sp>
        <p:sp>
          <p:nvSpPr>
            <p:cNvPr id="17" name="Rectangle 14"/>
            <p:cNvSpPr>
              <a:spLocks noChangeArrowheads="1"/>
            </p:cNvSpPr>
            <p:nvPr/>
          </p:nvSpPr>
          <p:spPr bwMode="auto">
            <a:xfrm>
              <a:off x="5862638" y="4310063"/>
              <a:ext cx="1227137" cy="457200"/>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Mechanical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Infrastructure</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A. Grant</a:t>
              </a:r>
            </a:p>
          </p:txBody>
        </p:sp>
        <p:sp>
          <p:nvSpPr>
            <p:cNvPr id="18" name="Rectangle 15"/>
            <p:cNvSpPr>
              <a:spLocks noChangeArrowheads="1"/>
            </p:cNvSpPr>
            <p:nvPr/>
          </p:nvSpPr>
          <p:spPr bwMode="auto">
            <a:xfrm>
              <a:off x="3170238" y="3128963"/>
              <a:ext cx="1225550" cy="457200"/>
            </a:xfrm>
            <a:prstGeom prst="rect">
              <a:avLst/>
            </a:prstGeom>
            <a:solidFill>
              <a:srgbClr val="FFFF99"/>
            </a:solidFill>
            <a:ln w="38100" cap="sq" cmpd="sng">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Hard/Software</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 DAQ support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G. Lalaire</a:t>
              </a:r>
            </a:p>
          </p:txBody>
        </p:sp>
        <p:sp>
          <p:nvSpPr>
            <p:cNvPr id="19" name="Rectangle 16"/>
            <p:cNvSpPr>
              <a:spLocks noChangeArrowheads="1"/>
            </p:cNvSpPr>
            <p:nvPr/>
          </p:nvSpPr>
          <p:spPr bwMode="auto">
            <a:xfrm>
              <a:off x="4514850" y="4310063"/>
              <a:ext cx="1225550" cy="457200"/>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Complementary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Detectors</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J.J. Valiente</a:t>
              </a:r>
            </a:p>
          </p:txBody>
        </p:sp>
        <p:sp>
          <p:nvSpPr>
            <p:cNvPr id="20" name="Rectangle 17"/>
            <p:cNvSpPr>
              <a:spLocks noChangeArrowheads="1"/>
            </p:cNvSpPr>
            <p:nvPr/>
          </p:nvSpPr>
          <p:spPr bwMode="auto">
            <a:xfrm>
              <a:off x="4500563" y="2540000"/>
              <a:ext cx="1227137" cy="457200"/>
            </a:xfrm>
            <a:prstGeom prst="rect">
              <a:avLst/>
            </a:prstGeom>
            <a:gradFill flip="none" rotWithShape="1">
              <a:gsLst>
                <a:gs pos="10000">
                  <a:srgbClr val="0000FF"/>
                </a:gs>
                <a:gs pos="67000">
                  <a:srgbClr val="FFFFFF"/>
                </a:gs>
                <a:gs pos="33000">
                  <a:schemeClr val="tx1"/>
                </a:gs>
                <a:gs pos="91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Global Trigger &amp;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Synchronization</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M. Bellato</a:t>
              </a:r>
            </a:p>
          </p:txBody>
        </p:sp>
        <p:sp>
          <p:nvSpPr>
            <p:cNvPr id="21" name="Rectangle 18"/>
            <p:cNvSpPr>
              <a:spLocks noChangeArrowheads="1"/>
            </p:cNvSpPr>
            <p:nvPr/>
          </p:nvSpPr>
          <p:spPr bwMode="auto">
            <a:xfrm>
              <a:off x="3171825" y="4310063"/>
              <a:ext cx="1225550" cy="457200"/>
            </a:xfrm>
            <a:prstGeom prst="rect">
              <a:avLst/>
            </a:prstGeom>
            <a:gradFill flip="none" rotWithShape="1">
              <a:gsLst>
                <a:gs pos="6000">
                  <a:srgbClr val="0000FF"/>
                </a:gs>
                <a:gs pos="66000">
                  <a:srgbClr val="FFFFFF"/>
                </a:gs>
                <a:gs pos="35000">
                  <a:schemeClr val="tx1"/>
                </a:gs>
                <a:gs pos="93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Detector array</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Infrastructure</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R. Menegazzo</a:t>
              </a:r>
            </a:p>
          </p:txBody>
        </p:sp>
        <p:sp>
          <p:nvSpPr>
            <p:cNvPr id="22" name="Rectangle 19"/>
            <p:cNvSpPr>
              <a:spLocks noChangeArrowheads="1"/>
            </p:cNvSpPr>
            <p:nvPr/>
          </p:nvSpPr>
          <p:spPr bwMode="auto">
            <a:xfrm>
              <a:off x="5865813" y="2540000"/>
              <a:ext cx="1227137" cy="457200"/>
            </a:xfrm>
            <a:prstGeom prst="rect">
              <a:avLst/>
            </a:prstGeom>
            <a:gradFill flip="none" rotWithShape="1">
              <a:gsLst>
                <a:gs pos="12000">
                  <a:srgbClr val="0000FF"/>
                </a:gs>
                <a:gs pos="66000">
                  <a:srgbClr val="FFFFFF"/>
                </a:gs>
                <a:gs pos="43000">
                  <a:schemeClr val="tx1"/>
                </a:gs>
                <a:gs pos="88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000" b="1" dirty="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Pre-processing</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FF0000"/>
                  </a:solidFill>
                </a:rPr>
                <a:t>I. Lazarus</a:t>
              </a:r>
            </a:p>
          </p:txBody>
        </p:sp>
        <p:sp>
          <p:nvSpPr>
            <p:cNvPr id="23" name="Line 20"/>
            <p:cNvSpPr>
              <a:spLocks noChangeShapeType="1"/>
            </p:cNvSpPr>
            <p:nvPr/>
          </p:nvSpPr>
          <p:spPr bwMode="auto">
            <a:xfrm>
              <a:off x="5568950" y="2708275"/>
              <a:ext cx="1588" cy="123825"/>
            </a:xfrm>
            <a:prstGeom prst="line">
              <a:avLst/>
            </a:prstGeom>
            <a:noFill/>
            <a:ln w="11160" cap="sq">
              <a:solidFill>
                <a:srgbClr val="FF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nvGrpSpPr>
            <p:cNvPr id="24" name="Group 21"/>
            <p:cNvGrpSpPr>
              <a:grpSpLocks/>
            </p:cNvGrpSpPr>
            <p:nvPr/>
          </p:nvGrpSpPr>
          <p:grpSpPr bwMode="auto">
            <a:xfrm>
              <a:off x="1833563" y="4283075"/>
              <a:ext cx="1212850" cy="514350"/>
              <a:chOff x="1155" y="2634"/>
              <a:chExt cx="764" cy="324"/>
            </a:xfrm>
          </p:grpSpPr>
          <p:sp>
            <p:nvSpPr>
              <p:cNvPr id="25" name="Rectangle 22"/>
              <p:cNvSpPr>
                <a:spLocks noChangeArrowheads="1"/>
              </p:cNvSpPr>
              <p:nvPr/>
            </p:nvSpPr>
            <p:spPr bwMode="auto">
              <a:xfrm>
                <a:off x="1155" y="2636"/>
                <a:ext cx="764" cy="321"/>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6" name="Rectangle 23"/>
              <p:cNvSpPr>
                <a:spLocks noChangeArrowheads="1"/>
              </p:cNvSpPr>
              <p:nvPr/>
            </p:nvSpPr>
            <p:spPr bwMode="auto">
              <a:xfrm>
                <a:off x="1250" y="2634"/>
                <a:ext cx="596"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000000"/>
                    </a:solidFill>
                  </a:rPr>
                  <a:t>Infrastructure.</a:t>
                </a:r>
                <a:br>
                  <a:rPr lang="en-GB" sz="1100" b="1">
                    <a:solidFill>
                      <a:srgbClr val="000000"/>
                    </a:solidFill>
                  </a:rPr>
                </a:br>
                <a:r>
                  <a:rPr lang="en-GB" sz="1100" b="1">
                    <a:solidFill>
                      <a:srgbClr val="000000"/>
                    </a:solidFill>
                  </a:rPr>
                  <a:t>Comp. Det.</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0000"/>
                    </a:solidFill>
                  </a:rPr>
                  <a:t>B.Million</a:t>
                </a:r>
              </a:p>
            </p:txBody>
          </p:sp>
        </p:grpSp>
        <p:grpSp>
          <p:nvGrpSpPr>
            <p:cNvPr id="27" name="Group 24"/>
            <p:cNvGrpSpPr>
              <a:grpSpLocks/>
            </p:cNvGrpSpPr>
            <p:nvPr/>
          </p:nvGrpSpPr>
          <p:grpSpPr bwMode="auto">
            <a:xfrm>
              <a:off x="1831975" y="2514600"/>
              <a:ext cx="1246188" cy="509588"/>
              <a:chOff x="1154" y="1520"/>
              <a:chExt cx="785" cy="321"/>
            </a:xfrm>
          </p:grpSpPr>
          <p:sp>
            <p:nvSpPr>
              <p:cNvPr id="28" name="Rectangle 25"/>
              <p:cNvSpPr>
                <a:spLocks noChangeArrowheads="1"/>
              </p:cNvSpPr>
              <p:nvPr/>
            </p:nvSpPr>
            <p:spPr bwMode="auto">
              <a:xfrm>
                <a:off x="1154" y="1520"/>
                <a:ext cx="763" cy="321"/>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9" name="Rectangle 26"/>
              <p:cNvSpPr>
                <a:spLocks noChangeArrowheads="1"/>
              </p:cNvSpPr>
              <p:nvPr/>
            </p:nvSpPr>
            <p:spPr bwMode="auto">
              <a:xfrm>
                <a:off x="1154" y="1522"/>
                <a:ext cx="785"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000000"/>
                    </a:solidFill>
                  </a:rPr>
                  <a:t>Front-end</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000000"/>
                    </a:solidFill>
                  </a:rPr>
                  <a:t>Electronics</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a:solidFill>
                      <a:srgbClr val="FF0000"/>
                    </a:solidFill>
                  </a:rPr>
                  <a:t>(A.Gadea)</a:t>
                </a:r>
              </a:p>
            </p:txBody>
          </p:sp>
        </p:grpSp>
        <p:grpSp>
          <p:nvGrpSpPr>
            <p:cNvPr id="30" name="Group 27"/>
            <p:cNvGrpSpPr>
              <a:grpSpLocks/>
            </p:cNvGrpSpPr>
            <p:nvPr/>
          </p:nvGrpSpPr>
          <p:grpSpPr bwMode="auto">
            <a:xfrm>
              <a:off x="1831975" y="1944686"/>
              <a:ext cx="1212850" cy="511174"/>
              <a:chOff x="1154" y="1161"/>
              <a:chExt cx="764" cy="322"/>
            </a:xfrm>
          </p:grpSpPr>
          <p:sp>
            <p:nvSpPr>
              <p:cNvPr id="31" name="Line 28"/>
              <p:cNvSpPr>
                <a:spLocks noChangeShapeType="1"/>
              </p:cNvSpPr>
              <p:nvPr/>
            </p:nvSpPr>
            <p:spPr bwMode="auto">
              <a:xfrm>
                <a:off x="1537" y="1230"/>
                <a:ext cx="0" cy="77"/>
              </a:xfrm>
              <a:prstGeom prst="line">
                <a:avLst/>
              </a:prstGeom>
              <a:noFill/>
              <a:ln w="11160" cap="sq">
                <a:solidFill>
                  <a:srgbClr val="FF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2" name="Rectangle 29"/>
              <p:cNvSpPr>
                <a:spLocks noChangeArrowheads="1"/>
              </p:cNvSpPr>
              <p:nvPr/>
            </p:nvSpPr>
            <p:spPr bwMode="auto">
              <a:xfrm>
                <a:off x="1154" y="1161"/>
                <a:ext cx="764" cy="321"/>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 name="Rectangle 30"/>
              <p:cNvSpPr>
                <a:spLocks noChangeArrowheads="1"/>
              </p:cNvSpPr>
              <p:nvPr/>
            </p:nvSpPr>
            <p:spPr bwMode="auto">
              <a:xfrm>
                <a:off x="1376" y="1163"/>
                <a:ext cx="324" cy="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a:solidFill>
                      <a:srgbClr val="000000"/>
                    </a:solidFill>
                  </a:rPr>
                  <a:t>Detector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a:solidFill>
                      <a:srgbClr val="000000"/>
                    </a:solidFill>
                  </a:rPr>
                  <a:t>Module</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dirty="0" smtClean="0">
                    <a:solidFill>
                      <a:srgbClr val="FF0000"/>
                    </a:solidFill>
                  </a:rPr>
                  <a:t>H. </a:t>
                </a:r>
                <a:r>
                  <a:rPr lang="es-ES" sz="1100" b="1" dirty="0" err="1" smtClean="0">
                    <a:solidFill>
                      <a:srgbClr val="FF0000"/>
                    </a:solidFill>
                  </a:rPr>
                  <a:t>Hess</a:t>
                </a:r>
                <a:endParaRPr lang="es-ES" sz="1100" b="1" dirty="0">
                  <a:solidFill>
                    <a:srgbClr val="FF0000"/>
                  </a:solidFill>
                </a:endParaRPr>
              </a:p>
            </p:txBody>
          </p:sp>
        </p:grpSp>
        <p:grpSp>
          <p:nvGrpSpPr>
            <p:cNvPr id="34" name="Group 31"/>
            <p:cNvGrpSpPr>
              <a:grpSpLocks/>
            </p:cNvGrpSpPr>
            <p:nvPr/>
          </p:nvGrpSpPr>
          <p:grpSpPr bwMode="auto">
            <a:xfrm>
              <a:off x="1833563" y="3105150"/>
              <a:ext cx="1212850" cy="509588"/>
              <a:chOff x="1155" y="1892"/>
              <a:chExt cx="764" cy="321"/>
            </a:xfrm>
          </p:grpSpPr>
          <p:sp>
            <p:nvSpPr>
              <p:cNvPr id="35" name="Rectangle 32"/>
              <p:cNvSpPr>
                <a:spLocks noChangeArrowheads="1"/>
              </p:cNvSpPr>
              <p:nvPr/>
            </p:nvSpPr>
            <p:spPr bwMode="auto">
              <a:xfrm>
                <a:off x="1155" y="1892"/>
                <a:ext cx="764" cy="321"/>
              </a:xfrm>
              <a:prstGeom prst="rect">
                <a:avLst/>
              </a:prstGeom>
              <a:solidFill>
                <a:srgbClr val="CCFFFF"/>
              </a:solidFill>
              <a:ln w="38100" cap="sq" cmpd="sng">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6" name="Rectangle 33"/>
              <p:cNvSpPr>
                <a:spLocks noChangeArrowheads="1"/>
              </p:cNvSpPr>
              <p:nvPr/>
            </p:nvSpPr>
            <p:spPr bwMode="auto">
              <a:xfrm>
                <a:off x="1228" y="1939"/>
                <a:ext cx="619" cy="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000000"/>
                    </a:solidFill>
                  </a:rPr>
                  <a:t>Data Flow</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0000"/>
                    </a:solidFill>
                  </a:rPr>
                  <a:t>A.Korichi </a:t>
                </a:r>
              </a:p>
            </p:txBody>
          </p:sp>
        </p:grpSp>
        <p:grpSp>
          <p:nvGrpSpPr>
            <p:cNvPr id="37" name="Group 35"/>
            <p:cNvGrpSpPr>
              <a:grpSpLocks/>
            </p:cNvGrpSpPr>
            <p:nvPr/>
          </p:nvGrpSpPr>
          <p:grpSpPr bwMode="auto">
            <a:xfrm>
              <a:off x="130175" y="3395638"/>
              <a:ext cx="1557338" cy="960438"/>
              <a:chOff x="82" y="2075"/>
              <a:chExt cx="981" cy="605"/>
            </a:xfrm>
          </p:grpSpPr>
          <p:sp>
            <p:nvSpPr>
              <p:cNvPr id="38" name="Rectangle 36"/>
              <p:cNvSpPr>
                <a:spLocks noChangeArrowheads="1"/>
              </p:cNvSpPr>
              <p:nvPr/>
            </p:nvSpPr>
            <p:spPr bwMode="auto">
              <a:xfrm>
                <a:off x="82" y="2075"/>
                <a:ext cx="981" cy="605"/>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9" name="Rectangle 37"/>
              <p:cNvSpPr>
                <a:spLocks noChangeArrowheads="1"/>
              </p:cNvSpPr>
              <p:nvPr/>
            </p:nvSpPr>
            <p:spPr bwMode="auto">
              <a:xfrm>
                <a:off x="165" y="2118"/>
                <a:ext cx="751"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rPr>
                  <a:t>Resource </a:t>
                </a:r>
                <a:r>
                  <a:rPr lang="en-GB" sz="1200" b="1" dirty="0" smtClean="0">
                    <a:solidFill>
                      <a:srgbClr val="000000"/>
                    </a:solidFill>
                  </a:rPr>
                  <a:t>Manager</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200" b="1" dirty="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smtClean="0">
                    <a:solidFill>
                      <a:srgbClr val="FF0000"/>
                    </a:solidFill>
                  </a:rPr>
                  <a:t>B. Million</a:t>
                </a:r>
                <a:endParaRPr lang="en-GB" sz="1200" b="1" dirty="0">
                  <a:solidFill>
                    <a:srgbClr val="FF0000"/>
                  </a:solidFill>
                </a:endParaRPr>
              </a:p>
            </p:txBody>
          </p:sp>
        </p:grpSp>
        <p:sp>
          <p:nvSpPr>
            <p:cNvPr id="40" name="Rectangle 38"/>
            <p:cNvSpPr>
              <a:spLocks noChangeArrowheads="1"/>
            </p:cNvSpPr>
            <p:nvPr/>
          </p:nvSpPr>
          <p:spPr bwMode="auto">
            <a:xfrm>
              <a:off x="3170238" y="2540000"/>
              <a:ext cx="1225550" cy="457200"/>
            </a:xfrm>
            <a:prstGeom prst="rect">
              <a:avLst/>
            </a:prstGeom>
            <a:gradFill flip="none" rotWithShape="1">
              <a:gsLst>
                <a:gs pos="11000">
                  <a:srgbClr val="0000FF"/>
                </a:gs>
                <a:gs pos="61000">
                  <a:srgbClr val="FFFFFF"/>
                </a:gs>
                <a:gs pos="40000">
                  <a:schemeClr val="tx1"/>
                </a:gs>
                <a:gs pos="90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Pre-Amplifier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Digitizer</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A. Pullia</a:t>
              </a:r>
            </a:p>
          </p:txBody>
        </p:sp>
        <p:sp>
          <p:nvSpPr>
            <p:cNvPr id="41" name="Rectangle 39"/>
            <p:cNvSpPr>
              <a:spLocks noChangeArrowheads="1"/>
            </p:cNvSpPr>
            <p:nvPr/>
          </p:nvSpPr>
          <p:spPr bwMode="auto">
            <a:xfrm>
              <a:off x="3148013" y="3686176"/>
              <a:ext cx="1225550" cy="457200"/>
            </a:xfrm>
            <a:prstGeom prst="rect">
              <a:avLst/>
            </a:prstGeom>
            <a:gradFill flip="none" rotWithShape="1">
              <a:gsLst>
                <a:gs pos="7000">
                  <a:srgbClr val="0000FF"/>
                </a:gs>
                <a:gs pos="68000">
                  <a:srgbClr val="FFFFFF"/>
                </a:gs>
                <a:gs pos="35000">
                  <a:schemeClr val="tx1"/>
                </a:gs>
                <a:gs pos="87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Detector Characterisation</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smtClean="0">
                  <a:solidFill>
                    <a:srgbClr val="FF0000"/>
                  </a:solidFill>
                </a:rPr>
                <a:t>J. Simpson</a:t>
              </a:r>
              <a:endParaRPr lang="en-GB" sz="1000" b="1" dirty="0">
                <a:solidFill>
                  <a:srgbClr val="FF0000"/>
                </a:solidFill>
              </a:endParaRPr>
            </a:p>
          </p:txBody>
        </p:sp>
        <p:sp>
          <p:nvSpPr>
            <p:cNvPr id="42" name="Rectangle 40"/>
            <p:cNvSpPr>
              <a:spLocks noChangeArrowheads="1"/>
            </p:cNvSpPr>
            <p:nvPr/>
          </p:nvSpPr>
          <p:spPr bwMode="auto">
            <a:xfrm>
              <a:off x="4514850" y="1970088"/>
              <a:ext cx="1225550" cy="457200"/>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R &amp; D on gamma</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Detectors &amp;</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Applications</a:t>
              </a:r>
            </a:p>
          </p:txBody>
        </p:sp>
        <p:sp>
          <p:nvSpPr>
            <p:cNvPr id="43" name="Rectangle 41"/>
            <p:cNvSpPr>
              <a:spLocks noChangeArrowheads="1"/>
            </p:cNvSpPr>
            <p:nvPr/>
          </p:nvSpPr>
          <p:spPr bwMode="auto">
            <a:xfrm>
              <a:off x="3170238" y="1970088"/>
              <a:ext cx="1225550" cy="457200"/>
            </a:xfrm>
            <a:prstGeom prst="rect">
              <a:avLst/>
            </a:prstGeom>
            <a:gradFill flip="none" rotWithShape="1">
              <a:gsLst>
                <a:gs pos="90000">
                  <a:srgbClr val="FF0000"/>
                </a:gs>
                <a:gs pos="37000">
                  <a:srgbClr val="FFFFFF"/>
                </a:gs>
                <a:gs pos="61000">
                  <a:schemeClr val="tx1"/>
                </a:gs>
                <a:gs pos="7000">
                  <a:srgbClr val="0000FF"/>
                </a:gs>
              </a:gsLst>
              <a:lin ang="0" scaled="1"/>
              <a:tileRect/>
            </a:gradFill>
            <a:ln w="9360" cap="sq">
              <a:solidFill>
                <a:srgbClr val="000000"/>
              </a:solidFill>
              <a:miter lim="800000"/>
              <a:headEnd/>
              <a:tailEnd/>
            </a:ln>
            <a:effectLst>
              <a:glow rad="139700">
                <a:schemeClr val="accent4">
                  <a:satMod val="175000"/>
                  <a:alpha val="40000"/>
                </a:schemeClr>
              </a:glow>
              <a:outerShdw blurRad="63500" dist="38099" dir="2700000" algn="ctr" rotWithShape="0">
                <a:srgbClr val="000000">
                  <a:alpha val="74998"/>
                </a:srgbClr>
              </a:outerShdw>
            </a:effectLs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Detector &amp;</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Cryostat</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FF0000"/>
                  </a:solidFill>
                </a:rPr>
                <a:t>H. Hess</a:t>
              </a:r>
            </a:p>
          </p:txBody>
        </p:sp>
        <p:sp>
          <p:nvSpPr>
            <p:cNvPr id="44" name="Rectangle 42"/>
            <p:cNvSpPr>
              <a:spLocks noChangeArrowheads="1"/>
            </p:cNvSpPr>
            <p:nvPr/>
          </p:nvSpPr>
          <p:spPr bwMode="auto">
            <a:xfrm>
              <a:off x="3170238" y="4849813"/>
              <a:ext cx="1225550" cy="609600"/>
            </a:xfrm>
            <a:prstGeom prst="rect">
              <a:avLst/>
            </a:prstGeom>
            <a:solidFill>
              <a:srgbClr val="FFFF99"/>
            </a:solidFill>
            <a:ln w="38100" cap="sq" cmpd="sng">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AGATA</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Performance</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FF0000"/>
                  </a:solidFill>
                </a:rPr>
                <a:t>C. </a:t>
              </a:r>
              <a:r>
                <a:rPr lang="en-GB" sz="1000" b="1" dirty="0" err="1">
                  <a:solidFill>
                    <a:srgbClr val="FF0000"/>
                  </a:solidFill>
                </a:rPr>
                <a:t>Michelagnoli</a:t>
              </a:r>
              <a:endParaRPr lang="en-GB" sz="1000" b="1" dirty="0">
                <a:solidFill>
                  <a:srgbClr val="FF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FF0000"/>
                  </a:solidFill>
                </a:rPr>
                <a:t>J. </a:t>
              </a:r>
              <a:r>
                <a:rPr lang="en-GB" sz="1000" b="1" dirty="0" err="1">
                  <a:solidFill>
                    <a:srgbClr val="FF0000"/>
                  </a:solidFill>
                </a:rPr>
                <a:t>Ljungvall</a:t>
              </a:r>
              <a:endParaRPr lang="en-GB" sz="1000" b="1" dirty="0">
                <a:solidFill>
                  <a:srgbClr val="FF0000"/>
                </a:solidFill>
              </a:endParaRPr>
            </a:p>
          </p:txBody>
        </p:sp>
        <p:sp>
          <p:nvSpPr>
            <p:cNvPr id="45" name="Rectangle 43"/>
            <p:cNvSpPr>
              <a:spLocks noChangeArrowheads="1"/>
            </p:cNvSpPr>
            <p:nvPr/>
          </p:nvSpPr>
          <p:spPr bwMode="auto">
            <a:xfrm>
              <a:off x="5849938" y="4886325"/>
              <a:ext cx="1227137" cy="457200"/>
            </a:xfrm>
            <a:prstGeom prst="rect">
              <a:avLst/>
            </a:prstGeom>
            <a:gradFill flip="none" rotWithShape="1">
              <a:gsLst>
                <a:gs pos="5000">
                  <a:srgbClr val="0000FF"/>
                </a:gs>
                <a:gs pos="63000">
                  <a:srgbClr val="FFFFFF"/>
                </a:gs>
                <a:gs pos="37000">
                  <a:schemeClr val="tx1"/>
                </a:gs>
                <a:gs pos="93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000" b="1" dirty="0">
                  <a:solidFill>
                    <a:srgbClr val="000000"/>
                  </a:solidFill>
                </a:rPr>
                <a:t>AGATA </a:t>
              </a:r>
              <a:r>
                <a:rPr lang="en-GB" sz="1000" b="1" dirty="0">
                  <a:solidFill>
                    <a:srgbClr val="000000"/>
                  </a:solidFill>
                </a:rPr>
                <a:t>Physics &amp; exp. Simulation</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FF0000"/>
                  </a:solidFill>
                </a:rPr>
                <a:t>M. </a:t>
              </a:r>
              <a:r>
                <a:rPr lang="en-GB" sz="1000" b="1" dirty="0" err="1">
                  <a:solidFill>
                    <a:srgbClr val="FF0000"/>
                  </a:solidFill>
                </a:rPr>
                <a:t>Labiche</a:t>
              </a:r>
              <a:endParaRPr lang="en-GB" sz="1000" b="1" dirty="0">
                <a:solidFill>
                  <a:srgbClr val="FF0000"/>
                </a:solidFill>
              </a:endParaRPr>
            </a:p>
          </p:txBody>
        </p:sp>
        <p:grpSp>
          <p:nvGrpSpPr>
            <p:cNvPr id="46" name="Group 44"/>
            <p:cNvGrpSpPr>
              <a:grpSpLocks/>
            </p:cNvGrpSpPr>
            <p:nvPr/>
          </p:nvGrpSpPr>
          <p:grpSpPr bwMode="auto">
            <a:xfrm>
              <a:off x="1833563" y="4859338"/>
              <a:ext cx="1212850" cy="514350"/>
              <a:chOff x="1155" y="2997"/>
              <a:chExt cx="764" cy="324"/>
            </a:xfrm>
          </p:grpSpPr>
          <p:sp>
            <p:nvSpPr>
              <p:cNvPr id="47" name="Rectangle 45"/>
              <p:cNvSpPr>
                <a:spLocks noChangeArrowheads="1"/>
              </p:cNvSpPr>
              <p:nvPr/>
            </p:nvSpPr>
            <p:spPr bwMode="auto">
              <a:xfrm>
                <a:off x="1155" y="3000"/>
                <a:ext cx="764" cy="321"/>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8" name="Rectangle 46"/>
              <p:cNvSpPr>
                <a:spLocks noChangeArrowheads="1"/>
              </p:cNvSpPr>
              <p:nvPr/>
            </p:nvSpPr>
            <p:spPr bwMode="auto">
              <a:xfrm>
                <a:off x="1222" y="2997"/>
                <a:ext cx="629"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000000"/>
                    </a:solidFill>
                  </a:rPr>
                  <a:t>Performance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000000"/>
                    </a:solidFill>
                  </a:rPr>
                  <a:t>and Simulation</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a:solidFill>
                      <a:srgbClr val="FF0000"/>
                    </a:solidFill>
                  </a:rPr>
                  <a:t>F.Recchia</a:t>
                </a:r>
              </a:p>
            </p:txBody>
          </p:sp>
        </p:grpSp>
        <p:sp>
          <p:nvSpPr>
            <p:cNvPr id="49" name="Rectangle 47"/>
            <p:cNvSpPr>
              <a:spLocks noChangeArrowheads="1"/>
            </p:cNvSpPr>
            <p:nvPr/>
          </p:nvSpPr>
          <p:spPr bwMode="auto">
            <a:xfrm>
              <a:off x="5849938" y="5527675"/>
              <a:ext cx="1227137" cy="457200"/>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000" b="1">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Quality</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Control</a:t>
              </a:r>
            </a:p>
          </p:txBody>
        </p:sp>
        <p:sp>
          <p:nvSpPr>
            <p:cNvPr id="50" name="Rectangle 48"/>
            <p:cNvSpPr>
              <a:spLocks noChangeArrowheads="1"/>
            </p:cNvSpPr>
            <p:nvPr/>
          </p:nvSpPr>
          <p:spPr bwMode="auto">
            <a:xfrm>
              <a:off x="3170238" y="5527675"/>
              <a:ext cx="1225550" cy="457200"/>
            </a:xfrm>
            <a:prstGeom prst="rect">
              <a:avLst/>
            </a:prstGeom>
            <a:gradFill flip="none" rotWithShape="1">
              <a:gsLst>
                <a:gs pos="6000">
                  <a:srgbClr val="0000FF"/>
                </a:gs>
                <a:gs pos="63000">
                  <a:srgbClr val="FFFFFF"/>
                </a:gs>
                <a:gs pos="37000">
                  <a:schemeClr val="tx1"/>
                </a:gs>
                <a:gs pos="92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000" b="1" dirty="0" smtClean="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smtClean="0">
                  <a:solidFill>
                    <a:srgbClr val="000000"/>
                  </a:solidFill>
                </a:rPr>
                <a:t>Compatibility</a:t>
              </a:r>
              <a:endParaRPr lang="en-GB" sz="1000" b="1" dirty="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EMC, </a:t>
              </a:r>
              <a:r>
                <a:rPr lang="en-GB" sz="1000" b="1" dirty="0" smtClean="0">
                  <a:solidFill>
                    <a:srgbClr val="000000"/>
                  </a:solidFill>
                </a:rPr>
                <a:t>Interfacing</a:t>
              </a:r>
              <a:endParaRPr lang="en-GB" sz="1000" b="1" dirty="0">
                <a:solidFill>
                  <a:srgbClr val="000000"/>
                </a:solidFill>
              </a:endParaRPr>
            </a:p>
          </p:txBody>
        </p:sp>
        <p:sp>
          <p:nvSpPr>
            <p:cNvPr id="51" name="Rectangle 49"/>
            <p:cNvSpPr>
              <a:spLocks noChangeArrowheads="1"/>
            </p:cNvSpPr>
            <p:nvPr/>
          </p:nvSpPr>
          <p:spPr bwMode="auto">
            <a:xfrm>
              <a:off x="4495800" y="5527675"/>
              <a:ext cx="1225550" cy="457200"/>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000" b="1">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Specification</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control</a:t>
              </a:r>
            </a:p>
          </p:txBody>
        </p:sp>
        <p:sp>
          <p:nvSpPr>
            <p:cNvPr id="52" name="Rectangle 50"/>
            <p:cNvSpPr>
              <a:spLocks noChangeArrowheads="1"/>
            </p:cNvSpPr>
            <p:nvPr/>
          </p:nvSpPr>
          <p:spPr bwMode="auto">
            <a:xfrm>
              <a:off x="7192963" y="5527675"/>
              <a:ext cx="1225550" cy="457200"/>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000" b="1">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Documentation &amp; Security Issues </a:t>
              </a:r>
            </a:p>
          </p:txBody>
        </p:sp>
        <p:sp>
          <p:nvSpPr>
            <p:cNvPr id="53" name="Rectangle 51"/>
            <p:cNvSpPr>
              <a:spLocks noChangeArrowheads="1"/>
            </p:cNvSpPr>
            <p:nvPr/>
          </p:nvSpPr>
          <p:spPr bwMode="auto">
            <a:xfrm>
              <a:off x="4495800" y="4886325"/>
              <a:ext cx="1225550" cy="457200"/>
            </a:xfrm>
            <a:prstGeom prst="rect">
              <a:avLst/>
            </a:prstGeom>
            <a:gradFill flip="none" rotWithShape="1">
              <a:gsLst>
                <a:gs pos="6000">
                  <a:srgbClr val="0000FF"/>
                </a:gs>
                <a:gs pos="65000">
                  <a:srgbClr val="FFFFFF"/>
                </a:gs>
                <a:gs pos="36000">
                  <a:schemeClr val="tx1"/>
                </a:gs>
                <a:gs pos="93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000" b="1">
                  <a:solidFill>
                    <a:srgbClr val="000000"/>
                  </a:solidFill>
                </a:rPr>
                <a:t>AGATA</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 Commissioning</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P.R. John</a:t>
              </a:r>
            </a:p>
          </p:txBody>
        </p:sp>
        <p:grpSp>
          <p:nvGrpSpPr>
            <p:cNvPr id="54" name="Group 52"/>
            <p:cNvGrpSpPr>
              <a:grpSpLocks/>
            </p:cNvGrpSpPr>
            <p:nvPr/>
          </p:nvGrpSpPr>
          <p:grpSpPr bwMode="auto">
            <a:xfrm>
              <a:off x="1833563" y="5467350"/>
              <a:ext cx="1211262" cy="509588"/>
              <a:chOff x="1155" y="3428"/>
              <a:chExt cx="763" cy="321"/>
            </a:xfrm>
          </p:grpSpPr>
          <p:sp>
            <p:nvSpPr>
              <p:cNvPr id="55" name="Rectangle 53"/>
              <p:cNvSpPr>
                <a:spLocks noChangeArrowheads="1"/>
              </p:cNvSpPr>
              <p:nvPr/>
            </p:nvSpPr>
            <p:spPr bwMode="auto">
              <a:xfrm>
                <a:off x="1155" y="3428"/>
                <a:ext cx="763" cy="321"/>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6" name="Rectangle 54"/>
              <p:cNvSpPr>
                <a:spLocks noChangeArrowheads="1"/>
              </p:cNvSpPr>
              <p:nvPr/>
            </p:nvSpPr>
            <p:spPr bwMode="auto">
              <a:xfrm>
                <a:off x="1209" y="3455"/>
                <a:ext cx="703"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Technical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Coordinator</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(Engineering Advi.</a:t>
                </a:r>
              </a:p>
            </p:txBody>
          </p:sp>
        </p:grpSp>
        <p:sp>
          <p:nvSpPr>
            <p:cNvPr id="57" name="Line 56"/>
            <p:cNvSpPr>
              <a:spLocks noChangeShapeType="1"/>
            </p:cNvSpPr>
            <p:nvPr/>
          </p:nvSpPr>
          <p:spPr bwMode="auto">
            <a:xfrm>
              <a:off x="4883150" y="2708275"/>
              <a:ext cx="1588" cy="125413"/>
            </a:xfrm>
            <a:prstGeom prst="line">
              <a:avLst/>
            </a:prstGeom>
            <a:noFill/>
            <a:ln w="11160" cap="sq">
              <a:solidFill>
                <a:srgbClr val="FF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8" name="Rectangle 57"/>
            <p:cNvSpPr>
              <a:spLocks noChangeArrowheads="1"/>
            </p:cNvSpPr>
            <p:nvPr/>
          </p:nvSpPr>
          <p:spPr bwMode="auto">
            <a:xfrm>
              <a:off x="5862638" y="3079750"/>
              <a:ext cx="1225550" cy="609600"/>
            </a:xfrm>
            <a:prstGeom prst="rect">
              <a:avLst/>
            </a:prstGeom>
            <a:solidFill>
              <a:srgbClr val="FFFF99"/>
            </a:solidFill>
            <a:ln w="38100" cap="sq" cmpd="sng">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Data Analysis</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&amp; TRACKING</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O. Stézowski</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FF0000"/>
                  </a:solidFill>
                </a:rPr>
                <a:t>A. Lopez-Martens</a:t>
              </a:r>
            </a:p>
          </p:txBody>
        </p:sp>
        <p:grpSp>
          <p:nvGrpSpPr>
            <p:cNvPr id="59" name="Group 58"/>
            <p:cNvGrpSpPr>
              <a:grpSpLocks/>
            </p:cNvGrpSpPr>
            <p:nvPr/>
          </p:nvGrpSpPr>
          <p:grpSpPr bwMode="auto">
            <a:xfrm>
              <a:off x="1833563" y="3689350"/>
              <a:ext cx="1212850" cy="514350"/>
              <a:chOff x="1155" y="2260"/>
              <a:chExt cx="764" cy="324"/>
            </a:xfrm>
          </p:grpSpPr>
          <p:sp>
            <p:nvSpPr>
              <p:cNvPr id="60" name="Rectangle 59"/>
              <p:cNvSpPr>
                <a:spLocks noChangeArrowheads="1"/>
              </p:cNvSpPr>
              <p:nvPr/>
            </p:nvSpPr>
            <p:spPr bwMode="auto">
              <a:xfrm>
                <a:off x="1155" y="2263"/>
                <a:ext cx="764" cy="321"/>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1" name="Rectangle 60"/>
              <p:cNvSpPr>
                <a:spLocks noChangeArrowheads="1"/>
              </p:cNvSpPr>
              <p:nvPr/>
            </p:nvSpPr>
            <p:spPr bwMode="auto">
              <a:xfrm>
                <a:off x="1228" y="2260"/>
                <a:ext cx="619" cy="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dirty="0" err="1" smtClean="0">
                    <a:solidFill>
                      <a:srgbClr val="000000"/>
                    </a:solidFill>
                  </a:rPr>
                  <a:t>Characterisation</a:t>
                </a:r>
                <a:endParaRPr lang="es-ES" sz="1100" b="1" dirty="0" smtClean="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dirty="0" smtClean="0">
                    <a:solidFill>
                      <a:srgbClr val="000000"/>
                    </a:solidFill>
                  </a:rPr>
                  <a:t>PSA</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dirty="0" err="1" smtClean="0">
                    <a:solidFill>
                      <a:srgbClr val="FF0000"/>
                    </a:solidFill>
                  </a:rPr>
                  <a:t>A.Boston</a:t>
                </a:r>
                <a:endParaRPr lang="es-ES" sz="1100" b="1" dirty="0">
                  <a:solidFill>
                    <a:srgbClr val="FF0000"/>
                  </a:solidFill>
                </a:endParaRPr>
              </a:p>
            </p:txBody>
          </p:sp>
        </p:grpSp>
        <p:sp>
          <p:nvSpPr>
            <p:cNvPr id="62" name="Rectangle 61"/>
            <p:cNvSpPr>
              <a:spLocks noChangeArrowheads="1"/>
            </p:cNvSpPr>
            <p:nvPr/>
          </p:nvSpPr>
          <p:spPr bwMode="auto">
            <a:xfrm>
              <a:off x="7159626" y="3073797"/>
              <a:ext cx="1225550" cy="707886"/>
            </a:xfrm>
            <a:prstGeom prst="rect">
              <a:avLst/>
            </a:prstGeom>
            <a:solidFill>
              <a:srgbClr val="FFFF99"/>
            </a:solidFill>
            <a:ln w="38100" cap="sq" cmpd="sng">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smtClean="0">
                  <a:solidFill>
                    <a:srgbClr val="000000"/>
                  </a:solidFill>
                </a:rPr>
                <a:t>Data distribution and re-processing</a:t>
              </a:r>
              <a:endParaRPr lang="es-ES" sz="1000" b="1" dirty="0" smtClean="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000" b="1" dirty="0" smtClean="0">
                  <a:solidFill>
                    <a:srgbClr val="FF0000"/>
                  </a:solidFill>
                </a:rPr>
                <a:t>F. </a:t>
              </a:r>
              <a:r>
                <a:rPr lang="es-ES" sz="1000" b="1" dirty="0" err="1" smtClean="0">
                  <a:solidFill>
                    <a:srgbClr val="FF0000"/>
                  </a:solidFill>
                </a:rPr>
                <a:t>Crespi</a:t>
              </a:r>
              <a:r>
                <a:rPr lang="es-ES" sz="1000" b="1" dirty="0" smtClean="0">
                  <a:solidFill>
                    <a:srgbClr val="FF0000"/>
                  </a:solidFill>
                </a:rPr>
                <a:t>,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000" b="1" dirty="0" smtClean="0">
                  <a:solidFill>
                    <a:srgbClr val="FF0000"/>
                  </a:solidFill>
                </a:rPr>
                <a:t>J. </a:t>
              </a:r>
              <a:r>
                <a:rPr lang="es-ES" sz="1000" b="1" dirty="0" err="1" smtClean="0">
                  <a:solidFill>
                    <a:srgbClr val="FF0000"/>
                  </a:solidFill>
                </a:rPr>
                <a:t>Dudouet</a:t>
              </a:r>
              <a:endParaRPr lang="es-ES" sz="1000" b="1" dirty="0">
                <a:solidFill>
                  <a:srgbClr val="FF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sz="600" b="1" dirty="0" smtClean="0">
                <a:solidFill>
                  <a:srgbClr val="FF0000"/>
                </a:solidFill>
              </a:endParaRPr>
            </a:p>
          </p:txBody>
        </p:sp>
        <p:sp>
          <p:nvSpPr>
            <p:cNvPr id="63" name="Rectangle 62"/>
            <p:cNvSpPr>
              <a:spLocks noChangeArrowheads="1"/>
            </p:cNvSpPr>
            <p:nvPr/>
          </p:nvSpPr>
          <p:spPr bwMode="auto">
            <a:xfrm>
              <a:off x="4481513" y="3716338"/>
              <a:ext cx="1227137" cy="457200"/>
            </a:xfrm>
            <a:prstGeom prst="rect">
              <a:avLst/>
            </a:prstGeom>
            <a:gradFill flip="none" rotWithShape="1">
              <a:gsLst>
                <a:gs pos="5000">
                  <a:srgbClr val="0000FF"/>
                </a:gs>
                <a:gs pos="65000">
                  <a:srgbClr val="FFFFFF"/>
                </a:gs>
                <a:gs pos="36000">
                  <a:schemeClr val="tx1"/>
                </a:gs>
                <a:gs pos="91000">
                  <a:srgbClr val="FF0000"/>
                </a:gs>
              </a:gsLst>
              <a:lin ang="0" scaled="1"/>
              <a:tileRect/>
            </a:gra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PSA Algorithm Development</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FF0000"/>
                  </a:solidFill>
                </a:rPr>
                <a:t>L.J </a:t>
              </a:r>
              <a:r>
                <a:rPr lang="en-GB" sz="1000" b="1" dirty="0" err="1">
                  <a:solidFill>
                    <a:srgbClr val="FF0000"/>
                  </a:solidFill>
                </a:rPr>
                <a:t>Harkness</a:t>
              </a:r>
              <a:endParaRPr lang="en-GB" sz="1000" b="1" dirty="0">
                <a:solidFill>
                  <a:srgbClr val="FF0000"/>
                </a:solidFill>
              </a:endParaRPr>
            </a:p>
          </p:txBody>
        </p:sp>
        <p:pic>
          <p:nvPicPr>
            <p:cNvPr id="64"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50" y="6046788"/>
              <a:ext cx="5870575" cy="242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5" name="Group 64"/>
            <p:cNvGrpSpPr>
              <a:grpSpLocks/>
            </p:cNvGrpSpPr>
            <p:nvPr/>
          </p:nvGrpSpPr>
          <p:grpSpPr bwMode="auto">
            <a:xfrm>
              <a:off x="2363788" y="6294438"/>
              <a:ext cx="1325562" cy="555625"/>
              <a:chOff x="1489" y="3949"/>
              <a:chExt cx="835" cy="350"/>
            </a:xfrm>
          </p:grpSpPr>
          <p:sp>
            <p:nvSpPr>
              <p:cNvPr id="66" name="Rectangle 65"/>
              <p:cNvSpPr>
                <a:spLocks noChangeArrowheads="1"/>
              </p:cNvSpPr>
              <p:nvPr/>
            </p:nvSpPr>
            <p:spPr bwMode="auto">
              <a:xfrm>
                <a:off x="1489" y="3949"/>
                <a:ext cx="835" cy="350"/>
              </a:xfrm>
              <a:prstGeom prst="rect">
                <a:avLst/>
              </a:prstGeom>
              <a:solidFill>
                <a:srgbClr val="CC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7" name="Rectangle 66"/>
              <p:cNvSpPr>
                <a:spLocks noChangeArrowheads="1"/>
              </p:cNvSpPr>
              <p:nvPr/>
            </p:nvSpPr>
            <p:spPr bwMode="auto">
              <a:xfrm>
                <a:off x="1650" y="3974"/>
                <a:ext cx="526" cy="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a:solidFill>
                      <a:srgbClr val="000000"/>
                    </a:solidFill>
                  </a:rPr>
                  <a:t>INFN-LNL</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1">
                    <a:solidFill>
                      <a:srgbClr val="000000"/>
                    </a:solidFill>
                  </a:rPr>
                  <a:t>Legnaro</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0000"/>
                    </a:solidFill>
                  </a:rPr>
                  <a:t> </a:t>
                </a:r>
              </a:p>
            </p:txBody>
          </p:sp>
        </p:grpSp>
        <p:grpSp>
          <p:nvGrpSpPr>
            <p:cNvPr id="68" name="Group 67"/>
            <p:cNvGrpSpPr>
              <a:grpSpLocks/>
            </p:cNvGrpSpPr>
            <p:nvPr/>
          </p:nvGrpSpPr>
          <p:grpSpPr bwMode="auto">
            <a:xfrm>
              <a:off x="661988" y="1585913"/>
              <a:ext cx="2339975" cy="287337"/>
              <a:chOff x="417" y="935"/>
              <a:chExt cx="1474" cy="181"/>
            </a:xfrm>
          </p:grpSpPr>
          <p:sp>
            <p:nvSpPr>
              <p:cNvPr id="69" name="Rectangle 68"/>
              <p:cNvSpPr>
                <a:spLocks noChangeArrowheads="1"/>
              </p:cNvSpPr>
              <p:nvPr/>
            </p:nvSpPr>
            <p:spPr bwMode="auto">
              <a:xfrm>
                <a:off x="417" y="935"/>
                <a:ext cx="1474" cy="181"/>
              </a:xfrm>
              <a:prstGeom prst="rect">
                <a:avLst/>
              </a:prstGeom>
              <a:solidFill>
                <a:srgbClr val="CC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0" name="Rectangle 69"/>
              <p:cNvSpPr>
                <a:spLocks noChangeArrowheads="1"/>
              </p:cNvSpPr>
              <p:nvPr/>
            </p:nvSpPr>
            <p:spPr bwMode="auto">
              <a:xfrm>
                <a:off x="568" y="965"/>
                <a:ext cx="1099" cy="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rPr>
                  <a:t>AGATA Working Groups</a:t>
                </a:r>
              </a:p>
            </p:txBody>
          </p:sp>
        </p:grpSp>
        <p:sp>
          <p:nvSpPr>
            <p:cNvPr id="71" name="Rectangle 70"/>
            <p:cNvSpPr>
              <a:spLocks noChangeArrowheads="1"/>
            </p:cNvSpPr>
            <p:nvPr/>
          </p:nvSpPr>
          <p:spPr bwMode="auto">
            <a:xfrm>
              <a:off x="265113" y="722313"/>
              <a:ext cx="8659812" cy="792162"/>
            </a:xfrm>
            <a:prstGeom prst="rect">
              <a:avLst/>
            </a:prstGeom>
            <a:solidFill>
              <a:srgbClr val="FFCC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2" name="Rectangle 71"/>
            <p:cNvSpPr>
              <a:spLocks noChangeArrowheads="1"/>
            </p:cNvSpPr>
            <p:nvPr/>
          </p:nvSpPr>
          <p:spPr bwMode="auto">
            <a:xfrm>
              <a:off x="4205288" y="793750"/>
              <a:ext cx="1987550" cy="18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rPr>
                <a:t>A. Gadea (Project Manager)</a:t>
              </a:r>
            </a:p>
          </p:txBody>
        </p:sp>
        <p:grpSp>
          <p:nvGrpSpPr>
            <p:cNvPr id="73" name="Group 72"/>
            <p:cNvGrpSpPr>
              <a:grpSpLocks/>
            </p:cNvGrpSpPr>
            <p:nvPr/>
          </p:nvGrpSpPr>
          <p:grpSpPr bwMode="auto">
            <a:xfrm>
              <a:off x="4002088" y="6280150"/>
              <a:ext cx="1370012" cy="557213"/>
              <a:chOff x="2521" y="3940"/>
              <a:chExt cx="863" cy="351"/>
            </a:xfrm>
          </p:grpSpPr>
          <p:sp>
            <p:nvSpPr>
              <p:cNvPr id="74" name="Rectangle 73"/>
              <p:cNvSpPr>
                <a:spLocks noChangeArrowheads="1"/>
              </p:cNvSpPr>
              <p:nvPr/>
            </p:nvSpPr>
            <p:spPr bwMode="auto">
              <a:xfrm>
                <a:off x="2521" y="3940"/>
                <a:ext cx="834" cy="351"/>
              </a:xfrm>
              <a:prstGeom prst="rect">
                <a:avLst/>
              </a:prstGeom>
              <a:solidFill>
                <a:srgbClr val="CC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5" name="Rectangle 74"/>
              <p:cNvSpPr>
                <a:spLocks noChangeArrowheads="1"/>
              </p:cNvSpPr>
              <p:nvPr/>
            </p:nvSpPr>
            <p:spPr bwMode="auto">
              <a:xfrm>
                <a:off x="2521" y="3958"/>
                <a:ext cx="863" cy="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000000"/>
                    </a:solidFill>
                  </a:rPr>
                  <a:t>GSI</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000" b="1">
                    <a:solidFill>
                      <a:srgbClr val="000000"/>
                    </a:solidFill>
                  </a:rPr>
                  <a:t>Darmstadt</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a:solidFill>
                      <a:srgbClr val="FF0000"/>
                    </a:solidFill>
                  </a:rPr>
                  <a:t>J.Gerl</a:t>
                </a:r>
              </a:p>
            </p:txBody>
          </p:sp>
        </p:grpSp>
        <p:sp>
          <p:nvSpPr>
            <p:cNvPr id="77" name="Rectangle 76"/>
            <p:cNvSpPr>
              <a:spLocks noChangeArrowheads="1"/>
            </p:cNvSpPr>
            <p:nvPr/>
          </p:nvSpPr>
          <p:spPr bwMode="auto">
            <a:xfrm>
              <a:off x="1571736" y="1027113"/>
              <a:ext cx="5886227"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marL="228600" indent="-228600" algn="ctr">
                <a:buFont typeface="Times New Roman" charset="0"/>
                <a:buAutoNum type="alphaU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sz="1200" b="1" dirty="0">
                  <a:solidFill>
                    <a:srgbClr val="000000"/>
                  </a:solidFill>
                </a:rPr>
                <a:t>Boston, </a:t>
              </a:r>
              <a:r>
                <a:rPr lang="en-GB" sz="1200" b="1" dirty="0">
                  <a:solidFill>
                    <a:srgbClr val="000000"/>
                  </a:solidFill>
                  <a:cs typeface="Arial" charset="0"/>
                </a:rPr>
                <a:t> B. Million, A. </a:t>
              </a:r>
              <a:r>
                <a:rPr lang="en-GB" sz="1200" b="1" dirty="0" err="1">
                  <a:solidFill>
                    <a:srgbClr val="000000"/>
                  </a:solidFill>
                  <a:cs typeface="Arial" charset="0"/>
                </a:rPr>
                <a:t>Korichi</a:t>
              </a:r>
              <a:r>
                <a:rPr lang="en-GB" sz="1200" b="1" dirty="0">
                  <a:solidFill>
                    <a:srgbClr val="000000"/>
                  </a:solidFill>
                  <a:cs typeface="Arial" charset="0"/>
                </a:rPr>
                <a:t>, </a:t>
              </a:r>
              <a:r>
                <a:rPr lang="en-GB" sz="1200" b="1" dirty="0" smtClean="0">
                  <a:solidFill>
                    <a:srgbClr val="000000"/>
                  </a:solidFill>
                  <a:cs typeface="Arial" charset="0"/>
                </a:rPr>
                <a:t>H. Hess, </a:t>
              </a:r>
              <a:r>
                <a:rPr lang="en-GB" sz="1200" b="1" dirty="0" err="1">
                  <a:solidFill>
                    <a:srgbClr val="000000"/>
                  </a:solidFill>
                  <a:cs typeface="Arial" charset="0"/>
                </a:rPr>
                <a:t>F.Recchia</a:t>
              </a:r>
              <a:r>
                <a:rPr lang="en-GB" sz="1200" b="1" dirty="0">
                  <a:solidFill>
                    <a:schemeClr val="bg1"/>
                  </a:solidFill>
                  <a:cs typeface="Arial" charset="0"/>
                </a:rPr>
                <a:t>, </a:t>
              </a:r>
              <a:r>
                <a:rPr lang="en-GB" sz="1200" b="1" dirty="0" smtClean="0">
                  <a:solidFill>
                    <a:srgbClr val="008040"/>
                  </a:solidFill>
                  <a:cs typeface="Arial" charset="0"/>
                </a:rPr>
                <a:t>P. Reiter </a:t>
              </a:r>
              <a:r>
                <a:rPr lang="en-GB" sz="1600" b="1" dirty="0">
                  <a:solidFill>
                    <a:srgbClr val="008040"/>
                  </a:solidFill>
                  <a:cs typeface="Arial" charset="0"/>
                </a:rPr>
                <a:t>(ASC) </a:t>
              </a:r>
              <a:r>
                <a:rPr lang="en-GB" sz="1200" b="1" dirty="0">
                  <a:solidFill>
                    <a:srgbClr val="000000"/>
                  </a:solidFill>
                  <a:cs typeface="Arial" charset="0"/>
                </a:rPr>
                <a:t>and </a:t>
              </a:r>
              <a:r>
                <a:rPr lang="en-GB" sz="1200" b="1" dirty="0" err="1">
                  <a:solidFill>
                    <a:srgbClr val="FF0000"/>
                  </a:solidFill>
                  <a:cs typeface="Arial" charset="0"/>
                </a:rPr>
                <a:t>W.Korten</a:t>
              </a:r>
              <a:r>
                <a:rPr lang="en-GB" sz="1200" b="1" dirty="0">
                  <a:solidFill>
                    <a:srgbClr val="FF0000"/>
                  </a:solidFill>
                  <a:cs typeface="Arial" charset="0"/>
                </a:rPr>
                <a:t> </a:t>
              </a:r>
              <a:r>
                <a:rPr lang="en-GB" sz="1600" b="1" dirty="0">
                  <a:solidFill>
                    <a:srgbClr val="FF0000"/>
                  </a:solidFill>
                  <a:cs typeface="Arial" charset="0"/>
                </a:rPr>
                <a:t>(ACC)</a:t>
              </a:r>
              <a:r>
                <a:rPr lang="en-GB" sz="1200" b="1" dirty="0">
                  <a:solidFill>
                    <a:srgbClr val="000000"/>
                  </a:solidFill>
                  <a:cs typeface="Arial" charset="0"/>
                </a:rPr>
                <a:t>.</a:t>
              </a:r>
              <a:br>
                <a:rPr lang="en-GB" sz="1200" b="1" dirty="0">
                  <a:solidFill>
                    <a:srgbClr val="000000"/>
                  </a:solidFill>
                  <a:cs typeface="Arial" charset="0"/>
                </a:rPr>
              </a:br>
              <a:r>
                <a:rPr lang="en-GB" sz="1200" b="1" dirty="0">
                  <a:solidFill>
                    <a:srgbClr val="000000"/>
                  </a:solidFill>
                  <a:cs typeface="Arial" charset="0"/>
                </a:rPr>
                <a:t> J. </a:t>
              </a:r>
              <a:r>
                <a:rPr lang="en-GB" sz="1200" b="1" dirty="0" err="1">
                  <a:solidFill>
                    <a:srgbClr val="000000"/>
                  </a:solidFill>
                  <a:cs typeface="Arial" charset="0"/>
                </a:rPr>
                <a:t>Gerl</a:t>
              </a:r>
              <a:r>
                <a:rPr lang="en-GB" sz="1200" b="1" dirty="0">
                  <a:solidFill>
                    <a:srgbClr val="000000"/>
                  </a:solidFill>
                  <a:cs typeface="Arial" charset="0"/>
                </a:rPr>
                <a:t> (LCM-GSI), E. Clement (LCM-GANIL)</a:t>
              </a:r>
            </a:p>
          </p:txBody>
        </p:sp>
      </p:grpSp>
    </p:spTree>
    <p:extLst>
      <p:ext uri="{BB962C8B-B14F-4D97-AF65-F5344CB8AC3E}">
        <p14:creationId xmlns:p14="http://schemas.microsoft.com/office/powerpoint/2010/main" val="32399176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4509"/>
            <a:ext cx="8229600" cy="1143000"/>
          </a:xfrm>
        </p:spPr>
        <p:txBody>
          <a:bodyPr/>
          <a:lstStyle/>
          <a:p>
            <a:r>
              <a:rPr lang="fr-FR" dirty="0" smtClean="0"/>
              <a:t>AGATA France </a:t>
            </a:r>
            <a:endParaRPr lang="fr-FR" dirty="0"/>
          </a:p>
        </p:txBody>
      </p:sp>
      <p:sp>
        <p:nvSpPr>
          <p:cNvPr id="4" name="Rectangle 13"/>
          <p:cNvSpPr>
            <a:spLocks noChangeArrowheads="1"/>
          </p:cNvSpPr>
          <p:nvPr/>
        </p:nvSpPr>
        <p:spPr bwMode="auto">
          <a:xfrm>
            <a:off x="1813723" y="2550510"/>
            <a:ext cx="1225550" cy="492443"/>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000000"/>
                </a:solidFill>
              </a:rPr>
              <a:t>IPHC</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G. </a:t>
            </a:r>
            <a:r>
              <a:rPr lang="en-GB" sz="1600" b="1" dirty="0" err="1" smtClean="0">
                <a:solidFill>
                  <a:srgbClr val="FF0000"/>
                </a:solidFill>
              </a:rPr>
              <a:t>Duchêne</a:t>
            </a:r>
            <a:endParaRPr lang="en-GB" sz="1600" b="1" dirty="0">
              <a:solidFill>
                <a:srgbClr val="FF0000"/>
              </a:solidFill>
            </a:endParaRPr>
          </a:p>
        </p:txBody>
      </p:sp>
      <p:sp>
        <p:nvSpPr>
          <p:cNvPr id="5" name="Rectangle 15"/>
          <p:cNvSpPr>
            <a:spLocks noChangeArrowheads="1"/>
          </p:cNvSpPr>
          <p:nvPr/>
        </p:nvSpPr>
        <p:spPr bwMode="auto">
          <a:xfrm>
            <a:off x="497686" y="2550510"/>
            <a:ext cx="1225550" cy="492443"/>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000000"/>
                </a:solidFill>
              </a:rPr>
              <a:t>CSNSM </a:t>
            </a:r>
            <a:endParaRPr lang="en-GB" sz="1600" b="1" dirty="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A. </a:t>
            </a:r>
            <a:r>
              <a:rPr lang="en-GB" sz="1600" b="1" dirty="0" err="1" smtClean="0">
                <a:solidFill>
                  <a:srgbClr val="FF0000"/>
                </a:solidFill>
              </a:rPr>
              <a:t>Korichi</a:t>
            </a:r>
            <a:endParaRPr lang="en-GB" sz="1600" b="1" dirty="0">
              <a:solidFill>
                <a:srgbClr val="FF0000"/>
              </a:solidFill>
            </a:endParaRPr>
          </a:p>
        </p:txBody>
      </p:sp>
      <p:sp>
        <p:nvSpPr>
          <p:cNvPr id="6" name="Rectangle 39"/>
          <p:cNvSpPr>
            <a:spLocks noChangeArrowheads="1"/>
          </p:cNvSpPr>
          <p:nvPr/>
        </p:nvSpPr>
        <p:spPr bwMode="auto">
          <a:xfrm>
            <a:off x="4641061" y="1533944"/>
            <a:ext cx="1612900" cy="738664"/>
          </a:xfrm>
          <a:prstGeom prst="rect">
            <a:avLst/>
          </a:prstGeom>
          <a:solidFill>
            <a:srgbClr val="8FE0F1"/>
          </a:solidFill>
          <a:ln w="9360" cap="sq">
            <a:solidFill>
              <a:srgbClr val="000000"/>
            </a:solidFill>
            <a:miter lim="800000"/>
            <a:headEnd/>
            <a:tailEnd/>
          </a:ln>
          <a:effectLst/>
        </p:spPr>
        <p:txBody>
          <a:bodyPr wrap="squar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err="1" smtClean="0">
                <a:solidFill>
                  <a:srgbClr val="000000"/>
                </a:solidFill>
              </a:rPr>
              <a:t>Coordinateur</a:t>
            </a:r>
            <a:r>
              <a:rPr lang="en-GB" sz="1600" b="1" dirty="0" smtClean="0">
                <a:solidFill>
                  <a:srgbClr val="000000"/>
                </a:solidFill>
              </a:rPr>
              <a:t> Technique</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E. </a:t>
            </a:r>
            <a:r>
              <a:rPr lang="en-GB" sz="1600" b="1" dirty="0" err="1" smtClean="0">
                <a:solidFill>
                  <a:srgbClr val="FF0000"/>
                </a:solidFill>
              </a:rPr>
              <a:t>Legay</a:t>
            </a:r>
            <a:endParaRPr lang="en-GB" sz="1600" b="1" dirty="0">
              <a:solidFill>
                <a:srgbClr val="FF0000"/>
              </a:solidFill>
            </a:endParaRPr>
          </a:p>
        </p:txBody>
      </p:sp>
      <p:sp>
        <p:nvSpPr>
          <p:cNvPr id="7" name="Rectangle 41"/>
          <p:cNvSpPr>
            <a:spLocks noChangeArrowheads="1"/>
          </p:cNvSpPr>
          <p:nvPr/>
        </p:nvSpPr>
        <p:spPr bwMode="auto">
          <a:xfrm>
            <a:off x="2469361" y="1533944"/>
            <a:ext cx="1981200" cy="738664"/>
          </a:xfrm>
          <a:prstGeom prst="rect">
            <a:avLst/>
          </a:prstGeom>
          <a:solidFill>
            <a:schemeClr val="accent3">
              <a:lumMod val="60000"/>
              <a:lumOff val="40000"/>
            </a:schemeClr>
          </a:solidFill>
          <a:ln w="9360" cap="sq">
            <a:solidFill>
              <a:srgbClr val="000000"/>
            </a:solidFill>
            <a:miter lim="800000"/>
            <a:headEnd/>
            <a:tailEnd/>
          </a:ln>
          <a:effectLst/>
        </p:spPr>
        <p:txBody>
          <a:bodyPr wrap="squar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err="1" smtClean="0">
                <a:solidFill>
                  <a:srgbClr val="000000"/>
                </a:solidFill>
              </a:rPr>
              <a:t>Coordinateur</a:t>
            </a:r>
            <a:r>
              <a:rPr lang="en-GB" sz="1600" b="1" dirty="0" smtClean="0">
                <a:solidFill>
                  <a:srgbClr val="000000"/>
                </a:solidFill>
              </a:rPr>
              <a:t> </a:t>
            </a:r>
            <a:r>
              <a:rPr lang="en-GB" sz="1600" b="1" dirty="0" err="1" smtClean="0">
                <a:solidFill>
                  <a:srgbClr val="000000"/>
                </a:solidFill>
              </a:rPr>
              <a:t>Scientifique</a:t>
            </a:r>
            <a:endParaRPr lang="en-GB" sz="1600" b="1" dirty="0" smtClean="0">
              <a:solidFill>
                <a:srgbClr val="000000"/>
              </a:solidFill>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A. Lopez-Martens</a:t>
            </a:r>
            <a:endParaRPr lang="en-GB" sz="1600" b="1" dirty="0">
              <a:solidFill>
                <a:srgbClr val="FF0000"/>
              </a:solidFill>
            </a:endParaRPr>
          </a:p>
        </p:txBody>
      </p:sp>
      <p:sp>
        <p:nvSpPr>
          <p:cNvPr id="8" name="Rectangle 13"/>
          <p:cNvSpPr>
            <a:spLocks noChangeArrowheads="1"/>
          </p:cNvSpPr>
          <p:nvPr/>
        </p:nvSpPr>
        <p:spPr bwMode="auto">
          <a:xfrm>
            <a:off x="3134523" y="2550510"/>
            <a:ext cx="1225550" cy="492443"/>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000000"/>
                </a:solidFill>
              </a:rPr>
              <a:t>IPNL</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N. Redon</a:t>
            </a:r>
            <a:endParaRPr lang="en-GB" sz="1600" b="1" dirty="0">
              <a:solidFill>
                <a:srgbClr val="FF0000"/>
              </a:solidFill>
            </a:endParaRPr>
          </a:p>
        </p:txBody>
      </p:sp>
      <p:sp>
        <p:nvSpPr>
          <p:cNvPr id="9" name="Rectangle 13"/>
          <p:cNvSpPr>
            <a:spLocks noChangeArrowheads="1"/>
          </p:cNvSpPr>
          <p:nvPr/>
        </p:nvSpPr>
        <p:spPr bwMode="auto">
          <a:xfrm>
            <a:off x="4506123" y="2535098"/>
            <a:ext cx="1225550" cy="492443"/>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000000"/>
                </a:solidFill>
              </a:rPr>
              <a:t>IPNO</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D. </a:t>
            </a:r>
            <a:r>
              <a:rPr lang="en-GB" sz="1600" b="1" dirty="0" err="1" smtClean="0">
                <a:solidFill>
                  <a:srgbClr val="FF0000"/>
                </a:solidFill>
              </a:rPr>
              <a:t>Verney</a:t>
            </a:r>
            <a:endParaRPr lang="en-GB" sz="1600" b="1" dirty="0">
              <a:solidFill>
                <a:srgbClr val="FF0000"/>
              </a:solidFill>
            </a:endParaRPr>
          </a:p>
        </p:txBody>
      </p:sp>
      <p:sp>
        <p:nvSpPr>
          <p:cNvPr id="11" name="Rectangle 13"/>
          <p:cNvSpPr>
            <a:spLocks noChangeArrowheads="1"/>
          </p:cNvSpPr>
          <p:nvPr/>
        </p:nvSpPr>
        <p:spPr bwMode="auto">
          <a:xfrm>
            <a:off x="5797558" y="2519686"/>
            <a:ext cx="1673225" cy="492443"/>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000000"/>
                </a:solidFill>
              </a:rPr>
              <a:t>GANIL</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G. De France</a:t>
            </a:r>
          </a:p>
        </p:txBody>
      </p:sp>
      <p:sp>
        <p:nvSpPr>
          <p:cNvPr id="12" name="Rectangle 13"/>
          <p:cNvSpPr>
            <a:spLocks noChangeArrowheads="1"/>
          </p:cNvSpPr>
          <p:nvPr/>
        </p:nvSpPr>
        <p:spPr bwMode="auto">
          <a:xfrm>
            <a:off x="7582698" y="2522398"/>
            <a:ext cx="1225550" cy="492443"/>
          </a:xfrm>
          <a:prstGeom prst="rect">
            <a:avLst/>
          </a:prstGeom>
          <a:solidFill>
            <a:srgbClr val="FFFF99"/>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000000"/>
                </a:solidFill>
              </a:rPr>
              <a:t>CEA</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smtClean="0">
                <a:solidFill>
                  <a:srgbClr val="FF0000"/>
                </a:solidFill>
              </a:rPr>
              <a:t>M. </a:t>
            </a:r>
            <a:r>
              <a:rPr lang="en-GB" sz="1600" b="1" dirty="0" err="1" smtClean="0">
                <a:solidFill>
                  <a:srgbClr val="FF0000"/>
                </a:solidFill>
              </a:rPr>
              <a:t>Zielinska</a:t>
            </a:r>
            <a:endParaRPr lang="en-GB" sz="1600" b="1" dirty="0" smtClean="0">
              <a:solidFill>
                <a:srgbClr val="FF0000"/>
              </a:solidFill>
            </a:endParaRPr>
          </a:p>
        </p:txBody>
      </p:sp>
      <p:pic>
        <p:nvPicPr>
          <p:cNvPr id="13" name="Image 12" descr="logoAGATAFr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698" y="274638"/>
            <a:ext cx="1223588" cy="1690210"/>
          </a:xfrm>
          <a:prstGeom prst="rect">
            <a:avLst/>
          </a:prstGeom>
        </p:spPr>
      </p:pic>
      <p:sp>
        <p:nvSpPr>
          <p:cNvPr id="14" name="ZoneTexte 13"/>
          <p:cNvSpPr txBox="1"/>
          <p:nvPr/>
        </p:nvSpPr>
        <p:spPr>
          <a:xfrm>
            <a:off x="7110421" y="1964848"/>
            <a:ext cx="2033579" cy="369332"/>
          </a:xfrm>
          <a:prstGeom prst="rect">
            <a:avLst/>
          </a:prstGeom>
          <a:noFill/>
        </p:spPr>
        <p:txBody>
          <a:bodyPr wrap="none" rtlCol="0">
            <a:spAutoFit/>
          </a:bodyPr>
          <a:lstStyle/>
          <a:p>
            <a:r>
              <a:rPr lang="fr-FR" dirty="0" smtClean="0"/>
              <a:t>http://agata.in2p3.fr</a:t>
            </a:r>
            <a:endParaRPr lang="fr-FR" dirty="0"/>
          </a:p>
        </p:txBody>
      </p:sp>
      <p:graphicFrame>
        <p:nvGraphicFramePr>
          <p:cNvPr id="16" name="Graphique 15"/>
          <p:cNvGraphicFramePr/>
          <p:nvPr>
            <p:extLst>
              <p:ext uri="{D42A27DB-BD31-4B8C-83A1-F6EECF244321}">
                <p14:modId xmlns:p14="http://schemas.microsoft.com/office/powerpoint/2010/main" val="97023406"/>
              </p:ext>
            </p:extLst>
          </p:nvPr>
        </p:nvGraphicFramePr>
        <p:xfrm>
          <a:off x="323589" y="3191119"/>
          <a:ext cx="8668010" cy="3530600"/>
        </p:xfrm>
        <a:graphic>
          <a:graphicData uri="http://schemas.openxmlformats.org/drawingml/2006/chart">
            <c:chart xmlns:c="http://schemas.openxmlformats.org/drawingml/2006/chart" xmlns:r="http://schemas.openxmlformats.org/officeDocument/2006/relationships" r:id="rId4"/>
          </a:graphicData>
        </a:graphic>
      </p:graphicFrame>
      <p:sp>
        <p:nvSpPr>
          <p:cNvPr id="3" name="ZoneTexte 2"/>
          <p:cNvSpPr txBox="1"/>
          <p:nvPr/>
        </p:nvSpPr>
        <p:spPr>
          <a:xfrm rot="16200000">
            <a:off x="-774700" y="4902200"/>
            <a:ext cx="1898890" cy="369332"/>
          </a:xfrm>
          <a:prstGeom prst="rect">
            <a:avLst/>
          </a:prstGeom>
          <a:noFill/>
        </p:spPr>
        <p:txBody>
          <a:bodyPr wrap="none" rtlCol="0">
            <a:spAutoFit/>
          </a:bodyPr>
          <a:lstStyle/>
          <a:p>
            <a:r>
              <a:rPr lang="fr-FR" dirty="0" smtClean="0"/>
              <a:t>FTE (</a:t>
            </a:r>
            <a:r>
              <a:rPr lang="fr-FR" dirty="0" err="1" smtClean="0"/>
              <a:t>man.months</a:t>
            </a:r>
            <a:r>
              <a:rPr lang="fr-FR" dirty="0" smtClean="0"/>
              <a:t>)</a:t>
            </a:r>
            <a:endParaRPr lang="fr-FR" dirty="0"/>
          </a:p>
        </p:txBody>
      </p:sp>
    </p:spTree>
    <p:extLst>
      <p:ext uri="{BB962C8B-B14F-4D97-AF65-F5344CB8AC3E}">
        <p14:creationId xmlns:p14="http://schemas.microsoft.com/office/powerpoint/2010/main" val="31336039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8787"/>
            <a:ext cx="8229600" cy="1143000"/>
          </a:xfrm>
        </p:spPr>
        <p:txBody>
          <a:bodyPr>
            <a:normAutofit/>
          </a:bodyPr>
          <a:lstStyle/>
          <a:p>
            <a:r>
              <a:rPr lang="fr-FR" dirty="0" err="1" smtClean="0"/>
              <a:t>Demonstrator</a:t>
            </a:r>
            <a:r>
              <a:rPr lang="fr-FR" dirty="0" smtClean="0"/>
              <a:t> Phase (2003-2008)</a:t>
            </a:r>
            <a:endParaRPr lang="fr-FR" dirty="0"/>
          </a:p>
        </p:txBody>
      </p:sp>
      <p:sp>
        <p:nvSpPr>
          <p:cNvPr id="6" name="ZoneTexte 5"/>
          <p:cNvSpPr txBox="1"/>
          <p:nvPr/>
        </p:nvSpPr>
        <p:spPr>
          <a:xfrm>
            <a:off x="365502" y="6370637"/>
            <a:ext cx="8552842" cy="584776"/>
          </a:xfrm>
          <a:prstGeom prst="rect">
            <a:avLst/>
          </a:prstGeom>
          <a:noFill/>
        </p:spPr>
        <p:txBody>
          <a:bodyPr wrap="none" rtlCol="0">
            <a:spAutoFit/>
          </a:bodyPr>
          <a:lstStyle/>
          <a:p>
            <a:r>
              <a:rPr lang="fr-FR" sz="1600" i="1" dirty="0" smtClean="0"/>
              <a:t>AGATA – Advanced </a:t>
            </a:r>
            <a:r>
              <a:rPr lang="fr-FR" sz="1600" i="1" dirty="0" err="1" smtClean="0"/>
              <a:t>GAmma</a:t>
            </a:r>
            <a:r>
              <a:rPr lang="fr-FR" sz="1600" i="1" dirty="0" smtClean="0"/>
              <a:t> </a:t>
            </a:r>
            <a:r>
              <a:rPr lang="fr-FR" sz="1600" i="1" dirty="0" err="1" smtClean="0"/>
              <a:t>Tracking</a:t>
            </a:r>
            <a:r>
              <a:rPr lang="fr-FR" sz="1600" i="1" dirty="0" smtClean="0"/>
              <a:t> </a:t>
            </a:r>
            <a:r>
              <a:rPr lang="fr-FR" sz="1600" i="1" dirty="0" err="1" smtClean="0"/>
              <a:t>Array</a:t>
            </a:r>
            <a:r>
              <a:rPr lang="fr-FR" sz="1600" i="1" dirty="0" smtClean="0"/>
              <a:t>:  S. </a:t>
            </a:r>
            <a:r>
              <a:rPr lang="fr-FR" sz="1600" i="1" dirty="0" err="1" smtClean="0"/>
              <a:t>Akkoyun</a:t>
            </a:r>
            <a:r>
              <a:rPr lang="fr-FR" sz="1600" i="1" dirty="0" smtClean="0"/>
              <a:t> et al., </a:t>
            </a:r>
            <a:r>
              <a:rPr lang="fr-FR" sz="1600" i="1" dirty="0" err="1" smtClean="0"/>
              <a:t>Nucl</a:t>
            </a:r>
            <a:r>
              <a:rPr lang="fr-FR" sz="1600" i="1" dirty="0" smtClean="0"/>
              <a:t>. </a:t>
            </a:r>
            <a:r>
              <a:rPr lang="fr-FR" sz="1600" i="1" dirty="0" err="1" smtClean="0"/>
              <a:t>Instr</a:t>
            </a:r>
            <a:r>
              <a:rPr lang="fr-FR" sz="1600" i="1" dirty="0" smtClean="0"/>
              <a:t>. </a:t>
            </a:r>
            <a:r>
              <a:rPr lang="fr-FR" sz="1600" i="1" dirty="0" err="1" smtClean="0"/>
              <a:t>Meth</a:t>
            </a:r>
            <a:r>
              <a:rPr lang="fr-FR" sz="1600" i="1" dirty="0" smtClean="0"/>
              <a:t>.  A </a:t>
            </a:r>
            <a:r>
              <a:rPr lang="fr-FR" sz="1600" i="1" dirty="0"/>
              <a:t>668 (2012) 26–58 </a:t>
            </a:r>
          </a:p>
          <a:p>
            <a:endParaRPr lang="fr-FR" sz="1600" dirty="0"/>
          </a:p>
        </p:txBody>
      </p:sp>
      <p:pic>
        <p:nvPicPr>
          <p:cNvPr id="7" name="Espace réservé du contenu 3" descr="Demo.png"/>
          <p:cNvPicPr>
            <a:picLocks noChangeAspect="1"/>
          </p:cNvPicPr>
          <p:nvPr/>
        </p:nvPicPr>
        <p:blipFill>
          <a:blip r:embed="rId3">
            <a:extLst>
              <a:ext uri="{28A0092B-C50C-407E-A947-70E740481C1C}">
                <a14:useLocalDpi xmlns:a14="http://schemas.microsoft.com/office/drawing/2010/main" val="0"/>
              </a:ext>
            </a:extLst>
          </a:blip>
          <a:srcRect t="-14006" b="-14006"/>
          <a:stretch>
            <a:fillRect/>
          </a:stretch>
        </p:blipFill>
        <p:spPr>
          <a:xfrm>
            <a:off x="13323" y="1724107"/>
            <a:ext cx="8743409" cy="4808537"/>
          </a:xfrm>
          <a:prstGeom prst="rect">
            <a:avLst/>
          </a:prstGeom>
        </p:spPr>
      </p:pic>
      <p:sp>
        <p:nvSpPr>
          <p:cNvPr id="8" name="ZoneTexte 7"/>
          <p:cNvSpPr txBox="1"/>
          <p:nvPr/>
        </p:nvSpPr>
        <p:spPr>
          <a:xfrm>
            <a:off x="601757" y="1697194"/>
            <a:ext cx="7926669" cy="400110"/>
          </a:xfrm>
          <a:prstGeom prst="rect">
            <a:avLst/>
          </a:prstGeom>
          <a:noFill/>
        </p:spPr>
        <p:txBody>
          <a:bodyPr wrap="none" rtlCol="0">
            <a:spAutoFit/>
          </a:bodyPr>
          <a:lstStyle/>
          <a:p>
            <a:r>
              <a:rPr lang="fr-FR" sz="2000" dirty="0" smtClean="0"/>
              <a:t>5 triple clusters , online PSA </a:t>
            </a:r>
            <a:r>
              <a:rPr lang="fr-FR" sz="2000" dirty="0"/>
              <a:t>&amp;</a:t>
            </a:r>
            <a:r>
              <a:rPr lang="fr-FR" sz="2000" dirty="0" smtClean="0"/>
              <a:t> </a:t>
            </a:r>
            <a:r>
              <a:rPr lang="fr-FR" sz="2000" dirty="0" err="1" smtClean="0"/>
              <a:t>tracking</a:t>
            </a:r>
            <a:r>
              <a:rPr lang="fr-FR" sz="2000" dirty="0" smtClean="0"/>
              <a:t>,  in-</a:t>
            </a:r>
            <a:r>
              <a:rPr lang="fr-FR" sz="2000" dirty="0" err="1" smtClean="0"/>
              <a:t>beam</a:t>
            </a:r>
            <a:r>
              <a:rPr lang="fr-FR" sz="2000" dirty="0" smtClean="0"/>
              <a:t> </a:t>
            </a:r>
            <a:r>
              <a:rPr lang="fr-FR" sz="2000" dirty="0" err="1" smtClean="0"/>
              <a:t>commissioning</a:t>
            </a:r>
            <a:r>
              <a:rPr lang="fr-FR" sz="2000" dirty="0" smtClean="0"/>
              <a:t> </a:t>
            </a:r>
            <a:r>
              <a:rPr lang="fr-FR" sz="2000" dirty="0" err="1" smtClean="0"/>
              <a:t>at</a:t>
            </a:r>
            <a:r>
              <a:rPr lang="fr-FR" sz="2000" dirty="0" smtClean="0"/>
              <a:t> </a:t>
            </a:r>
            <a:r>
              <a:rPr lang="fr-FR" sz="2000" dirty="0" err="1" smtClean="0"/>
              <a:t>Legnaro</a:t>
            </a:r>
            <a:endParaRPr lang="fr-FR" sz="2000" dirty="0"/>
          </a:p>
        </p:txBody>
      </p:sp>
      <p:sp>
        <p:nvSpPr>
          <p:cNvPr id="10" name="ZoneTexte 9"/>
          <p:cNvSpPr txBox="1"/>
          <p:nvPr/>
        </p:nvSpPr>
        <p:spPr>
          <a:xfrm>
            <a:off x="13323" y="6046271"/>
            <a:ext cx="9187218" cy="369332"/>
          </a:xfrm>
          <a:prstGeom prst="rect">
            <a:avLst/>
          </a:prstGeom>
          <a:noFill/>
        </p:spPr>
        <p:txBody>
          <a:bodyPr wrap="none" rtlCol="0">
            <a:spAutoFit/>
          </a:bodyPr>
          <a:lstStyle/>
          <a:p>
            <a:r>
              <a:rPr lang="fr-FR" dirty="0" smtClean="0"/>
              <a:t>Agata </a:t>
            </a:r>
            <a:r>
              <a:rPr lang="fr-FR" dirty="0" err="1" smtClean="0"/>
              <a:t>Technical</a:t>
            </a:r>
            <a:r>
              <a:rPr lang="fr-FR" dirty="0" smtClean="0"/>
              <a:t> </a:t>
            </a:r>
            <a:r>
              <a:rPr lang="fr-FR" dirty="0"/>
              <a:t>Design Report </a:t>
            </a:r>
            <a:r>
              <a:rPr lang="fr-FR" sz="1400" dirty="0"/>
              <a:t>(</a:t>
            </a:r>
            <a:r>
              <a:rPr lang="fr-FR" sz="1400" dirty="0" smtClean="0"/>
              <a:t>2008, http</a:t>
            </a:r>
            <a:r>
              <a:rPr lang="fr-FR" sz="1400" dirty="0"/>
              <a:t>://</a:t>
            </a:r>
            <a:r>
              <a:rPr lang="fr-FR" sz="1400" dirty="0" err="1"/>
              <a:t>npg.dl.ac.uk</a:t>
            </a:r>
            <a:r>
              <a:rPr lang="fr-FR" sz="1400" dirty="0"/>
              <a:t>/</a:t>
            </a:r>
            <a:r>
              <a:rPr lang="fr-FR" sz="1400" dirty="0" err="1"/>
              <a:t>agata_acc</a:t>
            </a:r>
            <a:r>
              <a:rPr lang="fr-FR" sz="1400" dirty="0"/>
              <a:t>/</a:t>
            </a:r>
            <a:r>
              <a:rPr lang="fr-FR" sz="1400" dirty="0" err="1"/>
              <a:t>publications_documentation</a:t>
            </a:r>
            <a:r>
              <a:rPr lang="fr-FR" sz="1400" dirty="0"/>
              <a:t>/</a:t>
            </a:r>
            <a:r>
              <a:rPr lang="fr-FR" sz="1400" dirty="0" err="1" smtClean="0"/>
              <a:t>TDR_EUJRA.pdf</a:t>
            </a:r>
            <a:r>
              <a:rPr lang="fr-FR" sz="1400" dirty="0" smtClean="0"/>
              <a:t>)</a:t>
            </a:r>
            <a:endParaRPr lang="fr-FR" sz="1400" dirty="0"/>
          </a:p>
        </p:txBody>
      </p:sp>
      <p:sp>
        <p:nvSpPr>
          <p:cNvPr id="4" name="ZoneTexte 3"/>
          <p:cNvSpPr txBox="1"/>
          <p:nvPr/>
        </p:nvSpPr>
        <p:spPr>
          <a:xfrm>
            <a:off x="627157" y="927321"/>
            <a:ext cx="6545382" cy="707886"/>
          </a:xfrm>
          <a:prstGeom prst="rect">
            <a:avLst/>
          </a:prstGeom>
          <a:noFill/>
          <a:ln>
            <a:solidFill>
              <a:srgbClr val="FFFFFF"/>
            </a:solidFill>
          </a:ln>
        </p:spPr>
        <p:txBody>
          <a:bodyPr wrap="none" rtlCol="0">
            <a:spAutoFit/>
          </a:bodyPr>
          <a:lstStyle/>
          <a:p>
            <a:r>
              <a:rPr lang="fr-FR" sz="2000" dirty="0" smtClean="0"/>
              <a:t>Positive feedback </a:t>
            </a:r>
            <a:r>
              <a:rPr lang="fr-FR" sz="2000" dirty="0" err="1" smtClean="0"/>
              <a:t>from</a:t>
            </a:r>
            <a:r>
              <a:rPr lang="fr-FR" sz="2000" dirty="0" smtClean="0"/>
              <a:t> the </a:t>
            </a:r>
            <a:r>
              <a:rPr lang="fr-FR" sz="2000" dirty="0" err="1" smtClean="0"/>
              <a:t>Scientific</a:t>
            </a:r>
            <a:r>
              <a:rPr lang="fr-FR" sz="2000" dirty="0" smtClean="0"/>
              <a:t> </a:t>
            </a:r>
            <a:r>
              <a:rPr lang="fr-FR" sz="2000" dirty="0"/>
              <a:t>C</a:t>
            </a:r>
            <a:r>
              <a:rPr lang="fr-FR" sz="2000" dirty="0" smtClean="0"/>
              <a:t>ouncil of in2p3 in 2001</a:t>
            </a:r>
          </a:p>
          <a:p>
            <a:r>
              <a:rPr lang="fr-FR" sz="2000" dirty="0" err="1" smtClean="0"/>
              <a:t>MoU</a:t>
            </a:r>
            <a:r>
              <a:rPr lang="fr-FR" sz="2000" dirty="0" smtClean="0"/>
              <a:t> </a:t>
            </a:r>
            <a:r>
              <a:rPr lang="fr-FR" sz="2000" dirty="0" err="1" smtClean="0"/>
              <a:t>signed</a:t>
            </a:r>
            <a:r>
              <a:rPr lang="fr-FR" sz="2000" dirty="0" smtClean="0"/>
              <a:t> in 2002 by 12 </a:t>
            </a:r>
            <a:r>
              <a:rPr lang="fr-FR" sz="2000" dirty="0" err="1" smtClean="0"/>
              <a:t>european</a:t>
            </a:r>
            <a:r>
              <a:rPr lang="fr-FR" sz="2000" dirty="0" smtClean="0"/>
              <a:t> countries</a:t>
            </a:r>
            <a:endParaRPr lang="fr-FR" sz="2000" dirty="0"/>
          </a:p>
        </p:txBody>
      </p:sp>
    </p:spTree>
    <p:extLst>
      <p:ext uri="{BB962C8B-B14F-4D97-AF65-F5344CB8AC3E}">
        <p14:creationId xmlns:p14="http://schemas.microsoft.com/office/powerpoint/2010/main" val="18320431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4091"/>
            <a:ext cx="9143999" cy="1143000"/>
          </a:xfrm>
        </p:spPr>
        <p:txBody>
          <a:bodyPr>
            <a:normAutofit fontScale="90000"/>
          </a:bodyPr>
          <a:lstStyle/>
          <a:p>
            <a:r>
              <a:rPr lang="fr-FR" dirty="0" smtClean="0"/>
              <a:t>Construction phase 1 (2009-2020) </a:t>
            </a:r>
            <a:r>
              <a:rPr lang="fr-FR" dirty="0" smtClean="0">
                <a:latin typeface="Wingdings"/>
                <a:ea typeface="Wingdings"/>
                <a:cs typeface="Wingdings"/>
                <a:sym typeface="Wingdings"/>
              </a:rPr>
              <a:t></a:t>
            </a:r>
            <a:r>
              <a:rPr lang="fr-FR" dirty="0" smtClean="0"/>
              <a:t> </a:t>
            </a:r>
            <a:r>
              <a:rPr lang="fr-FR" dirty="0" smtClean="0"/>
              <a:t>4/</a:t>
            </a:r>
            <a:r>
              <a:rPr lang="fr-FR" dirty="0" smtClean="0"/>
              <a:t>3</a:t>
            </a:r>
            <a:r>
              <a:rPr lang="fr-FR" dirty="0" smtClean="0">
                <a:latin typeface="Symbol" charset="2"/>
                <a:cs typeface="Symbol" charset="2"/>
              </a:rPr>
              <a:t>p</a:t>
            </a:r>
            <a:endParaRPr lang="fr-FR" dirty="0">
              <a:latin typeface="Symbol" charset="2"/>
              <a:cs typeface="Symbol" charset="2"/>
            </a:endParaRPr>
          </a:p>
        </p:txBody>
      </p:sp>
      <p:sp>
        <p:nvSpPr>
          <p:cNvPr id="4" name="Espace réservé du numéro de diapositive 2"/>
          <p:cNvSpPr>
            <a:spLocks noGrp="1"/>
          </p:cNvSpPr>
          <p:nvPr>
            <p:ph type="sldNum" sz="quarter" idx="12"/>
          </p:nvPr>
        </p:nvSpPr>
        <p:spPr>
          <a:xfrm>
            <a:off x="8270425" y="5659721"/>
            <a:ext cx="1052508" cy="259337"/>
          </a:xfrm>
        </p:spPr>
        <p:txBody>
          <a:bodyPr/>
          <a:lstStyle/>
          <a:p>
            <a:fld id="{CFD7E92B-E236-47E9-A993-4A351EDBFB58}" type="slidenum">
              <a:rPr lang="fr-FR" smtClean="0"/>
              <a:t>17</a:t>
            </a:fld>
            <a:endParaRPr lang="fr-F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70" y="3506331"/>
            <a:ext cx="2376263" cy="1999527"/>
          </a:xfrm>
          <a:prstGeom prst="rect">
            <a:avLst/>
          </a:prstGeom>
        </p:spPr>
      </p:pic>
      <p:sp>
        <p:nvSpPr>
          <p:cNvPr id="8" name="Figura a mano libera 3"/>
          <p:cNvSpPr/>
          <p:nvPr/>
        </p:nvSpPr>
        <p:spPr>
          <a:xfrm>
            <a:off x="101586" y="5755073"/>
            <a:ext cx="3185033" cy="531428"/>
          </a:xfrm>
          <a:custGeom>
            <a:avLst/>
            <a:gdLst>
              <a:gd name="connsiteX0" fmla="*/ 0 w 3185033"/>
              <a:gd name="connsiteY0" fmla="*/ 0 h 748207"/>
              <a:gd name="connsiteX1" fmla="*/ 2810930 w 3185033"/>
              <a:gd name="connsiteY1" fmla="*/ 0 h 748207"/>
              <a:gd name="connsiteX2" fmla="*/ 3185033 w 3185033"/>
              <a:gd name="connsiteY2" fmla="*/ 374104 h 748207"/>
              <a:gd name="connsiteX3" fmla="*/ 2810930 w 3185033"/>
              <a:gd name="connsiteY3" fmla="*/ 748207 h 748207"/>
              <a:gd name="connsiteX4" fmla="*/ 0 w 3185033"/>
              <a:gd name="connsiteY4" fmla="*/ 748207 h 748207"/>
              <a:gd name="connsiteX5" fmla="*/ 374104 w 3185033"/>
              <a:gd name="connsiteY5" fmla="*/ 374104 h 748207"/>
              <a:gd name="connsiteX6" fmla="*/ 0 w 3185033"/>
              <a:gd name="connsiteY6" fmla="*/ 0 h 7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5033" h="748207">
                <a:moveTo>
                  <a:pt x="0" y="0"/>
                </a:moveTo>
                <a:lnTo>
                  <a:pt x="2810930" y="0"/>
                </a:lnTo>
                <a:lnTo>
                  <a:pt x="3185033" y="374104"/>
                </a:lnTo>
                <a:lnTo>
                  <a:pt x="2810930" y="748207"/>
                </a:lnTo>
                <a:lnTo>
                  <a:pt x="0" y="748207"/>
                </a:lnTo>
                <a:lnTo>
                  <a:pt x="374104" y="374104"/>
                </a:lnTo>
                <a:lnTo>
                  <a:pt x="0" y="0"/>
                </a:lnTo>
                <a:close/>
              </a:path>
            </a:pathLst>
          </a:custGeom>
          <a:solidFill>
            <a:srgbClr val="FFFF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74117" tIns="33338" rIns="407441" bIns="33338" numCol="1" spcCol="1270" anchor="ctr" anchorCtr="0">
            <a:noAutofit/>
          </a:bodyPr>
          <a:lstStyle/>
          <a:p>
            <a:pPr lvl="0" algn="ctr" defTabSz="1111250">
              <a:lnSpc>
                <a:spcPct val="90000"/>
              </a:lnSpc>
              <a:spcBef>
                <a:spcPct val="0"/>
              </a:spcBef>
              <a:spcAft>
                <a:spcPct val="35000"/>
              </a:spcAft>
            </a:pPr>
            <a:r>
              <a:rPr lang="en-US" sz="2500" b="1" kern="1200" dirty="0" err="1" smtClean="0">
                <a:solidFill>
                  <a:srgbClr val="000000"/>
                </a:solidFill>
              </a:rPr>
              <a:t>LNL</a:t>
            </a:r>
            <a:r>
              <a:rPr lang="en-US" sz="2500" b="1" kern="1200" dirty="0" smtClean="0">
                <a:solidFill>
                  <a:srgbClr val="000000"/>
                </a:solidFill>
              </a:rPr>
              <a:t> 2010-2011</a:t>
            </a:r>
            <a:endParaRPr lang="en-US" sz="2500" kern="1200" dirty="0">
              <a:solidFill>
                <a:srgbClr val="000000"/>
              </a:solidFill>
            </a:endParaRPr>
          </a:p>
        </p:txBody>
      </p:sp>
      <p:sp>
        <p:nvSpPr>
          <p:cNvPr id="9" name="Figura a mano libera 4"/>
          <p:cNvSpPr/>
          <p:nvPr/>
        </p:nvSpPr>
        <p:spPr>
          <a:xfrm>
            <a:off x="2968115" y="5755073"/>
            <a:ext cx="3185033" cy="531428"/>
          </a:xfrm>
          <a:custGeom>
            <a:avLst/>
            <a:gdLst>
              <a:gd name="connsiteX0" fmla="*/ 0 w 3185033"/>
              <a:gd name="connsiteY0" fmla="*/ 0 h 748207"/>
              <a:gd name="connsiteX1" fmla="*/ 2810930 w 3185033"/>
              <a:gd name="connsiteY1" fmla="*/ 0 h 748207"/>
              <a:gd name="connsiteX2" fmla="*/ 3185033 w 3185033"/>
              <a:gd name="connsiteY2" fmla="*/ 374104 h 748207"/>
              <a:gd name="connsiteX3" fmla="*/ 2810930 w 3185033"/>
              <a:gd name="connsiteY3" fmla="*/ 748207 h 748207"/>
              <a:gd name="connsiteX4" fmla="*/ 0 w 3185033"/>
              <a:gd name="connsiteY4" fmla="*/ 748207 h 748207"/>
              <a:gd name="connsiteX5" fmla="*/ 374104 w 3185033"/>
              <a:gd name="connsiteY5" fmla="*/ 374104 h 748207"/>
              <a:gd name="connsiteX6" fmla="*/ 0 w 3185033"/>
              <a:gd name="connsiteY6" fmla="*/ 0 h 7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5033" h="748207">
                <a:moveTo>
                  <a:pt x="0" y="0"/>
                </a:moveTo>
                <a:lnTo>
                  <a:pt x="2810930" y="0"/>
                </a:lnTo>
                <a:lnTo>
                  <a:pt x="3185033" y="374104"/>
                </a:lnTo>
                <a:lnTo>
                  <a:pt x="2810930" y="748207"/>
                </a:lnTo>
                <a:lnTo>
                  <a:pt x="0" y="748207"/>
                </a:lnTo>
                <a:lnTo>
                  <a:pt x="374104" y="374104"/>
                </a:lnTo>
                <a:lnTo>
                  <a:pt x="0" y="0"/>
                </a:lnTo>
                <a:close/>
              </a:path>
            </a:pathLst>
          </a:custGeom>
          <a:solidFill>
            <a:srgbClr val="FFC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4966938"/>
              <a:satOff val="19906"/>
              <a:lumOff val="4314"/>
              <a:alphaOff val="0"/>
            </a:schemeClr>
          </a:effectRef>
          <a:fontRef idx="minor">
            <a:schemeClr val="lt1"/>
          </a:fontRef>
        </p:style>
        <p:txBody>
          <a:bodyPr spcFirstLastPara="0" vert="horz" wrap="square" lIns="474117" tIns="33338" rIns="407441" bIns="33338" numCol="1" spcCol="1270" anchor="ctr" anchorCtr="0">
            <a:noAutofit/>
          </a:bodyPr>
          <a:lstStyle/>
          <a:p>
            <a:pPr lvl="0" algn="ctr" defTabSz="1111250">
              <a:lnSpc>
                <a:spcPct val="90000"/>
              </a:lnSpc>
              <a:spcBef>
                <a:spcPct val="0"/>
              </a:spcBef>
              <a:spcAft>
                <a:spcPct val="35000"/>
              </a:spcAft>
            </a:pPr>
            <a:r>
              <a:rPr lang="en-US" sz="2500" b="1" kern="1200" dirty="0" err="1" smtClean="0">
                <a:solidFill>
                  <a:schemeClr val="tx1"/>
                </a:solidFill>
              </a:rPr>
              <a:t>GSI</a:t>
            </a:r>
            <a:r>
              <a:rPr lang="en-US" sz="2500" b="1" kern="1200" dirty="0" smtClean="0">
                <a:solidFill>
                  <a:schemeClr val="tx1"/>
                </a:solidFill>
              </a:rPr>
              <a:t> 2012-2014</a:t>
            </a:r>
            <a:endParaRPr lang="en-US" sz="2500" kern="1200" dirty="0">
              <a:solidFill>
                <a:schemeClr val="tx1"/>
              </a:solidFill>
            </a:endParaRPr>
          </a:p>
        </p:txBody>
      </p:sp>
      <p:sp>
        <p:nvSpPr>
          <p:cNvPr id="10" name="Figura a mano libera 5"/>
          <p:cNvSpPr/>
          <p:nvPr/>
        </p:nvSpPr>
        <p:spPr>
          <a:xfrm>
            <a:off x="5830433" y="5762578"/>
            <a:ext cx="3185033" cy="531428"/>
          </a:xfrm>
          <a:custGeom>
            <a:avLst/>
            <a:gdLst>
              <a:gd name="connsiteX0" fmla="*/ 0 w 3185033"/>
              <a:gd name="connsiteY0" fmla="*/ 0 h 748207"/>
              <a:gd name="connsiteX1" fmla="*/ 2810930 w 3185033"/>
              <a:gd name="connsiteY1" fmla="*/ 0 h 748207"/>
              <a:gd name="connsiteX2" fmla="*/ 3185033 w 3185033"/>
              <a:gd name="connsiteY2" fmla="*/ 374104 h 748207"/>
              <a:gd name="connsiteX3" fmla="*/ 2810930 w 3185033"/>
              <a:gd name="connsiteY3" fmla="*/ 748207 h 748207"/>
              <a:gd name="connsiteX4" fmla="*/ 0 w 3185033"/>
              <a:gd name="connsiteY4" fmla="*/ 748207 h 748207"/>
              <a:gd name="connsiteX5" fmla="*/ 374104 w 3185033"/>
              <a:gd name="connsiteY5" fmla="*/ 374104 h 748207"/>
              <a:gd name="connsiteX6" fmla="*/ 0 w 3185033"/>
              <a:gd name="connsiteY6" fmla="*/ 0 h 7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5033" h="748207">
                <a:moveTo>
                  <a:pt x="0" y="0"/>
                </a:moveTo>
                <a:lnTo>
                  <a:pt x="2810930" y="0"/>
                </a:lnTo>
                <a:lnTo>
                  <a:pt x="3185033" y="374104"/>
                </a:lnTo>
                <a:lnTo>
                  <a:pt x="2810930" y="748207"/>
                </a:lnTo>
                <a:lnTo>
                  <a:pt x="0" y="748207"/>
                </a:lnTo>
                <a:lnTo>
                  <a:pt x="374104" y="374104"/>
                </a:lnTo>
                <a:lnTo>
                  <a:pt x="0" y="0"/>
                </a:lnTo>
                <a:close/>
              </a:path>
            </a:pathLst>
          </a:custGeom>
          <a:solidFill>
            <a:srgbClr val="FF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9933876"/>
              <a:satOff val="39811"/>
              <a:lumOff val="8628"/>
              <a:alphaOff val="0"/>
            </a:schemeClr>
          </a:effectRef>
          <a:fontRef idx="minor">
            <a:schemeClr val="lt1"/>
          </a:fontRef>
        </p:style>
        <p:txBody>
          <a:bodyPr spcFirstLastPara="0" vert="horz" wrap="square" lIns="474117" tIns="33338" rIns="407441" bIns="33338"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tx1"/>
                </a:solidFill>
              </a:rPr>
              <a:t>GANIL 2015-2021</a:t>
            </a:r>
            <a:endParaRPr lang="en-US" sz="2500" kern="1200" dirty="0">
              <a:solidFill>
                <a:schemeClr val="tx1"/>
              </a:solidFill>
            </a:endParaRPr>
          </a:p>
        </p:txBody>
      </p:sp>
      <p:sp>
        <p:nvSpPr>
          <p:cNvPr id="11" name="CasellaDiTesto 15"/>
          <p:cNvSpPr txBox="1"/>
          <p:nvPr/>
        </p:nvSpPr>
        <p:spPr>
          <a:xfrm>
            <a:off x="143853" y="2395452"/>
            <a:ext cx="3396928" cy="1015663"/>
          </a:xfrm>
          <a:prstGeom prst="rect">
            <a:avLst/>
          </a:prstGeom>
          <a:noFill/>
        </p:spPr>
        <p:txBody>
          <a:bodyPr wrap="square" rtlCol="0">
            <a:spAutoFit/>
          </a:bodyPr>
          <a:lstStyle/>
          <a:p>
            <a:r>
              <a:rPr lang="en-GB" sz="2000" b="1" dirty="0" smtClean="0">
                <a:latin typeface="Gisha" panose="020B0502040204020203" pitchFamily="34" charset="-79"/>
                <a:cs typeface="Gisha" panose="020B0502040204020203" pitchFamily="34" charset="-79"/>
              </a:rPr>
              <a:t>LNL</a:t>
            </a:r>
            <a:endParaRPr lang="en-GB" sz="2000" dirty="0" smtClean="0">
              <a:latin typeface="Gisha" panose="020B0502040204020203" pitchFamily="34" charset="-79"/>
              <a:cs typeface="Gisha" panose="020B0502040204020203" pitchFamily="34" charset="-79"/>
            </a:endParaRPr>
          </a:p>
          <a:p>
            <a:r>
              <a:rPr lang="en-GB" sz="2000" dirty="0" smtClean="0">
                <a:latin typeface="Gisha" panose="020B0502040204020203" pitchFamily="34" charset="-79"/>
                <a:cs typeface="Gisha" panose="020B0502040204020203" pitchFamily="34" charset="-79"/>
              </a:rPr>
              <a:t>Coupled to the magnetic spectrometer PRISMA</a:t>
            </a:r>
            <a:endParaRPr lang="en-GB" sz="2000" dirty="0">
              <a:latin typeface="Gisha" panose="020B0502040204020203" pitchFamily="34" charset="-79"/>
              <a:cs typeface="Gisha" panose="020B0502040204020203" pitchFamily="34" charset="-79"/>
            </a:endParaRPr>
          </a:p>
        </p:txBody>
      </p:sp>
      <p:sp>
        <p:nvSpPr>
          <p:cNvPr id="12" name="CasellaDiTesto 16"/>
          <p:cNvSpPr txBox="1"/>
          <p:nvPr/>
        </p:nvSpPr>
        <p:spPr>
          <a:xfrm>
            <a:off x="3053763" y="2049021"/>
            <a:ext cx="2931290" cy="1077218"/>
          </a:xfrm>
          <a:prstGeom prst="rect">
            <a:avLst/>
          </a:prstGeom>
          <a:noFill/>
        </p:spPr>
        <p:txBody>
          <a:bodyPr wrap="square" rtlCol="0">
            <a:spAutoFit/>
          </a:bodyPr>
          <a:lstStyle/>
          <a:p>
            <a:r>
              <a:rPr lang="en-GB" sz="2400" b="1" dirty="0" err="1" smtClean="0">
                <a:latin typeface="Gisha" panose="020B0502040204020203" pitchFamily="34" charset="-79"/>
                <a:cs typeface="Gisha" panose="020B0502040204020203" pitchFamily="34" charset="-79"/>
              </a:rPr>
              <a:t>GSI</a:t>
            </a:r>
            <a:r>
              <a:rPr lang="en-GB" sz="2400" b="1" dirty="0">
                <a:latin typeface="Gisha" panose="020B0502040204020203" pitchFamily="34" charset="-79"/>
                <a:cs typeface="Gisha" panose="020B0502040204020203" pitchFamily="34" charset="-79"/>
              </a:rPr>
              <a:t> </a:t>
            </a:r>
            <a:r>
              <a:rPr lang="en-GB" sz="2400" b="1" dirty="0" smtClean="0">
                <a:latin typeface="Gisha" panose="020B0502040204020203" pitchFamily="34" charset="-79"/>
                <a:cs typeface="Gisha" panose="020B0502040204020203" pitchFamily="34" charset="-79"/>
              </a:rPr>
              <a:t> </a:t>
            </a:r>
          </a:p>
          <a:p>
            <a:r>
              <a:rPr lang="en-GB" sz="2000" dirty="0" smtClean="0">
                <a:latin typeface="Gisha" panose="020B0502040204020203" pitchFamily="34" charset="-79"/>
                <a:cs typeface="Gisha" panose="020B0502040204020203" pitchFamily="34" charset="-79"/>
              </a:rPr>
              <a:t>Fast radioactive beams coupled to </a:t>
            </a:r>
            <a:r>
              <a:rPr lang="en-GB" sz="2000" dirty="0" err="1" smtClean="0">
                <a:latin typeface="Gisha" panose="020B0502040204020203" pitchFamily="34" charset="-79"/>
                <a:cs typeface="Gisha" panose="020B0502040204020203" pitchFamily="34" charset="-79"/>
              </a:rPr>
              <a:t>Lycca</a:t>
            </a:r>
            <a:endParaRPr lang="en-GB" sz="2000" dirty="0">
              <a:latin typeface="Gisha" panose="020B0502040204020203" pitchFamily="34" charset="-79"/>
              <a:cs typeface="Gisha" panose="020B0502040204020203" pitchFamily="34" charset="-79"/>
            </a:endParaRPr>
          </a:p>
        </p:txBody>
      </p:sp>
      <p:sp>
        <p:nvSpPr>
          <p:cNvPr id="13" name="CasellaDiTesto 17"/>
          <p:cNvSpPr txBox="1"/>
          <p:nvPr/>
        </p:nvSpPr>
        <p:spPr>
          <a:xfrm>
            <a:off x="5985052" y="1294968"/>
            <a:ext cx="3030413" cy="1292662"/>
          </a:xfrm>
          <a:prstGeom prst="rect">
            <a:avLst/>
          </a:prstGeom>
          <a:noFill/>
        </p:spPr>
        <p:txBody>
          <a:bodyPr wrap="square" rtlCol="0">
            <a:spAutoFit/>
          </a:bodyPr>
          <a:lstStyle/>
          <a:p>
            <a:r>
              <a:rPr lang="en-GB" sz="2400" b="1" dirty="0" err="1" smtClean="0">
                <a:latin typeface="Gisha" panose="020B0502040204020203" pitchFamily="34" charset="-79"/>
                <a:cs typeface="Gisha" panose="020B0502040204020203" pitchFamily="34" charset="-79"/>
              </a:rPr>
              <a:t>GANIL</a:t>
            </a:r>
            <a:endParaRPr lang="en-GB" sz="2400" b="1" dirty="0" smtClean="0">
              <a:latin typeface="Gisha" panose="020B0502040204020203" pitchFamily="34" charset="-79"/>
              <a:cs typeface="Gisha" panose="020B0502040204020203" pitchFamily="34" charset="-79"/>
            </a:endParaRPr>
          </a:p>
          <a:p>
            <a:r>
              <a:rPr lang="en-GB" dirty="0" smtClean="0">
                <a:latin typeface="Gisha" panose="020B0502040204020203" pitchFamily="34" charset="-79"/>
                <a:cs typeface="Gisha" panose="020B0502040204020203" pitchFamily="34" charset="-79"/>
              </a:rPr>
              <a:t>Coupled to </a:t>
            </a:r>
            <a:r>
              <a:rPr lang="en-GB" dirty="0" err="1" smtClean="0">
                <a:latin typeface="Gisha" panose="020B0502040204020203" pitchFamily="34" charset="-79"/>
                <a:cs typeface="Gisha" panose="020B0502040204020203" pitchFamily="34" charset="-79"/>
              </a:rPr>
              <a:t>VAMOS</a:t>
            </a:r>
            <a:r>
              <a:rPr lang="en-GB" dirty="0" smtClean="0">
                <a:latin typeface="Gisha" panose="020B0502040204020203" pitchFamily="34" charset="-79"/>
                <a:cs typeface="Gisha" panose="020B0502040204020203" pitchFamily="34" charset="-79"/>
              </a:rPr>
              <a:t>, </a:t>
            </a:r>
          </a:p>
          <a:p>
            <a:r>
              <a:rPr lang="en-GB" dirty="0" smtClean="0">
                <a:latin typeface="Gisha" panose="020B0502040204020203" pitchFamily="34" charset="-79"/>
                <a:cs typeface="Gisha" panose="020B0502040204020203" pitchFamily="34" charset="-79"/>
              </a:rPr>
              <a:t>NEDA/N-Wall, DIAMANT, FATIMA, PARIS, MUGAST</a:t>
            </a:r>
            <a:endParaRPr lang="en-GB" dirty="0">
              <a:latin typeface="Gisha" panose="020B0502040204020203" pitchFamily="34" charset="-79"/>
              <a:cs typeface="Gisha" panose="020B0502040204020203" pitchFamily="34" charset="-79"/>
            </a:endParaRPr>
          </a:p>
        </p:txBody>
      </p:sp>
      <p:sp>
        <p:nvSpPr>
          <p:cNvPr id="14" name="ZoneTexte 13"/>
          <p:cNvSpPr txBox="1"/>
          <p:nvPr/>
        </p:nvSpPr>
        <p:spPr>
          <a:xfrm>
            <a:off x="173443" y="2070106"/>
            <a:ext cx="2880320" cy="369332"/>
          </a:xfrm>
          <a:prstGeom prst="rect">
            <a:avLst/>
          </a:prstGeom>
          <a:noFill/>
        </p:spPr>
        <p:txBody>
          <a:bodyPr wrap="square" rtlCol="0">
            <a:spAutoFit/>
          </a:bodyPr>
          <a:lstStyle/>
          <a:p>
            <a:r>
              <a:rPr lang="fr-FR" dirty="0" smtClean="0"/>
              <a:t>15 detectors</a:t>
            </a:r>
            <a:endParaRPr lang="fr-FR" dirty="0"/>
          </a:p>
        </p:txBody>
      </p:sp>
      <p:sp>
        <p:nvSpPr>
          <p:cNvPr id="15" name="ZoneTexte 14"/>
          <p:cNvSpPr txBox="1"/>
          <p:nvPr/>
        </p:nvSpPr>
        <p:spPr>
          <a:xfrm>
            <a:off x="3066459" y="1786520"/>
            <a:ext cx="2880320" cy="369332"/>
          </a:xfrm>
          <a:prstGeom prst="rect">
            <a:avLst/>
          </a:prstGeom>
          <a:noFill/>
        </p:spPr>
        <p:txBody>
          <a:bodyPr wrap="square" rtlCol="0">
            <a:spAutoFit/>
          </a:bodyPr>
          <a:lstStyle/>
          <a:p>
            <a:r>
              <a:rPr lang="fr-FR" dirty="0" smtClean="0"/>
              <a:t>22 detectors</a:t>
            </a:r>
            <a:endParaRPr lang="fr-FR" dirty="0"/>
          </a:p>
        </p:txBody>
      </p:sp>
      <p:sp>
        <p:nvSpPr>
          <p:cNvPr id="16" name="ZoneTexte 15"/>
          <p:cNvSpPr txBox="1"/>
          <p:nvPr/>
        </p:nvSpPr>
        <p:spPr>
          <a:xfrm>
            <a:off x="6020506" y="1011836"/>
            <a:ext cx="2880320" cy="369332"/>
          </a:xfrm>
          <a:prstGeom prst="rect">
            <a:avLst/>
          </a:prstGeom>
          <a:noFill/>
        </p:spPr>
        <p:txBody>
          <a:bodyPr wrap="square" rtlCol="0">
            <a:spAutoFit/>
          </a:bodyPr>
          <a:lstStyle/>
          <a:p>
            <a:r>
              <a:rPr lang="fr-FR" dirty="0" smtClean="0"/>
              <a:t>41 detectors (2019)</a:t>
            </a:r>
            <a:endParaRPr lang="fr-FR" dirty="0"/>
          </a:p>
        </p:txBody>
      </p:sp>
      <p:pic>
        <p:nvPicPr>
          <p:cNvPr id="17" name="Image 16" descr="AGATA_GS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8914" y="3186047"/>
            <a:ext cx="2650591" cy="2319811"/>
          </a:xfrm>
          <a:prstGeom prst="rect">
            <a:avLst/>
          </a:prstGeom>
        </p:spPr>
      </p:pic>
      <p:pic>
        <p:nvPicPr>
          <p:cNvPr id="18" name="Image 17" descr="AGA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986" y="2578572"/>
            <a:ext cx="2950339" cy="3006715"/>
          </a:xfrm>
          <a:prstGeom prst="rect">
            <a:avLst/>
          </a:prstGeom>
        </p:spPr>
      </p:pic>
      <p:sp>
        <p:nvSpPr>
          <p:cNvPr id="3" name="ZoneTexte 2"/>
          <p:cNvSpPr txBox="1"/>
          <p:nvPr/>
        </p:nvSpPr>
        <p:spPr>
          <a:xfrm>
            <a:off x="173443" y="767103"/>
            <a:ext cx="5749966" cy="1015663"/>
          </a:xfrm>
          <a:prstGeom prst="rect">
            <a:avLst/>
          </a:prstGeom>
          <a:noFill/>
          <a:ln>
            <a:solidFill>
              <a:schemeClr val="tx1"/>
            </a:solidFill>
          </a:ln>
        </p:spPr>
        <p:txBody>
          <a:bodyPr wrap="none" rtlCol="0">
            <a:spAutoFit/>
          </a:bodyPr>
          <a:lstStyle/>
          <a:p>
            <a:r>
              <a:rPr lang="fr-FR" sz="2000" dirty="0" smtClean="0"/>
              <a:t>Positive </a:t>
            </a:r>
            <a:r>
              <a:rPr lang="fr-FR" sz="2000" dirty="0" err="1" smtClean="0"/>
              <a:t>recommendations</a:t>
            </a:r>
            <a:r>
              <a:rPr lang="fr-FR" sz="2000" dirty="0" smtClean="0"/>
              <a:t> </a:t>
            </a:r>
            <a:r>
              <a:rPr lang="fr-FR" sz="2000" dirty="0" err="1" smtClean="0"/>
              <a:t>from</a:t>
            </a:r>
            <a:r>
              <a:rPr lang="fr-FR" sz="2000" dirty="0" smtClean="0"/>
              <a:t> the </a:t>
            </a:r>
            <a:r>
              <a:rPr lang="fr-FR" sz="2000" dirty="0" err="1" smtClean="0"/>
              <a:t>Scientific</a:t>
            </a:r>
            <a:r>
              <a:rPr lang="fr-FR" sz="2000" dirty="0" smtClean="0"/>
              <a:t> Council </a:t>
            </a:r>
          </a:p>
          <a:p>
            <a:r>
              <a:rPr lang="fr-FR" sz="2000" dirty="0" smtClean="0"/>
              <a:t>of in2p3 in 2009</a:t>
            </a:r>
          </a:p>
          <a:p>
            <a:r>
              <a:rPr lang="fr-FR" sz="2000" dirty="0" err="1" smtClean="0"/>
              <a:t>MoU</a:t>
            </a:r>
            <a:r>
              <a:rPr lang="fr-FR" sz="2000" dirty="0" smtClean="0"/>
              <a:t> </a:t>
            </a:r>
            <a:r>
              <a:rPr lang="fr-FR" sz="2000" dirty="0" err="1" smtClean="0"/>
              <a:t>signed</a:t>
            </a:r>
            <a:r>
              <a:rPr lang="fr-FR" sz="2000" dirty="0" smtClean="0"/>
              <a:t> in 2009 and </a:t>
            </a:r>
            <a:r>
              <a:rPr lang="fr-FR" sz="2000" dirty="0" err="1" smtClean="0"/>
              <a:t>renewed</a:t>
            </a:r>
            <a:r>
              <a:rPr lang="fr-FR" sz="2000" dirty="0" smtClean="0"/>
              <a:t> in 2015</a:t>
            </a:r>
            <a:endParaRPr lang="fr-FR" sz="2000" dirty="0"/>
          </a:p>
        </p:txBody>
      </p:sp>
      <p:sp>
        <p:nvSpPr>
          <p:cNvPr id="5" name="ZoneTexte 4"/>
          <p:cNvSpPr txBox="1"/>
          <p:nvPr/>
        </p:nvSpPr>
        <p:spPr>
          <a:xfrm>
            <a:off x="392358" y="6394574"/>
            <a:ext cx="8281334" cy="400110"/>
          </a:xfrm>
          <a:prstGeom prst="rect">
            <a:avLst/>
          </a:prstGeom>
          <a:noFill/>
        </p:spPr>
        <p:txBody>
          <a:bodyPr wrap="none" rtlCol="0">
            <a:spAutoFit/>
          </a:bodyPr>
          <a:lstStyle/>
          <a:p>
            <a:r>
              <a:rPr lang="fr-FR" sz="2000" dirty="0" smtClean="0"/>
              <a:t>~60 </a:t>
            </a:r>
            <a:r>
              <a:rPr lang="fr-FR" sz="2000" dirty="0" err="1" smtClean="0"/>
              <a:t>weeks</a:t>
            </a:r>
            <a:r>
              <a:rPr lang="fr-FR" sz="2000" dirty="0" smtClean="0"/>
              <a:t> of </a:t>
            </a:r>
            <a:r>
              <a:rPr lang="fr-FR" sz="2000" dirty="0" err="1" smtClean="0"/>
              <a:t>beam</a:t>
            </a:r>
            <a:r>
              <a:rPr lang="fr-FR" sz="2000" dirty="0" smtClean="0"/>
              <a:t> on </a:t>
            </a:r>
            <a:r>
              <a:rPr lang="fr-FR" sz="2000" dirty="0" err="1" smtClean="0"/>
              <a:t>target</a:t>
            </a:r>
            <a:r>
              <a:rPr lang="fr-FR" sz="2000" dirty="0" smtClean="0"/>
              <a:t>, 57 </a:t>
            </a:r>
            <a:r>
              <a:rPr lang="fr-FR" sz="2000" dirty="0" err="1" smtClean="0"/>
              <a:t>scientific</a:t>
            </a:r>
            <a:r>
              <a:rPr lang="fr-FR" sz="2000" dirty="0" smtClean="0"/>
              <a:t> and 40 </a:t>
            </a:r>
            <a:r>
              <a:rPr lang="fr-FR" sz="2000" dirty="0" err="1" smtClean="0"/>
              <a:t>technical</a:t>
            </a:r>
            <a:r>
              <a:rPr lang="fr-FR" sz="2000" dirty="0" smtClean="0"/>
              <a:t> </a:t>
            </a:r>
            <a:r>
              <a:rPr lang="fr-FR" sz="2000" dirty="0" err="1" smtClean="0"/>
              <a:t>papers</a:t>
            </a:r>
            <a:r>
              <a:rPr lang="fr-FR" sz="2000" dirty="0" smtClean="0"/>
              <a:t> </a:t>
            </a:r>
            <a:r>
              <a:rPr lang="fr-FR" sz="2000" dirty="0" err="1" smtClean="0"/>
              <a:t>since</a:t>
            </a:r>
            <a:r>
              <a:rPr lang="fr-FR" sz="2000" dirty="0" smtClean="0"/>
              <a:t> 2010</a:t>
            </a:r>
            <a:endParaRPr lang="fr-FR" sz="2000" dirty="0"/>
          </a:p>
        </p:txBody>
      </p:sp>
    </p:spTree>
    <p:extLst>
      <p:ext uri="{BB962C8B-B14F-4D97-AF65-F5344CB8AC3E}">
        <p14:creationId xmlns:p14="http://schemas.microsoft.com/office/powerpoint/2010/main" val="226505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2" grpId="0"/>
      <p:bldP spid="13" grpId="0"/>
      <p:bldP spid="15" grpId="0"/>
      <p:bldP spid="1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0275" y="-76723"/>
            <a:ext cx="8229600" cy="1143000"/>
          </a:xfrm>
        </p:spPr>
        <p:txBody>
          <a:bodyPr>
            <a:normAutofit/>
          </a:bodyPr>
          <a:lstStyle/>
          <a:p>
            <a:r>
              <a:rPr lang="fr-FR" dirty="0" err="1" smtClean="0"/>
              <a:t>Achievements</a:t>
            </a:r>
            <a:endParaRPr lang="fr-FR" dirty="0"/>
          </a:p>
        </p:txBody>
      </p:sp>
      <p:pic>
        <p:nvPicPr>
          <p:cNvPr id="5" name="Espace réservé du contenu 3" descr="GGSingles.pdf"/>
          <p:cNvPicPr>
            <a:picLocks noChangeAspect="1"/>
          </p:cNvPicPr>
          <p:nvPr/>
        </p:nvPicPr>
        <p:blipFill>
          <a:blip r:embed="rId3" cstate="print">
            <a:extLst>
              <a:ext uri="{28A0092B-C50C-407E-A947-70E740481C1C}">
                <a14:useLocalDpi xmlns:a14="http://schemas.microsoft.com/office/drawing/2010/main" val="0"/>
              </a:ext>
            </a:extLst>
          </a:blip>
          <a:srcRect l="-10668" r="-10668"/>
          <a:stretch>
            <a:fillRect/>
          </a:stretch>
        </p:blipFill>
        <p:spPr>
          <a:xfrm>
            <a:off x="4665138" y="1540398"/>
            <a:ext cx="4521193" cy="2486471"/>
          </a:xfrm>
          <a:prstGeom prst="rect">
            <a:avLst/>
          </a:prstGeom>
        </p:spPr>
      </p:pic>
      <p:pic>
        <p:nvPicPr>
          <p:cNvPr id="6" name="Image 5" descr="GGTracking.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794" y="4129710"/>
            <a:ext cx="3736247" cy="2509973"/>
          </a:xfrm>
          <a:prstGeom prst="rect">
            <a:avLst/>
          </a:prstGeom>
        </p:spPr>
      </p:pic>
      <p:sp>
        <p:nvSpPr>
          <p:cNvPr id="7" name="ZoneTexte 6"/>
          <p:cNvSpPr txBox="1"/>
          <p:nvPr/>
        </p:nvSpPr>
        <p:spPr>
          <a:xfrm>
            <a:off x="364223" y="6421550"/>
            <a:ext cx="3941103" cy="461665"/>
          </a:xfrm>
          <a:prstGeom prst="rect">
            <a:avLst/>
          </a:prstGeom>
          <a:noFill/>
        </p:spPr>
        <p:txBody>
          <a:bodyPr wrap="none" rtlCol="0">
            <a:spAutoFit/>
          </a:bodyPr>
          <a:lstStyle/>
          <a:p>
            <a:r>
              <a:rPr lang="fr-FR" sz="2400" dirty="0" smtClean="0"/>
              <a:t>Hit patterns </a:t>
            </a:r>
            <a:r>
              <a:rPr lang="fr-FR" sz="2400" dirty="0" err="1" smtClean="0"/>
              <a:t>from</a:t>
            </a:r>
            <a:r>
              <a:rPr lang="fr-FR" sz="2400" dirty="0" smtClean="0"/>
              <a:t> PSA </a:t>
            </a:r>
            <a:r>
              <a:rPr lang="fr-FR" sz="2400" dirty="0" err="1" smtClean="0"/>
              <a:t>analysis</a:t>
            </a:r>
            <a:endParaRPr lang="fr-FR" sz="2400" dirty="0"/>
          </a:p>
        </p:txBody>
      </p:sp>
      <p:sp>
        <p:nvSpPr>
          <p:cNvPr id="8" name="ZoneTexte 7"/>
          <p:cNvSpPr txBox="1"/>
          <p:nvPr/>
        </p:nvSpPr>
        <p:spPr>
          <a:xfrm>
            <a:off x="6146803" y="1056099"/>
            <a:ext cx="2274331" cy="461665"/>
          </a:xfrm>
          <a:prstGeom prst="rect">
            <a:avLst/>
          </a:prstGeom>
          <a:noFill/>
        </p:spPr>
        <p:txBody>
          <a:bodyPr wrap="none" rtlCol="0">
            <a:spAutoFit/>
          </a:bodyPr>
          <a:lstStyle/>
          <a:p>
            <a:r>
              <a:rPr lang="fr-FR" sz="2400" dirty="0" err="1" smtClean="0">
                <a:latin typeface="Symbol" charset="2"/>
                <a:cs typeface="Symbol" charset="2"/>
              </a:rPr>
              <a:t>g-g</a:t>
            </a:r>
            <a:r>
              <a:rPr lang="fr-FR" sz="2400" dirty="0" smtClean="0">
                <a:latin typeface="Symbol" charset="2"/>
                <a:cs typeface="Symbol" charset="2"/>
              </a:rPr>
              <a:t> </a:t>
            </a:r>
            <a:r>
              <a:rPr lang="fr-FR" sz="2400" dirty="0" err="1" smtClean="0"/>
              <a:t>coincidences</a:t>
            </a:r>
            <a:endParaRPr lang="fr-FR" sz="2400" dirty="0"/>
          </a:p>
        </p:txBody>
      </p:sp>
      <p:graphicFrame>
        <p:nvGraphicFramePr>
          <p:cNvPr id="15" name="Graphique 14"/>
          <p:cNvGraphicFramePr>
            <a:graphicFrameLocks/>
          </p:cNvGraphicFramePr>
          <p:nvPr>
            <p:extLst>
              <p:ext uri="{D42A27DB-BD31-4B8C-83A1-F6EECF244321}">
                <p14:modId xmlns:p14="http://schemas.microsoft.com/office/powerpoint/2010/main" val="2118062089"/>
              </p:ext>
            </p:extLst>
          </p:nvPr>
        </p:nvGraphicFramePr>
        <p:xfrm>
          <a:off x="757910" y="1425046"/>
          <a:ext cx="2810938" cy="2272988"/>
        </p:xfrm>
        <a:graphic>
          <a:graphicData uri="http://schemas.openxmlformats.org/drawingml/2006/chart">
            <c:chart xmlns:c="http://schemas.openxmlformats.org/drawingml/2006/chart" xmlns:r="http://schemas.openxmlformats.org/officeDocument/2006/relationships" r:id="rId5"/>
          </a:graphicData>
        </a:graphic>
      </p:graphicFrame>
      <p:sp>
        <p:nvSpPr>
          <p:cNvPr id="16" name="ZoneTexte 15"/>
          <p:cNvSpPr txBox="1"/>
          <p:nvPr/>
        </p:nvSpPr>
        <p:spPr>
          <a:xfrm rot="16200000">
            <a:off x="215701" y="2241425"/>
            <a:ext cx="715085" cy="369332"/>
          </a:xfrm>
          <a:prstGeom prst="rect">
            <a:avLst/>
          </a:prstGeom>
          <a:noFill/>
        </p:spPr>
        <p:txBody>
          <a:bodyPr wrap="none" rtlCol="0">
            <a:spAutoFit/>
          </a:bodyPr>
          <a:lstStyle/>
          <a:p>
            <a:r>
              <a:rPr lang="fr-FR" dirty="0" err="1" smtClean="0"/>
              <a:t>Tbyte</a:t>
            </a:r>
            <a:endParaRPr lang="fr-FR" dirty="0"/>
          </a:p>
        </p:txBody>
      </p:sp>
      <p:sp>
        <p:nvSpPr>
          <p:cNvPr id="17" name="ZoneTexte 16"/>
          <p:cNvSpPr txBox="1"/>
          <p:nvPr/>
        </p:nvSpPr>
        <p:spPr>
          <a:xfrm>
            <a:off x="173846" y="932313"/>
            <a:ext cx="3953802" cy="461665"/>
          </a:xfrm>
          <a:prstGeom prst="rect">
            <a:avLst/>
          </a:prstGeom>
          <a:noFill/>
        </p:spPr>
        <p:txBody>
          <a:bodyPr wrap="square" rtlCol="0">
            <a:spAutoFit/>
          </a:bodyPr>
          <a:lstStyle/>
          <a:p>
            <a:pPr algn="ctr"/>
            <a:r>
              <a:rPr lang="fr-FR" sz="2400" dirty="0" smtClean="0"/>
              <a:t>Data accumulation </a:t>
            </a:r>
            <a:r>
              <a:rPr lang="fr-FR" sz="2400" dirty="0" err="1" smtClean="0"/>
              <a:t>at</a:t>
            </a:r>
            <a:r>
              <a:rPr lang="fr-FR" sz="2400" dirty="0" smtClean="0"/>
              <a:t> GANIL</a:t>
            </a:r>
            <a:endParaRPr lang="fr-FR" sz="2400" dirty="0"/>
          </a:p>
        </p:txBody>
      </p:sp>
      <p:sp>
        <p:nvSpPr>
          <p:cNvPr id="18" name="ZoneTexte 17"/>
          <p:cNvSpPr txBox="1"/>
          <p:nvPr/>
        </p:nvSpPr>
        <p:spPr>
          <a:xfrm>
            <a:off x="1947164" y="3611198"/>
            <a:ext cx="649374" cy="369332"/>
          </a:xfrm>
          <a:prstGeom prst="rect">
            <a:avLst/>
          </a:prstGeom>
          <a:noFill/>
        </p:spPr>
        <p:txBody>
          <a:bodyPr wrap="none" rtlCol="0">
            <a:spAutoFit/>
          </a:bodyPr>
          <a:lstStyle/>
          <a:p>
            <a:r>
              <a:rPr lang="fr-FR" dirty="0" smtClean="0"/>
              <a:t>Time</a:t>
            </a:r>
            <a:endParaRPr lang="fr-FR" dirty="0"/>
          </a:p>
        </p:txBody>
      </p:sp>
      <p:pic>
        <p:nvPicPr>
          <p:cNvPr id="3" name="Image 2" descr="agata_hi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75" y="3980530"/>
            <a:ext cx="3293525" cy="2507012"/>
          </a:xfrm>
          <a:prstGeom prst="rect">
            <a:avLst/>
          </a:prstGeom>
        </p:spPr>
      </p:pic>
    </p:spTree>
    <p:extLst>
      <p:ext uri="{BB962C8B-B14F-4D97-AF65-F5344CB8AC3E}">
        <p14:creationId xmlns:p14="http://schemas.microsoft.com/office/powerpoint/2010/main" val="11078028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0962"/>
            <a:ext cx="8229600" cy="1143000"/>
          </a:xfrm>
        </p:spPr>
        <p:txBody>
          <a:bodyPr/>
          <a:lstStyle/>
          <a:p>
            <a:r>
              <a:rPr lang="fr-FR" dirty="0" err="1" smtClean="0"/>
              <a:t>Achievements</a:t>
            </a:r>
            <a:endParaRPr lang="fr-FR" dirty="0"/>
          </a:p>
        </p:txBody>
      </p:sp>
      <p:grpSp>
        <p:nvGrpSpPr>
          <p:cNvPr id="33" name="Grouper 32"/>
          <p:cNvGrpSpPr/>
          <p:nvPr/>
        </p:nvGrpSpPr>
        <p:grpSpPr>
          <a:xfrm>
            <a:off x="3332504" y="2666982"/>
            <a:ext cx="5503551" cy="3837310"/>
            <a:chOff x="179512" y="908720"/>
            <a:chExt cx="8648700" cy="5591175"/>
          </a:xfrm>
        </p:grpSpPr>
        <p:pic>
          <p:nvPicPr>
            <p:cNvPr id="30" name="Picture 5"/>
            <p:cNvPicPr>
              <a:picLocks noChangeAspect="1" noChangeArrowheads="1"/>
            </p:cNvPicPr>
            <p:nvPr/>
          </p:nvPicPr>
          <p:blipFill>
            <a:blip r:embed="rId2" cstate="print"/>
            <a:srcRect/>
            <a:stretch>
              <a:fillRect/>
            </a:stretch>
          </p:blipFill>
          <p:spPr bwMode="auto">
            <a:xfrm>
              <a:off x="179512" y="908720"/>
              <a:ext cx="8648700" cy="5591175"/>
            </a:xfrm>
            <a:prstGeom prst="rect">
              <a:avLst/>
            </a:prstGeom>
            <a:noFill/>
            <a:ln w="9525">
              <a:noFill/>
              <a:miter lim="800000"/>
              <a:headEnd/>
              <a:tailEnd/>
            </a:ln>
          </p:spPr>
        </p:pic>
        <p:cxnSp>
          <p:nvCxnSpPr>
            <p:cNvPr id="31" name="Connecteur droit 30"/>
            <p:cNvCxnSpPr/>
            <p:nvPr/>
          </p:nvCxnSpPr>
          <p:spPr>
            <a:xfrm flipV="1">
              <a:off x="4305740" y="2924944"/>
              <a:ext cx="0" cy="3240360"/>
            </a:xfrm>
            <a:prstGeom prst="line">
              <a:avLst/>
            </a:prstGeom>
            <a:ln w="57150">
              <a:solidFill>
                <a:srgbClr val="FF9933"/>
              </a:solidFill>
              <a:prstDash val="dash"/>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3821472" y="2331226"/>
              <a:ext cx="968535" cy="369332"/>
            </a:xfrm>
            <a:prstGeom prst="rect">
              <a:avLst/>
            </a:prstGeom>
            <a:noFill/>
          </p:spPr>
          <p:txBody>
            <a:bodyPr wrap="none" rtlCol="0">
              <a:spAutoFit/>
            </a:bodyPr>
            <a:lstStyle/>
            <a:p>
              <a:r>
                <a:rPr lang="fr-FR" dirty="0" smtClean="0">
                  <a:solidFill>
                    <a:srgbClr val="000000"/>
                  </a:solidFill>
                </a:rPr>
                <a:t>2</a:t>
              </a:r>
              <a:r>
                <a:rPr lang="fr-FR" baseline="30000" dirty="0" smtClean="0">
                  <a:solidFill>
                    <a:srgbClr val="000000"/>
                  </a:solidFill>
                </a:rPr>
                <a:t>+</a:t>
              </a:r>
              <a:r>
                <a:rPr lang="fr-FR" baseline="-25000" dirty="0" smtClean="0">
                  <a:solidFill>
                    <a:srgbClr val="000000"/>
                  </a:solidFill>
                </a:rPr>
                <a:t>2</a:t>
              </a:r>
              <a:r>
                <a:rPr lang="fr-FR" dirty="0" smtClean="0">
                  <a:solidFill>
                    <a:srgbClr val="000000"/>
                  </a:solidFill>
                  <a:sym typeface="Wingdings" pitchFamily="2" charset="2"/>
                </a:rPr>
                <a:t>2</a:t>
              </a:r>
              <a:r>
                <a:rPr lang="fr-FR" baseline="30000" dirty="0" smtClean="0">
                  <a:solidFill>
                    <a:srgbClr val="000000"/>
                  </a:solidFill>
                  <a:sym typeface="Wingdings" pitchFamily="2" charset="2"/>
                </a:rPr>
                <a:t>+</a:t>
              </a:r>
              <a:r>
                <a:rPr lang="fr-FR" baseline="-25000" dirty="0" smtClean="0">
                  <a:solidFill>
                    <a:srgbClr val="000000"/>
                  </a:solidFill>
                  <a:sym typeface="Wingdings" pitchFamily="2" charset="2"/>
                </a:rPr>
                <a:t>1</a:t>
              </a:r>
              <a:endParaRPr lang="fr-FR" baseline="-25000" dirty="0">
                <a:solidFill>
                  <a:srgbClr val="000000"/>
                </a:solidFill>
              </a:endParaRPr>
            </a:p>
          </p:txBody>
        </p:sp>
      </p:grpSp>
      <p:sp>
        <p:nvSpPr>
          <p:cNvPr id="34" name="ZoneTexte 33"/>
          <p:cNvSpPr txBox="1"/>
          <p:nvPr/>
        </p:nvSpPr>
        <p:spPr>
          <a:xfrm>
            <a:off x="5266670" y="2304385"/>
            <a:ext cx="3815994" cy="1169551"/>
          </a:xfrm>
          <a:prstGeom prst="rect">
            <a:avLst/>
          </a:prstGeom>
          <a:solidFill>
            <a:schemeClr val="tx1"/>
          </a:solidFill>
          <a:ln>
            <a:solidFill>
              <a:schemeClr val="bg1"/>
            </a:solidFill>
          </a:ln>
        </p:spPr>
        <p:txBody>
          <a:bodyPr wrap="none" rtlCol="0">
            <a:spAutoFit/>
          </a:bodyPr>
          <a:lstStyle/>
          <a:p>
            <a:r>
              <a:rPr lang="fr-FR" dirty="0" smtClean="0">
                <a:solidFill>
                  <a:srgbClr val="00FF00"/>
                </a:solidFill>
              </a:rPr>
              <a:t>EXOGAM-VAMOS (</a:t>
            </a:r>
            <a:r>
              <a:rPr lang="fr-FR" dirty="0" err="1" smtClean="0">
                <a:solidFill>
                  <a:srgbClr val="00FF00"/>
                </a:solidFill>
              </a:rPr>
              <a:t>simulated</a:t>
            </a:r>
            <a:r>
              <a:rPr lang="fr-FR" dirty="0" smtClean="0">
                <a:solidFill>
                  <a:srgbClr val="00FF00"/>
                </a:solidFill>
              </a:rPr>
              <a:t>)</a:t>
            </a:r>
          </a:p>
          <a:p>
            <a:endParaRPr lang="fr-FR" sz="800" dirty="0" smtClean="0">
              <a:solidFill>
                <a:srgbClr val="008040"/>
              </a:solidFill>
            </a:endParaRPr>
          </a:p>
          <a:p>
            <a:r>
              <a:rPr lang="fr-FR" dirty="0" smtClean="0">
                <a:solidFill>
                  <a:srgbClr val="0000FF"/>
                </a:solidFill>
              </a:rPr>
              <a:t>AGATA-VAMOS++ (</a:t>
            </a:r>
            <a:r>
              <a:rPr lang="fr-FR" dirty="0" err="1" smtClean="0">
                <a:solidFill>
                  <a:srgbClr val="0000FF"/>
                </a:solidFill>
              </a:rPr>
              <a:t>measured</a:t>
            </a:r>
            <a:r>
              <a:rPr lang="fr-FR" dirty="0" smtClean="0">
                <a:solidFill>
                  <a:srgbClr val="0000FF"/>
                </a:solidFill>
              </a:rPr>
              <a:t>)</a:t>
            </a:r>
          </a:p>
          <a:p>
            <a:endParaRPr lang="fr-FR" sz="800" dirty="0" smtClean="0">
              <a:solidFill>
                <a:srgbClr val="0000FF"/>
              </a:solidFill>
            </a:endParaRPr>
          </a:p>
          <a:p>
            <a:r>
              <a:rPr lang="fr-FR" dirty="0" smtClean="0">
                <a:solidFill>
                  <a:srgbClr val="FF0000"/>
                </a:solidFill>
              </a:rPr>
              <a:t>AGATA-VAMOS++ (</a:t>
            </a:r>
            <a:r>
              <a:rPr lang="fr-FR" dirty="0" err="1" smtClean="0">
                <a:solidFill>
                  <a:srgbClr val="FF0000"/>
                </a:solidFill>
              </a:rPr>
              <a:t>simulated</a:t>
            </a:r>
            <a:r>
              <a:rPr lang="fr-FR" dirty="0" smtClean="0">
                <a:solidFill>
                  <a:srgbClr val="FF0000"/>
                </a:solidFill>
              </a:rPr>
              <a:t> for </a:t>
            </a:r>
            <a:r>
              <a:rPr lang="fr-FR" dirty="0" err="1" smtClean="0">
                <a:solidFill>
                  <a:srgbClr val="FF0000"/>
                </a:solidFill>
                <a:latin typeface="Symbol" charset="2"/>
                <a:cs typeface="Symbol" charset="2"/>
              </a:rPr>
              <a:t>t</a:t>
            </a:r>
            <a:r>
              <a:rPr lang="fr-FR" dirty="0" smtClean="0">
                <a:solidFill>
                  <a:srgbClr val="FF0000"/>
                </a:solidFill>
              </a:rPr>
              <a:t>&gt; </a:t>
            </a:r>
            <a:r>
              <a:rPr lang="fr-FR" dirty="0" err="1" smtClean="0">
                <a:solidFill>
                  <a:srgbClr val="FF0000"/>
                </a:solidFill>
              </a:rPr>
              <a:t>ps</a:t>
            </a:r>
            <a:r>
              <a:rPr lang="fr-FR" dirty="0" smtClean="0">
                <a:solidFill>
                  <a:srgbClr val="FF0000"/>
                </a:solidFill>
              </a:rPr>
              <a:t>) </a:t>
            </a:r>
            <a:endParaRPr lang="fr-FR" dirty="0">
              <a:solidFill>
                <a:srgbClr val="FF0000"/>
              </a:solidFill>
            </a:endParaRPr>
          </a:p>
        </p:txBody>
      </p:sp>
      <p:sp>
        <p:nvSpPr>
          <p:cNvPr id="35" name="ZoneTexte 34"/>
          <p:cNvSpPr txBox="1"/>
          <p:nvPr/>
        </p:nvSpPr>
        <p:spPr>
          <a:xfrm>
            <a:off x="4773975" y="1101740"/>
            <a:ext cx="4062080" cy="830997"/>
          </a:xfrm>
          <a:prstGeom prst="rect">
            <a:avLst/>
          </a:prstGeom>
          <a:noFill/>
        </p:spPr>
        <p:txBody>
          <a:bodyPr wrap="none" rtlCol="0">
            <a:spAutoFit/>
          </a:bodyPr>
          <a:lstStyle/>
          <a:p>
            <a:r>
              <a:rPr lang="fr-FR" sz="2400" dirty="0" smtClean="0"/>
              <a:t>Unique </a:t>
            </a:r>
            <a:r>
              <a:rPr lang="fr-FR" sz="2400" dirty="0" err="1" smtClean="0"/>
              <a:t>lifetime</a:t>
            </a:r>
            <a:r>
              <a:rPr lang="fr-FR" sz="2400" dirty="0" smtClean="0"/>
              <a:t> </a:t>
            </a:r>
            <a:r>
              <a:rPr lang="fr-FR" sz="2400" dirty="0" err="1"/>
              <a:t>measurements</a:t>
            </a:r>
            <a:endParaRPr lang="fr-FR" sz="2400" dirty="0"/>
          </a:p>
          <a:p>
            <a:endParaRPr lang="fr-FR" sz="2400" dirty="0"/>
          </a:p>
        </p:txBody>
      </p:sp>
      <p:sp>
        <p:nvSpPr>
          <p:cNvPr id="37" name="ZoneTexte 36"/>
          <p:cNvSpPr txBox="1"/>
          <p:nvPr/>
        </p:nvSpPr>
        <p:spPr>
          <a:xfrm rot="16200000">
            <a:off x="2226558" y="4435738"/>
            <a:ext cx="1646605" cy="461665"/>
          </a:xfrm>
          <a:prstGeom prst="rect">
            <a:avLst/>
          </a:prstGeom>
          <a:noFill/>
        </p:spPr>
        <p:txBody>
          <a:bodyPr wrap="none" rtlCol="0">
            <a:spAutoFit/>
          </a:bodyPr>
          <a:lstStyle/>
          <a:p>
            <a:r>
              <a:rPr lang="fr-FR" sz="2400" dirty="0" err="1" smtClean="0"/>
              <a:t>Counts</a:t>
            </a:r>
            <a:r>
              <a:rPr lang="fr-FR" sz="2400" dirty="0" smtClean="0"/>
              <a:t>/</a:t>
            </a:r>
            <a:r>
              <a:rPr lang="fr-FR" sz="2400" dirty="0" err="1" smtClean="0"/>
              <a:t>keV</a:t>
            </a:r>
            <a:endParaRPr lang="fr-FR" sz="2400" dirty="0"/>
          </a:p>
        </p:txBody>
      </p:sp>
      <p:sp>
        <p:nvSpPr>
          <p:cNvPr id="38" name="ZoneTexte 37"/>
          <p:cNvSpPr txBox="1"/>
          <p:nvPr/>
        </p:nvSpPr>
        <p:spPr>
          <a:xfrm>
            <a:off x="4618097" y="6424408"/>
            <a:ext cx="3090509" cy="461665"/>
          </a:xfrm>
          <a:prstGeom prst="rect">
            <a:avLst/>
          </a:prstGeom>
          <a:noFill/>
        </p:spPr>
        <p:txBody>
          <a:bodyPr wrap="none" rtlCol="0">
            <a:spAutoFit/>
          </a:bodyPr>
          <a:lstStyle/>
          <a:p>
            <a:r>
              <a:rPr lang="fr-FR" sz="2400" dirty="0" smtClean="0"/>
              <a:t>Transition </a:t>
            </a:r>
            <a:r>
              <a:rPr lang="fr-FR" sz="2400" dirty="0" err="1" smtClean="0"/>
              <a:t>energy</a:t>
            </a:r>
            <a:r>
              <a:rPr lang="fr-FR" sz="2400" dirty="0" smtClean="0"/>
              <a:t> (</a:t>
            </a:r>
            <a:r>
              <a:rPr lang="fr-FR" sz="2400" dirty="0" err="1" smtClean="0"/>
              <a:t>keV</a:t>
            </a:r>
            <a:r>
              <a:rPr lang="fr-FR" sz="2400" dirty="0" smtClean="0"/>
              <a:t>)</a:t>
            </a:r>
            <a:endParaRPr lang="fr-FR" sz="2400" dirty="0"/>
          </a:p>
        </p:txBody>
      </p:sp>
      <p:pic>
        <p:nvPicPr>
          <p:cNvPr id="16" name="Picture 2"/>
          <p:cNvPicPr>
            <a:picLocks noChangeAspect="1" noChangeArrowheads="1"/>
          </p:cNvPicPr>
          <p:nvPr/>
        </p:nvPicPr>
        <p:blipFill>
          <a:blip r:embed="rId3" cstate="print"/>
          <a:srcRect/>
          <a:stretch>
            <a:fillRect/>
          </a:stretch>
        </p:blipFill>
        <p:spPr bwMode="auto">
          <a:xfrm>
            <a:off x="169333" y="1278467"/>
            <a:ext cx="3111361" cy="2356949"/>
          </a:xfrm>
          <a:prstGeom prst="rect">
            <a:avLst/>
          </a:prstGeom>
          <a:noFill/>
          <a:ln w="9525">
            <a:noFill/>
            <a:miter lim="800000"/>
            <a:headEnd/>
            <a:tailEnd/>
          </a:ln>
        </p:spPr>
      </p:pic>
      <p:sp>
        <p:nvSpPr>
          <p:cNvPr id="17" name="ZoneTexte 16"/>
          <p:cNvSpPr txBox="1"/>
          <p:nvPr/>
        </p:nvSpPr>
        <p:spPr>
          <a:xfrm>
            <a:off x="169333" y="3235306"/>
            <a:ext cx="3048656" cy="400110"/>
          </a:xfrm>
          <a:prstGeom prst="rect">
            <a:avLst/>
          </a:prstGeom>
          <a:noFill/>
        </p:spPr>
        <p:txBody>
          <a:bodyPr wrap="none" rtlCol="0">
            <a:spAutoFit/>
          </a:bodyPr>
          <a:lstStyle/>
          <a:p>
            <a:r>
              <a:rPr lang="fr-FR" sz="2000" dirty="0" smtClean="0"/>
              <a:t>AGATA+PARIS @ VAMOS++</a:t>
            </a:r>
            <a:endParaRPr lang="fr-FR" sz="2000" dirty="0"/>
          </a:p>
        </p:txBody>
      </p:sp>
      <p:sp>
        <p:nvSpPr>
          <p:cNvPr id="18" name="ZoneTexte 17"/>
          <p:cNvSpPr txBox="1"/>
          <p:nvPr/>
        </p:nvSpPr>
        <p:spPr>
          <a:xfrm>
            <a:off x="143933" y="839041"/>
            <a:ext cx="3589344" cy="646331"/>
          </a:xfrm>
          <a:prstGeom prst="rect">
            <a:avLst/>
          </a:prstGeom>
          <a:noFill/>
        </p:spPr>
        <p:txBody>
          <a:bodyPr wrap="none" rtlCol="0">
            <a:spAutoFit/>
          </a:bodyPr>
          <a:lstStyle/>
          <a:p>
            <a:r>
              <a:rPr lang="fr-FR" i="1" dirty="0"/>
              <a:t>M. </a:t>
            </a:r>
            <a:r>
              <a:rPr lang="fr-FR" i="1" dirty="0" err="1" smtClean="0"/>
              <a:t>Ciemala</a:t>
            </a:r>
            <a:r>
              <a:rPr lang="fr-FR" i="1" dirty="0" smtClean="0"/>
              <a:t>, S. Leoni, B. </a:t>
            </a:r>
            <a:r>
              <a:rPr lang="fr-FR" i="1" dirty="0" err="1" smtClean="0"/>
              <a:t>Fornal</a:t>
            </a:r>
            <a:r>
              <a:rPr lang="fr-FR" i="1" dirty="0" smtClean="0"/>
              <a:t> </a:t>
            </a:r>
            <a:r>
              <a:rPr lang="fr-FR" i="1" dirty="0"/>
              <a:t>et al. </a:t>
            </a:r>
            <a:endParaRPr lang="fr-FR" dirty="0" smtClean="0"/>
          </a:p>
          <a:p>
            <a:endParaRPr lang="fr-FR" dirty="0"/>
          </a:p>
        </p:txBody>
      </p:sp>
      <p:sp>
        <p:nvSpPr>
          <p:cNvPr id="21" name="ZoneTexte 20"/>
          <p:cNvSpPr txBox="1"/>
          <p:nvPr/>
        </p:nvSpPr>
        <p:spPr>
          <a:xfrm>
            <a:off x="3220418" y="1628801"/>
            <a:ext cx="1509135" cy="369332"/>
          </a:xfrm>
          <a:prstGeom prst="rect">
            <a:avLst/>
          </a:prstGeom>
          <a:noFill/>
        </p:spPr>
        <p:txBody>
          <a:bodyPr wrap="none" rtlCol="0">
            <a:spAutoFit/>
          </a:bodyPr>
          <a:lstStyle/>
          <a:p>
            <a:r>
              <a:rPr lang="en-US" baseline="30000" dirty="0" smtClean="0"/>
              <a:t>181</a:t>
            </a:r>
            <a:r>
              <a:rPr lang="en-US" dirty="0" smtClean="0"/>
              <a:t>Ta(</a:t>
            </a:r>
            <a:r>
              <a:rPr lang="en-US" baseline="30000" dirty="0" smtClean="0"/>
              <a:t>18</a:t>
            </a:r>
            <a:r>
              <a:rPr lang="en-US" dirty="0" smtClean="0"/>
              <a:t>O, </a:t>
            </a:r>
            <a:r>
              <a:rPr lang="en-US" baseline="30000" dirty="0" smtClean="0"/>
              <a:t>20</a:t>
            </a:r>
            <a:r>
              <a:rPr lang="en-US" dirty="0" smtClean="0"/>
              <a:t>O)</a:t>
            </a:r>
            <a:r>
              <a:rPr lang="en-US" baseline="30000" dirty="0" smtClean="0"/>
              <a:t> </a:t>
            </a:r>
            <a:endParaRPr lang="fr-FR" dirty="0"/>
          </a:p>
        </p:txBody>
      </p:sp>
    </p:spTree>
    <p:extLst>
      <p:ext uri="{BB962C8B-B14F-4D97-AF65-F5344CB8AC3E}">
        <p14:creationId xmlns:p14="http://schemas.microsoft.com/office/powerpoint/2010/main" val="22093591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Outline</a:t>
            </a:r>
            <a:endParaRPr lang="fr-FR" dirty="0"/>
          </a:p>
        </p:txBody>
      </p:sp>
      <p:sp>
        <p:nvSpPr>
          <p:cNvPr id="3" name="Espace réservé du contenu 2"/>
          <p:cNvSpPr>
            <a:spLocks noGrp="1"/>
          </p:cNvSpPr>
          <p:nvPr>
            <p:ph idx="1"/>
          </p:nvPr>
        </p:nvSpPr>
        <p:spPr>
          <a:xfrm>
            <a:off x="457200" y="2566601"/>
            <a:ext cx="8229600" cy="2859053"/>
          </a:xfrm>
        </p:spPr>
        <p:txBody>
          <a:bodyPr/>
          <a:lstStyle/>
          <a:p>
            <a:pPr>
              <a:buFontTx/>
              <a:buChar char="-"/>
            </a:pPr>
            <a:r>
              <a:rPr lang="fr-FR" dirty="0" err="1" smtClean="0"/>
              <a:t>Nuclear</a:t>
            </a:r>
            <a:r>
              <a:rPr lang="fr-FR" dirty="0" smtClean="0"/>
              <a:t> science &amp; </a:t>
            </a:r>
            <a:r>
              <a:rPr lang="fr-FR" dirty="0" err="1" smtClean="0">
                <a:latin typeface="Symbol" charset="2"/>
                <a:cs typeface="Symbol" charset="2"/>
              </a:rPr>
              <a:t>g</a:t>
            </a:r>
            <a:r>
              <a:rPr lang="fr-FR" dirty="0" err="1" smtClean="0"/>
              <a:t>-ray</a:t>
            </a:r>
            <a:r>
              <a:rPr lang="fr-FR" dirty="0" smtClean="0"/>
              <a:t> </a:t>
            </a:r>
            <a:r>
              <a:rPr lang="fr-FR" dirty="0" err="1" smtClean="0"/>
              <a:t>emission</a:t>
            </a:r>
            <a:endParaRPr lang="fr-FR" dirty="0" smtClean="0"/>
          </a:p>
          <a:p>
            <a:pPr>
              <a:buFontTx/>
              <a:buChar char="-"/>
            </a:pPr>
            <a:r>
              <a:rPr lang="fr-FR" dirty="0" smtClean="0"/>
              <a:t>AGATA </a:t>
            </a:r>
          </a:p>
          <a:p>
            <a:pPr>
              <a:buFontTx/>
              <a:buChar char="-"/>
            </a:pPr>
            <a:r>
              <a:rPr lang="fr-FR" dirty="0" smtClean="0"/>
              <a:t>Organisation, </a:t>
            </a:r>
            <a:r>
              <a:rPr lang="fr-FR" dirty="0" err="1" smtClean="0"/>
              <a:t>Milestones</a:t>
            </a:r>
            <a:r>
              <a:rPr lang="fr-FR" dirty="0" smtClean="0"/>
              <a:t> &amp; </a:t>
            </a:r>
            <a:r>
              <a:rPr lang="fr-FR" dirty="0" err="1" smtClean="0"/>
              <a:t>achievements</a:t>
            </a:r>
            <a:r>
              <a:rPr lang="fr-FR" dirty="0" smtClean="0"/>
              <a:t> </a:t>
            </a:r>
          </a:p>
          <a:p>
            <a:pPr>
              <a:buFontTx/>
              <a:buChar char="-"/>
            </a:pPr>
            <a:r>
              <a:rPr lang="fr-FR" dirty="0" smtClean="0"/>
              <a:t>Phase 2: upgrade of AGATA to a 4</a:t>
            </a:r>
            <a:r>
              <a:rPr lang="fr-FR" dirty="0" smtClean="0">
                <a:latin typeface="Symbol" charset="2"/>
                <a:cs typeface="Symbol" charset="2"/>
              </a:rPr>
              <a:t>p</a:t>
            </a:r>
            <a:r>
              <a:rPr lang="fr-FR" dirty="0" smtClean="0"/>
              <a:t> </a:t>
            </a:r>
            <a:r>
              <a:rPr lang="fr-FR" dirty="0" err="1" smtClean="0"/>
              <a:t>array</a:t>
            </a:r>
            <a:endParaRPr lang="fr-FR" dirty="0" smtClean="0"/>
          </a:p>
        </p:txBody>
      </p:sp>
    </p:spTree>
    <p:extLst>
      <p:ext uri="{BB962C8B-B14F-4D97-AF65-F5344CB8AC3E}">
        <p14:creationId xmlns:p14="http://schemas.microsoft.com/office/powerpoint/2010/main" val="10916857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2557"/>
            <a:ext cx="8229600" cy="1143000"/>
          </a:xfrm>
        </p:spPr>
        <p:txBody>
          <a:bodyPr/>
          <a:lstStyle/>
          <a:p>
            <a:r>
              <a:rPr lang="fr-FR" dirty="0" err="1" smtClean="0"/>
              <a:t>Some</a:t>
            </a:r>
            <a:r>
              <a:rPr lang="fr-FR" dirty="0" smtClean="0"/>
              <a:t> </a:t>
            </a:r>
            <a:r>
              <a:rPr lang="fr-FR" dirty="0" err="1" smtClean="0"/>
              <a:t>highlights</a:t>
            </a:r>
            <a:endParaRPr lang="fr-FR" dirty="0"/>
          </a:p>
        </p:txBody>
      </p:sp>
      <p:pic>
        <p:nvPicPr>
          <p:cNvPr id="6" name="Espace réservé du contenu 5" descr="O20_scheme.png"/>
          <p:cNvPicPr>
            <a:picLocks noGrp="1" noChangeAspect="1"/>
          </p:cNvPicPr>
          <p:nvPr>
            <p:ph idx="1"/>
          </p:nvPr>
        </p:nvPicPr>
        <p:blipFill>
          <a:blip r:embed="rId3">
            <a:extLst>
              <a:ext uri="{28A0092B-C50C-407E-A947-70E740481C1C}">
                <a14:useLocalDpi xmlns:a14="http://schemas.microsoft.com/office/drawing/2010/main" val="0"/>
              </a:ext>
            </a:extLst>
          </a:blip>
          <a:srcRect l="-23608" r="-23608"/>
          <a:stretch>
            <a:fillRect/>
          </a:stretch>
        </p:blipFill>
        <p:spPr>
          <a:xfrm>
            <a:off x="4417684" y="2702474"/>
            <a:ext cx="5403650" cy="2971799"/>
          </a:xfrm>
        </p:spPr>
      </p:pic>
      <p:sp>
        <p:nvSpPr>
          <p:cNvPr id="7" name="ZoneTexte 6"/>
          <p:cNvSpPr txBox="1"/>
          <p:nvPr/>
        </p:nvSpPr>
        <p:spPr>
          <a:xfrm>
            <a:off x="5300527" y="2001197"/>
            <a:ext cx="3663799" cy="646331"/>
          </a:xfrm>
          <a:prstGeom prst="rect">
            <a:avLst/>
          </a:prstGeom>
          <a:solidFill>
            <a:srgbClr val="FFFFFF"/>
          </a:solidFill>
          <a:ln>
            <a:solidFill>
              <a:srgbClr val="FF0000"/>
            </a:solidFill>
          </a:ln>
        </p:spPr>
        <p:txBody>
          <a:bodyPr wrap="square" rtlCol="0">
            <a:spAutoFit/>
          </a:bodyPr>
          <a:lstStyle/>
          <a:p>
            <a:r>
              <a:rPr lang="fr-FR" dirty="0">
                <a:solidFill>
                  <a:srgbClr val="000000"/>
                </a:solidFill>
              </a:rPr>
              <a:t>t</a:t>
            </a:r>
            <a:r>
              <a:rPr lang="fr-FR" baseline="-25000" dirty="0" smtClean="0">
                <a:solidFill>
                  <a:srgbClr val="000000"/>
                </a:solidFill>
              </a:rPr>
              <a:t>1/2</a:t>
            </a:r>
            <a:r>
              <a:rPr lang="fr-FR" dirty="0" smtClean="0">
                <a:solidFill>
                  <a:srgbClr val="000000"/>
                </a:solidFill>
              </a:rPr>
              <a:t>=0.32 </a:t>
            </a:r>
            <a:r>
              <a:rPr lang="fr-FR" dirty="0" err="1" smtClean="0">
                <a:solidFill>
                  <a:srgbClr val="000000"/>
                </a:solidFill>
              </a:rPr>
              <a:t>ps</a:t>
            </a:r>
            <a:r>
              <a:rPr lang="fr-FR" dirty="0" smtClean="0">
                <a:solidFill>
                  <a:srgbClr val="000000"/>
                </a:solidFill>
              </a:rPr>
              <a:t> 		     t</a:t>
            </a:r>
            <a:r>
              <a:rPr lang="fr-FR" baseline="-25000" dirty="0" smtClean="0">
                <a:solidFill>
                  <a:srgbClr val="000000"/>
                </a:solidFill>
              </a:rPr>
              <a:t>1</a:t>
            </a:r>
            <a:r>
              <a:rPr lang="fr-FR" baseline="-25000" dirty="0">
                <a:solidFill>
                  <a:srgbClr val="000000"/>
                </a:solidFill>
              </a:rPr>
              <a:t>/2</a:t>
            </a:r>
            <a:r>
              <a:rPr lang="fr-FR" dirty="0">
                <a:solidFill>
                  <a:srgbClr val="000000"/>
                </a:solidFill>
              </a:rPr>
              <a:t>=</a:t>
            </a:r>
            <a:r>
              <a:rPr lang="fr-FR" dirty="0" smtClean="0">
                <a:solidFill>
                  <a:srgbClr val="000000"/>
                </a:solidFill>
              </a:rPr>
              <a:t>0.20 </a:t>
            </a:r>
            <a:r>
              <a:rPr lang="fr-FR" dirty="0" err="1" smtClean="0">
                <a:solidFill>
                  <a:srgbClr val="000000"/>
                </a:solidFill>
              </a:rPr>
              <a:t>ps</a:t>
            </a:r>
            <a:r>
              <a:rPr lang="fr-FR" dirty="0" smtClean="0">
                <a:solidFill>
                  <a:srgbClr val="000000"/>
                </a:solidFill>
              </a:rPr>
              <a:t> </a:t>
            </a:r>
          </a:p>
          <a:p>
            <a:r>
              <a:rPr lang="fr-FR" dirty="0">
                <a:solidFill>
                  <a:srgbClr val="000000"/>
                </a:solidFill>
                <a:latin typeface="Symbol" charset="2"/>
                <a:cs typeface="Symbol" charset="2"/>
              </a:rPr>
              <a:t>d</a:t>
            </a:r>
            <a:r>
              <a:rPr lang="fr-FR" dirty="0" smtClean="0">
                <a:solidFill>
                  <a:srgbClr val="000000"/>
                </a:solidFill>
                <a:cs typeface="Symbol" charset="2"/>
              </a:rPr>
              <a:t>(E2/M1)</a:t>
            </a:r>
            <a:r>
              <a:rPr lang="fr-FR" dirty="0" smtClean="0">
                <a:solidFill>
                  <a:srgbClr val="000000"/>
                </a:solidFill>
              </a:rPr>
              <a:t> =0.24	    </a:t>
            </a:r>
            <a:r>
              <a:rPr lang="fr-FR" dirty="0" smtClean="0">
                <a:solidFill>
                  <a:srgbClr val="000000"/>
                </a:solidFill>
                <a:latin typeface="Symbol" charset="2"/>
                <a:cs typeface="Symbol" charset="2"/>
              </a:rPr>
              <a:t>d</a:t>
            </a:r>
            <a:r>
              <a:rPr lang="fr-FR" dirty="0" smtClean="0">
                <a:solidFill>
                  <a:srgbClr val="000000"/>
                </a:solidFill>
                <a:cs typeface="Symbol" charset="2"/>
              </a:rPr>
              <a:t>(E2/M1)</a:t>
            </a:r>
            <a:r>
              <a:rPr lang="fr-FR" dirty="0" smtClean="0">
                <a:solidFill>
                  <a:srgbClr val="000000"/>
                </a:solidFill>
              </a:rPr>
              <a:t>=0.04</a:t>
            </a:r>
            <a:endParaRPr lang="fr-FR" dirty="0">
              <a:solidFill>
                <a:srgbClr val="000000"/>
              </a:solidFill>
            </a:endParaRPr>
          </a:p>
        </p:txBody>
      </p:sp>
      <p:cxnSp>
        <p:nvCxnSpPr>
          <p:cNvPr id="9" name="Connecteur droit avec flèche 8"/>
          <p:cNvCxnSpPr/>
          <p:nvPr/>
        </p:nvCxnSpPr>
        <p:spPr>
          <a:xfrm>
            <a:off x="7653867" y="2651474"/>
            <a:ext cx="605366" cy="672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3220418" y="1628801"/>
            <a:ext cx="1509135" cy="369332"/>
          </a:xfrm>
          <a:prstGeom prst="rect">
            <a:avLst/>
          </a:prstGeom>
          <a:noFill/>
        </p:spPr>
        <p:txBody>
          <a:bodyPr wrap="none" rtlCol="0">
            <a:spAutoFit/>
          </a:bodyPr>
          <a:lstStyle/>
          <a:p>
            <a:r>
              <a:rPr lang="en-US" baseline="30000" dirty="0" smtClean="0"/>
              <a:t>181</a:t>
            </a:r>
            <a:r>
              <a:rPr lang="en-US" dirty="0" smtClean="0"/>
              <a:t>Ta(</a:t>
            </a:r>
            <a:r>
              <a:rPr lang="en-US" baseline="30000" dirty="0" smtClean="0"/>
              <a:t>18</a:t>
            </a:r>
            <a:r>
              <a:rPr lang="en-US" dirty="0" smtClean="0"/>
              <a:t>O, </a:t>
            </a:r>
            <a:r>
              <a:rPr lang="en-US" baseline="30000" dirty="0" smtClean="0"/>
              <a:t>20</a:t>
            </a:r>
            <a:r>
              <a:rPr lang="en-US" dirty="0" smtClean="0"/>
              <a:t>O)</a:t>
            </a:r>
            <a:r>
              <a:rPr lang="en-US" baseline="30000" dirty="0" smtClean="0"/>
              <a:t> </a:t>
            </a:r>
            <a:endParaRPr lang="fr-FR" dirty="0"/>
          </a:p>
        </p:txBody>
      </p:sp>
      <p:sp>
        <p:nvSpPr>
          <p:cNvPr id="18" name="ZoneTexte 17"/>
          <p:cNvSpPr txBox="1"/>
          <p:nvPr/>
        </p:nvSpPr>
        <p:spPr>
          <a:xfrm>
            <a:off x="214751" y="5922483"/>
            <a:ext cx="8692182" cy="830997"/>
          </a:xfrm>
          <a:prstGeom prst="rect">
            <a:avLst/>
          </a:prstGeom>
          <a:noFill/>
        </p:spPr>
        <p:txBody>
          <a:bodyPr wrap="square" rtlCol="0">
            <a:spAutoFit/>
          </a:bodyPr>
          <a:lstStyle/>
          <a:p>
            <a:pPr algn="just"/>
            <a:r>
              <a:rPr lang="fr-FR" sz="2400" dirty="0" smtClean="0"/>
              <a:t>This </a:t>
            </a:r>
            <a:r>
              <a:rPr lang="fr-FR" sz="2400" dirty="0" err="1"/>
              <a:t>r</a:t>
            </a:r>
            <a:r>
              <a:rPr lang="fr-FR" sz="2400" dirty="0" err="1" smtClean="0"/>
              <a:t>esult</a:t>
            </a:r>
            <a:r>
              <a:rPr lang="fr-FR" sz="2400" dirty="0" smtClean="0"/>
              <a:t> </a:t>
            </a:r>
            <a:r>
              <a:rPr lang="fr-FR" sz="2400" dirty="0" err="1" smtClean="0"/>
              <a:t>is</a:t>
            </a:r>
            <a:r>
              <a:rPr lang="fr-FR" sz="2400" dirty="0" smtClean="0"/>
              <a:t> not compatible </a:t>
            </a:r>
            <a:r>
              <a:rPr lang="fr-FR" sz="2400" dirty="0" err="1" smtClean="0"/>
              <a:t>with</a:t>
            </a:r>
            <a:r>
              <a:rPr lang="fr-FR" sz="2400" dirty="0"/>
              <a:t> </a:t>
            </a:r>
            <a:r>
              <a:rPr lang="fr-FR" sz="2400" dirty="0" err="1" smtClean="0"/>
              <a:t>theoretical</a:t>
            </a:r>
            <a:r>
              <a:rPr lang="fr-FR" sz="2400" dirty="0" smtClean="0"/>
              <a:t> </a:t>
            </a:r>
            <a:r>
              <a:rPr lang="fr-FR" sz="2400" dirty="0" err="1" smtClean="0"/>
              <a:t>lifetimes</a:t>
            </a:r>
            <a:r>
              <a:rPr lang="fr-FR" sz="2400" dirty="0"/>
              <a:t> </a:t>
            </a:r>
            <a:r>
              <a:rPr lang="fr-FR" sz="2400" dirty="0" err="1" smtClean="0"/>
              <a:t>calculated</a:t>
            </a:r>
            <a:r>
              <a:rPr lang="fr-FR" sz="2400" dirty="0" smtClean="0"/>
              <a:t> </a:t>
            </a:r>
            <a:r>
              <a:rPr lang="fr-FR" sz="2400" dirty="0" err="1" smtClean="0"/>
              <a:t>including</a:t>
            </a:r>
            <a:r>
              <a:rPr lang="fr-FR" sz="2400" dirty="0"/>
              <a:t> </a:t>
            </a:r>
            <a:r>
              <a:rPr lang="fr-FR" sz="2400" dirty="0" smtClean="0"/>
              <a:t>2-body </a:t>
            </a:r>
            <a:r>
              <a:rPr lang="fr-FR" sz="2400" dirty="0" err="1" smtClean="0"/>
              <a:t>terms</a:t>
            </a:r>
            <a:r>
              <a:rPr lang="fr-FR" sz="2400" dirty="0" smtClean="0"/>
              <a:t> </a:t>
            </a:r>
            <a:r>
              <a:rPr lang="fr-FR" sz="2400" dirty="0" err="1" smtClean="0"/>
              <a:t>only</a:t>
            </a:r>
            <a:endParaRPr lang="fr-FR" sz="2400" dirty="0"/>
          </a:p>
        </p:txBody>
      </p:sp>
      <p:sp>
        <p:nvSpPr>
          <p:cNvPr id="19" name="ZoneTexte 18"/>
          <p:cNvSpPr txBox="1"/>
          <p:nvPr/>
        </p:nvSpPr>
        <p:spPr>
          <a:xfrm>
            <a:off x="143933" y="839041"/>
            <a:ext cx="3589344" cy="646331"/>
          </a:xfrm>
          <a:prstGeom prst="rect">
            <a:avLst/>
          </a:prstGeom>
          <a:noFill/>
        </p:spPr>
        <p:txBody>
          <a:bodyPr wrap="none" rtlCol="0">
            <a:spAutoFit/>
          </a:bodyPr>
          <a:lstStyle/>
          <a:p>
            <a:r>
              <a:rPr lang="fr-FR" i="1" dirty="0"/>
              <a:t>M. </a:t>
            </a:r>
            <a:r>
              <a:rPr lang="fr-FR" i="1" dirty="0" err="1" smtClean="0"/>
              <a:t>Ciemala</a:t>
            </a:r>
            <a:r>
              <a:rPr lang="fr-FR" i="1" dirty="0" smtClean="0"/>
              <a:t>, S. Leoni, B. </a:t>
            </a:r>
            <a:r>
              <a:rPr lang="fr-FR" i="1" dirty="0" err="1" smtClean="0"/>
              <a:t>Fornal</a:t>
            </a:r>
            <a:r>
              <a:rPr lang="fr-FR" i="1" dirty="0" smtClean="0"/>
              <a:t> </a:t>
            </a:r>
            <a:r>
              <a:rPr lang="fr-FR" i="1" dirty="0"/>
              <a:t>et al. </a:t>
            </a:r>
            <a:endParaRPr lang="fr-FR" dirty="0" smtClean="0"/>
          </a:p>
          <a:p>
            <a:endParaRPr lang="fr-FR" dirty="0"/>
          </a:p>
        </p:txBody>
      </p:sp>
      <p:cxnSp>
        <p:nvCxnSpPr>
          <p:cNvPr id="8" name="Connecteur droit 7"/>
          <p:cNvCxnSpPr/>
          <p:nvPr/>
        </p:nvCxnSpPr>
        <p:spPr>
          <a:xfrm>
            <a:off x="8168498" y="3693073"/>
            <a:ext cx="285211" cy="12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8259233" y="3693073"/>
            <a:ext cx="0" cy="1185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a:off x="8259233" y="4501640"/>
            <a:ext cx="0" cy="266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5" name="Image 24" descr="2body.png"/>
          <p:cNvPicPr>
            <a:picLocks noChangeAspect="1"/>
          </p:cNvPicPr>
          <p:nvPr/>
        </p:nvPicPr>
        <p:blipFill rotWithShape="1">
          <a:blip r:embed="rId4">
            <a:extLst>
              <a:ext uri="{BEBA8EAE-BF5A-486C-A8C5-ECC9F3942E4B}">
                <a14:imgProps xmlns:a14="http://schemas.microsoft.com/office/drawing/2010/main">
                  <a14:imgLayer r:embed="rId5">
                    <a14:imgEffect>
                      <a14:backgroundRemoval t="9957" b="81385" l="4235" r="48534"/>
                    </a14:imgEffect>
                  </a14:imgLayer>
                </a14:imgProps>
              </a:ext>
              <a:ext uri="{28A0092B-C50C-407E-A947-70E740481C1C}">
                <a14:useLocalDpi xmlns:a14="http://schemas.microsoft.com/office/drawing/2010/main" val="0"/>
              </a:ext>
            </a:extLst>
          </a:blip>
          <a:srcRect r="50105" b="25839"/>
          <a:stretch/>
        </p:blipFill>
        <p:spPr>
          <a:xfrm>
            <a:off x="5300527" y="602412"/>
            <a:ext cx="1390499" cy="1555127"/>
          </a:xfrm>
          <a:prstGeom prst="rect">
            <a:avLst/>
          </a:prstGeom>
        </p:spPr>
      </p:pic>
      <p:pic>
        <p:nvPicPr>
          <p:cNvPr id="26" name="Image 25" descr="2body.png"/>
          <p:cNvPicPr>
            <a:picLocks noChangeAspect="1"/>
          </p:cNvPicPr>
          <p:nvPr/>
        </p:nvPicPr>
        <p:blipFill rotWithShape="1">
          <a:blip r:embed="rId6">
            <a:extLst>
              <a:ext uri="{BEBA8EAE-BF5A-486C-A8C5-ECC9F3942E4B}">
                <a14:imgProps xmlns:a14="http://schemas.microsoft.com/office/drawing/2010/main">
                  <a14:imgLayer r:embed="rId7">
                    <a14:imgEffect>
                      <a14:backgroundRemoval t="20996" b="89827" l="46743" r="89739"/>
                    </a14:imgEffect>
                  </a14:imgLayer>
                </a14:imgProps>
              </a:ext>
              <a:ext uri="{28A0092B-C50C-407E-A947-70E740481C1C}">
                <a14:useLocalDpi xmlns:a14="http://schemas.microsoft.com/office/drawing/2010/main" val="0"/>
              </a:ext>
            </a:extLst>
          </a:blip>
          <a:srcRect l="40583" t="24632" r="2571" b="13031"/>
          <a:stretch/>
        </p:blipFill>
        <p:spPr>
          <a:xfrm>
            <a:off x="7345594" y="715291"/>
            <a:ext cx="1599440" cy="1319772"/>
          </a:xfrm>
          <a:prstGeom prst="rect">
            <a:avLst/>
          </a:prstGeom>
        </p:spPr>
      </p:pic>
      <p:grpSp>
        <p:nvGrpSpPr>
          <p:cNvPr id="3" name="Grouper 2"/>
          <p:cNvGrpSpPr/>
          <p:nvPr/>
        </p:nvGrpSpPr>
        <p:grpSpPr>
          <a:xfrm>
            <a:off x="214751" y="4378881"/>
            <a:ext cx="4554566" cy="1147029"/>
            <a:chOff x="214751" y="4378881"/>
            <a:chExt cx="4554566" cy="1147029"/>
          </a:xfrm>
        </p:grpSpPr>
        <p:grpSp>
          <p:nvGrpSpPr>
            <p:cNvPr id="24" name="Grouper 23"/>
            <p:cNvGrpSpPr/>
            <p:nvPr/>
          </p:nvGrpSpPr>
          <p:grpSpPr>
            <a:xfrm>
              <a:off x="214751" y="4378881"/>
              <a:ext cx="4554566" cy="830997"/>
              <a:chOff x="1247500" y="4575209"/>
              <a:chExt cx="4554566" cy="830997"/>
            </a:xfrm>
          </p:grpSpPr>
          <p:grpSp>
            <p:nvGrpSpPr>
              <p:cNvPr id="13" name="Grouper 12"/>
              <p:cNvGrpSpPr/>
              <p:nvPr/>
            </p:nvGrpSpPr>
            <p:grpSpPr>
              <a:xfrm>
                <a:off x="3861160" y="4575209"/>
                <a:ext cx="1940906" cy="830997"/>
                <a:chOff x="5858933" y="5195332"/>
                <a:chExt cx="1940906" cy="830997"/>
              </a:xfrm>
            </p:grpSpPr>
            <p:sp>
              <p:nvSpPr>
                <p:cNvPr id="11" name="ZoneTexte 10"/>
                <p:cNvSpPr txBox="1"/>
                <p:nvPr/>
              </p:nvSpPr>
              <p:spPr>
                <a:xfrm>
                  <a:off x="5858933" y="5350933"/>
                  <a:ext cx="1940906" cy="461665"/>
                </a:xfrm>
                <a:prstGeom prst="rect">
                  <a:avLst/>
                </a:prstGeom>
                <a:noFill/>
              </p:spPr>
              <p:txBody>
                <a:bodyPr wrap="none" rtlCol="0">
                  <a:spAutoFit/>
                </a:bodyPr>
                <a:lstStyle/>
                <a:p>
                  <a:r>
                    <a:rPr lang="fr-FR" sz="2400" dirty="0" err="1" smtClean="0">
                      <a:latin typeface="Symbol" charset="2"/>
                      <a:cs typeface="Symbol" charset="2"/>
                    </a:rPr>
                    <a:t>t</a:t>
                  </a:r>
                  <a:r>
                    <a:rPr lang="fr-FR" sz="2400" dirty="0" smtClean="0">
                      <a:latin typeface="Symbol" charset="2"/>
                      <a:cs typeface="Symbol" charset="2"/>
                    </a:rPr>
                    <a:t> </a:t>
                  </a:r>
                  <a:r>
                    <a:rPr lang="fr-FR" sz="2400" dirty="0" smtClean="0"/>
                    <a:t>= 150         </a:t>
                  </a:r>
                  <a:r>
                    <a:rPr lang="fr-FR" sz="2400" dirty="0" err="1" smtClean="0"/>
                    <a:t>fs</a:t>
                  </a:r>
                  <a:endParaRPr lang="fr-FR" sz="2400" dirty="0"/>
                </a:p>
              </p:txBody>
            </p:sp>
            <p:sp>
              <p:nvSpPr>
                <p:cNvPr id="12" name="ZoneTexte 11"/>
                <p:cNvSpPr txBox="1"/>
                <p:nvPr/>
              </p:nvSpPr>
              <p:spPr>
                <a:xfrm>
                  <a:off x="6808296" y="5195332"/>
                  <a:ext cx="649938" cy="830997"/>
                </a:xfrm>
                <a:prstGeom prst="rect">
                  <a:avLst/>
                </a:prstGeom>
                <a:noFill/>
              </p:spPr>
              <p:txBody>
                <a:bodyPr wrap="none" rtlCol="0">
                  <a:spAutoFit/>
                </a:bodyPr>
                <a:lstStyle/>
                <a:p>
                  <a:r>
                    <a:rPr lang="fr-FR" sz="2400" dirty="0" smtClean="0"/>
                    <a:t>+80</a:t>
                  </a:r>
                </a:p>
                <a:p>
                  <a:r>
                    <a:rPr lang="fr-FR" sz="2400" dirty="0" smtClean="0"/>
                    <a:t>-30</a:t>
                  </a:r>
                  <a:endParaRPr lang="fr-FR" sz="2400" dirty="0"/>
                </a:p>
              </p:txBody>
            </p:sp>
          </p:grpSp>
          <p:sp>
            <p:nvSpPr>
              <p:cNvPr id="14" name="ZoneTexte 13"/>
              <p:cNvSpPr txBox="1"/>
              <p:nvPr/>
            </p:nvSpPr>
            <p:spPr>
              <a:xfrm>
                <a:off x="1247500" y="4747574"/>
                <a:ext cx="2485777" cy="461665"/>
              </a:xfrm>
              <a:prstGeom prst="rect">
                <a:avLst/>
              </a:prstGeom>
              <a:noFill/>
            </p:spPr>
            <p:txBody>
              <a:bodyPr wrap="none" rtlCol="0">
                <a:spAutoFit/>
              </a:bodyPr>
              <a:lstStyle/>
              <a:p>
                <a:r>
                  <a:rPr lang="fr-FR" sz="2400" dirty="0" err="1" smtClean="0"/>
                  <a:t>Preliminary</a:t>
                </a:r>
                <a:r>
                  <a:rPr lang="fr-FR" sz="2400" dirty="0" smtClean="0"/>
                  <a:t> </a:t>
                </a:r>
                <a:r>
                  <a:rPr lang="fr-FR" sz="2400" dirty="0" err="1" smtClean="0"/>
                  <a:t>result</a:t>
                </a:r>
                <a:r>
                  <a:rPr lang="fr-FR" sz="2400" dirty="0" smtClean="0"/>
                  <a:t>: </a:t>
                </a:r>
                <a:endParaRPr lang="fr-FR" sz="2400" dirty="0"/>
              </a:p>
            </p:txBody>
          </p:sp>
        </p:grpSp>
        <p:sp>
          <p:nvSpPr>
            <p:cNvPr id="35" name="ZoneTexte 34"/>
            <p:cNvSpPr txBox="1"/>
            <p:nvPr/>
          </p:nvSpPr>
          <p:spPr>
            <a:xfrm>
              <a:off x="962704" y="5187356"/>
              <a:ext cx="3454980" cy="338554"/>
            </a:xfrm>
            <a:prstGeom prst="rect">
              <a:avLst/>
            </a:prstGeom>
            <a:noFill/>
          </p:spPr>
          <p:txBody>
            <a:bodyPr wrap="none" rtlCol="0">
              <a:spAutoFit/>
            </a:bodyPr>
            <a:lstStyle/>
            <a:p>
              <a:r>
                <a:rPr lang="fr-FR" sz="1600" i="1" dirty="0" smtClean="0"/>
                <a:t>M. </a:t>
              </a:r>
              <a:r>
                <a:rPr lang="fr-FR" sz="1600" i="1" dirty="0" err="1" smtClean="0"/>
                <a:t>Ciemala</a:t>
              </a:r>
              <a:r>
                <a:rPr lang="fr-FR" sz="1600" i="1" dirty="0" smtClean="0"/>
                <a:t> et al., </a:t>
              </a:r>
              <a:r>
                <a:rPr lang="fr-FR" sz="1600" i="1" dirty="0" err="1"/>
                <a:t>L</a:t>
              </a:r>
              <a:r>
                <a:rPr lang="fr-FR" sz="1600" i="1" dirty="0" err="1" smtClean="0"/>
                <a:t>etter</a:t>
              </a:r>
              <a:r>
                <a:rPr lang="fr-FR" sz="1600" i="1" dirty="0" smtClean="0"/>
                <a:t> in </a:t>
              </a:r>
              <a:r>
                <a:rPr lang="fr-FR" sz="1600" i="1" dirty="0" err="1" smtClean="0"/>
                <a:t>preparation</a:t>
              </a:r>
              <a:endParaRPr lang="fr-FR" sz="1600" i="1" dirty="0"/>
            </a:p>
          </p:txBody>
        </p:sp>
      </p:grpSp>
      <p:pic>
        <p:nvPicPr>
          <p:cNvPr id="38" name="Picture 2"/>
          <p:cNvPicPr>
            <a:picLocks noChangeAspect="1" noChangeArrowheads="1"/>
          </p:cNvPicPr>
          <p:nvPr/>
        </p:nvPicPr>
        <p:blipFill>
          <a:blip r:embed="rId8" cstate="print"/>
          <a:srcRect/>
          <a:stretch>
            <a:fillRect/>
          </a:stretch>
        </p:blipFill>
        <p:spPr bwMode="auto">
          <a:xfrm>
            <a:off x="169333" y="1278467"/>
            <a:ext cx="3111361" cy="2356949"/>
          </a:xfrm>
          <a:prstGeom prst="rect">
            <a:avLst/>
          </a:prstGeom>
          <a:noFill/>
          <a:ln w="9525">
            <a:noFill/>
            <a:miter lim="800000"/>
            <a:headEnd/>
            <a:tailEnd/>
          </a:ln>
        </p:spPr>
      </p:pic>
      <p:sp>
        <p:nvSpPr>
          <p:cNvPr id="39" name="ZoneTexte 38"/>
          <p:cNvSpPr txBox="1"/>
          <p:nvPr/>
        </p:nvSpPr>
        <p:spPr>
          <a:xfrm>
            <a:off x="169333" y="3235306"/>
            <a:ext cx="3048656" cy="400110"/>
          </a:xfrm>
          <a:prstGeom prst="rect">
            <a:avLst/>
          </a:prstGeom>
          <a:noFill/>
        </p:spPr>
        <p:txBody>
          <a:bodyPr wrap="none" rtlCol="0">
            <a:spAutoFit/>
          </a:bodyPr>
          <a:lstStyle/>
          <a:p>
            <a:r>
              <a:rPr lang="fr-FR" sz="2000" dirty="0" smtClean="0"/>
              <a:t>AGATA+PARIS @ VAMOS++</a:t>
            </a:r>
            <a:endParaRPr lang="fr-FR" sz="2000" dirty="0"/>
          </a:p>
        </p:txBody>
      </p:sp>
    </p:spTree>
    <p:extLst>
      <p:ext uri="{BB962C8B-B14F-4D97-AF65-F5344CB8AC3E}">
        <p14:creationId xmlns:p14="http://schemas.microsoft.com/office/powerpoint/2010/main" val="985487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9790"/>
            <a:ext cx="8229600" cy="1143000"/>
          </a:xfrm>
        </p:spPr>
        <p:txBody>
          <a:bodyPr/>
          <a:lstStyle/>
          <a:p>
            <a:r>
              <a:rPr lang="fr-FR" dirty="0" err="1" smtClean="0"/>
              <a:t>Some</a:t>
            </a:r>
            <a:r>
              <a:rPr lang="fr-FR" dirty="0" smtClean="0"/>
              <a:t> </a:t>
            </a:r>
            <a:r>
              <a:rPr lang="fr-FR" dirty="0" err="1" smtClean="0"/>
              <a:t>highlights</a:t>
            </a:r>
            <a:endParaRPr lang="fr-FR" dirty="0"/>
          </a:p>
        </p:txBody>
      </p:sp>
      <p:pic>
        <p:nvPicPr>
          <p:cNvPr id="4" name="Picture 2"/>
          <p:cNvPicPr>
            <a:picLocks noChangeAspect="1" noChangeArrowheads="1"/>
          </p:cNvPicPr>
          <p:nvPr/>
        </p:nvPicPr>
        <p:blipFill>
          <a:blip r:embed="rId2" cstate="print"/>
          <a:srcRect/>
          <a:stretch>
            <a:fillRect/>
          </a:stretch>
        </p:blipFill>
        <p:spPr bwMode="auto">
          <a:xfrm>
            <a:off x="4879685" y="1519240"/>
            <a:ext cx="4130653" cy="2145069"/>
          </a:xfrm>
          <a:prstGeom prst="rect">
            <a:avLst/>
          </a:prstGeom>
          <a:noFill/>
          <a:ln w="9525">
            <a:noFill/>
            <a:miter lim="800000"/>
            <a:headEnd/>
            <a:tailEnd/>
          </a:ln>
        </p:spPr>
      </p:pic>
      <p:pic>
        <p:nvPicPr>
          <p:cNvPr id="6" name="Espace réservé du contenu 5" descr="VAMOS_NoGFP.png"/>
          <p:cNvPicPr>
            <a:picLocks noGrp="1" noChangeAspect="1"/>
          </p:cNvPicPr>
          <p:nvPr>
            <p:ph idx="1"/>
          </p:nvPr>
        </p:nvPicPr>
        <p:blipFill>
          <a:blip r:embed="rId3" cstate="print"/>
          <a:srcRect l="8469" r="8469"/>
          <a:stretch>
            <a:fillRect/>
          </a:stretch>
        </p:blipFill>
        <p:spPr>
          <a:xfrm>
            <a:off x="33869" y="1146709"/>
            <a:ext cx="4577773" cy="2517599"/>
          </a:xfrm>
          <a:prstGeom prst="rect">
            <a:avLst/>
          </a:prstGeom>
        </p:spPr>
      </p:pic>
      <p:sp>
        <p:nvSpPr>
          <p:cNvPr id="7" name="ZoneTexte 6"/>
          <p:cNvSpPr txBox="1"/>
          <p:nvPr/>
        </p:nvSpPr>
        <p:spPr>
          <a:xfrm>
            <a:off x="2168456" y="1204132"/>
            <a:ext cx="2541343" cy="369332"/>
          </a:xfrm>
          <a:prstGeom prst="rect">
            <a:avLst/>
          </a:prstGeom>
          <a:noFill/>
        </p:spPr>
        <p:txBody>
          <a:bodyPr wrap="none" rtlCol="0">
            <a:spAutoFit/>
          </a:bodyPr>
          <a:lstStyle/>
          <a:p>
            <a:r>
              <a:rPr lang="fr-FR" baseline="30000" dirty="0" smtClean="0"/>
              <a:t>238</a:t>
            </a:r>
            <a:r>
              <a:rPr lang="fr-FR" dirty="0" smtClean="0"/>
              <a:t>U @ 6.2 MeV/u on </a:t>
            </a:r>
            <a:r>
              <a:rPr lang="fr-FR" baseline="30000" dirty="0" smtClean="0"/>
              <a:t>9</a:t>
            </a:r>
            <a:r>
              <a:rPr lang="fr-FR" dirty="0" smtClean="0"/>
              <a:t>Be</a:t>
            </a:r>
            <a:endParaRPr lang="fr-FR" dirty="0"/>
          </a:p>
        </p:txBody>
      </p:sp>
      <p:grpSp>
        <p:nvGrpSpPr>
          <p:cNvPr id="3" name="Grouper 2"/>
          <p:cNvGrpSpPr/>
          <p:nvPr/>
        </p:nvGrpSpPr>
        <p:grpSpPr>
          <a:xfrm>
            <a:off x="-370753" y="3695145"/>
            <a:ext cx="9279493" cy="3039533"/>
            <a:chOff x="-370753" y="3695145"/>
            <a:chExt cx="9279493" cy="3039533"/>
          </a:xfrm>
        </p:grpSpPr>
        <p:pic>
          <p:nvPicPr>
            <p:cNvPr id="5" name="Espace réservé du contenu 39" descr="Kr96.pdf"/>
            <p:cNvPicPr>
              <a:picLocks noChangeAspect="1"/>
            </p:cNvPicPr>
            <p:nvPr/>
          </p:nvPicPr>
          <p:blipFill>
            <a:blip r:embed="rId4">
              <a:extLst>
                <a:ext uri="{28A0092B-C50C-407E-A947-70E740481C1C}">
                  <a14:useLocalDpi xmlns:a14="http://schemas.microsoft.com/office/drawing/2010/main" val="0"/>
                </a:ext>
              </a:extLst>
            </a:blip>
            <a:srcRect l="-17441" r="-17441"/>
            <a:stretch>
              <a:fillRect/>
            </a:stretch>
          </p:blipFill>
          <p:spPr>
            <a:xfrm>
              <a:off x="-370753" y="3695145"/>
              <a:ext cx="5526811" cy="3039533"/>
            </a:xfrm>
            <a:prstGeom prst="rect">
              <a:avLst/>
            </a:prstGeom>
          </p:spPr>
        </p:pic>
        <p:sp>
          <p:nvSpPr>
            <p:cNvPr id="9" name="ZoneTexte 8"/>
            <p:cNvSpPr txBox="1"/>
            <p:nvPr/>
          </p:nvSpPr>
          <p:spPr>
            <a:xfrm>
              <a:off x="4709799" y="4057022"/>
              <a:ext cx="4198941" cy="2677656"/>
            </a:xfrm>
            <a:prstGeom prst="rect">
              <a:avLst/>
            </a:prstGeom>
            <a:noFill/>
          </p:spPr>
          <p:txBody>
            <a:bodyPr wrap="square" rtlCol="0">
              <a:spAutoFit/>
            </a:bodyPr>
            <a:lstStyle/>
            <a:p>
              <a:pPr algn="just"/>
              <a:r>
                <a:rPr lang="fr-FR" sz="2400" dirty="0" smtClean="0"/>
                <a:t>Sharp </a:t>
              </a:r>
              <a:r>
                <a:rPr lang="fr-FR" sz="2400" dirty="0" err="1" smtClean="0"/>
                <a:t>shape</a:t>
              </a:r>
              <a:r>
                <a:rPr lang="fr-FR" sz="2400" dirty="0" smtClean="0"/>
                <a:t>  </a:t>
              </a:r>
              <a:r>
                <a:rPr lang="fr-FR" sz="2400" dirty="0"/>
                <a:t>transition </a:t>
              </a:r>
              <a:r>
                <a:rPr lang="fr-FR" sz="2400" dirty="0" err="1"/>
                <a:t>at</a:t>
              </a:r>
              <a:r>
                <a:rPr lang="fr-FR" sz="2400" dirty="0"/>
                <a:t> N=60 </a:t>
              </a:r>
              <a:r>
                <a:rPr lang="fr-FR" sz="2400" dirty="0" err="1" smtClean="0"/>
                <a:t>when</a:t>
              </a:r>
              <a:r>
                <a:rPr lang="fr-FR" sz="2400" dirty="0"/>
                <a:t> </a:t>
              </a:r>
              <a:r>
                <a:rPr lang="fr-FR" sz="2400" dirty="0" err="1" smtClean="0"/>
                <a:t>moving</a:t>
              </a:r>
              <a:r>
                <a:rPr lang="fr-FR" sz="2400" dirty="0" smtClean="0"/>
                <a:t> </a:t>
              </a:r>
              <a:r>
                <a:rPr lang="fr-FR" sz="2400" dirty="0" err="1"/>
                <a:t>from</a:t>
              </a:r>
              <a:r>
                <a:rPr lang="fr-FR" sz="2400" dirty="0"/>
                <a:t> </a:t>
              </a:r>
              <a:r>
                <a:rPr lang="fr-FR" sz="2400" dirty="0" smtClean="0"/>
                <a:t>Sr </a:t>
              </a:r>
              <a:r>
                <a:rPr lang="fr-FR" sz="2400" dirty="0"/>
                <a:t>to </a:t>
              </a:r>
              <a:r>
                <a:rPr lang="fr-FR" sz="2400" dirty="0" smtClean="0"/>
                <a:t>Kr</a:t>
              </a:r>
            </a:p>
            <a:p>
              <a:pPr algn="just"/>
              <a:endParaRPr lang="fr-FR" sz="2400" dirty="0"/>
            </a:p>
            <a:p>
              <a:pPr algn="just"/>
              <a:r>
                <a:rPr lang="fr-FR" sz="2400" dirty="0" smtClean="0"/>
                <a:t>Challenge for </a:t>
              </a:r>
              <a:r>
                <a:rPr lang="fr-FR" sz="2400" dirty="0" err="1" smtClean="0"/>
                <a:t>theory</a:t>
              </a:r>
              <a:r>
                <a:rPr lang="fr-FR" sz="2400" dirty="0" smtClean="0"/>
                <a:t> to </a:t>
              </a:r>
              <a:r>
                <a:rPr lang="fr-FR" sz="2400" dirty="0" err="1" smtClean="0"/>
                <a:t>reproduce</a:t>
              </a:r>
              <a:r>
                <a:rPr lang="fr-FR" sz="2400" dirty="0" smtClean="0"/>
                <a:t> all the observables in </a:t>
              </a:r>
              <a:r>
                <a:rPr lang="fr-FR" sz="2400" dirty="0" err="1" smtClean="0"/>
                <a:t>this</a:t>
              </a:r>
              <a:r>
                <a:rPr lang="fr-FR" sz="2400" dirty="0" smtClean="0"/>
                <a:t> </a:t>
              </a:r>
              <a:r>
                <a:rPr lang="fr-FR" sz="2400" dirty="0" err="1" smtClean="0"/>
                <a:t>region</a:t>
              </a:r>
              <a:r>
                <a:rPr lang="fr-FR" sz="2400" dirty="0" smtClean="0"/>
                <a:t>, </a:t>
              </a:r>
              <a:r>
                <a:rPr lang="fr-FR" sz="2400" dirty="0" err="1" smtClean="0"/>
                <a:t>which</a:t>
              </a:r>
              <a:r>
                <a:rPr lang="fr-FR" sz="2400" dirty="0" smtClean="0"/>
                <a:t> </a:t>
              </a:r>
              <a:r>
                <a:rPr lang="fr-FR" sz="2400" dirty="0" err="1" smtClean="0"/>
                <a:t>is</a:t>
              </a:r>
              <a:r>
                <a:rPr lang="fr-FR" sz="2400" dirty="0" smtClean="0"/>
                <a:t> important for the r-</a:t>
              </a:r>
              <a:r>
                <a:rPr lang="fr-FR" sz="2400" dirty="0" err="1" smtClean="0"/>
                <a:t>process</a:t>
              </a:r>
              <a:endParaRPr lang="fr-FR" sz="2400" dirty="0" smtClean="0"/>
            </a:p>
          </p:txBody>
        </p:sp>
      </p:grpSp>
      <p:sp>
        <p:nvSpPr>
          <p:cNvPr id="10" name="ZoneTexte 9"/>
          <p:cNvSpPr txBox="1"/>
          <p:nvPr/>
        </p:nvSpPr>
        <p:spPr>
          <a:xfrm>
            <a:off x="5168971" y="1042239"/>
            <a:ext cx="4019337" cy="646331"/>
          </a:xfrm>
          <a:prstGeom prst="rect">
            <a:avLst/>
          </a:prstGeom>
          <a:noFill/>
        </p:spPr>
        <p:txBody>
          <a:bodyPr wrap="none" rtlCol="0">
            <a:spAutoFit/>
          </a:bodyPr>
          <a:lstStyle/>
          <a:p>
            <a:r>
              <a:rPr lang="fr-FR" i="1" dirty="0"/>
              <a:t>J. </a:t>
            </a:r>
            <a:r>
              <a:rPr lang="fr-FR" i="1" dirty="0" err="1"/>
              <a:t>Dudouet</a:t>
            </a:r>
            <a:r>
              <a:rPr lang="fr-FR" i="1" dirty="0"/>
              <a:t> et al, PRL 118, 162501 (2017) </a:t>
            </a:r>
            <a:endParaRPr lang="fr-FR" i="1" dirty="0" smtClean="0"/>
          </a:p>
          <a:p>
            <a:r>
              <a:rPr lang="fr-FR" dirty="0" smtClean="0"/>
              <a:t> </a:t>
            </a:r>
            <a:endParaRPr lang="fr-FR" dirty="0"/>
          </a:p>
        </p:txBody>
      </p:sp>
      <p:sp>
        <p:nvSpPr>
          <p:cNvPr id="8" name="ZoneTexte 7"/>
          <p:cNvSpPr txBox="1"/>
          <p:nvPr/>
        </p:nvSpPr>
        <p:spPr>
          <a:xfrm>
            <a:off x="1689100" y="3111500"/>
            <a:ext cx="2159566" cy="369332"/>
          </a:xfrm>
          <a:prstGeom prst="rect">
            <a:avLst/>
          </a:prstGeom>
          <a:noFill/>
        </p:spPr>
        <p:txBody>
          <a:bodyPr wrap="none" rtlCol="0">
            <a:spAutoFit/>
          </a:bodyPr>
          <a:lstStyle/>
          <a:p>
            <a:r>
              <a:rPr lang="fr-FR" dirty="0" smtClean="0"/>
              <a:t>AGATA @ VAMOS ++</a:t>
            </a:r>
            <a:endParaRPr lang="fr-FR" dirty="0"/>
          </a:p>
        </p:txBody>
      </p:sp>
    </p:spTree>
    <p:extLst>
      <p:ext uri="{BB962C8B-B14F-4D97-AF65-F5344CB8AC3E}">
        <p14:creationId xmlns:p14="http://schemas.microsoft.com/office/powerpoint/2010/main" val="603119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1390"/>
            <a:ext cx="8229600" cy="1143000"/>
          </a:xfrm>
        </p:spPr>
        <p:txBody>
          <a:bodyPr/>
          <a:lstStyle/>
          <a:p>
            <a:r>
              <a:rPr lang="fr-FR" dirty="0" err="1" smtClean="0"/>
              <a:t>Some</a:t>
            </a:r>
            <a:r>
              <a:rPr lang="fr-FR" dirty="0" smtClean="0"/>
              <a:t> </a:t>
            </a:r>
            <a:r>
              <a:rPr lang="fr-FR" dirty="0" err="1" smtClean="0"/>
              <a:t>highlights</a:t>
            </a:r>
            <a:endParaRPr lang="fr-FR" dirty="0"/>
          </a:p>
        </p:txBody>
      </p:sp>
      <p:pic>
        <p:nvPicPr>
          <p:cNvPr id="7" name="c1.pdf" descr="c1.pdf"/>
          <p:cNvPicPr>
            <a:picLocks noChangeAspect="1"/>
          </p:cNvPicPr>
          <p:nvPr/>
        </p:nvPicPr>
        <p:blipFill rotWithShape="1">
          <a:blip r:embed="rId3">
            <a:extLst/>
          </a:blip>
          <a:srcRect l="6544" t="8247" r="6424" b="4024"/>
          <a:stretch/>
        </p:blipFill>
        <p:spPr>
          <a:xfrm>
            <a:off x="4131733" y="1503812"/>
            <a:ext cx="4047071" cy="2453445"/>
          </a:xfrm>
          <a:prstGeom prst="rect">
            <a:avLst/>
          </a:prstGeom>
          <a:ln w="12700">
            <a:miter lim="400000"/>
          </a:ln>
        </p:spPr>
      </p:pic>
      <p:grpSp>
        <p:nvGrpSpPr>
          <p:cNvPr id="9" name="Groupe 28"/>
          <p:cNvGrpSpPr/>
          <p:nvPr/>
        </p:nvGrpSpPr>
        <p:grpSpPr>
          <a:xfrm>
            <a:off x="275374" y="1384068"/>
            <a:ext cx="3623526" cy="2429586"/>
            <a:chOff x="5804808" y="568215"/>
            <a:chExt cx="3623526" cy="2429586"/>
          </a:xfrm>
        </p:grpSpPr>
        <p:sp>
          <p:nvSpPr>
            <p:cNvPr id="10" name="Rectangle 9"/>
            <p:cNvSpPr/>
            <p:nvPr/>
          </p:nvSpPr>
          <p:spPr>
            <a:xfrm>
              <a:off x="6640286" y="1262743"/>
              <a:ext cx="141514" cy="1001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066065" y="568215"/>
              <a:ext cx="1219200" cy="738664"/>
            </a:xfrm>
            <a:prstGeom prst="rect">
              <a:avLst/>
            </a:prstGeom>
            <a:noFill/>
          </p:spPr>
          <p:txBody>
            <a:bodyPr wrap="square" rtlCol="0">
              <a:spAutoFit/>
            </a:bodyPr>
            <a:lstStyle/>
            <a:p>
              <a:pPr algn="ctr"/>
              <a:r>
                <a:rPr lang="en-US" sz="1400" dirty="0" smtClean="0"/>
                <a:t>Be</a:t>
              </a:r>
            </a:p>
            <a:p>
              <a:pPr algn="ctr"/>
              <a:r>
                <a:rPr lang="en-US" sz="1400" dirty="0" smtClean="0"/>
                <a:t>production target </a:t>
              </a:r>
              <a:endParaRPr lang="en-US" sz="1400" dirty="0"/>
            </a:p>
          </p:txBody>
        </p:sp>
        <p:cxnSp>
          <p:nvCxnSpPr>
            <p:cNvPr id="12" name="Connecteur droit 11"/>
            <p:cNvCxnSpPr/>
            <p:nvPr/>
          </p:nvCxnSpPr>
          <p:spPr>
            <a:xfrm flipV="1">
              <a:off x="6019800" y="1621971"/>
              <a:ext cx="669471" cy="402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392887" y="1458686"/>
              <a:ext cx="914400" cy="307777"/>
            </a:xfrm>
            <a:prstGeom prst="rect">
              <a:avLst/>
            </a:prstGeom>
            <a:noFill/>
          </p:spPr>
          <p:txBody>
            <a:bodyPr wrap="square" rtlCol="0">
              <a:spAutoFit/>
            </a:bodyPr>
            <a:lstStyle/>
            <a:p>
              <a:r>
                <a:rPr lang="fr-FR" sz="1400" dirty="0" smtClean="0"/>
                <a:t>VAMOS</a:t>
              </a:r>
              <a:endParaRPr lang="fr-FR" sz="1400" dirty="0"/>
            </a:p>
          </p:txBody>
        </p:sp>
        <p:sp>
          <p:nvSpPr>
            <p:cNvPr id="14" name="Rectangle 13"/>
            <p:cNvSpPr/>
            <p:nvPr/>
          </p:nvSpPr>
          <p:spPr>
            <a:xfrm>
              <a:off x="7405007" y="1265720"/>
              <a:ext cx="141514" cy="10014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p:cNvCxnSpPr/>
            <p:nvPr/>
          </p:nvCxnSpPr>
          <p:spPr>
            <a:xfrm>
              <a:off x="6711043" y="1621971"/>
              <a:ext cx="1681843"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7045777" y="744545"/>
              <a:ext cx="884465" cy="523220"/>
            </a:xfrm>
            <a:prstGeom prst="rect">
              <a:avLst/>
            </a:prstGeom>
            <a:noFill/>
          </p:spPr>
          <p:txBody>
            <a:bodyPr wrap="square" rtlCol="0">
              <a:spAutoFit/>
            </a:bodyPr>
            <a:lstStyle/>
            <a:p>
              <a:pPr algn="ctr"/>
              <a:r>
                <a:rPr lang="en-US" sz="1400" dirty="0" smtClean="0"/>
                <a:t>Mg</a:t>
              </a:r>
            </a:p>
            <a:p>
              <a:pPr algn="ctr"/>
              <a:r>
                <a:rPr lang="en-US" sz="1400" dirty="0" smtClean="0"/>
                <a:t>degrader</a:t>
              </a:r>
              <a:endParaRPr lang="en-US" sz="1400" dirty="0"/>
            </a:p>
          </p:txBody>
        </p:sp>
        <p:sp>
          <p:nvSpPr>
            <p:cNvPr id="17" name="ZoneTexte 16"/>
            <p:cNvSpPr txBox="1"/>
            <p:nvPr/>
          </p:nvSpPr>
          <p:spPr>
            <a:xfrm>
              <a:off x="5804808" y="1593779"/>
              <a:ext cx="835478" cy="307777"/>
            </a:xfrm>
            <a:prstGeom prst="rect">
              <a:avLst/>
            </a:prstGeom>
            <a:noFill/>
          </p:spPr>
          <p:txBody>
            <a:bodyPr wrap="square" rtlCol="0">
              <a:spAutoFit/>
            </a:bodyPr>
            <a:lstStyle/>
            <a:p>
              <a:r>
                <a:rPr lang="fr-FR" sz="1400" baseline="30000" dirty="0" smtClean="0"/>
                <a:t>238</a:t>
              </a:r>
              <a:r>
                <a:rPr lang="fr-FR" sz="1400" dirty="0" smtClean="0"/>
                <a:t>U</a:t>
              </a:r>
              <a:endParaRPr lang="fr-FR" sz="1400" dirty="0"/>
            </a:p>
          </p:txBody>
        </p:sp>
        <p:sp>
          <p:nvSpPr>
            <p:cNvPr id="20" name="ZoneTexte 19"/>
            <p:cNvSpPr txBox="1"/>
            <p:nvPr/>
          </p:nvSpPr>
          <p:spPr>
            <a:xfrm>
              <a:off x="6928757" y="1621971"/>
              <a:ext cx="356508" cy="369332"/>
            </a:xfrm>
            <a:prstGeom prst="rect">
              <a:avLst/>
            </a:prstGeom>
            <a:noFill/>
          </p:spPr>
          <p:txBody>
            <a:bodyPr wrap="square" rtlCol="0">
              <a:spAutoFit/>
            </a:bodyPr>
            <a:lstStyle/>
            <a:p>
              <a:r>
                <a:rPr lang="fr-FR" dirty="0" smtClean="0">
                  <a:sym typeface="Symbol"/>
                </a:rPr>
                <a:t></a:t>
              </a:r>
              <a:endParaRPr lang="fr-FR" dirty="0"/>
            </a:p>
          </p:txBody>
        </p:sp>
        <p:sp>
          <p:nvSpPr>
            <p:cNvPr id="21" name="ZoneTexte 20"/>
            <p:cNvSpPr txBox="1"/>
            <p:nvPr/>
          </p:nvSpPr>
          <p:spPr>
            <a:xfrm>
              <a:off x="8024132" y="1632074"/>
              <a:ext cx="1182463" cy="369332"/>
            </a:xfrm>
            <a:prstGeom prst="rect">
              <a:avLst/>
            </a:prstGeom>
            <a:noFill/>
          </p:spPr>
          <p:txBody>
            <a:bodyPr wrap="square" rtlCol="0">
              <a:spAutoFit/>
            </a:bodyPr>
            <a:lstStyle/>
            <a:p>
              <a:r>
                <a:rPr lang="en-US" dirty="0" smtClean="0">
                  <a:sym typeface="Symbol"/>
                </a:rPr>
                <a:t>’</a:t>
              </a:r>
              <a:r>
                <a:rPr lang="en-US" baseline="-25000" dirty="0" smtClean="0">
                  <a:sym typeface="Symbol"/>
                </a:rPr>
                <a:t>measured</a:t>
              </a:r>
            </a:p>
          </p:txBody>
        </p:sp>
        <p:cxnSp>
          <p:nvCxnSpPr>
            <p:cNvPr id="23" name="Connecteur droit 22"/>
            <p:cNvCxnSpPr/>
            <p:nvPr/>
          </p:nvCxnSpPr>
          <p:spPr>
            <a:xfrm>
              <a:off x="6760029" y="2394857"/>
              <a:ext cx="693964" cy="0"/>
            </a:xfrm>
            <a:prstGeom prst="line">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6910809" y="2156861"/>
              <a:ext cx="424543" cy="307777"/>
            </a:xfrm>
            <a:prstGeom prst="rect">
              <a:avLst/>
            </a:prstGeom>
            <a:noFill/>
          </p:spPr>
          <p:txBody>
            <a:bodyPr wrap="square" rtlCol="0">
              <a:spAutoFit/>
            </a:bodyPr>
            <a:lstStyle/>
            <a:p>
              <a:pPr algn="ctr"/>
              <a:r>
                <a:rPr lang="fr-FR" sz="1400" b="1" dirty="0" smtClean="0">
                  <a:solidFill>
                    <a:srgbClr val="00B050"/>
                  </a:solidFill>
                </a:rPr>
                <a:t>D</a:t>
              </a:r>
              <a:endParaRPr lang="fr-FR" sz="1400" b="1" dirty="0">
                <a:solidFill>
                  <a:srgbClr val="00B050"/>
                </a:solidFill>
              </a:endParaRPr>
            </a:p>
          </p:txBody>
        </p:sp>
        <p:grpSp>
          <p:nvGrpSpPr>
            <p:cNvPr id="25" name="Groupe 31"/>
            <p:cNvGrpSpPr/>
            <p:nvPr/>
          </p:nvGrpSpPr>
          <p:grpSpPr>
            <a:xfrm rot="19279580">
              <a:off x="7419597" y="1559134"/>
              <a:ext cx="153971" cy="1139822"/>
              <a:chOff x="1286540" y="2961744"/>
              <a:chExt cx="132019" cy="1357842"/>
            </a:xfrm>
          </p:grpSpPr>
          <p:grpSp>
            <p:nvGrpSpPr>
              <p:cNvPr id="33" name="Groupe 32"/>
              <p:cNvGrpSpPr/>
              <p:nvPr/>
            </p:nvGrpSpPr>
            <p:grpSpPr>
              <a:xfrm>
                <a:off x="1286540" y="3548061"/>
                <a:ext cx="132019" cy="771525"/>
                <a:chOff x="698160" y="3543302"/>
                <a:chExt cx="92412" cy="866773"/>
              </a:xfrm>
            </p:grpSpPr>
            <p:pic>
              <p:nvPicPr>
                <p:cNvPr id="35" name="Picture 2" descr="propagator2typ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174" r="1527" b="2604"/>
                <a:stretch/>
              </p:blipFill>
              <p:spPr bwMode="auto">
                <a:xfrm rot="5400000">
                  <a:off x="358603" y="3882859"/>
                  <a:ext cx="771525" cy="9241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Connecteur droit 35"/>
                <p:cNvCxnSpPr>
                  <a:stCxn id="35" idx="3"/>
                </p:cNvCxnSpPr>
                <p:nvPr/>
              </p:nvCxnSpPr>
              <p:spPr>
                <a:xfrm flipH="1">
                  <a:off x="744365" y="4314828"/>
                  <a:ext cx="1" cy="95247"/>
                </a:xfrm>
                <a:prstGeom prst="line">
                  <a:avLst/>
                </a:prstGeom>
                <a:ln>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4" name="Picture 2" descr="propagator2typ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591" t="3698" r="1527" b="2602"/>
              <a:stretch/>
            </p:blipFill>
            <p:spPr bwMode="auto">
              <a:xfrm rot="5400000">
                <a:off x="1044002" y="3209292"/>
                <a:ext cx="622104" cy="127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e 41"/>
            <p:cNvGrpSpPr/>
            <p:nvPr/>
          </p:nvGrpSpPr>
          <p:grpSpPr>
            <a:xfrm rot="19279580">
              <a:off x="7967366" y="1559136"/>
              <a:ext cx="153971" cy="1139822"/>
              <a:chOff x="1286540" y="2961744"/>
              <a:chExt cx="132019" cy="1357842"/>
            </a:xfrm>
          </p:grpSpPr>
          <p:grpSp>
            <p:nvGrpSpPr>
              <p:cNvPr id="29" name="Groupe 42"/>
              <p:cNvGrpSpPr/>
              <p:nvPr/>
            </p:nvGrpSpPr>
            <p:grpSpPr>
              <a:xfrm>
                <a:off x="1286540" y="3548061"/>
                <a:ext cx="132019" cy="771525"/>
                <a:chOff x="698160" y="3543302"/>
                <a:chExt cx="92412" cy="866773"/>
              </a:xfrm>
            </p:grpSpPr>
            <p:pic>
              <p:nvPicPr>
                <p:cNvPr id="31" name="Picture 2" descr="propagator2typ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174" r="1527" b="2604"/>
                <a:stretch/>
              </p:blipFill>
              <p:spPr bwMode="auto">
                <a:xfrm rot="5400000">
                  <a:off x="358603" y="3882859"/>
                  <a:ext cx="771525" cy="9241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necteur droit 31"/>
                <p:cNvCxnSpPr>
                  <a:stCxn id="31" idx="3"/>
                </p:cNvCxnSpPr>
                <p:nvPr/>
              </p:nvCxnSpPr>
              <p:spPr>
                <a:xfrm flipH="1">
                  <a:off x="744365" y="4314828"/>
                  <a:ext cx="1" cy="95247"/>
                </a:xfrm>
                <a:prstGeom prst="line">
                  <a:avLst/>
                </a:prstGeom>
                <a:ln>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0" name="Picture 2" descr="propagator2typ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591" t="3698" r="1527" b="2602"/>
              <a:stretch/>
            </p:blipFill>
            <p:spPr bwMode="auto">
              <a:xfrm rot="5400000">
                <a:off x="1044002" y="3209292"/>
                <a:ext cx="622104" cy="127007"/>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ZoneTexte 26"/>
            <p:cNvSpPr txBox="1"/>
            <p:nvPr/>
          </p:nvSpPr>
          <p:spPr>
            <a:xfrm>
              <a:off x="7782816" y="2443803"/>
              <a:ext cx="857947" cy="553998"/>
            </a:xfrm>
            <a:prstGeom prst="rect">
              <a:avLst/>
            </a:prstGeom>
            <a:noFill/>
          </p:spPr>
          <p:txBody>
            <a:bodyPr wrap="square" rtlCol="0">
              <a:spAutoFit/>
            </a:bodyPr>
            <a:lstStyle/>
            <a:p>
              <a:r>
                <a:rPr lang="en-US" dirty="0" smtClean="0">
                  <a:sym typeface="Symbol"/>
                </a:rPr>
                <a:t></a:t>
              </a:r>
            </a:p>
            <a:p>
              <a:r>
                <a:rPr lang="en-US" baseline="-25000" dirty="0" smtClean="0">
                  <a:sym typeface="Symbol"/>
                </a:rPr>
                <a:t>Shifted</a:t>
              </a:r>
              <a:r>
                <a:rPr lang="en-US" baseline="-25000" dirty="0">
                  <a:sym typeface="Symbol"/>
                </a:rPr>
                <a:t> </a:t>
              </a:r>
              <a:r>
                <a:rPr lang="en-US" baseline="-25000" dirty="0" smtClean="0">
                  <a:sym typeface="Symbol"/>
                </a:rPr>
                <a:t>S</a:t>
              </a:r>
            </a:p>
          </p:txBody>
        </p:sp>
        <p:sp>
          <p:nvSpPr>
            <p:cNvPr id="28" name="ZoneTexte 27"/>
            <p:cNvSpPr txBox="1"/>
            <p:nvPr/>
          </p:nvSpPr>
          <p:spPr>
            <a:xfrm>
              <a:off x="8472247" y="2443019"/>
              <a:ext cx="956087" cy="553998"/>
            </a:xfrm>
            <a:prstGeom prst="rect">
              <a:avLst/>
            </a:prstGeom>
            <a:noFill/>
          </p:spPr>
          <p:txBody>
            <a:bodyPr wrap="square" rtlCol="0">
              <a:spAutoFit/>
            </a:bodyPr>
            <a:lstStyle/>
            <a:p>
              <a:r>
                <a:rPr lang="en-US" dirty="0" smtClean="0">
                  <a:sym typeface="Symbol"/>
                </a:rPr>
                <a:t></a:t>
              </a:r>
            </a:p>
            <a:p>
              <a:r>
                <a:rPr lang="en-US" baseline="-25000" dirty="0" err="1" smtClean="0">
                  <a:sym typeface="Symbol"/>
                </a:rPr>
                <a:t>Unshifted</a:t>
              </a:r>
              <a:r>
                <a:rPr lang="en-US" baseline="-25000" dirty="0" smtClean="0">
                  <a:sym typeface="Symbol"/>
                </a:rPr>
                <a:t> U</a:t>
              </a:r>
              <a:endParaRPr lang="en-US" baseline="-25000" dirty="0"/>
            </a:p>
          </p:txBody>
        </p:sp>
      </p:grpSp>
      <p:sp>
        <p:nvSpPr>
          <p:cNvPr id="43" name="ZoneTexte 42"/>
          <p:cNvSpPr txBox="1"/>
          <p:nvPr/>
        </p:nvSpPr>
        <p:spPr>
          <a:xfrm>
            <a:off x="4547813" y="1612560"/>
            <a:ext cx="647407" cy="400110"/>
          </a:xfrm>
          <a:prstGeom prst="rect">
            <a:avLst/>
          </a:prstGeom>
          <a:noFill/>
        </p:spPr>
        <p:txBody>
          <a:bodyPr wrap="none" rtlCol="0">
            <a:spAutoFit/>
          </a:bodyPr>
          <a:lstStyle/>
          <a:p>
            <a:r>
              <a:rPr lang="fr-FR" sz="2000" baseline="30000" dirty="0" smtClean="0">
                <a:solidFill>
                  <a:srgbClr val="000000"/>
                </a:solidFill>
              </a:rPr>
              <a:t>84</a:t>
            </a:r>
            <a:r>
              <a:rPr lang="fr-FR" sz="2000" dirty="0" smtClean="0">
                <a:solidFill>
                  <a:srgbClr val="000000"/>
                </a:solidFill>
              </a:rPr>
              <a:t>Ge</a:t>
            </a:r>
            <a:endParaRPr lang="fr-FR" sz="2000" dirty="0">
              <a:solidFill>
                <a:srgbClr val="000000"/>
              </a:solidFill>
            </a:endParaRPr>
          </a:p>
        </p:txBody>
      </p:sp>
      <p:pic>
        <p:nvPicPr>
          <p:cNvPr id="44" name="Image 43" descr="mediu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065" y="851053"/>
            <a:ext cx="3921077" cy="1654694"/>
          </a:xfrm>
          <a:prstGeom prst="rect">
            <a:avLst/>
          </a:prstGeom>
        </p:spPr>
      </p:pic>
      <p:sp>
        <p:nvSpPr>
          <p:cNvPr id="55" name="ZoneTexte 54"/>
          <p:cNvSpPr txBox="1"/>
          <p:nvPr/>
        </p:nvSpPr>
        <p:spPr>
          <a:xfrm>
            <a:off x="5251916" y="4013598"/>
            <a:ext cx="3726689" cy="584776"/>
          </a:xfrm>
          <a:prstGeom prst="rect">
            <a:avLst/>
          </a:prstGeom>
          <a:noFill/>
        </p:spPr>
        <p:txBody>
          <a:bodyPr wrap="none" rtlCol="0">
            <a:spAutoFit/>
          </a:bodyPr>
          <a:lstStyle/>
          <a:p>
            <a:r>
              <a:rPr lang="fr-FR" sz="1600" i="1" dirty="0" err="1"/>
              <a:t>C.Delafosse</a:t>
            </a:r>
            <a:r>
              <a:rPr lang="fr-FR" sz="1600" i="1" dirty="0"/>
              <a:t> et al., PRL 121, 192502 (2018) </a:t>
            </a:r>
            <a:endParaRPr lang="fr-FR" sz="1600" i="1" dirty="0" smtClean="0"/>
          </a:p>
          <a:p>
            <a:endParaRPr lang="fr-FR" sz="1600" dirty="0"/>
          </a:p>
        </p:txBody>
      </p:sp>
      <p:sp>
        <p:nvSpPr>
          <p:cNvPr id="3" name="ZoneTexte 2"/>
          <p:cNvSpPr txBox="1"/>
          <p:nvPr/>
        </p:nvSpPr>
        <p:spPr>
          <a:xfrm>
            <a:off x="365329" y="990382"/>
            <a:ext cx="3031599" cy="400110"/>
          </a:xfrm>
          <a:prstGeom prst="rect">
            <a:avLst/>
          </a:prstGeom>
          <a:noFill/>
        </p:spPr>
        <p:txBody>
          <a:bodyPr wrap="none" rtlCol="0">
            <a:spAutoFit/>
          </a:bodyPr>
          <a:lstStyle/>
          <a:p>
            <a:r>
              <a:rPr lang="fr-FR" sz="2000" dirty="0" smtClean="0"/>
              <a:t>AGATA+OUPS @ VAMOS++</a:t>
            </a:r>
            <a:endParaRPr lang="fr-FR" sz="2000" dirty="0"/>
          </a:p>
        </p:txBody>
      </p:sp>
      <p:grpSp>
        <p:nvGrpSpPr>
          <p:cNvPr id="6" name="Grouper 5"/>
          <p:cNvGrpSpPr/>
          <p:nvPr/>
        </p:nvGrpSpPr>
        <p:grpSpPr>
          <a:xfrm>
            <a:off x="372077" y="4191705"/>
            <a:ext cx="8527401" cy="2447220"/>
            <a:chOff x="372077" y="4191705"/>
            <a:chExt cx="8527401" cy="2447220"/>
          </a:xfrm>
        </p:grpSpPr>
        <p:sp>
          <p:nvSpPr>
            <p:cNvPr id="45" name="ZoneTexte 44"/>
            <p:cNvSpPr txBox="1"/>
            <p:nvPr/>
          </p:nvSpPr>
          <p:spPr>
            <a:xfrm>
              <a:off x="762000" y="5418667"/>
              <a:ext cx="184666" cy="369332"/>
            </a:xfrm>
            <a:prstGeom prst="rect">
              <a:avLst/>
            </a:prstGeom>
            <a:noFill/>
          </p:spPr>
          <p:txBody>
            <a:bodyPr wrap="none" rtlCol="0">
              <a:spAutoFit/>
            </a:bodyPr>
            <a:lstStyle/>
            <a:p>
              <a:endParaRPr lang="fr-FR" dirty="0"/>
            </a:p>
          </p:txBody>
        </p:sp>
        <p:sp>
          <p:nvSpPr>
            <p:cNvPr id="48" name="ZoneTexte 47"/>
            <p:cNvSpPr txBox="1"/>
            <p:nvPr/>
          </p:nvSpPr>
          <p:spPr>
            <a:xfrm>
              <a:off x="3687236" y="5424930"/>
              <a:ext cx="5212242" cy="1200328"/>
            </a:xfrm>
            <a:prstGeom prst="rect">
              <a:avLst/>
            </a:prstGeom>
            <a:noFill/>
          </p:spPr>
          <p:txBody>
            <a:bodyPr wrap="square" rtlCol="0">
              <a:spAutoFit/>
            </a:bodyPr>
            <a:lstStyle/>
            <a:p>
              <a:pPr algn="just"/>
              <a:r>
                <a:rPr lang="fr-FR" sz="2400" dirty="0" err="1" smtClean="0"/>
                <a:t>Sudden</a:t>
              </a:r>
              <a:r>
                <a:rPr lang="fr-FR" sz="2400" dirty="0" smtClean="0"/>
                <a:t> </a:t>
              </a:r>
              <a:r>
                <a:rPr lang="fr-FR" sz="2400" dirty="0" err="1"/>
                <a:t>rise</a:t>
              </a:r>
              <a:r>
                <a:rPr lang="fr-FR" sz="2400" dirty="0"/>
                <a:t> of </a:t>
              </a:r>
              <a:r>
                <a:rPr lang="fr-FR" sz="2400" dirty="0" err="1"/>
                <a:t>collectivity</a:t>
              </a:r>
              <a:r>
                <a:rPr lang="fr-FR" sz="2400" dirty="0"/>
                <a:t> </a:t>
              </a:r>
              <a:r>
                <a:rPr lang="fr-FR" sz="2400" dirty="0" err="1" smtClean="0"/>
                <a:t>at</a:t>
              </a:r>
              <a:r>
                <a:rPr lang="fr-FR" sz="2400" dirty="0" smtClean="0"/>
                <a:t> Z=32</a:t>
              </a:r>
              <a:endParaRPr lang="fr-FR" sz="2400" dirty="0"/>
            </a:p>
            <a:p>
              <a:pPr algn="just"/>
              <a:r>
                <a:rPr lang="fr-FR" sz="2400" dirty="0" err="1" smtClean="0"/>
                <a:t>Effect</a:t>
              </a:r>
              <a:r>
                <a:rPr lang="fr-FR" sz="2400" dirty="0" smtClean="0"/>
                <a:t> </a:t>
              </a:r>
              <a:r>
                <a:rPr lang="fr-FR" sz="2400" dirty="0" err="1" smtClean="0"/>
                <a:t>understood</a:t>
              </a:r>
              <a:r>
                <a:rPr lang="fr-FR" sz="2400" dirty="0" smtClean="0"/>
                <a:t> as the manifestation of </a:t>
              </a:r>
              <a:r>
                <a:rPr lang="fr-FR" sz="2400" dirty="0" err="1" smtClean="0"/>
                <a:t>pseudospin</a:t>
              </a:r>
              <a:r>
                <a:rPr lang="fr-FR" sz="2400" dirty="0"/>
                <a:t> </a:t>
              </a:r>
              <a:r>
                <a:rPr lang="fr-FR" sz="2400" dirty="0" err="1" smtClean="0"/>
                <a:t>symmetry</a:t>
              </a:r>
              <a:endParaRPr lang="fr-FR" sz="2400" dirty="0"/>
            </a:p>
          </p:txBody>
        </p:sp>
        <p:sp>
          <p:nvSpPr>
            <p:cNvPr id="50" name="ZoneTexte 49"/>
            <p:cNvSpPr txBox="1"/>
            <p:nvPr/>
          </p:nvSpPr>
          <p:spPr>
            <a:xfrm>
              <a:off x="2545218" y="4842933"/>
              <a:ext cx="184666" cy="369332"/>
            </a:xfrm>
            <a:prstGeom prst="rect">
              <a:avLst/>
            </a:prstGeom>
            <a:noFill/>
          </p:spPr>
          <p:txBody>
            <a:bodyPr wrap="none" rtlCol="0">
              <a:spAutoFit/>
            </a:bodyPr>
            <a:lstStyle/>
            <a:p>
              <a:endParaRPr lang="fr-FR" dirty="0"/>
            </a:p>
          </p:txBody>
        </p:sp>
        <p:sp>
          <p:nvSpPr>
            <p:cNvPr id="42" name="ZoneTexte 41"/>
            <p:cNvSpPr txBox="1"/>
            <p:nvPr/>
          </p:nvSpPr>
          <p:spPr>
            <a:xfrm>
              <a:off x="762000" y="5418667"/>
              <a:ext cx="184666" cy="369332"/>
            </a:xfrm>
            <a:prstGeom prst="rect">
              <a:avLst/>
            </a:prstGeom>
            <a:noFill/>
          </p:spPr>
          <p:txBody>
            <a:bodyPr wrap="none" rtlCol="0">
              <a:spAutoFit/>
            </a:bodyPr>
            <a:lstStyle/>
            <a:p>
              <a:endParaRPr lang="fr-FR" dirty="0"/>
            </a:p>
          </p:txBody>
        </p:sp>
        <p:pic>
          <p:nvPicPr>
            <p:cNvPr id="46" name="Picture 3" descr="D:\temporaire\conf\EURORIB2018\BE2expS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077" y="4191705"/>
              <a:ext cx="3166990" cy="244722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1399323" y="4521200"/>
              <a:ext cx="459144" cy="113453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ZoneTexte 55"/>
            <p:cNvSpPr txBox="1"/>
            <p:nvPr/>
          </p:nvSpPr>
          <p:spPr>
            <a:xfrm>
              <a:off x="2545218" y="4842933"/>
              <a:ext cx="184666" cy="369332"/>
            </a:xfrm>
            <a:prstGeom prst="rect">
              <a:avLst/>
            </a:prstGeom>
            <a:noFill/>
          </p:spPr>
          <p:txBody>
            <a:bodyPr wrap="none" rtlCol="0">
              <a:spAutoFit/>
            </a:bodyPr>
            <a:lstStyle/>
            <a:p>
              <a:endParaRPr lang="fr-FR" dirty="0"/>
            </a:p>
          </p:txBody>
        </p:sp>
        <p:grpSp>
          <p:nvGrpSpPr>
            <p:cNvPr id="57" name="Groupe 9"/>
            <p:cNvGrpSpPr/>
            <p:nvPr/>
          </p:nvGrpSpPr>
          <p:grpSpPr>
            <a:xfrm>
              <a:off x="2301069" y="4192900"/>
              <a:ext cx="2777185" cy="471924"/>
              <a:chOff x="5737345" y="1855159"/>
              <a:chExt cx="2777185" cy="471924"/>
            </a:xfrm>
            <a:solidFill>
              <a:srgbClr val="FFFFFF"/>
            </a:solidFill>
          </p:grpSpPr>
          <p:sp>
            <p:nvSpPr>
              <p:cNvPr id="58" name="Ellipse 57"/>
              <p:cNvSpPr/>
              <p:nvPr/>
            </p:nvSpPr>
            <p:spPr>
              <a:xfrm>
                <a:off x="5737345" y="1932858"/>
                <a:ext cx="104775" cy="104775"/>
              </a:xfrm>
              <a:prstGeom prst="ellipse">
                <a:avLst/>
              </a:prstGeom>
              <a:grp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0000"/>
                  </a:solidFill>
                </a:endParaRPr>
              </a:p>
            </p:txBody>
          </p:sp>
          <p:sp>
            <p:nvSpPr>
              <p:cNvPr id="59" name="side feeding (λsf)"/>
              <p:cNvSpPr txBox="1"/>
              <p:nvPr/>
            </p:nvSpPr>
            <p:spPr>
              <a:xfrm>
                <a:off x="5847982" y="1855159"/>
                <a:ext cx="2666548" cy="471924"/>
              </a:xfrm>
              <a:prstGeom prst="rect">
                <a:avLst/>
              </a:prstGeom>
              <a:grpFill/>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400"/>
                </a:pPr>
                <a:r>
                  <a:rPr lang="en-US" sz="1200" dirty="0" smtClean="0">
                    <a:solidFill>
                      <a:srgbClr val="000000"/>
                    </a:solidFill>
                  </a:rPr>
                  <a:t>TH. Shell model, inert </a:t>
                </a:r>
                <a:r>
                  <a:rPr lang="en-US" sz="1200" baseline="30000" dirty="0" smtClean="0">
                    <a:solidFill>
                      <a:srgbClr val="000000"/>
                    </a:solidFill>
                  </a:rPr>
                  <a:t>78</a:t>
                </a:r>
                <a:r>
                  <a:rPr lang="en-US" sz="1200" dirty="0" smtClean="0">
                    <a:solidFill>
                      <a:srgbClr val="000000"/>
                    </a:solidFill>
                  </a:rPr>
                  <a:t>Ni core </a:t>
                </a:r>
              </a:p>
              <a:p>
                <a:pPr>
                  <a:defRPr sz="2400"/>
                </a:pPr>
                <a:r>
                  <a:rPr lang="en-US" sz="1200" dirty="0" smtClean="0">
                    <a:solidFill>
                      <a:srgbClr val="000000"/>
                    </a:solidFill>
                  </a:rPr>
                  <a:t>Sieja </a:t>
                </a:r>
                <a:r>
                  <a:rPr lang="en-US" sz="1200" dirty="0">
                    <a:solidFill>
                      <a:srgbClr val="000000"/>
                    </a:solidFill>
                  </a:rPr>
                  <a:t>et al. </a:t>
                </a:r>
                <a:r>
                  <a:rPr lang="en-US" sz="1200" dirty="0" smtClean="0">
                    <a:solidFill>
                      <a:srgbClr val="000000"/>
                    </a:solidFill>
                  </a:rPr>
                  <a:t>PRC </a:t>
                </a:r>
                <a:r>
                  <a:rPr lang="en-US" sz="1200" dirty="0">
                    <a:solidFill>
                      <a:srgbClr val="000000"/>
                    </a:solidFill>
                  </a:rPr>
                  <a:t>88, 034327 (2013)</a:t>
                </a:r>
              </a:p>
            </p:txBody>
          </p:sp>
        </p:grpSp>
      </p:grpSp>
      <p:sp>
        <p:nvSpPr>
          <p:cNvPr id="5" name="ZoneTexte 4"/>
          <p:cNvSpPr txBox="1"/>
          <p:nvPr/>
        </p:nvSpPr>
        <p:spPr>
          <a:xfrm>
            <a:off x="10477500" y="2345254"/>
            <a:ext cx="184666" cy="369332"/>
          </a:xfrm>
          <a:prstGeom prst="rect">
            <a:avLst/>
          </a:prstGeom>
          <a:noFill/>
        </p:spPr>
        <p:txBody>
          <a:bodyPr wrap="none" rtlCol="0">
            <a:spAutoFit/>
          </a:bodyPr>
          <a:lstStyle/>
          <a:p>
            <a:endParaRPr lang="fr-FR" dirty="0"/>
          </a:p>
        </p:txBody>
      </p:sp>
      <p:sp>
        <p:nvSpPr>
          <p:cNvPr id="4" name="ZoneTexte 3"/>
          <p:cNvSpPr txBox="1"/>
          <p:nvPr/>
        </p:nvSpPr>
        <p:spPr>
          <a:xfrm>
            <a:off x="3594106" y="4772336"/>
            <a:ext cx="5551520" cy="830997"/>
          </a:xfrm>
          <a:prstGeom prst="rect">
            <a:avLst/>
          </a:prstGeom>
          <a:noFill/>
        </p:spPr>
        <p:txBody>
          <a:bodyPr wrap="none" rtlCol="0">
            <a:spAutoFit/>
          </a:bodyPr>
          <a:lstStyle/>
          <a:p>
            <a:r>
              <a:rPr lang="fr-FR" sz="2400" dirty="0"/>
              <a:t>First </a:t>
            </a:r>
            <a:r>
              <a:rPr lang="fr-FR" sz="2400" dirty="0" err="1"/>
              <a:t>lifetimes</a:t>
            </a:r>
            <a:r>
              <a:rPr lang="fr-FR" sz="2400" dirty="0"/>
              <a:t> </a:t>
            </a:r>
            <a:r>
              <a:rPr lang="fr-FR" sz="2400" dirty="0" err="1"/>
              <a:t>measured</a:t>
            </a:r>
            <a:r>
              <a:rPr lang="fr-FR" sz="2400" dirty="0"/>
              <a:t> in </a:t>
            </a:r>
            <a:r>
              <a:rPr lang="fr-FR" sz="2400" dirty="0" err="1"/>
              <a:t>very</a:t>
            </a:r>
            <a:r>
              <a:rPr lang="fr-FR" sz="2400" dirty="0"/>
              <a:t> </a:t>
            </a:r>
            <a:r>
              <a:rPr lang="fr-FR" sz="2400" dirty="0" err="1"/>
              <a:t>exotic</a:t>
            </a:r>
            <a:r>
              <a:rPr lang="fr-FR" sz="2400" dirty="0"/>
              <a:t> </a:t>
            </a:r>
            <a:r>
              <a:rPr lang="fr-FR" sz="2400" baseline="30000" dirty="0"/>
              <a:t>84</a:t>
            </a:r>
            <a:r>
              <a:rPr lang="fr-FR" sz="2400" dirty="0"/>
              <a:t>Ge</a:t>
            </a:r>
          </a:p>
          <a:p>
            <a:endParaRPr lang="fr-FR" sz="2400" dirty="0"/>
          </a:p>
        </p:txBody>
      </p:sp>
    </p:spTree>
    <p:extLst>
      <p:ext uri="{BB962C8B-B14F-4D97-AF65-F5344CB8AC3E}">
        <p14:creationId xmlns:p14="http://schemas.microsoft.com/office/powerpoint/2010/main" val="3257345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Table"/>
          <p:cNvPicPr>
            <a:picLocks noChangeAspect="1" noChangeArrowheads="1"/>
          </p:cNvPicPr>
          <p:nvPr/>
        </p:nvPicPr>
        <p:blipFill>
          <a:blip r:embed="rId2" cstate="print">
            <a:clrChange>
              <a:clrFrom>
                <a:srgbClr val="FFFFFF"/>
              </a:clrFrom>
              <a:clrTo>
                <a:srgbClr val="FFFFFF">
                  <a:alpha val="0"/>
                </a:srgbClr>
              </a:clrTo>
            </a:clrChange>
          </a:blip>
          <a:srcRect t="2222" b="26683"/>
          <a:stretch>
            <a:fillRect/>
          </a:stretch>
        </p:blipFill>
        <p:spPr bwMode="auto">
          <a:xfrm rot="21106031">
            <a:off x="52385" y="1681542"/>
            <a:ext cx="7891148" cy="4208612"/>
          </a:xfrm>
          <a:prstGeom prst="rect">
            <a:avLst/>
          </a:prstGeom>
          <a:noFill/>
          <a:ln w="9525">
            <a:noFill/>
            <a:miter lim="800000"/>
            <a:headEnd/>
            <a:tailEnd/>
          </a:ln>
          <a:effectLst/>
        </p:spPr>
      </p:pic>
      <p:sp>
        <p:nvSpPr>
          <p:cNvPr id="2" name="Titre 1"/>
          <p:cNvSpPr>
            <a:spLocks noGrp="1"/>
          </p:cNvSpPr>
          <p:nvPr>
            <p:ph type="title"/>
          </p:nvPr>
        </p:nvSpPr>
        <p:spPr>
          <a:xfrm>
            <a:off x="457200" y="-4762"/>
            <a:ext cx="8229600" cy="1143000"/>
          </a:xfrm>
        </p:spPr>
        <p:txBody>
          <a:bodyPr/>
          <a:lstStyle/>
          <a:p>
            <a:r>
              <a:rPr lang="fr-FR" dirty="0" smtClean="0"/>
              <a:t>AGATA upgrade: </a:t>
            </a:r>
            <a:r>
              <a:rPr lang="fr-FR" dirty="0" err="1" smtClean="0"/>
              <a:t>Physics</a:t>
            </a:r>
            <a:r>
              <a:rPr lang="fr-FR" dirty="0" smtClean="0"/>
              <a:t> Program</a:t>
            </a:r>
            <a:endParaRPr lang="fr-FR" dirty="0"/>
          </a:p>
        </p:txBody>
      </p:sp>
      <p:sp>
        <p:nvSpPr>
          <p:cNvPr id="19" name="ZoneTexte 18"/>
          <p:cNvSpPr txBox="1"/>
          <p:nvPr/>
        </p:nvSpPr>
        <p:spPr>
          <a:xfrm>
            <a:off x="2297517" y="5438104"/>
            <a:ext cx="2081519" cy="461665"/>
          </a:xfrm>
          <a:prstGeom prst="rect">
            <a:avLst/>
          </a:prstGeom>
          <a:noFill/>
          <a:ln>
            <a:noFill/>
          </a:ln>
        </p:spPr>
        <p:txBody>
          <a:bodyPr wrap="none" rtlCol="0">
            <a:spAutoFit/>
          </a:bodyPr>
          <a:lstStyle/>
          <a:p>
            <a:r>
              <a:rPr lang="fr-FR" sz="2400" dirty="0" err="1"/>
              <a:t>D</a:t>
            </a:r>
            <a:r>
              <a:rPr lang="fr-FR" sz="2400" dirty="0" err="1" smtClean="0"/>
              <a:t>rip</a:t>
            </a:r>
            <a:r>
              <a:rPr lang="fr-FR" sz="2400" dirty="0"/>
              <a:t>-</a:t>
            </a:r>
            <a:r>
              <a:rPr lang="fr-FR" sz="2400" dirty="0" smtClean="0"/>
              <a:t>line </a:t>
            </a:r>
            <a:r>
              <a:rPr lang="fr-FR" sz="2400" dirty="0" err="1" smtClean="0"/>
              <a:t>nuclei</a:t>
            </a:r>
            <a:endParaRPr lang="fr-FR" sz="2400" dirty="0"/>
          </a:p>
        </p:txBody>
      </p:sp>
      <p:sp>
        <p:nvSpPr>
          <p:cNvPr id="34" name="ZoneTexte 33"/>
          <p:cNvSpPr txBox="1"/>
          <p:nvPr/>
        </p:nvSpPr>
        <p:spPr>
          <a:xfrm>
            <a:off x="1101945" y="2628899"/>
            <a:ext cx="1736321" cy="461665"/>
          </a:xfrm>
          <a:prstGeom prst="rect">
            <a:avLst/>
          </a:prstGeom>
          <a:noFill/>
        </p:spPr>
        <p:txBody>
          <a:bodyPr wrap="square" rtlCol="0">
            <a:spAutoFit/>
          </a:bodyPr>
          <a:lstStyle/>
          <a:p>
            <a:r>
              <a:rPr lang="fr-FR" sz="2400" dirty="0" smtClean="0">
                <a:solidFill>
                  <a:schemeClr val="accent2">
                    <a:lumMod val="60000"/>
                    <a:lumOff val="40000"/>
                  </a:schemeClr>
                </a:solidFill>
              </a:rPr>
              <a:t>N~Z </a:t>
            </a:r>
            <a:r>
              <a:rPr lang="fr-FR" sz="2400" dirty="0" err="1" smtClean="0">
                <a:solidFill>
                  <a:schemeClr val="accent2">
                    <a:lumMod val="60000"/>
                    <a:lumOff val="40000"/>
                  </a:schemeClr>
                </a:solidFill>
              </a:rPr>
              <a:t>nuclei</a:t>
            </a:r>
            <a:endParaRPr lang="fr-FR" sz="2400" dirty="0" smtClean="0">
              <a:solidFill>
                <a:schemeClr val="accent2">
                  <a:lumMod val="60000"/>
                  <a:lumOff val="40000"/>
                </a:schemeClr>
              </a:solidFill>
            </a:endParaRPr>
          </a:p>
        </p:txBody>
      </p:sp>
      <p:sp>
        <p:nvSpPr>
          <p:cNvPr id="37" name="ZoneTexte 36"/>
          <p:cNvSpPr txBox="1"/>
          <p:nvPr/>
        </p:nvSpPr>
        <p:spPr>
          <a:xfrm>
            <a:off x="1031290" y="1251799"/>
            <a:ext cx="3613951" cy="461665"/>
          </a:xfrm>
          <a:prstGeom prst="rect">
            <a:avLst/>
          </a:prstGeom>
          <a:noFill/>
        </p:spPr>
        <p:txBody>
          <a:bodyPr wrap="square" rtlCol="0">
            <a:spAutoFit/>
          </a:bodyPr>
          <a:lstStyle/>
          <a:p>
            <a:r>
              <a:rPr lang="fr-FR" sz="2400" dirty="0" err="1" smtClean="0">
                <a:solidFill>
                  <a:schemeClr val="accent4">
                    <a:lumMod val="40000"/>
                    <a:lumOff val="60000"/>
                  </a:schemeClr>
                </a:solidFill>
              </a:rPr>
              <a:t>Nuclei</a:t>
            </a:r>
            <a:r>
              <a:rPr lang="fr-FR" sz="2400" dirty="0" smtClean="0">
                <a:solidFill>
                  <a:schemeClr val="accent4">
                    <a:lumMod val="40000"/>
                    <a:lumOff val="60000"/>
                  </a:schemeClr>
                </a:solidFill>
              </a:rPr>
              <a:t> </a:t>
            </a:r>
            <a:r>
              <a:rPr lang="fr-FR" sz="2400" dirty="0" err="1" smtClean="0">
                <a:solidFill>
                  <a:schemeClr val="accent4">
                    <a:lumMod val="40000"/>
                    <a:lumOff val="60000"/>
                  </a:schemeClr>
                </a:solidFill>
              </a:rPr>
              <a:t>at</a:t>
            </a:r>
            <a:r>
              <a:rPr lang="fr-FR" sz="2400" dirty="0" smtClean="0">
                <a:solidFill>
                  <a:schemeClr val="accent4">
                    <a:lumMod val="40000"/>
                    <a:lumOff val="60000"/>
                  </a:schemeClr>
                </a:solidFill>
              </a:rPr>
              <a:t> the </a:t>
            </a:r>
            <a:r>
              <a:rPr lang="fr-FR" sz="2400" dirty="0" err="1" smtClean="0">
                <a:solidFill>
                  <a:schemeClr val="accent4">
                    <a:lumMod val="40000"/>
                    <a:lumOff val="60000"/>
                  </a:schemeClr>
                </a:solidFill>
              </a:rPr>
              <a:t>highest</a:t>
            </a:r>
            <a:r>
              <a:rPr lang="fr-FR" sz="2400" dirty="0" smtClean="0">
                <a:solidFill>
                  <a:schemeClr val="accent4">
                    <a:lumMod val="40000"/>
                    <a:lumOff val="60000"/>
                  </a:schemeClr>
                </a:solidFill>
              </a:rPr>
              <a:t> spins</a:t>
            </a:r>
          </a:p>
        </p:txBody>
      </p:sp>
      <p:sp>
        <p:nvSpPr>
          <p:cNvPr id="3" name="Flèche vers la droite 2"/>
          <p:cNvSpPr/>
          <p:nvPr/>
        </p:nvSpPr>
        <p:spPr>
          <a:xfrm rot="2515418">
            <a:off x="4217154" y="3989598"/>
            <a:ext cx="990600" cy="469900"/>
          </a:xfrm>
          <a:custGeom>
            <a:avLst/>
            <a:gdLst>
              <a:gd name="connsiteX0" fmla="*/ 0 w 990600"/>
              <a:gd name="connsiteY0" fmla="*/ 11747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0 w 990600"/>
              <a:gd name="connsiteY7" fmla="*/ 117475 h 469900"/>
              <a:gd name="connsiteX0" fmla="*/ 10219 w 990600"/>
              <a:gd name="connsiteY0" fmla="*/ 199390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0219 w 990600"/>
              <a:gd name="connsiteY7" fmla="*/ 199390 h 469900"/>
              <a:gd name="connsiteX0" fmla="*/ 14149 w 990600"/>
              <a:gd name="connsiteY0" fmla="*/ 23089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4149 w 990600"/>
              <a:gd name="connsiteY7" fmla="*/ 230895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469900">
                <a:moveTo>
                  <a:pt x="14149" y="230895"/>
                </a:moveTo>
                <a:lnTo>
                  <a:pt x="755650" y="117475"/>
                </a:lnTo>
                <a:lnTo>
                  <a:pt x="755650" y="0"/>
                </a:lnTo>
                <a:lnTo>
                  <a:pt x="990600" y="234950"/>
                </a:lnTo>
                <a:lnTo>
                  <a:pt x="755650" y="469900"/>
                </a:lnTo>
                <a:lnTo>
                  <a:pt x="755650" y="352425"/>
                </a:lnTo>
                <a:lnTo>
                  <a:pt x="0" y="352425"/>
                </a:lnTo>
                <a:lnTo>
                  <a:pt x="14149" y="230895"/>
                </a:lnTo>
                <a:close/>
              </a:path>
            </a:pathLst>
          </a:custGeom>
          <a:solidFill>
            <a:schemeClr val="bg2">
              <a:lumMod val="20000"/>
              <a:lumOff val="80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Flèche vers la droite 2"/>
          <p:cNvSpPr/>
          <p:nvPr/>
        </p:nvSpPr>
        <p:spPr>
          <a:xfrm rot="13325101">
            <a:off x="2868025" y="2900284"/>
            <a:ext cx="990600" cy="469900"/>
          </a:xfrm>
          <a:custGeom>
            <a:avLst/>
            <a:gdLst>
              <a:gd name="connsiteX0" fmla="*/ 0 w 990600"/>
              <a:gd name="connsiteY0" fmla="*/ 11747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0 w 990600"/>
              <a:gd name="connsiteY7" fmla="*/ 117475 h 469900"/>
              <a:gd name="connsiteX0" fmla="*/ 10219 w 990600"/>
              <a:gd name="connsiteY0" fmla="*/ 199390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0219 w 990600"/>
              <a:gd name="connsiteY7" fmla="*/ 199390 h 469900"/>
              <a:gd name="connsiteX0" fmla="*/ 14149 w 990600"/>
              <a:gd name="connsiteY0" fmla="*/ 23089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4149 w 990600"/>
              <a:gd name="connsiteY7" fmla="*/ 230895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469900">
                <a:moveTo>
                  <a:pt x="14149" y="230895"/>
                </a:moveTo>
                <a:lnTo>
                  <a:pt x="755650" y="117475"/>
                </a:lnTo>
                <a:lnTo>
                  <a:pt x="755650" y="0"/>
                </a:lnTo>
                <a:lnTo>
                  <a:pt x="990600" y="234950"/>
                </a:lnTo>
                <a:lnTo>
                  <a:pt x="755650" y="469900"/>
                </a:lnTo>
                <a:lnTo>
                  <a:pt x="755650" y="352425"/>
                </a:lnTo>
                <a:lnTo>
                  <a:pt x="0" y="352425"/>
                </a:lnTo>
                <a:lnTo>
                  <a:pt x="14149" y="230895"/>
                </a:lnTo>
                <a:close/>
              </a:path>
            </a:pathLst>
          </a:custGeom>
          <a:solidFill>
            <a:schemeClr val="accent2">
              <a:lumMod val="20000"/>
              <a:lumOff val="8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rot="21120000">
            <a:off x="7869600" y="933600"/>
            <a:ext cx="133200" cy="438373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4379036" y="5959925"/>
            <a:ext cx="4623681" cy="461665"/>
          </a:xfrm>
          <a:prstGeom prst="rect">
            <a:avLst/>
          </a:prstGeom>
          <a:noFill/>
          <a:ln>
            <a:noFill/>
          </a:ln>
        </p:spPr>
        <p:txBody>
          <a:bodyPr wrap="none" rtlCol="0">
            <a:spAutoFit/>
          </a:bodyPr>
          <a:lstStyle/>
          <a:p>
            <a:r>
              <a:rPr lang="fr-FR" sz="2400" dirty="0" err="1" smtClean="0"/>
              <a:t>Nuclei</a:t>
            </a:r>
            <a:r>
              <a:rPr lang="fr-FR" sz="2400" dirty="0" smtClean="0"/>
              <a:t> </a:t>
            </a:r>
            <a:r>
              <a:rPr lang="fr-FR" sz="2400" dirty="0" err="1" smtClean="0"/>
              <a:t>around</a:t>
            </a:r>
            <a:r>
              <a:rPr lang="fr-FR" sz="2400" dirty="0" smtClean="0"/>
              <a:t> double </a:t>
            </a:r>
            <a:r>
              <a:rPr lang="fr-FR" sz="2400" dirty="0" err="1" smtClean="0"/>
              <a:t>shell</a:t>
            </a:r>
            <a:r>
              <a:rPr lang="fr-FR" sz="2400" dirty="0" smtClean="0"/>
              <a:t> </a:t>
            </a:r>
            <a:r>
              <a:rPr lang="fr-FR" sz="2400" dirty="0" err="1" smtClean="0"/>
              <a:t>closures</a:t>
            </a:r>
            <a:endParaRPr lang="fr-FR" sz="2400" dirty="0" smtClean="0"/>
          </a:p>
        </p:txBody>
      </p:sp>
      <p:sp>
        <p:nvSpPr>
          <p:cNvPr id="18" name="Flèche vers la droite 2"/>
          <p:cNvSpPr/>
          <p:nvPr/>
        </p:nvSpPr>
        <p:spPr>
          <a:xfrm rot="20599064">
            <a:off x="7731832" y="1861050"/>
            <a:ext cx="1097135" cy="469900"/>
          </a:xfrm>
          <a:custGeom>
            <a:avLst/>
            <a:gdLst>
              <a:gd name="connsiteX0" fmla="*/ 0 w 990600"/>
              <a:gd name="connsiteY0" fmla="*/ 11747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0 w 990600"/>
              <a:gd name="connsiteY7" fmla="*/ 117475 h 469900"/>
              <a:gd name="connsiteX0" fmla="*/ 10219 w 990600"/>
              <a:gd name="connsiteY0" fmla="*/ 199390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0219 w 990600"/>
              <a:gd name="connsiteY7" fmla="*/ 199390 h 469900"/>
              <a:gd name="connsiteX0" fmla="*/ 14149 w 990600"/>
              <a:gd name="connsiteY0" fmla="*/ 23089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4149 w 990600"/>
              <a:gd name="connsiteY7" fmla="*/ 230895 h 469900"/>
              <a:gd name="connsiteX0" fmla="*/ 0 w 1097135"/>
              <a:gd name="connsiteY0" fmla="*/ 198029 h 469900"/>
              <a:gd name="connsiteX1" fmla="*/ 862185 w 1097135"/>
              <a:gd name="connsiteY1" fmla="*/ 117475 h 469900"/>
              <a:gd name="connsiteX2" fmla="*/ 862185 w 1097135"/>
              <a:gd name="connsiteY2" fmla="*/ 0 h 469900"/>
              <a:gd name="connsiteX3" fmla="*/ 1097135 w 1097135"/>
              <a:gd name="connsiteY3" fmla="*/ 234950 h 469900"/>
              <a:gd name="connsiteX4" fmla="*/ 862185 w 1097135"/>
              <a:gd name="connsiteY4" fmla="*/ 469900 h 469900"/>
              <a:gd name="connsiteX5" fmla="*/ 862185 w 1097135"/>
              <a:gd name="connsiteY5" fmla="*/ 352425 h 469900"/>
              <a:gd name="connsiteX6" fmla="*/ 106535 w 1097135"/>
              <a:gd name="connsiteY6" fmla="*/ 352425 h 469900"/>
              <a:gd name="connsiteX7" fmla="*/ 0 w 1097135"/>
              <a:gd name="connsiteY7" fmla="*/ 198029 h 469900"/>
              <a:gd name="connsiteX0" fmla="*/ 0 w 1097135"/>
              <a:gd name="connsiteY0" fmla="*/ 198029 h 469900"/>
              <a:gd name="connsiteX1" fmla="*/ 862185 w 1097135"/>
              <a:gd name="connsiteY1" fmla="*/ 117475 h 469900"/>
              <a:gd name="connsiteX2" fmla="*/ 862185 w 1097135"/>
              <a:gd name="connsiteY2" fmla="*/ 0 h 469900"/>
              <a:gd name="connsiteX3" fmla="*/ 1097135 w 1097135"/>
              <a:gd name="connsiteY3" fmla="*/ 234950 h 469900"/>
              <a:gd name="connsiteX4" fmla="*/ 862185 w 1097135"/>
              <a:gd name="connsiteY4" fmla="*/ 469900 h 469900"/>
              <a:gd name="connsiteX5" fmla="*/ 862185 w 1097135"/>
              <a:gd name="connsiteY5" fmla="*/ 352425 h 469900"/>
              <a:gd name="connsiteX6" fmla="*/ 5154 w 1097135"/>
              <a:gd name="connsiteY6" fmla="*/ 376269 h 469900"/>
              <a:gd name="connsiteX7" fmla="*/ 0 w 1097135"/>
              <a:gd name="connsiteY7" fmla="*/ 198029 h 469900"/>
              <a:gd name="connsiteX0" fmla="*/ 0 w 1097135"/>
              <a:gd name="connsiteY0" fmla="*/ 198029 h 469900"/>
              <a:gd name="connsiteX1" fmla="*/ 862185 w 1097135"/>
              <a:gd name="connsiteY1" fmla="*/ 117475 h 469900"/>
              <a:gd name="connsiteX2" fmla="*/ 862185 w 1097135"/>
              <a:gd name="connsiteY2" fmla="*/ 0 h 469900"/>
              <a:gd name="connsiteX3" fmla="*/ 1097135 w 1097135"/>
              <a:gd name="connsiteY3" fmla="*/ 234950 h 469900"/>
              <a:gd name="connsiteX4" fmla="*/ 862185 w 1097135"/>
              <a:gd name="connsiteY4" fmla="*/ 469900 h 469900"/>
              <a:gd name="connsiteX5" fmla="*/ 862185 w 1097135"/>
              <a:gd name="connsiteY5" fmla="*/ 352425 h 469900"/>
              <a:gd name="connsiteX6" fmla="*/ 12799 w 1097135"/>
              <a:gd name="connsiteY6" fmla="*/ 407085 h 469900"/>
              <a:gd name="connsiteX7" fmla="*/ 0 w 1097135"/>
              <a:gd name="connsiteY7" fmla="*/ 198029 h 469900"/>
              <a:gd name="connsiteX0" fmla="*/ 0 w 1097135"/>
              <a:gd name="connsiteY0" fmla="*/ 198029 h 469900"/>
              <a:gd name="connsiteX1" fmla="*/ 862185 w 1097135"/>
              <a:gd name="connsiteY1" fmla="*/ 117475 h 469900"/>
              <a:gd name="connsiteX2" fmla="*/ 862185 w 1097135"/>
              <a:gd name="connsiteY2" fmla="*/ 0 h 469900"/>
              <a:gd name="connsiteX3" fmla="*/ 1097135 w 1097135"/>
              <a:gd name="connsiteY3" fmla="*/ 234950 h 469900"/>
              <a:gd name="connsiteX4" fmla="*/ 862185 w 1097135"/>
              <a:gd name="connsiteY4" fmla="*/ 469900 h 469900"/>
              <a:gd name="connsiteX5" fmla="*/ 862185 w 1097135"/>
              <a:gd name="connsiteY5" fmla="*/ 352425 h 469900"/>
              <a:gd name="connsiteX6" fmla="*/ 13561 w 1097135"/>
              <a:gd name="connsiteY6" fmla="*/ 325769 h 469900"/>
              <a:gd name="connsiteX7" fmla="*/ 0 w 1097135"/>
              <a:gd name="connsiteY7" fmla="*/ 198029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135" h="469900">
                <a:moveTo>
                  <a:pt x="0" y="198029"/>
                </a:moveTo>
                <a:lnTo>
                  <a:pt x="862185" y="117475"/>
                </a:lnTo>
                <a:lnTo>
                  <a:pt x="862185" y="0"/>
                </a:lnTo>
                <a:lnTo>
                  <a:pt x="1097135" y="234950"/>
                </a:lnTo>
                <a:lnTo>
                  <a:pt x="862185" y="469900"/>
                </a:lnTo>
                <a:lnTo>
                  <a:pt x="862185" y="352425"/>
                </a:lnTo>
                <a:lnTo>
                  <a:pt x="13561" y="325769"/>
                </a:lnTo>
                <a:lnTo>
                  <a:pt x="0" y="198029"/>
                </a:lnTo>
                <a:close/>
              </a:path>
            </a:pathLst>
          </a:custGeom>
          <a:solidFill>
            <a:schemeClr val="accent6">
              <a:lumMod val="20000"/>
              <a:lumOff val="8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6392731" y="1239102"/>
            <a:ext cx="2567680" cy="461665"/>
          </a:xfrm>
          <a:prstGeom prst="rect">
            <a:avLst/>
          </a:prstGeom>
          <a:noFill/>
          <a:ln>
            <a:noFill/>
          </a:ln>
        </p:spPr>
        <p:txBody>
          <a:bodyPr wrap="none" rtlCol="0">
            <a:spAutoFit/>
          </a:bodyPr>
          <a:lstStyle/>
          <a:p>
            <a:r>
              <a:rPr lang="fr-FR" sz="2400" dirty="0" smtClean="0">
                <a:solidFill>
                  <a:schemeClr val="accent6">
                    <a:lumMod val="40000"/>
                    <a:lumOff val="60000"/>
                  </a:schemeClr>
                </a:solidFill>
              </a:rPr>
              <a:t>Super Heavy </a:t>
            </a:r>
            <a:r>
              <a:rPr lang="fr-FR" sz="2400" dirty="0" err="1" smtClean="0">
                <a:solidFill>
                  <a:schemeClr val="accent6">
                    <a:lumMod val="40000"/>
                    <a:lumOff val="60000"/>
                  </a:schemeClr>
                </a:solidFill>
              </a:rPr>
              <a:t>nuclei</a:t>
            </a:r>
            <a:endParaRPr lang="fr-FR" sz="2400" dirty="0">
              <a:solidFill>
                <a:schemeClr val="accent6">
                  <a:lumMod val="40000"/>
                  <a:lumOff val="60000"/>
                </a:schemeClr>
              </a:solidFill>
            </a:endParaRPr>
          </a:p>
        </p:txBody>
      </p:sp>
      <p:sp>
        <p:nvSpPr>
          <p:cNvPr id="21" name="Flèche vers la droite 2"/>
          <p:cNvSpPr/>
          <p:nvPr/>
        </p:nvSpPr>
        <p:spPr>
          <a:xfrm rot="16373282">
            <a:off x="3393084" y="2113517"/>
            <a:ext cx="990600" cy="469900"/>
          </a:xfrm>
          <a:custGeom>
            <a:avLst/>
            <a:gdLst>
              <a:gd name="connsiteX0" fmla="*/ 0 w 990600"/>
              <a:gd name="connsiteY0" fmla="*/ 11747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0 w 990600"/>
              <a:gd name="connsiteY7" fmla="*/ 117475 h 469900"/>
              <a:gd name="connsiteX0" fmla="*/ 10219 w 990600"/>
              <a:gd name="connsiteY0" fmla="*/ 199390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0219 w 990600"/>
              <a:gd name="connsiteY7" fmla="*/ 199390 h 469900"/>
              <a:gd name="connsiteX0" fmla="*/ 14149 w 990600"/>
              <a:gd name="connsiteY0" fmla="*/ 230895 h 469900"/>
              <a:gd name="connsiteX1" fmla="*/ 755650 w 990600"/>
              <a:gd name="connsiteY1" fmla="*/ 117475 h 469900"/>
              <a:gd name="connsiteX2" fmla="*/ 755650 w 990600"/>
              <a:gd name="connsiteY2" fmla="*/ 0 h 469900"/>
              <a:gd name="connsiteX3" fmla="*/ 990600 w 990600"/>
              <a:gd name="connsiteY3" fmla="*/ 234950 h 469900"/>
              <a:gd name="connsiteX4" fmla="*/ 755650 w 990600"/>
              <a:gd name="connsiteY4" fmla="*/ 469900 h 469900"/>
              <a:gd name="connsiteX5" fmla="*/ 755650 w 990600"/>
              <a:gd name="connsiteY5" fmla="*/ 352425 h 469900"/>
              <a:gd name="connsiteX6" fmla="*/ 0 w 990600"/>
              <a:gd name="connsiteY6" fmla="*/ 352425 h 469900"/>
              <a:gd name="connsiteX7" fmla="*/ 14149 w 990600"/>
              <a:gd name="connsiteY7" fmla="*/ 230895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469900">
                <a:moveTo>
                  <a:pt x="14149" y="230895"/>
                </a:moveTo>
                <a:lnTo>
                  <a:pt x="755650" y="117475"/>
                </a:lnTo>
                <a:lnTo>
                  <a:pt x="755650" y="0"/>
                </a:lnTo>
                <a:lnTo>
                  <a:pt x="990600" y="234950"/>
                </a:lnTo>
                <a:lnTo>
                  <a:pt x="755650" y="469900"/>
                </a:lnTo>
                <a:lnTo>
                  <a:pt x="755650" y="352425"/>
                </a:lnTo>
                <a:lnTo>
                  <a:pt x="0" y="352425"/>
                </a:lnTo>
                <a:lnTo>
                  <a:pt x="14149" y="230895"/>
                </a:lnTo>
                <a:close/>
              </a:path>
            </a:pathLst>
          </a:custGeom>
          <a:solidFill>
            <a:schemeClr val="accent4">
              <a:lumMod val="20000"/>
              <a:lumOff val="8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5280686" y="4499456"/>
            <a:ext cx="2589471" cy="461665"/>
          </a:xfrm>
          <a:prstGeom prst="rect">
            <a:avLst/>
          </a:prstGeom>
          <a:noFill/>
        </p:spPr>
        <p:txBody>
          <a:bodyPr wrap="none" rtlCol="0">
            <a:spAutoFit/>
          </a:bodyPr>
          <a:lstStyle/>
          <a:p>
            <a:r>
              <a:rPr lang="fr-FR" sz="2400" dirty="0" smtClean="0"/>
              <a:t>Neutron </a:t>
            </a:r>
            <a:r>
              <a:rPr lang="fr-FR" sz="2400" dirty="0" err="1" smtClean="0"/>
              <a:t>rich</a:t>
            </a:r>
            <a:r>
              <a:rPr lang="fr-FR" sz="2400" dirty="0" smtClean="0"/>
              <a:t> </a:t>
            </a:r>
            <a:r>
              <a:rPr lang="fr-FR" sz="2400" dirty="0" err="1" smtClean="0"/>
              <a:t>nuclei</a:t>
            </a:r>
            <a:endParaRPr lang="fr-FR" sz="2400" dirty="0"/>
          </a:p>
        </p:txBody>
      </p:sp>
    </p:spTree>
    <p:extLst>
      <p:ext uri="{BB962C8B-B14F-4D97-AF65-F5344CB8AC3E}">
        <p14:creationId xmlns:p14="http://schemas.microsoft.com/office/powerpoint/2010/main" val="33029314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157"/>
            <a:ext cx="8229600" cy="1143000"/>
          </a:xfrm>
        </p:spPr>
        <p:txBody>
          <a:bodyPr>
            <a:normAutofit/>
          </a:bodyPr>
          <a:lstStyle/>
          <a:p>
            <a:r>
              <a:rPr lang="fr-FR" dirty="0" err="1" smtClean="0"/>
              <a:t>Pushing</a:t>
            </a:r>
            <a:r>
              <a:rPr lang="fr-FR" dirty="0" smtClean="0"/>
              <a:t> the </a:t>
            </a:r>
            <a:r>
              <a:rPr lang="fr-FR" dirty="0" err="1" smtClean="0"/>
              <a:t>limits</a:t>
            </a:r>
            <a:r>
              <a:rPr lang="fr-FR" dirty="0" smtClean="0"/>
              <a:t> of Z &amp; A</a:t>
            </a:r>
            <a:endParaRPr lang="fr-FR" dirty="0"/>
          </a:p>
        </p:txBody>
      </p:sp>
      <p:pic>
        <p:nvPicPr>
          <p:cNvPr id="24" name="Picture 8" descr="Rf_gsb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789290"/>
            <a:ext cx="3832401" cy="2774333"/>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441642" y="3831054"/>
            <a:ext cx="620683" cy="369332"/>
          </a:xfrm>
          <a:prstGeom prst="rect">
            <a:avLst/>
          </a:prstGeom>
          <a:solidFill>
            <a:srgbClr val="FFFFFF"/>
          </a:solidFill>
          <a:ln>
            <a:solidFill>
              <a:srgbClr val="000000"/>
            </a:solidFill>
          </a:ln>
        </p:spPr>
        <p:txBody>
          <a:bodyPr wrap="none" rtlCol="0">
            <a:spAutoFit/>
          </a:bodyPr>
          <a:lstStyle/>
          <a:p>
            <a:r>
              <a:rPr lang="fr-FR" baseline="30000" dirty="0" smtClean="0">
                <a:solidFill>
                  <a:srgbClr val="000000"/>
                </a:solidFill>
              </a:rPr>
              <a:t>256</a:t>
            </a:r>
            <a:r>
              <a:rPr lang="fr-FR" dirty="0" smtClean="0">
                <a:solidFill>
                  <a:srgbClr val="000000"/>
                </a:solidFill>
              </a:rPr>
              <a:t>Rf</a:t>
            </a:r>
            <a:endParaRPr lang="fr-FR" dirty="0">
              <a:solidFill>
                <a:srgbClr val="000000"/>
              </a:solidFill>
            </a:endParaRPr>
          </a:p>
        </p:txBody>
      </p:sp>
      <p:sp>
        <p:nvSpPr>
          <p:cNvPr id="26" name="Text Box 22"/>
          <p:cNvSpPr txBox="1">
            <a:spLocks noChangeArrowheads="1"/>
          </p:cNvSpPr>
          <p:nvPr/>
        </p:nvSpPr>
        <p:spPr bwMode="auto">
          <a:xfrm>
            <a:off x="152400" y="6532146"/>
            <a:ext cx="43732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i="1" dirty="0"/>
              <a:t>P.T. </a:t>
            </a:r>
            <a:r>
              <a:rPr lang="en-GB" sz="1600" i="1" dirty="0" err="1"/>
              <a:t>Greenlees</a:t>
            </a:r>
            <a:r>
              <a:rPr lang="en-GB" sz="1600" i="1" dirty="0"/>
              <a:t>, </a:t>
            </a:r>
            <a:r>
              <a:rPr lang="en-GB" sz="1600" i="1" dirty="0" smtClean="0"/>
              <a:t>Phys. Rev. </a:t>
            </a:r>
            <a:r>
              <a:rPr lang="en-GB" sz="1600" i="1" dirty="0" err="1" smtClean="0"/>
              <a:t>Lett</a:t>
            </a:r>
            <a:r>
              <a:rPr lang="en-GB" sz="1600" i="1" dirty="0" smtClean="0"/>
              <a:t>. 109 (2012) 012501</a:t>
            </a:r>
            <a:endParaRPr lang="en-GB" sz="1600" i="1" dirty="0"/>
          </a:p>
        </p:txBody>
      </p:sp>
      <p:pic>
        <p:nvPicPr>
          <p:cNvPr id="28" name="Picture 6" descr="header_an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2635" y="4015720"/>
            <a:ext cx="699405" cy="8159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64060" y="3947988"/>
            <a:ext cx="432705" cy="215999"/>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1" name="Grouper 10"/>
          <p:cNvGrpSpPr/>
          <p:nvPr/>
        </p:nvGrpSpPr>
        <p:grpSpPr>
          <a:xfrm>
            <a:off x="355600" y="1006703"/>
            <a:ext cx="3334667" cy="2683906"/>
            <a:chOff x="355600" y="1006703"/>
            <a:chExt cx="3334667" cy="2683906"/>
          </a:xfrm>
        </p:grpSpPr>
        <p:pic>
          <p:nvPicPr>
            <p:cNvPr id="38" name="Image 37" descr="TopCha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00" y="1006703"/>
              <a:ext cx="3334667" cy="2683906"/>
            </a:xfrm>
            <a:prstGeom prst="rect">
              <a:avLst/>
            </a:prstGeom>
          </p:spPr>
        </p:pic>
        <p:cxnSp>
          <p:nvCxnSpPr>
            <p:cNvPr id="6" name="Connecteur droit avec flèche 5"/>
            <p:cNvCxnSpPr/>
            <p:nvPr/>
          </p:nvCxnSpPr>
          <p:spPr>
            <a:xfrm>
              <a:off x="1121079" y="3577958"/>
              <a:ext cx="12827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flipV="1">
              <a:off x="444500" y="1354332"/>
              <a:ext cx="0" cy="96396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2441879" y="3291692"/>
              <a:ext cx="333670" cy="369332"/>
            </a:xfrm>
            <a:prstGeom prst="rect">
              <a:avLst/>
            </a:prstGeom>
            <a:noFill/>
          </p:spPr>
          <p:txBody>
            <a:bodyPr wrap="none" rtlCol="0">
              <a:spAutoFit/>
            </a:bodyPr>
            <a:lstStyle/>
            <a:p>
              <a:r>
                <a:rPr lang="fr-FR" dirty="0" smtClean="0">
                  <a:solidFill>
                    <a:srgbClr val="000000"/>
                  </a:solidFill>
                </a:rPr>
                <a:t>N</a:t>
              </a:r>
              <a:endParaRPr lang="fr-FR" dirty="0">
                <a:solidFill>
                  <a:srgbClr val="000000"/>
                </a:solidFill>
              </a:endParaRPr>
            </a:p>
          </p:txBody>
        </p:sp>
        <p:sp>
          <p:nvSpPr>
            <p:cNvPr id="40" name="ZoneTexte 39"/>
            <p:cNvSpPr txBox="1"/>
            <p:nvPr/>
          </p:nvSpPr>
          <p:spPr>
            <a:xfrm>
              <a:off x="368300" y="1006703"/>
              <a:ext cx="292756" cy="369332"/>
            </a:xfrm>
            <a:prstGeom prst="rect">
              <a:avLst/>
            </a:prstGeom>
            <a:noFill/>
          </p:spPr>
          <p:txBody>
            <a:bodyPr wrap="none" rtlCol="0">
              <a:spAutoFit/>
            </a:bodyPr>
            <a:lstStyle/>
            <a:p>
              <a:r>
                <a:rPr lang="fr-FR" dirty="0">
                  <a:solidFill>
                    <a:srgbClr val="000000"/>
                  </a:solidFill>
                </a:rPr>
                <a:t>Z</a:t>
              </a:r>
            </a:p>
          </p:txBody>
        </p:sp>
      </p:grpSp>
      <p:sp>
        <p:nvSpPr>
          <p:cNvPr id="12" name="ZoneTexte 11"/>
          <p:cNvSpPr txBox="1"/>
          <p:nvPr/>
        </p:nvSpPr>
        <p:spPr>
          <a:xfrm>
            <a:off x="1179319" y="1058334"/>
            <a:ext cx="680144" cy="369332"/>
          </a:xfrm>
          <a:prstGeom prst="rect">
            <a:avLst/>
          </a:prstGeom>
          <a:noFill/>
          <a:ln>
            <a:solidFill>
              <a:srgbClr val="000000"/>
            </a:solidFill>
          </a:ln>
        </p:spPr>
        <p:txBody>
          <a:bodyPr wrap="none" rtlCol="0">
            <a:spAutoFit/>
          </a:bodyPr>
          <a:lstStyle/>
          <a:p>
            <a:r>
              <a:rPr lang="fr-FR" baseline="30000" dirty="0" smtClean="0">
                <a:solidFill>
                  <a:srgbClr val="000000"/>
                </a:solidFill>
              </a:rPr>
              <a:t>294</a:t>
            </a:r>
            <a:r>
              <a:rPr lang="fr-FR" dirty="0" smtClean="0">
                <a:solidFill>
                  <a:srgbClr val="000000"/>
                </a:solidFill>
              </a:rPr>
              <a:t>Og</a:t>
            </a:r>
            <a:endParaRPr lang="fr-FR" dirty="0">
              <a:solidFill>
                <a:srgbClr val="000000"/>
              </a:solidFill>
            </a:endParaRPr>
          </a:p>
        </p:txBody>
      </p:sp>
      <p:cxnSp>
        <p:nvCxnSpPr>
          <p:cNvPr id="14" name="Connecteur droit avec flèche 13"/>
          <p:cNvCxnSpPr/>
          <p:nvPr/>
        </p:nvCxnSpPr>
        <p:spPr>
          <a:xfrm flipV="1">
            <a:off x="1859463" y="1079500"/>
            <a:ext cx="1112337" cy="1100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1" name="ZoneTexte 40"/>
          <p:cNvSpPr txBox="1"/>
          <p:nvPr/>
        </p:nvSpPr>
        <p:spPr>
          <a:xfrm>
            <a:off x="2573231" y="2323996"/>
            <a:ext cx="620683" cy="369332"/>
          </a:xfrm>
          <a:prstGeom prst="rect">
            <a:avLst/>
          </a:prstGeom>
          <a:noFill/>
          <a:ln>
            <a:solidFill>
              <a:srgbClr val="000000"/>
            </a:solidFill>
          </a:ln>
        </p:spPr>
        <p:txBody>
          <a:bodyPr wrap="none" rtlCol="0">
            <a:spAutoFit/>
          </a:bodyPr>
          <a:lstStyle/>
          <a:p>
            <a:r>
              <a:rPr lang="fr-FR" baseline="30000" dirty="0" smtClean="0">
                <a:solidFill>
                  <a:srgbClr val="000000"/>
                </a:solidFill>
              </a:rPr>
              <a:t>256</a:t>
            </a:r>
            <a:r>
              <a:rPr lang="fr-FR" dirty="0" smtClean="0">
                <a:solidFill>
                  <a:srgbClr val="000000"/>
                </a:solidFill>
              </a:rPr>
              <a:t>Rf</a:t>
            </a:r>
            <a:endParaRPr lang="fr-FR" dirty="0">
              <a:solidFill>
                <a:srgbClr val="000000"/>
              </a:solidFill>
            </a:endParaRPr>
          </a:p>
        </p:txBody>
      </p:sp>
      <p:cxnSp>
        <p:nvCxnSpPr>
          <p:cNvPr id="42" name="Connecteur droit avec flèche 41"/>
          <p:cNvCxnSpPr/>
          <p:nvPr/>
        </p:nvCxnSpPr>
        <p:spPr>
          <a:xfrm flipH="1" flipV="1">
            <a:off x="1016000" y="2383366"/>
            <a:ext cx="1557231" cy="1100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er 6"/>
          <p:cNvGrpSpPr/>
          <p:nvPr/>
        </p:nvGrpSpPr>
        <p:grpSpPr>
          <a:xfrm>
            <a:off x="4694957" y="1354332"/>
            <a:ext cx="4127148" cy="5240051"/>
            <a:chOff x="4694957" y="1354332"/>
            <a:chExt cx="4127148" cy="5240051"/>
          </a:xfrm>
        </p:grpSpPr>
        <p:sp>
          <p:nvSpPr>
            <p:cNvPr id="35" name="ZoneTexte 34"/>
            <p:cNvSpPr txBox="1"/>
            <p:nvPr/>
          </p:nvSpPr>
          <p:spPr>
            <a:xfrm>
              <a:off x="5512651" y="5136838"/>
              <a:ext cx="380232" cy="276999"/>
            </a:xfrm>
            <a:prstGeom prst="rect">
              <a:avLst/>
            </a:prstGeom>
            <a:noFill/>
          </p:spPr>
          <p:txBody>
            <a:bodyPr wrap="none" rtlCol="0">
              <a:spAutoFit/>
            </a:bodyPr>
            <a:lstStyle/>
            <a:p>
              <a:r>
                <a:rPr lang="fr-FR" sz="1200" b="1" dirty="0" err="1" smtClean="0">
                  <a:solidFill>
                    <a:srgbClr val="3AFF3A"/>
                  </a:solidFill>
                </a:rPr>
                <a:t>Hs</a:t>
              </a:r>
              <a:endParaRPr lang="fr-FR" sz="1200" b="1" dirty="0">
                <a:solidFill>
                  <a:srgbClr val="3AFF3A"/>
                </a:solidFill>
              </a:endParaRPr>
            </a:p>
          </p:txBody>
        </p:sp>
        <p:sp>
          <p:nvSpPr>
            <p:cNvPr id="36" name="ZoneTexte 35"/>
            <p:cNvSpPr txBox="1"/>
            <p:nvPr/>
          </p:nvSpPr>
          <p:spPr>
            <a:xfrm>
              <a:off x="5665051" y="5335421"/>
              <a:ext cx="380232" cy="276999"/>
            </a:xfrm>
            <a:prstGeom prst="rect">
              <a:avLst/>
            </a:prstGeom>
            <a:noFill/>
          </p:spPr>
          <p:txBody>
            <a:bodyPr wrap="none" rtlCol="0">
              <a:spAutoFit/>
            </a:bodyPr>
            <a:lstStyle/>
            <a:p>
              <a:r>
                <a:rPr lang="fr-FR" sz="1200" b="1" dirty="0" err="1" smtClean="0">
                  <a:solidFill>
                    <a:srgbClr val="FF0EFF"/>
                  </a:solidFill>
                </a:rPr>
                <a:t>Ds</a:t>
              </a:r>
              <a:endParaRPr lang="fr-FR" sz="1200" b="1" dirty="0">
                <a:solidFill>
                  <a:srgbClr val="FF0EFF"/>
                </a:solidFill>
              </a:endParaRPr>
            </a:p>
          </p:txBody>
        </p:sp>
        <p:grpSp>
          <p:nvGrpSpPr>
            <p:cNvPr id="3" name="Grouper 2"/>
            <p:cNvGrpSpPr/>
            <p:nvPr/>
          </p:nvGrpSpPr>
          <p:grpSpPr>
            <a:xfrm>
              <a:off x="4694957" y="1354332"/>
              <a:ext cx="4127148" cy="5240051"/>
              <a:chOff x="2230802" y="1523987"/>
              <a:chExt cx="4127148" cy="5240051"/>
            </a:xfrm>
          </p:grpSpPr>
          <p:pic>
            <p:nvPicPr>
              <p:cNvPr id="20" name="Image 19" descr="section2.png"/>
              <p:cNvPicPr>
                <a:picLocks noChangeAspect="1"/>
              </p:cNvPicPr>
              <p:nvPr/>
            </p:nvPicPr>
            <p:blipFill>
              <a:blip r:embed="rId6" cstate="print"/>
              <a:srcRect t="5455"/>
              <a:stretch>
                <a:fillRect/>
              </a:stretch>
            </p:blipFill>
            <p:spPr>
              <a:xfrm>
                <a:off x="2230802" y="1539860"/>
                <a:ext cx="4127148" cy="4762513"/>
              </a:xfrm>
              <a:prstGeom prst="rect">
                <a:avLst/>
              </a:prstGeom>
            </p:spPr>
          </p:pic>
          <p:cxnSp>
            <p:nvCxnSpPr>
              <p:cNvPr id="21" name="Connecteur droit 20"/>
              <p:cNvCxnSpPr/>
              <p:nvPr/>
            </p:nvCxnSpPr>
            <p:spPr>
              <a:xfrm>
                <a:off x="2845583" y="3309937"/>
                <a:ext cx="3095647" cy="0"/>
              </a:xfrm>
              <a:prstGeom prst="line">
                <a:avLst/>
              </a:prstGeom>
              <a:ln w="19050">
                <a:solidFill>
                  <a:srgbClr val="00408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2845583" y="4239563"/>
                <a:ext cx="3095647" cy="0"/>
              </a:xfrm>
              <a:prstGeom prst="line">
                <a:avLst/>
              </a:prstGeom>
              <a:ln w="19050">
                <a:solidFill>
                  <a:srgbClr val="008040"/>
                </a:solidFill>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5163601" y="2956286"/>
                <a:ext cx="777628" cy="297466"/>
              </a:xfrm>
              <a:prstGeom prst="rect">
                <a:avLst/>
              </a:prstGeom>
              <a:noFill/>
            </p:spPr>
            <p:txBody>
              <a:bodyPr wrap="none" rtlCol="0">
                <a:spAutoFit/>
              </a:bodyPr>
              <a:lstStyle/>
              <a:p>
                <a:r>
                  <a:rPr lang="en-GB" sz="1333" dirty="0">
                    <a:solidFill>
                      <a:srgbClr val="004080"/>
                    </a:solidFill>
                  </a:rPr>
                  <a:t>Jurogam</a:t>
                </a:r>
              </a:p>
            </p:txBody>
          </p:sp>
          <p:sp>
            <p:nvSpPr>
              <p:cNvPr id="27" name="ZoneTexte 26"/>
              <p:cNvSpPr txBox="1"/>
              <p:nvPr/>
            </p:nvSpPr>
            <p:spPr>
              <a:xfrm>
                <a:off x="2856508" y="4267185"/>
                <a:ext cx="1892102" cy="297466"/>
              </a:xfrm>
              <a:prstGeom prst="rect">
                <a:avLst/>
              </a:prstGeom>
              <a:noFill/>
            </p:spPr>
            <p:txBody>
              <a:bodyPr wrap="none" rtlCol="0">
                <a:spAutoFit/>
              </a:bodyPr>
              <a:lstStyle/>
              <a:p>
                <a:r>
                  <a:rPr lang="en-GB" sz="1333" dirty="0">
                    <a:solidFill>
                      <a:srgbClr val="008040"/>
                    </a:solidFill>
                  </a:rPr>
                  <a:t>AGATA 1π + VAMOS GFS</a:t>
                </a:r>
              </a:p>
            </p:txBody>
          </p:sp>
          <p:sp>
            <p:nvSpPr>
              <p:cNvPr id="29" name="ZoneTexte 28"/>
              <p:cNvSpPr txBox="1"/>
              <p:nvPr/>
            </p:nvSpPr>
            <p:spPr>
              <a:xfrm>
                <a:off x="6060292" y="1523987"/>
                <a:ext cx="184666" cy="276999"/>
              </a:xfrm>
              <a:prstGeom prst="rect">
                <a:avLst/>
              </a:prstGeom>
              <a:noFill/>
            </p:spPr>
            <p:txBody>
              <a:bodyPr wrap="none" rtlCol="0">
                <a:spAutoFit/>
              </a:bodyPr>
              <a:lstStyle/>
              <a:p>
                <a:endParaRPr lang="en-GB" baseline="-25000" dirty="0">
                  <a:solidFill>
                    <a:srgbClr val="0000FF"/>
                  </a:solidFill>
                </a:endParaRPr>
              </a:p>
            </p:txBody>
          </p:sp>
          <p:cxnSp>
            <p:nvCxnSpPr>
              <p:cNvPr id="30" name="Connecteur droit 29"/>
              <p:cNvCxnSpPr/>
              <p:nvPr/>
            </p:nvCxnSpPr>
            <p:spPr>
              <a:xfrm>
                <a:off x="2856508" y="3921117"/>
                <a:ext cx="3095647" cy="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4738979" y="3533213"/>
                <a:ext cx="1044727" cy="297466"/>
              </a:xfrm>
              <a:prstGeom prst="rect">
                <a:avLst/>
              </a:prstGeom>
              <a:noFill/>
            </p:spPr>
            <p:txBody>
              <a:bodyPr wrap="none" rtlCol="0">
                <a:spAutoFit/>
              </a:bodyPr>
              <a:lstStyle/>
              <a:p>
                <a:r>
                  <a:rPr lang="en-GB" sz="1333" dirty="0">
                    <a:solidFill>
                      <a:schemeClr val="bg2">
                        <a:lumMod val="60000"/>
                        <a:lumOff val="40000"/>
                      </a:schemeClr>
                    </a:solidFill>
                  </a:rPr>
                  <a:t>SAGE + RITU </a:t>
                </a:r>
              </a:p>
            </p:txBody>
          </p:sp>
          <p:cxnSp>
            <p:nvCxnSpPr>
              <p:cNvPr id="33" name="Connecteur droit 32"/>
              <p:cNvCxnSpPr/>
              <p:nvPr/>
            </p:nvCxnSpPr>
            <p:spPr>
              <a:xfrm>
                <a:off x="2845582" y="4797152"/>
                <a:ext cx="3095647"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023947" y="4896276"/>
                <a:ext cx="1892102" cy="297466"/>
              </a:xfrm>
              <a:prstGeom prst="rect">
                <a:avLst/>
              </a:prstGeom>
              <a:noFill/>
            </p:spPr>
            <p:txBody>
              <a:bodyPr wrap="none" rtlCol="0">
                <a:spAutoFit/>
              </a:bodyPr>
              <a:lstStyle/>
              <a:p>
                <a:r>
                  <a:rPr lang="en-GB" sz="1333" dirty="0">
                    <a:solidFill>
                      <a:srgbClr val="800000"/>
                    </a:solidFill>
                  </a:rPr>
                  <a:t>AGATA </a:t>
                </a:r>
                <a:r>
                  <a:rPr lang="en-GB" sz="1333" dirty="0" smtClean="0">
                    <a:solidFill>
                      <a:srgbClr val="800000"/>
                    </a:solidFill>
                  </a:rPr>
                  <a:t>3π </a:t>
                </a:r>
                <a:r>
                  <a:rPr lang="en-GB" sz="1333" dirty="0">
                    <a:solidFill>
                      <a:srgbClr val="800000"/>
                    </a:solidFill>
                  </a:rPr>
                  <a:t>+ VAMOS GFS</a:t>
                </a:r>
              </a:p>
            </p:txBody>
          </p:sp>
          <p:sp>
            <p:nvSpPr>
              <p:cNvPr id="37" name="ZoneTexte 36"/>
              <p:cNvSpPr txBox="1"/>
              <p:nvPr/>
            </p:nvSpPr>
            <p:spPr>
              <a:xfrm>
                <a:off x="2856508" y="6302373"/>
                <a:ext cx="3394128" cy="461665"/>
              </a:xfrm>
              <a:prstGeom prst="rect">
                <a:avLst/>
              </a:prstGeom>
              <a:noFill/>
            </p:spPr>
            <p:txBody>
              <a:bodyPr wrap="none" rtlCol="0">
                <a:spAutoFit/>
              </a:bodyPr>
              <a:lstStyle/>
              <a:p>
                <a:r>
                  <a:rPr lang="fr-FR" sz="2400" dirty="0" smtClean="0"/>
                  <a:t>+ </a:t>
                </a:r>
                <a:r>
                  <a:rPr lang="fr-FR" sz="2400" dirty="0" err="1" smtClean="0"/>
                  <a:t>huge</a:t>
                </a:r>
                <a:r>
                  <a:rPr lang="fr-FR" sz="2400" dirty="0" smtClean="0"/>
                  <a:t> gain in </a:t>
                </a:r>
                <a:r>
                  <a:rPr lang="el-GR" sz="2400" dirty="0" smtClean="0"/>
                  <a:t>γ</a:t>
                </a:r>
                <a:r>
                  <a:rPr lang="fr-FR" sz="2400" baseline="30000" dirty="0" smtClean="0"/>
                  <a:t>n</a:t>
                </a:r>
                <a:r>
                  <a:rPr lang="fr-FR" sz="2400" dirty="0" smtClean="0"/>
                  <a:t> </a:t>
                </a:r>
                <a:r>
                  <a:rPr lang="fr-FR" sz="2400" dirty="0" err="1" smtClean="0"/>
                  <a:t>statistics</a:t>
                </a:r>
                <a:endParaRPr lang="fr-FR" sz="2400" dirty="0"/>
              </a:p>
            </p:txBody>
          </p:sp>
        </p:grpSp>
        <p:sp>
          <p:nvSpPr>
            <p:cNvPr id="32" name="ZoneTexte 31"/>
            <p:cNvSpPr txBox="1"/>
            <p:nvPr/>
          </p:nvSpPr>
          <p:spPr>
            <a:xfrm rot="16200000">
              <a:off x="3896846" y="3474812"/>
              <a:ext cx="2052402" cy="369332"/>
            </a:xfrm>
            <a:prstGeom prst="rect">
              <a:avLst/>
            </a:prstGeom>
            <a:solidFill>
              <a:schemeClr val="tx1"/>
            </a:solidFill>
          </p:spPr>
          <p:txBody>
            <a:bodyPr wrap="none" rtlCol="0">
              <a:spAutoFit/>
            </a:bodyPr>
            <a:lstStyle/>
            <a:p>
              <a:r>
                <a:rPr lang="en-GB" dirty="0" smtClean="0">
                  <a:solidFill>
                    <a:srgbClr val="000000"/>
                  </a:solidFill>
                </a:rPr>
                <a:t>Cascade / </a:t>
              </a:r>
              <a:r>
                <a:rPr lang="en-GB" dirty="0" err="1" smtClean="0">
                  <a:solidFill>
                    <a:srgbClr val="000000"/>
                  </a:solidFill>
                </a:rPr>
                <a:t>pnA</a:t>
              </a:r>
              <a:r>
                <a:rPr lang="en-GB" dirty="0" smtClean="0">
                  <a:solidFill>
                    <a:srgbClr val="000000"/>
                  </a:solidFill>
                </a:rPr>
                <a:t> / day </a:t>
              </a:r>
              <a:endParaRPr lang="en-GB" dirty="0">
                <a:solidFill>
                  <a:srgbClr val="000000"/>
                </a:solidFill>
              </a:endParaRPr>
            </a:p>
          </p:txBody>
        </p:sp>
        <p:sp>
          <p:nvSpPr>
            <p:cNvPr id="5" name="ZoneTexte 4"/>
            <p:cNvSpPr txBox="1"/>
            <p:nvPr/>
          </p:nvSpPr>
          <p:spPr>
            <a:xfrm>
              <a:off x="7039194" y="2365542"/>
              <a:ext cx="633507" cy="307777"/>
            </a:xfrm>
            <a:prstGeom prst="rect">
              <a:avLst/>
            </a:prstGeom>
            <a:noFill/>
          </p:spPr>
          <p:txBody>
            <a:bodyPr wrap="none" rtlCol="0">
              <a:spAutoFit/>
            </a:bodyPr>
            <a:lstStyle/>
            <a:p>
              <a:r>
                <a:rPr lang="fr-FR" sz="1400" dirty="0" smtClean="0">
                  <a:solidFill>
                    <a:srgbClr val="0000FF"/>
                  </a:solidFill>
                </a:rPr>
                <a:t>Z=103</a:t>
              </a:r>
              <a:endParaRPr lang="fr-FR" sz="1400" dirty="0">
                <a:solidFill>
                  <a:srgbClr val="0000FF"/>
                </a:solidFill>
              </a:endParaRPr>
            </a:p>
          </p:txBody>
        </p:sp>
        <p:sp>
          <p:nvSpPr>
            <p:cNvPr id="43" name="ZoneTexte 42"/>
            <p:cNvSpPr txBox="1"/>
            <p:nvPr/>
          </p:nvSpPr>
          <p:spPr>
            <a:xfrm>
              <a:off x="7108924" y="3050231"/>
              <a:ext cx="633507" cy="307777"/>
            </a:xfrm>
            <a:prstGeom prst="rect">
              <a:avLst/>
            </a:prstGeom>
            <a:noFill/>
          </p:spPr>
          <p:txBody>
            <a:bodyPr wrap="none" rtlCol="0">
              <a:spAutoFit/>
            </a:bodyPr>
            <a:lstStyle/>
            <a:p>
              <a:r>
                <a:rPr lang="fr-FR" sz="1400" dirty="0" smtClean="0">
                  <a:solidFill>
                    <a:srgbClr val="FF00FF"/>
                  </a:solidFill>
                </a:rPr>
                <a:t>Z=104</a:t>
              </a:r>
              <a:endParaRPr lang="fr-FR" sz="1400" dirty="0">
                <a:solidFill>
                  <a:srgbClr val="FF00FF"/>
                </a:solidFill>
              </a:endParaRPr>
            </a:p>
          </p:txBody>
        </p:sp>
        <p:sp>
          <p:nvSpPr>
            <p:cNvPr id="44" name="ZoneTexte 43"/>
            <p:cNvSpPr txBox="1"/>
            <p:nvPr/>
          </p:nvSpPr>
          <p:spPr>
            <a:xfrm>
              <a:off x="7425678" y="3700373"/>
              <a:ext cx="631140" cy="307777"/>
            </a:xfrm>
            <a:prstGeom prst="rect">
              <a:avLst/>
            </a:prstGeom>
            <a:noFill/>
          </p:spPr>
          <p:txBody>
            <a:bodyPr wrap="none" rtlCol="0">
              <a:spAutoFit/>
            </a:bodyPr>
            <a:lstStyle/>
            <a:p>
              <a:r>
                <a:rPr lang="fr-FR" sz="1400" dirty="0" smtClean="0">
                  <a:solidFill>
                    <a:srgbClr val="00FFFF"/>
                  </a:solidFill>
                </a:rPr>
                <a:t>Z=105</a:t>
              </a:r>
              <a:endParaRPr lang="fr-FR" sz="1400" dirty="0">
                <a:solidFill>
                  <a:srgbClr val="00FFFF"/>
                </a:solidFill>
              </a:endParaRPr>
            </a:p>
          </p:txBody>
        </p:sp>
        <p:sp>
          <p:nvSpPr>
            <p:cNvPr id="45" name="ZoneTexte 44"/>
            <p:cNvSpPr txBox="1"/>
            <p:nvPr/>
          </p:nvSpPr>
          <p:spPr>
            <a:xfrm>
              <a:off x="7506956" y="3986640"/>
              <a:ext cx="633507" cy="307777"/>
            </a:xfrm>
            <a:prstGeom prst="rect">
              <a:avLst/>
            </a:prstGeom>
            <a:noFill/>
          </p:spPr>
          <p:txBody>
            <a:bodyPr wrap="none" rtlCol="0">
              <a:spAutoFit/>
            </a:bodyPr>
            <a:lstStyle/>
            <a:p>
              <a:r>
                <a:rPr lang="fr-FR" sz="1400" dirty="0" smtClean="0">
                  <a:solidFill>
                    <a:schemeClr val="bg1"/>
                  </a:solidFill>
                </a:rPr>
                <a:t>Z=106</a:t>
              </a:r>
              <a:endParaRPr lang="fr-FR" sz="1400" dirty="0">
                <a:solidFill>
                  <a:schemeClr val="bg1"/>
                </a:solidFill>
              </a:endParaRPr>
            </a:p>
          </p:txBody>
        </p:sp>
        <p:sp>
          <p:nvSpPr>
            <p:cNvPr id="46" name="ZoneTexte 45"/>
            <p:cNvSpPr txBox="1"/>
            <p:nvPr/>
          </p:nvSpPr>
          <p:spPr>
            <a:xfrm>
              <a:off x="7829766" y="4319720"/>
              <a:ext cx="633507" cy="307777"/>
            </a:xfrm>
            <a:prstGeom prst="rect">
              <a:avLst/>
            </a:prstGeom>
            <a:noFill/>
          </p:spPr>
          <p:txBody>
            <a:bodyPr wrap="none" rtlCol="0">
              <a:spAutoFit/>
            </a:bodyPr>
            <a:lstStyle/>
            <a:p>
              <a:r>
                <a:rPr lang="fr-FR" sz="1400" dirty="0" smtClean="0">
                  <a:solidFill>
                    <a:srgbClr val="FF0000"/>
                  </a:solidFill>
                </a:rPr>
                <a:t>Z=107</a:t>
              </a:r>
              <a:endParaRPr lang="fr-FR" sz="1400" dirty="0">
                <a:solidFill>
                  <a:srgbClr val="FF0000"/>
                </a:solidFill>
              </a:endParaRPr>
            </a:p>
          </p:txBody>
        </p:sp>
      </p:grpSp>
    </p:spTree>
    <p:extLst>
      <p:ext uri="{BB962C8B-B14F-4D97-AF65-F5344CB8AC3E}">
        <p14:creationId xmlns:p14="http://schemas.microsoft.com/office/powerpoint/2010/main" val="982292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509"/>
            <a:ext cx="8229600" cy="1143000"/>
          </a:xfrm>
        </p:spPr>
        <p:txBody>
          <a:bodyPr/>
          <a:lstStyle/>
          <a:p>
            <a:r>
              <a:rPr lang="fr-FR" dirty="0" err="1" smtClean="0"/>
              <a:t>Pushing</a:t>
            </a:r>
            <a:r>
              <a:rPr lang="fr-FR" dirty="0" smtClean="0"/>
              <a:t> the </a:t>
            </a:r>
            <a:r>
              <a:rPr lang="fr-FR" dirty="0" err="1" smtClean="0"/>
              <a:t>limits</a:t>
            </a:r>
            <a:r>
              <a:rPr lang="fr-FR" dirty="0" smtClean="0"/>
              <a:t> of Z &amp; A</a:t>
            </a:r>
            <a:endParaRPr lang="fr-FR" dirty="0"/>
          </a:p>
        </p:txBody>
      </p:sp>
      <p:cxnSp>
        <p:nvCxnSpPr>
          <p:cNvPr id="6" name="Connecteur droit avec flèche 5"/>
          <p:cNvCxnSpPr/>
          <p:nvPr/>
        </p:nvCxnSpPr>
        <p:spPr>
          <a:xfrm>
            <a:off x="-535052" y="3596121"/>
            <a:ext cx="0" cy="191707"/>
          </a:xfrm>
          <a:prstGeom prst="straightConnector1">
            <a:avLst/>
          </a:prstGeom>
          <a:ln w="127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149690" y="4740081"/>
            <a:ext cx="4015909" cy="1200328"/>
          </a:xfrm>
          <a:prstGeom prst="rect">
            <a:avLst/>
          </a:prstGeom>
          <a:noFill/>
        </p:spPr>
        <p:txBody>
          <a:bodyPr wrap="square" rtlCol="0">
            <a:spAutoFit/>
          </a:bodyPr>
          <a:lstStyle/>
          <a:p>
            <a:pPr algn="just"/>
            <a:r>
              <a:rPr lang="fr-FR" sz="2400" dirty="0" err="1" smtClean="0"/>
              <a:t>Enhanced</a:t>
            </a:r>
            <a:r>
              <a:rPr lang="fr-FR" sz="2400" dirty="0" smtClean="0"/>
              <a:t> </a:t>
            </a:r>
            <a:r>
              <a:rPr lang="fr-FR" sz="2400" dirty="0" err="1" smtClean="0"/>
              <a:t>resolving</a:t>
            </a:r>
            <a:r>
              <a:rPr lang="fr-FR" sz="2400" dirty="0" smtClean="0"/>
              <a:t> power </a:t>
            </a:r>
            <a:r>
              <a:rPr lang="fr-FR" sz="2400" dirty="0" err="1" smtClean="0"/>
              <a:t>gives</a:t>
            </a:r>
            <a:r>
              <a:rPr lang="fr-FR" sz="2400" dirty="0" smtClean="0"/>
              <a:t> </a:t>
            </a:r>
            <a:r>
              <a:rPr lang="fr-FR" sz="2400" dirty="0" err="1" smtClean="0"/>
              <a:t>acces</a:t>
            </a:r>
            <a:r>
              <a:rPr lang="fr-FR" sz="2400" dirty="0" smtClean="0"/>
              <a:t> to </a:t>
            </a:r>
            <a:r>
              <a:rPr lang="fr-FR" sz="2400" dirty="0" err="1" smtClean="0"/>
              <a:t>detailed</a:t>
            </a:r>
            <a:r>
              <a:rPr lang="fr-FR" sz="2400" dirty="0" smtClean="0"/>
              <a:t> </a:t>
            </a:r>
            <a:r>
              <a:rPr lang="fr-FR" sz="2400" dirty="0" err="1" smtClean="0"/>
              <a:t>sub</a:t>
            </a:r>
            <a:r>
              <a:rPr lang="fr-FR" sz="2400" dirty="0" smtClean="0"/>
              <a:t>-</a:t>
            </a:r>
            <a:r>
              <a:rPr lang="fr-FR" sz="2400" dirty="0" smtClean="0">
                <a:latin typeface="Symbol" charset="2"/>
                <a:cs typeface="Symbol" charset="2"/>
              </a:rPr>
              <a:t>m</a:t>
            </a:r>
            <a:r>
              <a:rPr lang="fr-FR" sz="2400" dirty="0" smtClean="0"/>
              <a:t>b </a:t>
            </a:r>
            <a:r>
              <a:rPr lang="fr-FR" sz="2400" dirty="0" err="1" smtClean="0"/>
              <a:t>spectroscopy</a:t>
            </a:r>
            <a:endParaRPr lang="fr-FR" sz="2400" dirty="0"/>
          </a:p>
        </p:txBody>
      </p:sp>
      <p:grpSp>
        <p:nvGrpSpPr>
          <p:cNvPr id="24" name="Grouper 23"/>
          <p:cNvGrpSpPr/>
          <p:nvPr/>
        </p:nvGrpSpPr>
        <p:grpSpPr>
          <a:xfrm>
            <a:off x="109283" y="1347205"/>
            <a:ext cx="4302251" cy="2953905"/>
            <a:chOff x="107839" y="1402337"/>
            <a:chExt cx="4184911" cy="2866399"/>
          </a:xfrm>
        </p:grpSpPr>
        <p:pic>
          <p:nvPicPr>
            <p:cNvPr id="7" name="Image 6" descr="Compnew_4pi_jurogam2_gate2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 y="1506538"/>
              <a:ext cx="4096011" cy="2762198"/>
            </a:xfrm>
            <a:prstGeom prst="rect">
              <a:avLst/>
            </a:prstGeom>
          </p:spPr>
        </p:pic>
        <p:sp>
          <p:nvSpPr>
            <p:cNvPr id="8" name="ZoneTexte 7"/>
            <p:cNvSpPr txBox="1"/>
            <p:nvPr/>
          </p:nvSpPr>
          <p:spPr>
            <a:xfrm>
              <a:off x="2374775" y="1828232"/>
              <a:ext cx="1241878" cy="507720"/>
            </a:xfrm>
            <a:prstGeom prst="rect">
              <a:avLst/>
            </a:prstGeom>
            <a:noFill/>
          </p:spPr>
          <p:txBody>
            <a:bodyPr wrap="none" rtlCol="0">
              <a:spAutoFit/>
            </a:bodyPr>
            <a:lstStyle/>
            <a:p>
              <a:pPr algn="ctr"/>
              <a:r>
                <a:rPr lang="fr-FR" sz="1400" dirty="0" smtClean="0">
                  <a:solidFill>
                    <a:srgbClr val="000000"/>
                  </a:solidFill>
                </a:rPr>
                <a:t>AGATA 4</a:t>
              </a:r>
              <a:r>
                <a:rPr lang="fr-FR" sz="1400" dirty="0" smtClean="0">
                  <a:solidFill>
                    <a:srgbClr val="000000"/>
                  </a:solidFill>
                  <a:latin typeface="Symbol" charset="2"/>
                  <a:cs typeface="Symbol" charset="2"/>
                </a:rPr>
                <a:t>p</a:t>
              </a:r>
            </a:p>
            <a:p>
              <a:pPr algn="ctr"/>
              <a:r>
                <a:rPr lang="fr-FR" sz="1400" dirty="0" smtClean="0">
                  <a:solidFill>
                    <a:srgbClr val="000000"/>
                  </a:solidFill>
                  <a:latin typeface="Symbol" charset="2"/>
                  <a:cs typeface="Symbol" charset="2"/>
                </a:rPr>
                <a:t>(</a:t>
              </a:r>
              <a:r>
                <a:rPr lang="fr-FR" sz="1400" dirty="0" smtClean="0">
                  <a:solidFill>
                    <a:srgbClr val="000000"/>
                  </a:solidFill>
                  <a:cs typeface="Symbol" charset="2"/>
                </a:rPr>
                <a:t>40 000 </a:t>
              </a:r>
              <a:r>
                <a:rPr lang="fr-FR" sz="1400" dirty="0" err="1" smtClean="0">
                  <a:solidFill>
                    <a:srgbClr val="000000"/>
                  </a:solidFill>
                  <a:cs typeface="Symbol" charset="2"/>
                </a:rPr>
                <a:t>nuclei</a:t>
              </a:r>
              <a:r>
                <a:rPr lang="fr-FR" sz="1400" dirty="0" smtClean="0">
                  <a:solidFill>
                    <a:srgbClr val="000000"/>
                  </a:solidFill>
                  <a:latin typeface="Symbol" charset="2"/>
                  <a:cs typeface="Symbol" charset="2"/>
                </a:rPr>
                <a:t>)</a:t>
              </a:r>
              <a:endParaRPr lang="fr-FR" sz="1400" dirty="0">
                <a:solidFill>
                  <a:srgbClr val="000000"/>
                </a:solidFill>
                <a:latin typeface="Symbol" charset="2"/>
                <a:cs typeface="Symbol" charset="2"/>
              </a:endParaRPr>
            </a:p>
          </p:txBody>
        </p:sp>
        <p:sp>
          <p:nvSpPr>
            <p:cNvPr id="9" name="ZoneTexte 8"/>
            <p:cNvSpPr txBox="1"/>
            <p:nvPr/>
          </p:nvSpPr>
          <p:spPr>
            <a:xfrm>
              <a:off x="593567" y="1625032"/>
              <a:ext cx="1622891" cy="627184"/>
            </a:xfrm>
            <a:prstGeom prst="rect">
              <a:avLst/>
            </a:prstGeom>
            <a:noFill/>
          </p:spPr>
          <p:txBody>
            <a:bodyPr wrap="none" rtlCol="0">
              <a:spAutoFit/>
            </a:bodyPr>
            <a:lstStyle/>
            <a:p>
              <a:pPr algn="ctr"/>
              <a:r>
                <a:rPr lang="fr-FR" sz="1200" dirty="0" err="1" smtClean="0">
                  <a:solidFill>
                    <a:srgbClr val="FF0000"/>
                  </a:solidFill>
                </a:rPr>
                <a:t>Gated</a:t>
              </a:r>
              <a:r>
                <a:rPr lang="fr-FR" sz="1200" dirty="0" smtClean="0">
                  <a:solidFill>
                    <a:srgbClr val="FF0000"/>
                  </a:solidFill>
                </a:rPr>
                <a:t> </a:t>
              </a:r>
              <a:r>
                <a:rPr lang="fr-FR" sz="1200" dirty="0" err="1" smtClean="0">
                  <a:solidFill>
                    <a:srgbClr val="FF0000"/>
                  </a:solidFill>
                </a:rPr>
                <a:t>spectrum</a:t>
              </a:r>
              <a:endParaRPr lang="fr-FR" sz="1200" dirty="0" smtClean="0">
                <a:solidFill>
                  <a:srgbClr val="FF0000"/>
                </a:solidFill>
              </a:endParaRPr>
            </a:p>
            <a:p>
              <a:pPr algn="ctr"/>
              <a:r>
                <a:rPr lang="fr-FR" sz="1200" dirty="0" smtClean="0">
                  <a:solidFill>
                    <a:srgbClr val="FF0000"/>
                  </a:solidFill>
                </a:rPr>
                <a:t>JUROGAM2 in 2015</a:t>
              </a:r>
            </a:p>
            <a:p>
              <a:pPr algn="ctr"/>
              <a:r>
                <a:rPr lang="fr-FR" sz="1200" dirty="0" smtClean="0">
                  <a:solidFill>
                    <a:srgbClr val="FF0000"/>
                  </a:solidFill>
                </a:rPr>
                <a:t>(40 000 </a:t>
              </a:r>
              <a:r>
                <a:rPr lang="fr-FR" sz="1200" baseline="30000" dirty="0" smtClean="0">
                  <a:solidFill>
                    <a:srgbClr val="FF0000"/>
                  </a:solidFill>
                </a:rPr>
                <a:t>254</a:t>
              </a:r>
              <a:r>
                <a:rPr lang="fr-FR" sz="1200" dirty="0" smtClean="0">
                  <a:solidFill>
                    <a:srgbClr val="FF0000"/>
                  </a:solidFill>
                </a:rPr>
                <a:t>No </a:t>
              </a:r>
              <a:r>
                <a:rPr lang="fr-FR" sz="1200" dirty="0" err="1" smtClean="0">
                  <a:solidFill>
                    <a:srgbClr val="FF0000"/>
                  </a:solidFill>
                </a:rPr>
                <a:t>detected</a:t>
              </a:r>
              <a:r>
                <a:rPr lang="fr-FR" sz="1200" dirty="0" smtClean="0">
                  <a:solidFill>
                    <a:srgbClr val="FF0000"/>
                  </a:solidFill>
                </a:rPr>
                <a:t>)</a:t>
              </a:r>
              <a:endParaRPr lang="fr-FR" sz="1200" dirty="0">
                <a:solidFill>
                  <a:srgbClr val="FF0000"/>
                </a:solidFill>
              </a:endParaRPr>
            </a:p>
          </p:txBody>
        </p:sp>
        <p:cxnSp>
          <p:nvCxnSpPr>
            <p:cNvPr id="10" name="Connecteur droit avec flèche 9"/>
            <p:cNvCxnSpPr/>
            <p:nvPr/>
          </p:nvCxnSpPr>
          <p:spPr>
            <a:xfrm>
              <a:off x="1620793" y="2334863"/>
              <a:ext cx="268194" cy="136324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2815963" y="1402337"/>
              <a:ext cx="1476787" cy="369332"/>
            </a:xfrm>
            <a:prstGeom prst="rect">
              <a:avLst/>
            </a:prstGeom>
            <a:solidFill>
              <a:srgbClr val="FFFFFF"/>
            </a:solidFill>
            <a:ln>
              <a:solidFill>
                <a:srgbClr val="000000"/>
              </a:solidFill>
            </a:ln>
          </p:spPr>
          <p:txBody>
            <a:bodyPr wrap="none" rtlCol="0">
              <a:spAutoFit/>
            </a:bodyPr>
            <a:lstStyle/>
            <a:p>
              <a:r>
                <a:rPr lang="fr-FR" baseline="30000" dirty="0" smtClean="0">
                  <a:solidFill>
                    <a:srgbClr val="000000"/>
                  </a:solidFill>
                </a:rPr>
                <a:t>254</a:t>
              </a:r>
              <a:r>
                <a:rPr lang="fr-FR" dirty="0" smtClean="0">
                  <a:solidFill>
                    <a:srgbClr val="000000"/>
                  </a:solidFill>
                </a:rPr>
                <a:t>No, </a:t>
              </a:r>
              <a:r>
                <a:rPr lang="fr-FR" dirty="0" smtClean="0">
                  <a:solidFill>
                    <a:srgbClr val="000000"/>
                  </a:solidFill>
                  <a:latin typeface="Symbol" charset="2"/>
                  <a:cs typeface="Symbol" charset="2"/>
                </a:rPr>
                <a:t>s</a:t>
              </a:r>
              <a:r>
                <a:rPr lang="fr-FR" dirty="0" smtClean="0">
                  <a:solidFill>
                    <a:srgbClr val="000000"/>
                  </a:solidFill>
                </a:rPr>
                <a:t>~ 2</a:t>
              </a:r>
              <a:r>
                <a:rPr lang="fr-FR" dirty="0" smtClean="0">
                  <a:solidFill>
                    <a:srgbClr val="000000"/>
                  </a:solidFill>
                  <a:latin typeface="Symbol" charset="2"/>
                  <a:cs typeface="Symbol" charset="2"/>
                </a:rPr>
                <a:t>m</a:t>
              </a:r>
              <a:r>
                <a:rPr lang="fr-FR" dirty="0" smtClean="0">
                  <a:solidFill>
                    <a:srgbClr val="000000"/>
                  </a:solidFill>
                </a:rPr>
                <a:t>b</a:t>
              </a:r>
              <a:endParaRPr lang="fr-FR" dirty="0">
                <a:solidFill>
                  <a:srgbClr val="000000"/>
                </a:solidFill>
              </a:endParaRPr>
            </a:p>
          </p:txBody>
        </p:sp>
      </p:grpSp>
      <p:grpSp>
        <p:nvGrpSpPr>
          <p:cNvPr id="25" name="Grouper 24"/>
          <p:cNvGrpSpPr/>
          <p:nvPr/>
        </p:nvGrpSpPr>
        <p:grpSpPr>
          <a:xfrm>
            <a:off x="4375961" y="2772305"/>
            <a:ext cx="4768039" cy="3925327"/>
            <a:chOff x="4346326" y="2854326"/>
            <a:chExt cx="4768039" cy="3925327"/>
          </a:xfrm>
        </p:grpSpPr>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899" y="3126521"/>
              <a:ext cx="4618167" cy="3261580"/>
            </a:xfrm>
            <a:prstGeom prst="rect">
              <a:avLst/>
            </a:prstGeom>
          </p:spPr>
        </p:pic>
        <p:sp>
          <p:nvSpPr>
            <p:cNvPr id="14" name="ZoneTexte 13"/>
            <p:cNvSpPr txBox="1"/>
            <p:nvPr/>
          </p:nvSpPr>
          <p:spPr>
            <a:xfrm>
              <a:off x="8121247" y="4668022"/>
              <a:ext cx="755936" cy="307777"/>
            </a:xfrm>
            <a:prstGeom prst="rect">
              <a:avLst/>
            </a:prstGeom>
            <a:solidFill>
              <a:srgbClr val="FFFFFF"/>
            </a:solidFill>
            <a:ln>
              <a:solidFill>
                <a:schemeClr val="bg1"/>
              </a:solidFill>
            </a:ln>
          </p:spPr>
          <p:txBody>
            <a:bodyPr wrap="square" rtlCol="0">
              <a:spAutoFit/>
            </a:bodyPr>
            <a:lstStyle/>
            <a:p>
              <a:r>
                <a:rPr lang="el-GR" sz="1400" dirty="0" smtClean="0">
                  <a:solidFill>
                    <a:schemeClr val="bg1"/>
                  </a:solidFill>
                  <a:latin typeface="Times New Roman" panose="02020603050405020304" pitchFamily="18" charset="0"/>
                  <a:cs typeface="Times New Roman" panose="02020603050405020304" pitchFamily="18" charset="0"/>
                </a:rPr>
                <a:t>γγ</a:t>
              </a:r>
              <a:r>
                <a:rPr lang="fr-FR" sz="1400" dirty="0" smtClean="0">
                  <a:solidFill>
                    <a:schemeClr val="bg1"/>
                  </a:solidFill>
                </a:rPr>
                <a:t> 1/2-</a:t>
              </a:r>
              <a:endParaRPr lang="fr-FR" sz="1400" dirty="0">
                <a:solidFill>
                  <a:schemeClr val="bg1"/>
                </a:solidFill>
              </a:endParaRPr>
            </a:p>
          </p:txBody>
        </p:sp>
        <p:sp>
          <p:nvSpPr>
            <p:cNvPr id="16" name="ZoneTexte 15"/>
            <p:cNvSpPr txBox="1"/>
            <p:nvPr/>
          </p:nvSpPr>
          <p:spPr>
            <a:xfrm>
              <a:off x="8149310" y="5422266"/>
              <a:ext cx="727873" cy="307777"/>
            </a:xfrm>
            <a:prstGeom prst="rect">
              <a:avLst/>
            </a:prstGeom>
            <a:solidFill>
              <a:srgbClr val="FFFFFF"/>
            </a:solidFill>
            <a:ln>
              <a:solidFill>
                <a:schemeClr val="bg1"/>
              </a:solidFill>
            </a:ln>
          </p:spPr>
          <p:txBody>
            <a:bodyPr wrap="square" rtlCol="0">
              <a:spAutoFit/>
            </a:bodyPr>
            <a:lstStyle/>
            <a:p>
              <a:r>
                <a:rPr lang="el-GR" sz="1400" dirty="0" smtClean="0">
                  <a:solidFill>
                    <a:schemeClr val="bg1"/>
                  </a:solidFill>
                  <a:latin typeface="Times New Roman" panose="02020603050405020304" pitchFamily="18" charset="0"/>
                  <a:cs typeface="Times New Roman" panose="02020603050405020304" pitchFamily="18" charset="0"/>
                </a:rPr>
                <a:t>γγ</a:t>
              </a:r>
              <a:r>
                <a:rPr lang="fr-FR" sz="1400" dirty="0" smtClean="0">
                  <a:solidFill>
                    <a:schemeClr val="bg1"/>
                  </a:solidFill>
                </a:rPr>
                <a:t> 7/2-</a:t>
              </a:r>
              <a:endParaRPr lang="fr-FR" sz="1400" dirty="0">
                <a:solidFill>
                  <a:schemeClr val="bg1"/>
                </a:solidFill>
              </a:endParaRPr>
            </a:p>
          </p:txBody>
        </p:sp>
        <p:sp>
          <p:nvSpPr>
            <p:cNvPr id="17" name="ZoneTexte 16"/>
            <p:cNvSpPr txBox="1"/>
            <p:nvPr/>
          </p:nvSpPr>
          <p:spPr>
            <a:xfrm>
              <a:off x="7239000" y="2854326"/>
              <a:ext cx="1841499" cy="400110"/>
            </a:xfrm>
            <a:prstGeom prst="rect">
              <a:avLst/>
            </a:prstGeom>
            <a:solidFill>
              <a:srgbClr val="FFFFFF"/>
            </a:solidFill>
            <a:ln>
              <a:solidFill>
                <a:schemeClr val="bg1"/>
              </a:solidFill>
            </a:ln>
          </p:spPr>
          <p:txBody>
            <a:bodyPr wrap="square" rtlCol="0">
              <a:spAutoFit/>
            </a:bodyPr>
            <a:lstStyle/>
            <a:p>
              <a:r>
                <a:rPr lang="en-US" sz="2000" baseline="30000" dirty="0" smtClean="0">
                  <a:solidFill>
                    <a:schemeClr val="bg1"/>
                  </a:solidFill>
                </a:rPr>
                <a:t>255</a:t>
              </a:r>
              <a:r>
                <a:rPr lang="en-US" sz="2000" dirty="0" smtClean="0">
                  <a:solidFill>
                    <a:schemeClr val="bg1"/>
                  </a:solidFill>
                </a:rPr>
                <a:t>Lr, </a:t>
              </a:r>
              <a:r>
                <a:rPr lang="el-GR" sz="2000" dirty="0" smtClean="0">
                  <a:solidFill>
                    <a:schemeClr val="bg1"/>
                  </a:solidFill>
                </a:rPr>
                <a:t>σ</a:t>
              </a:r>
              <a:r>
                <a:rPr lang="fr-FR" sz="2000" dirty="0" smtClean="0">
                  <a:solidFill>
                    <a:schemeClr val="bg1"/>
                  </a:solidFill>
                </a:rPr>
                <a:t> ~ 0.4 µb </a:t>
              </a:r>
              <a:endParaRPr lang="fr-FR" sz="2000" dirty="0">
                <a:solidFill>
                  <a:schemeClr val="bg1"/>
                </a:solidFill>
              </a:endParaRPr>
            </a:p>
          </p:txBody>
        </p:sp>
        <p:sp>
          <p:nvSpPr>
            <p:cNvPr id="21" name="Text Box 33"/>
            <p:cNvSpPr txBox="1">
              <a:spLocks noChangeArrowheads="1"/>
            </p:cNvSpPr>
            <p:nvPr/>
          </p:nvSpPr>
          <p:spPr bwMode="auto">
            <a:xfrm>
              <a:off x="4346326" y="6441099"/>
              <a:ext cx="476803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600" i="1" dirty="0"/>
                <a:t>S. </a:t>
              </a:r>
              <a:r>
                <a:rPr lang="fr-FR" sz="1600" i="1" dirty="0" err="1"/>
                <a:t>Ketelhut</a:t>
              </a:r>
              <a:r>
                <a:rPr lang="fr-FR" sz="1600" i="1" dirty="0"/>
                <a:t> et al., Phys. </a:t>
              </a:r>
              <a:r>
                <a:rPr lang="fr-FR" sz="1600" i="1" dirty="0" err="1"/>
                <a:t>Rev</a:t>
              </a:r>
              <a:r>
                <a:rPr lang="fr-FR" sz="1600" i="1" dirty="0"/>
                <a:t>. </a:t>
              </a:r>
              <a:r>
                <a:rPr lang="fr-FR" sz="1600" i="1" dirty="0" err="1"/>
                <a:t>Lett</a:t>
              </a:r>
              <a:r>
                <a:rPr lang="fr-FR" sz="1600" i="1" dirty="0"/>
                <a:t>. </a:t>
              </a:r>
              <a:r>
                <a:rPr lang="fr-FR" sz="1600" i="1" dirty="0">
                  <a:latin typeface="Helvetica" charset="0"/>
                </a:rPr>
                <a:t>102, 212501 (2009)</a:t>
              </a:r>
              <a:r>
                <a:rPr lang="fr-FR" sz="1600" i="1" dirty="0"/>
                <a:t> </a:t>
              </a:r>
            </a:p>
          </p:txBody>
        </p:sp>
      </p:grpSp>
    </p:spTree>
    <p:extLst>
      <p:ext uri="{BB962C8B-B14F-4D97-AF65-F5344CB8AC3E}">
        <p14:creationId xmlns:p14="http://schemas.microsoft.com/office/powerpoint/2010/main" val="2429921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2191"/>
            <a:ext cx="8229600" cy="1143000"/>
          </a:xfrm>
        </p:spPr>
        <p:txBody>
          <a:bodyPr/>
          <a:lstStyle/>
          <a:p>
            <a:r>
              <a:rPr lang="fr-FR" dirty="0" err="1" smtClean="0"/>
              <a:t>Pushing</a:t>
            </a:r>
            <a:r>
              <a:rPr lang="fr-FR" dirty="0" smtClean="0"/>
              <a:t> the </a:t>
            </a:r>
            <a:r>
              <a:rPr lang="fr-FR" dirty="0" err="1" smtClean="0"/>
              <a:t>limits</a:t>
            </a:r>
            <a:r>
              <a:rPr lang="fr-FR" dirty="0" smtClean="0"/>
              <a:t> of isospin</a:t>
            </a:r>
            <a:endParaRPr lang="fr-FR" dirty="0"/>
          </a:p>
        </p:txBody>
      </p:sp>
      <p:pic>
        <p:nvPicPr>
          <p:cNvPr id="10" name="Picture 34"/>
          <p:cNvPicPr/>
          <p:nvPr/>
        </p:nvPicPr>
        <p:blipFill>
          <a:blip r:embed="rId3">
            <a:extLst>
              <a:ext uri="{28A0092B-C50C-407E-A947-70E740481C1C}">
                <a14:useLocalDpi xmlns:a14="http://schemas.microsoft.com/office/drawing/2010/main" val="0"/>
              </a:ext>
            </a:extLst>
          </a:blip>
          <a:stretch>
            <a:fillRect/>
          </a:stretch>
        </p:blipFill>
        <p:spPr>
          <a:xfrm>
            <a:off x="342900" y="3798233"/>
            <a:ext cx="8610600" cy="2659062"/>
          </a:xfrm>
          <a:prstGeom prst="rect">
            <a:avLst/>
          </a:prstGeom>
        </p:spPr>
      </p:pic>
      <p:sp>
        <p:nvSpPr>
          <p:cNvPr id="11" name="ZoneTexte 10"/>
          <p:cNvSpPr txBox="1"/>
          <p:nvPr/>
        </p:nvSpPr>
        <p:spPr>
          <a:xfrm>
            <a:off x="876994" y="3044663"/>
            <a:ext cx="1708521" cy="707886"/>
          </a:xfrm>
          <a:prstGeom prst="rect">
            <a:avLst/>
          </a:prstGeom>
          <a:noFill/>
          <a:ln>
            <a:solidFill>
              <a:srgbClr val="000000"/>
            </a:solidFill>
          </a:ln>
        </p:spPr>
        <p:txBody>
          <a:bodyPr wrap="none" rtlCol="0">
            <a:spAutoFit/>
          </a:bodyPr>
          <a:lstStyle/>
          <a:p>
            <a:r>
              <a:rPr lang="fr-FR" sz="2000" dirty="0" smtClean="0"/>
              <a:t>Knockout </a:t>
            </a:r>
            <a:r>
              <a:rPr lang="fr-FR" sz="2000" dirty="0" err="1" smtClean="0"/>
              <a:t>with</a:t>
            </a:r>
            <a:endParaRPr lang="fr-FR" sz="2000" dirty="0" smtClean="0"/>
          </a:p>
          <a:p>
            <a:r>
              <a:rPr lang="fr-FR" sz="2000" dirty="0" smtClean="0"/>
              <a:t>DALI2 @RIKEN</a:t>
            </a:r>
            <a:endParaRPr lang="fr-FR" sz="2000" dirty="0"/>
          </a:p>
        </p:txBody>
      </p:sp>
      <p:sp>
        <p:nvSpPr>
          <p:cNvPr id="12" name="Flèche vers la droite 11"/>
          <p:cNvSpPr/>
          <p:nvPr/>
        </p:nvSpPr>
        <p:spPr>
          <a:xfrm>
            <a:off x="2754862" y="3250972"/>
            <a:ext cx="1296438" cy="2608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3" name="ZoneTexte 12"/>
          <p:cNvSpPr txBox="1"/>
          <p:nvPr/>
        </p:nvSpPr>
        <p:spPr>
          <a:xfrm>
            <a:off x="4051300" y="3081407"/>
            <a:ext cx="1689735" cy="707886"/>
          </a:xfrm>
          <a:prstGeom prst="rect">
            <a:avLst/>
          </a:prstGeom>
          <a:noFill/>
          <a:ln>
            <a:solidFill>
              <a:srgbClr val="000000"/>
            </a:solidFill>
          </a:ln>
        </p:spPr>
        <p:txBody>
          <a:bodyPr wrap="none" rtlCol="0">
            <a:spAutoFit/>
          </a:bodyPr>
          <a:lstStyle/>
          <a:p>
            <a:r>
              <a:rPr lang="fr-FR" sz="2000" dirty="0" smtClean="0"/>
              <a:t>Knockout </a:t>
            </a:r>
            <a:r>
              <a:rPr lang="fr-FR" sz="2000" dirty="0" err="1" smtClean="0"/>
              <a:t>with</a:t>
            </a:r>
            <a:r>
              <a:rPr lang="fr-FR" sz="2000" dirty="0" smtClean="0"/>
              <a:t> </a:t>
            </a:r>
          </a:p>
          <a:p>
            <a:r>
              <a:rPr lang="fr-FR" sz="2000" dirty="0" smtClean="0"/>
              <a:t>AGATA@FAIR</a:t>
            </a:r>
            <a:endParaRPr lang="fr-FR" sz="2000" dirty="0"/>
          </a:p>
        </p:txBody>
      </p:sp>
      <p:sp>
        <p:nvSpPr>
          <p:cNvPr id="14" name="ZoneTexte 13"/>
          <p:cNvSpPr txBox="1"/>
          <p:nvPr/>
        </p:nvSpPr>
        <p:spPr>
          <a:xfrm>
            <a:off x="6847320" y="3106678"/>
            <a:ext cx="1620957" cy="707886"/>
          </a:xfrm>
          <a:prstGeom prst="rect">
            <a:avLst/>
          </a:prstGeom>
          <a:noFill/>
        </p:spPr>
        <p:txBody>
          <a:bodyPr wrap="none" rtlCol="0">
            <a:spAutoFit/>
          </a:bodyPr>
          <a:lstStyle/>
          <a:p>
            <a:r>
              <a:rPr lang="fr-FR" sz="2000" dirty="0" err="1" smtClean="0"/>
              <a:t>Coulex</a:t>
            </a:r>
            <a:r>
              <a:rPr lang="fr-FR" sz="2000" dirty="0" smtClean="0"/>
              <a:t> </a:t>
            </a:r>
            <a:r>
              <a:rPr lang="fr-FR" sz="2000" dirty="0" err="1" smtClean="0"/>
              <a:t>with</a:t>
            </a:r>
            <a:r>
              <a:rPr lang="fr-FR" sz="2000" dirty="0" smtClean="0"/>
              <a:t> </a:t>
            </a:r>
          </a:p>
          <a:p>
            <a:r>
              <a:rPr lang="fr-FR" sz="2000" dirty="0" smtClean="0"/>
              <a:t>AGATA@FAIR</a:t>
            </a:r>
            <a:endParaRPr lang="fr-FR" sz="2000" dirty="0"/>
          </a:p>
        </p:txBody>
      </p:sp>
      <p:sp>
        <p:nvSpPr>
          <p:cNvPr id="3" name="ZoneTexte 2"/>
          <p:cNvSpPr txBox="1"/>
          <p:nvPr/>
        </p:nvSpPr>
        <p:spPr>
          <a:xfrm>
            <a:off x="342900" y="1125056"/>
            <a:ext cx="8568267" cy="1200328"/>
          </a:xfrm>
          <a:prstGeom prst="rect">
            <a:avLst/>
          </a:prstGeom>
          <a:noFill/>
        </p:spPr>
        <p:txBody>
          <a:bodyPr wrap="square" rtlCol="0">
            <a:spAutoFit/>
          </a:bodyPr>
          <a:lstStyle/>
          <a:p>
            <a:pPr algn="just"/>
            <a:r>
              <a:rPr lang="fr-FR" sz="2400" dirty="0" err="1"/>
              <a:t>From</a:t>
            </a:r>
            <a:r>
              <a:rPr lang="fr-FR" sz="2400" dirty="0"/>
              <a:t> 1</a:t>
            </a:r>
            <a:r>
              <a:rPr lang="fr-FR" sz="2400" baseline="30000" dirty="0"/>
              <a:t>st</a:t>
            </a:r>
            <a:r>
              <a:rPr lang="fr-FR" sz="2400" dirty="0"/>
              <a:t> </a:t>
            </a:r>
            <a:r>
              <a:rPr lang="fr-FR" sz="2400" dirty="0" err="1" smtClean="0"/>
              <a:t>spectroscopy</a:t>
            </a:r>
            <a:r>
              <a:rPr lang="fr-FR" sz="2400" dirty="0" smtClean="0"/>
              <a:t> </a:t>
            </a:r>
            <a:r>
              <a:rPr lang="fr-FR" sz="2400" dirty="0"/>
              <a:t>to </a:t>
            </a:r>
            <a:r>
              <a:rPr lang="fr-FR" sz="2400" dirty="0" err="1" smtClean="0"/>
              <a:t>high</a:t>
            </a:r>
            <a:r>
              <a:rPr lang="fr-FR" sz="2400" dirty="0" err="1"/>
              <a:t>-</a:t>
            </a:r>
            <a:r>
              <a:rPr lang="fr-FR" sz="2400" dirty="0" err="1" smtClean="0"/>
              <a:t>precision</a:t>
            </a:r>
            <a:r>
              <a:rPr lang="fr-FR" sz="2400" dirty="0" smtClean="0"/>
              <a:t> </a:t>
            </a:r>
            <a:r>
              <a:rPr lang="fr-FR" sz="2400" dirty="0" err="1" smtClean="0"/>
              <a:t>measurements</a:t>
            </a:r>
            <a:r>
              <a:rPr lang="fr-FR" sz="2400" dirty="0" smtClean="0"/>
              <a:t> </a:t>
            </a:r>
            <a:r>
              <a:rPr lang="fr-FR" sz="2400" dirty="0" err="1" smtClean="0"/>
              <a:t>north</a:t>
            </a:r>
            <a:r>
              <a:rPr lang="fr-FR" sz="2400" dirty="0" smtClean="0"/>
              <a:t> &amp; </a:t>
            </a:r>
            <a:r>
              <a:rPr lang="fr-FR" sz="2400" dirty="0" err="1" smtClean="0"/>
              <a:t>south</a:t>
            </a:r>
            <a:r>
              <a:rPr lang="fr-FR" sz="2400" dirty="0" smtClean="0"/>
              <a:t> </a:t>
            </a:r>
            <a:r>
              <a:rPr lang="fr-FR" sz="2400" dirty="0" err="1" smtClean="0"/>
              <a:t>east</a:t>
            </a:r>
            <a:r>
              <a:rPr lang="fr-FR" sz="2400" dirty="0" smtClean="0"/>
              <a:t> of </a:t>
            </a:r>
            <a:r>
              <a:rPr lang="fr-FR" sz="2400" baseline="30000" dirty="0" smtClean="0"/>
              <a:t>132</a:t>
            </a:r>
            <a:r>
              <a:rPr lang="fr-FR" sz="2400" dirty="0" smtClean="0"/>
              <a:t>Sn: </a:t>
            </a:r>
            <a:r>
              <a:rPr lang="fr-FR" sz="2400" dirty="0" err="1"/>
              <a:t>particle-hole</a:t>
            </a:r>
            <a:r>
              <a:rPr lang="fr-FR" sz="2400" dirty="0"/>
              <a:t> </a:t>
            </a:r>
            <a:r>
              <a:rPr lang="fr-FR" sz="2400" dirty="0" smtClean="0"/>
              <a:t>excitations and transition </a:t>
            </a:r>
            <a:r>
              <a:rPr lang="fr-FR" sz="2400" dirty="0" err="1" smtClean="0"/>
              <a:t>probabilities</a:t>
            </a:r>
            <a:endParaRPr lang="fr-FR" sz="2400" dirty="0" smtClean="0"/>
          </a:p>
        </p:txBody>
      </p:sp>
    </p:spTree>
    <p:extLst>
      <p:ext uri="{BB962C8B-B14F-4D97-AF65-F5344CB8AC3E}">
        <p14:creationId xmlns:p14="http://schemas.microsoft.com/office/powerpoint/2010/main" val="38442452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574"/>
            <a:ext cx="8229600" cy="1143000"/>
          </a:xfrm>
        </p:spPr>
        <p:txBody>
          <a:bodyPr/>
          <a:lstStyle/>
          <a:p>
            <a:r>
              <a:rPr lang="fr-FR" dirty="0" err="1" smtClean="0"/>
              <a:t>Pushing</a:t>
            </a:r>
            <a:r>
              <a:rPr lang="fr-FR" dirty="0" smtClean="0"/>
              <a:t> the </a:t>
            </a:r>
            <a:r>
              <a:rPr lang="fr-FR" dirty="0" err="1" smtClean="0"/>
              <a:t>limits</a:t>
            </a:r>
            <a:r>
              <a:rPr lang="fr-FR" dirty="0" smtClean="0"/>
              <a:t> of isospin</a:t>
            </a:r>
            <a:endParaRPr lang="fr-FR" dirty="0"/>
          </a:p>
        </p:txBody>
      </p:sp>
      <p:pic>
        <p:nvPicPr>
          <p:cNvPr id="4" name="Image 3" descr="N_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81" y="3598979"/>
            <a:ext cx="4865241" cy="2735262"/>
          </a:xfrm>
          <a:prstGeom prst="rect">
            <a:avLst/>
          </a:prstGeom>
        </p:spPr>
      </p:pic>
      <p:sp>
        <p:nvSpPr>
          <p:cNvPr id="5" name="ZoneTexte 4"/>
          <p:cNvSpPr txBox="1"/>
          <p:nvPr/>
        </p:nvSpPr>
        <p:spPr>
          <a:xfrm>
            <a:off x="2788544" y="6321541"/>
            <a:ext cx="556725" cy="369332"/>
          </a:xfrm>
          <a:prstGeom prst="rect">
            <a:avLst/>
          </a:prstGeom>
          <a:noFill/>
        </p:spPr>
        <p:txBody>
          <a:bodyPr wrap="none" rtlCol="0">
            <a:spAutoFit/>
          </a:bodyPr>
          <a:lstStyle/>
          <a:p>
            <a:r>
              <a:rPr lang="fr-FR" dirty="0" smtClean="0"/>
              <a:t>N=Z</a:t>
            </a:r>
            <a:endParaRPr lang="fr-FR" dirty="0"/>
          </a:p>
        </p:txBody>
      </p:sp>
      <p:sp>
        <p:nvSpPr>
          <p:cNvPr id="7" name="ZoneTexte 6"/>
          <p:cNvSpPr txBox="1"/>
          <p:nvPr/>
        </p:nvSpPr>
        <p:spPr>
          <a:xfrm>
            <a:off x="1214781" y="2554354"/>
            <a:ext cx="2741180" cy="923330"/>
          </a:xfrm>
          <a:prstGeom prst="rect">
            <a:avLst/>
          </a:prstGeom>
          <a:noFill/>
          <a:ln>
            <a:solidFill>
              <a:schemeClr val="bg1"/>
            </a:solidFill>
          </a:ln>
        </p:spPr>
        <p:txBody>
          <a:bodyPr wrap="none" rtlCol="0">
            <a:spAutoFit/>
          </a:bodyPr>
          <a:lstStyle/>
          <a:p>
            <a:pPr algn="ctr"/>
            <a:r>
              <a:rPr lang="fr-FR" dirty="0" smtClean="0"/>
              <a:t>AGATA </a:t>
            </a:r>
          </a:p>
          <a:p>
            <a:pPr algn="ctr"/>
            <a:r>
              <a:rPr lang="fr-FR" dirty="0" smtClean="0"/>
              <a:t>+ 1</a:t>
            </a:r>
            <a:r>
              <a:rPr lang="fr-FR" dirty="0" smtClean="0">
                <a:latin typeface="Symbol" charset="2"/>
                <a:cs typeface="Symbol" charset="2"/>
              </a:rPr>
              <a:t>p</a:t>
            </a:r>
            <a:r>
              <a:rPr lang="fr-FR" dirty="0" smtClean="0"/>
              <a:t> neutron </a:t>
            </a:r>
            <a:r>
              <a:rPr lang="fr-FR" dirty="0" err="1" smtClean="0"/>
              <a:t>array</a:t>
            </a:r>
            <a:r>
              <a:rPr lang="fr-FR" dirty="0" smtClean="0"/>
              <a:t> </a:t>
            </a:r>
          </a:p>
          <a:p>
            <a:pPr algn="ctr"/>
            <a:r>
              <a:rPr lang="fr-FR" dirty="0" smtClean="0"/>
              <a:t>+ </a:t>
            </a:r>
            <a:r>
              <a:rPr lang="fr-FR" dirty="0" err="1" smtClean="0"/>
              <a:t>charged</a:t>
            </a:r>
            <a:r>
              <a:rPr lang="fr-FR" dirty="0" err="1"/>
              <a:t>-</a:t>
            </a:r>
            <a:r>
              <a:rPr lang="fr-FR" dirty="0" err="1" smtClean="0"/>
              <a:t>particle</a:t>
            </a:r>
            <a:r>
              <a:rPr lang="fr-FR" dirty="0" smtClean="0"/>
              <a:t> detector</a:t>
            </a:r>
            <a:endParaRPr lang="fr-FR" dirty="0"/>
          </a:p>
        </p:txBody>
      </p:sp>
      <p:sp>
        <p:nvSpPr>
          <p:cNvPr id="8" name="ZoneTexte 7"/>
          <p:cNvSpPr txBox="1"/>
          <p:nvPr/>
        </p:nvSpPr>
        <p:spPr>
          <a:xfrm>
            <a:off x="198782" y="1417638"/>
            <a:ext cx="7899400" cy="461665"/>
          </a:xfrm>
          <a:prstGeom prst="rect">
            <a:avLst/>
          </a:prstGeom>
          <a:noFill/>
        </p:spPr>
        <p:txBody>
          <a:bodyPr wrap="square" rtlCol="0">
            <a:spAutoFit/>
          </a:bodyPr>
          <a:lstStyle/>
          <a:p>
            <a:r>
              <a:rPr lang="fr-FR" sz="2400" dirty="0" smtClean="0"/>
              <a:t>Access to </a:t>
            </a:r>
            <a:r>
              <a:rPr lang="fr-FR" sz="2400" dirty="0" err="1" smtClean="0"/>
              <a:t>heavier</a:t>
            </a:r>
            <a:r>
              <a:rPr lang="fr-FR" sz="2400" dirty="0" smtClean="0"/>
              <a:t> N~Z </a:t>
            </a:r>
            <a:r>
              <a:rPr lang="fr-FR" sz="2400" dirty="0" err="1" smtClean="0"/>
              <a:t>systems</a:t>
            </a:r>
            <a:r>
              <a:rPr lang="fr-FR" sz="2400" dirty="0" smtClean="0"/>
              <a:t> </a:t>
            </a:r>
            <a:r>
              <a:rPr lang="fr-FR" sz="2400" dirty="0" err="1" smtClean="0"/>
              <a:t>than</a:t>
            </a:r>
            <a:r>
              <a:rPr lang="fr-FR" sz="2400" dirty="0" smtClean="0"/>
              <a:t> </a:t>
            </a:r>
            <a:r>
              <a:rPr lang="fr-FR" sz="2400" dirty="0" err="1" smtClean="0"/>
              <a:t>currently</a:t>
            </a:r>
            <a:r>
              <a:rPr lang="fr-FR" sz="2400" dirty="0" smtClean="0"/>
              <a:t> accessible</a:t>
            </a:r>
            <a:endParaRPr lang="fr-FR" sz="2400" dirty="0"/>
          </a:p>
        </p:txBody>
      </p:sp>
      <p:pic>
        <p:nvPicPr>
          <p:cNvPr id="10" name="Picture 2" descr="coo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2155053"/>
            <a:ext cx="2249487" cy="240848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deuteron_transf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4828413"/>
            <a:ext cx="3321649" cy="1104900"/>
          </a:xfrm>
          <a:prstGeom prst="rect">
            <a:avLst/>
          </a:prstGeom>
        </p:spPr>
      </p:pic>
      <p:sp>
        <p:nvSpPr>
          <p:cNvPr id="6" name="ZoneTexte 5"/>
          <p:cNvSpPr txBox="1"/>
          <p:nvPr/>
        </p:nvSpPr>
        <p:spPr>
          <a:xfrm>
            <a:off x="6242276" y="6201614"/>
            <a:ext cx="2444524" cy="369332"/>
          </a:xfrm>
          <a:prstGeom prst="rect">
            <a:avLst/>
          </a:prstGeom>
          <a:noFill/>
        </p:spPr>
        <p:txBody>
          <a:bodyPr wrap="none" rtlCol="0">
            <a:spAutoFit/>
          </a:bodyPr>
          <a:lstStyle/>
          <a:p>
            <a:r>
              <a:rPr lang="fr-FR" dirty="0" smtClean="0"/>
              <a:t>AGATA + GRIT + VAMOS</a:t>
            </a:r>
            <a:endParaRPr lang="fr-FR" dirty="0"/>
          </a:p>
        </p:txBody>
      </p:sp>
    </p:spTree>
    <p:extLst>
      <p:ext uri="{BB962C8B-B14F-4D97-AF65-F5344CB8AC3E}">
        <p14:creationId xmlns:p14="http://schemas.microsoft.com/office/powerpoint/2010/main" val="13389908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8690"/>
            <a:ext cx="8229600" cy="1143000"/>
          </a:xfrm>
        </p:spPr>
        <p:txBody>
          <a:bodyPr>
            <a:normAutofit/>
          </a:bodyPr>
          <a:lstStyle/>
          <a:p>
            <a:r>
              <a:rPr lang="fr-FR" dirty="0" err="1" smtClean="0"/>
              <a:t>Exotic</a:t>
            </a:r>
            <a:r>
              <a:rPr lang="fr-FR" dirty="0" smtClean="0"/>
              <a:t> </a:t>
            </a:r>
            <a:r>
              <a:rPr lang="fr-FR" dirty="0" err="1" smtClean="0"/>
              <a:t>shapes</a:t>
            </a:r>
            <a:r>
              <a:rPr lang="fr-FR" dirty="0" smtClean="0"/>
              <a:t> </a:t>
            </a:r>
            <a:endParaRPr lang="fr-FR" dirty="0"/>
          </a:p>
        </p:txBody>
      </p:sp>
      <p:sp>
        <p:nvSpPr>
          <p:cNvPr id="14" name="ZoneTexte 13"/>
          <p:cNvSpPr txBox="1"/>
          <p:nvPr/>
        </p:nvSpPr>
        <p:spPr>
          <a:xfrm>
            <a:off x="182462" y="941437"/>
            <a:ext cx="8074486" cy="3416320"/>
          </a:xfrm>
          <a:prstGeom prst="rect">
            <a:avLst/>
          </a:prstGeom>
          <a:noFill/>
        </p:spPr>
        <p:txBody>
          <a:bodyPr wrap="square" rtlCol="0">
            <a:spAutoFit/>
          </a:bodyPr>
          <a:lstStyle/>
          <a:p>
            <a:r>
              <a:rPr lang="fr-FR" sz="2000" b="1" dirty="0" smtClean="0"/>
              <a:t>‘Top </a:t>
            </a:r>
            <a:r>
              <a:rPr lang="fr-FR" sz="2000" b="1" dirty="0" err="1"/>
              <a:t>unexpected</a:t>
            </a:r>
            <a:r>
              <a:rPr lang="fr-FR" sz="2000" b="1" dirty="0"/>
              <a:t> </a:t>
            </a:r>
            <a:r>
              <a:rPr lang="fr-FR" sz="2000" b="1" dirty="0" err="1"/>
              <a:t>physics</a:t>
            </a:r>
            <a:r>
              <a:rPr lang="fr-FR" sz="2000" b="1" dirty="0"/>
              <a:t> </a:t>
            </a:r>
            <a:r>
              <a:rPr lang="fr-FR" sz="2000" b="1" dirty="0" err="1"/>
              <a:t>discoveries</a:t>
            </a:r>
            <a:r>
              <a:rPr lang="fr-FR" sz="2000" b="1" dirty="0"/>
              <a:t> of the last five </a:t>
            </a:r>
            <a:r>
              <a:rPr lang="fr-FR" sz="2000" b="1" dirty="0" err="1" smtClean="0"/>
              <a:t>years</a:t>
            </a:r>
            <a:r>
              <a:rPr lang="fr-FR" sz="2000" b="1" dirty="0" smtClean="0"/>
              <a:t>’</a:t>
            </a:r>
          </a:p>
          <a:p>
            <a:r>
              <a:rPr lang="fr-FR" sz="2000" dirty="0"/>
              <a:t>(</a:t>
            </a:r>
            <a:r>
              <a:rPr lang="fr-FR" sz="2000" dirty="0" smtClean="0"/>
              <a:t>D. </a:t>
            </a:r>
            <a:r>
              <a:rPr lang="fr-FR" sz="2000" dirty="0" err="1" smtClean="0"/>
              <a:t>Kleppner</a:t>
            </a:r>
            <a:r>
              <a:rPr lang="fr-FR" sz="2000" dirty="0" smtClean="0"/>
              <a:t>, </a:t>
            </a:r>
            <a:r>
              <a:rPr lang="fr-FR" sz="2000" dirty="0" err="1" smtClean="0"/>
              <a:t>Physics</a:t>
            </a:r>
            <a:r>
              <a:rPr lang="fr-FR" sz="2000" dirty="0" smtClean="0"/>
              <a:t> </a:t>
            </a:r>
            <a:r>
              <a:rPr lang="fr-FR" sz="2000" dirty="0" err="1"/>
              <a:t>Today</a:t>
            </a:r>
            <a:r>
              <a:rPr lang="fr-FR" sz="2000" dirty="0"/>
              <a:t>, </a:t>
            </a:r>
            <a:r>
              <a:rPr lang="fr-FR" sz="2000" dirty="0" smtClean="0"/>
              <a:t>1991)</a:t>
            </a:r>
            <a:endParaRPr lang="fr-FR" sz="2000" dirty="0"/>
          </a:p>
          <a:p>
            <a:endParaRPr lang="fr-FR" sz="800" b="1" dirty="0" smtClean="0"/>
          </a:p>
          <a:p>
            <a:endParaRPr lang="fr-FR" sz="800" b="1" dirty="0" smtClean="0"/>
          </a:p>
          <a:p>
            <a:r>
              <a:rPr lang="fr-FR" sz="2000" b="1" dirty="0" smtClean="0"/>
              <a:t>	High Tc </a:t>
            </a:r>
            <a:r>
              <a:rPr lang="fr-FR" sz="2000" b="1" dirty="0" err="1" smtClean="0"/>
              <a:t>superconductivity</a:t>
            </a:r>
            <a:endParaRPr lang="fr-FR" sz="2000" b="1" dirty="0" smtClean="0"/>
          </a:p>
          <a:p>
            <a:r>
              <a:rPr lang="fr-FR" sz="2000" b="1" dirty="0" smtClean="0"/>
              <a:t>	</a:t>
            </a:r>
            <a:r>
              <a:rPr lang="fr-FR" sz="2000" b="1" dirty="0" err="1" smtClean="0"/>
              <a:t>Atom</a:t>
            </a:r>
            <a:r>
              <a:rPr lang="fr-FR" sz="2000" b="1" dirty="0" smtClean="0"/>
              <a:t> </a:t>
            </a:r>
            <a:r>
              <a:rPr lang="fr-FR" sz="2000" b="1" dirty="0" err="1" smtClean="0"/>
              <a:t>cooling</a:t>
            </a:r>
            <a:r>
              <a:rPr lang="fr-FR" sz="2000" b="1" dirty="0" smtClean="0"/>
              <a:t> and </a:t>
            </a:r>
            <a:r>
              <a:rPr lang="fr-FR" sz="2000" b="1" dirty="0" err="1" smtClean="0"/>
              <a:t>atom</a:t>
            </a:r>
            <a:r>
              <a:rPr lang="fr-FR" sz="2000" b="1" dirty="0" smtClean="0"/>
              <a:t> </a:t>
            </a:r>
            <a:r>
              <a:rPr lang="fr-FR" sz="2000" b="1" dirty="0" err="1" smtClean="0"/>
              <a:t>optics</a:t>
            </a:r>
            <a:endParaRPr lang="fr-FR" sz="2000" b="1" dirty="0" smtClean="0"/>
          </a:p>
          <a:p>
            <a:r>
              <a:rPr lang="fr-FR" sz="2000" b="1" dirty="0" smtClean="0"/>
              <a:t>	Large-</a:t>
            </a:r>
            <a:r>
              <a:rPr lang="fr-FR" sz="2000" b="1" dirty="0" err="1" smtClean="0"/>
              <a:t>scale</a:t>
            </a:r>
            <a:r>
              <a:rPr lang="fr-FR" sz="2000" b="1" dirty="0" smtClean="0"/>
              <a:t> structure of the </a:t>
            </a:r>
            <a:r>
              <a:rPr lang="fr-FR" sz="2000" b="1" dirty="0" err="1" smtClean="0"/>
              <a:t>universe</a:t>
            </a:r>
            <a:endParaRPr lang="fr-FR" sz="2000" b="1" dirty="0" smtClean="0"/>
          </a:p>
          <a:p>
            <a:r>
              <a:rPr lang="fr-FR" sz="2000" b="1" dirty="0" smtClean="0"/>
              <a:t>	Supernova 1987A</a:t>
            </a:r>
          </a:p>
          <a:p>
            <a:r>
              <a:rPr lang="fr-FR" sz="2000" b="1" dirty="0" smtClean="0">
                <a:solidFill>
                  <a:srgbClr val="FF0000"/>
                </a:solidFill>
              </a:rPr>
              <a:t>	</a:t>
            </a:r>
            <a:r>
              <a:rPr lang="fr-FR" sz="2000" b="1" dirty="0" err="1" smtClean="0">
                <a:solidFill>
                  <a:srgbClr val="8000FF"/>
                </a:solidFill>
              </a:rPr>
              <a:t>Superdeformed</a:t>
            </a:r>
            <a:r>
              <a:rPr lang="fr-FR" sz="2000" b="1" dirty="0" smtClean="0">
                <a:solidFill>
                  <a:srgbClr val="8000FF"/>
                </a:solidFill>
              </a:rPr>
              <a:t> </a:t>
            </a:r>
            <a:r>
              <a:rPr lang="fr-FR" sz="2000" b="1" dirty="0" err="1" smtClean="0">
                <a:solidFill>
                  <a:srgbClr val="8000FF"/>
                </a:solidFill>
              </a:rPr>
              <a:t>Nuclei</a:t>
            </a:r>
            <a:endParaRPr lang="fr-FR" sz="2000" b="1" dirty="0" smtClean="0">
              <a:solidFill>
                <a:srgbClr val="8000FF"/>
              </a:solidFill>
            </a:endParaRPr>
          </a:p>
          <a:p>
            <a:r>
              <a:rPr lang="fr-FR" sz="2000" b="1" dirty="0" smtClean="0"/>
              <a:t>	</a:t>
            </a:r>
            <a:r>
              <a:rPr lang="fr-FR" sz="2000" b="1" dirty="0" err="1" smtClean="0"/>
              <a:t>Buckyballs</a:t>
            </a:r>
            <a:endParaRPr lang="fr-FR" sz="2000" b="1" dirty="0" smtClean="0"/>
          </a:p>
          <a:p>
            <a:endParaRPr lang="fr-FR" sz="2000" dirty="0" smtClean="0"/>
          </a:p>
          <a:p>
            <a:endParaRPr lang="fr-FR" sz="2000" dirty="0"/>
          </a:p>
        </p:txBody>
      </p:sp>
      <p:grpSp>
        <p:nvGrpSpPr>
          <p:cNvPr id="17" name="Group 1058"/>
          <p:cNvGrpSpPr>
            <a:grpSpLocks/>
          </p:cNvGrpSpPr>
          <p:nvPr/>
        </p:nvGrpSpPr>
        <p:grpSpPr bwMode="auto">
          <a:xfrm>
            <a:off x="5135601" y="1454179"/>
            <a:ext cx="3551199" cy="2297897"/>
            <a:chOff x="1738" y="0"/>
            <a:chExt cx="2513" cy="1883"/>
          </a:xfrm>
        </p:grpSpPr>
        <p:pic>
          <p:nvPicPr>
            <p:cNvPr id="18" name="Picture 1059" descr="quad_matlab"/>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8" y="0"/>
              <a:ext cx="2513" cy="1883"/>
            </a:xfrm>
            <a:prstGeom prst="rect">
              <a:avLst/>
            </a:prstGeom>
            <a:noFill/>
            <a:extLst>
              <a:ext uri="{909E8E84-426E-40dd-AFC4-6F175D3DCCD1}">
                <a14:hiddenFill xmlns:a14="http://schemas.microsoft.com/office/drawing/2010/main">
                  <a:solidFill>
                    <a:srgbClr val="FFFFFF"/>
                  </a:solidFill>
                </a14:hiddenFill>
              </a:ext>
            </a:extLst>
          </p:spPr>
        </p:pic>
        <p:sp>
          <p:nvSpPr>
            <p:cNvPr id="19" name="Line 1060"/>
            <p:cNvSpPr>
              <a:spLocks noChangeShapeType="1"/>
            </p:cNvSpPr>
            <p:nvPr/>
          </p:nvSpPr>
          <p:spPr bwMode="auto">
            <a:xfrm flipV="1">
              <a:off x="3007" y="116"/>
              <a:ext cx="0" cy="50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 name="AutoShape 1061"/>
            <p:cNvSpPr>
              <a:spLocks noChangeArrowheads="1"/>
            </p:cNvSpPr>
            <p:nvPr/>
          </p:nvSpPr>
          <p:spPr bwMode="auto">
            <a:xfrm>
              <a:off x="2886" y="221"/>
              <a:ext cx="212" cy="276"/>
            </a:xfrm>
            <a:prstGeom prst="curvedRightArrow">
              <a:avLst>
                <a:gd name="adj1" fmla="val 26038"/>
                <a:gd name="adj2" fmla="val 52075"/>
                <a:gd name="adj3" fmla="val 33333"/>
              </a:avLst>
            </a:prstGeom>
            <a:solidFill>
              <a:srgbClr val="CC66FF"/>
            </a:solidFill>
            <a:ln w="9525">
              <a:solidFill>
                <a:srgbClr val="CC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 name="Line 1062"/>
            <p:cNvSpPr>
              <a:spLocks noChangeShapeType="1"/>
            </p:cNvSpPr>
            <p:nvPr/>
          </p:nvSpPr>
          <p:spPr bwMode="auto">
            <a:xfrm flipV="1">
              <a:off x="3010" y="223"/>
              <a:ext cx="1" cy="1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4" name="ZoneTexte 3"/>
          <p:cNvSpPr txBox="1"/>
          <p:nvPr/>
        </p:nvSpPr>
        <p:spPr>
          <a:xfrm>
            <a:off x="4219705" y="4103409"/>
            <a:ext cx="4924295" cy="2554545"/>
          </a:xfrm>
          <a:prstGeom prst="rect">
            <a:avLst/>
          </a:prstGeom>
          <a:noFill/>
        </p:spPr>
        <p:txBody>
          <a:bodyPr wrap="none" rtlCol="0">
            <a:spAutoFit/>
          </a:bodyPr>
          <a:lstStyle/>
          <a:p>
            <a:pPr algn="ctr"/>
            <a:r>
              <a:rPr lang="fr-FR" sz="2000" b="1" dirty="0" err="1" smtClean="0"/>
              <a:t>Many</a:t>
            </a:r>
            <a:r>
              <a:rPr lang="fr-FR" sz="2000" b="1" dirty="0" smtClean="0"/>
              <a:t> questions </a:t>
            </a:r>
            <a:r>
              <a:rPr lang="fr-FR" sz="2000" b="1" dirty="0" err="1" smtClean="0"/>
              <a:t>remain</a:t>
            </a:r>
            <a:r>
              <a:rPr lang="fr-FR" sz="2000" b="1" dirty="0" smtClean="0"/>
              <a:t> </a:t>
            </a:r>
            <a:r>
              <a:rPr lang="fr-FR" sz="2000" b="1" dirty="0" err="1" smtClean="0"/>
              <a:t>unanswered</a:t>
            </a:r>
            <a:r>
              <a:rPr lang="fr-FR" sz="2000" b="1" dirty="0" smtClean="0"/>
              <a:t>:</a:t>
            </a:r>
          </a:p>
          <a:p>
            <a:endParaRPr lang="fr-FR" sz="2000" dirty="0" smtClean="0"/>
          </a:p>
          <a:p>
            <a:r>
              <a:rPr lang="fr-FR" sz="2000" dirty="0" err="1" smtClean="0"/>
              <a:t>Decay</a:t>
            </a:r>
            <a:r>
              <a:rPr lang="fr-FR" sz="2000" dirty="0" smtClean="0"/>
              <a:t>-out </a:t>
            </a:r>
            <a:r>
              <a:rPr lang="fr-FR" sz="2000" dirty="0" err="1" smtClean="0"/>
              <a:t>from</a:t>
            </a:r>
            <a:r>
              <a:rPr lang="fr-FR" sz="2000" dirty="0" smtClean="0"/>
              <a:t> </a:t>
            </a:r>
            <a:r>
              <a:rPr lang="fr-FR" sz="2000" dirty="0" err="1" smtClean="0"/>
              <a:t>superdeformed</a:t>
            </a:r>
            <a:r>
              <a:rPr lang="fr-FR" sz="2000" dirty="0" smtClean="0"/>
              <a:t> states ?</a:t>
            </a:r>
          </a:p>
          <a:p>
            <a:r>
              <a:rPr lang="fr-FR" sz="2000" dirty="0" err="1" smtClean="0"/>
              <a:t>Clusterisation</a:t>
            </a:r>
            <a:r>
              <a:rPr lang="fr-FR" sz="2000" dirty="0" smtClean="0"/>
              <a:t> &amp; </a:t>
            </a:r>
            <a:r>
              <a:rPr lang="fr-FR" sz="2000" dirty="0" err="1"/>
              <a:t>e</a:t>
            </a:r>
            <a:r>
              <a:rPr lang="fr-FR" sz="2000" dirty="0" err="1" smtClean="0"/>
              <a:t>xotic</a:t>
            </a:r>
            <a:r>
              <a:rPr lang="fr-FR" sz="2000" dirty="0" smtClean="0"/>
              <a:t> </a:t>
            </a:r>
            <a:r>
              <a:rPr lang="fr-FR" sz="2000" dirty="0" err="1" smtClean="0"/>
              <a:t>decays</a:t>
            </a:r>
            <a:r>
              <a:rPr lang="fr-FR" sz="2000" dirty="0" smtClean="0"/>
              <a:t> in light </a:t>
            </a:r>
            <a:r>
              <a:rPr lang="fr-FR" sz="2000" dirty="0" err="1" smtClean="0"/>
              <a:t>nuclei</a:t>
            </a:r>
            <a:r>
              <a:rPr lang="fr-FR" sz="2000" dirty="0" smtClean="0"/>
              <a:t> ?</a:t>
            </a:r>
          </a:p>
          <a:p>
            <a:r>
              <a:rPr lang="fr-FR" sz="2000" dirty="0" err="1" smtClean="0"/>
              <a:t>Superdeformation</a:t>
            </a:r>
            <a:r>
              <a:rPr lang="fr-FR" sz="2000" dirty="0" smtClean="0"/>
              <a:t> in neutron-</a:t>
            </a:r>
            <a:r>
              <a:rPr lang="fr-FR" sz="2000" dirty="0" err="1" smtClean="0"/>
              <a:t>rich</a:t>
            </a:r>
            <a:r>
              <a:rPr lang="fr-FR" sz="2000" dirty="0" smtClean="0"/>
              <a:t> </a:t>
            </a:r>
            <a:r>
              <a:rPr lang="fr-FR" sz="2000" dirty="0" err="1" smtClean="0"/>
              <a:t>nuclei</a:t>
            </a:r>
            <a:r>
              <a:rPr lang="fr-FR" sz="2000" dirty="0" smtClean="0"/>
              <a:t> ?</a:t>
            </a:r>
          </a:p>
          <a:p>
            <a:r>
              <a:rPr lang="fr-FR" sz="2000" dirty="0" smtClean="0"/>
              <a:t>High-K </a:t>
            </a:r>
            <a:r>
              <a:rPr lang="fr-FR" sz="2000" dirty="0" err="1" smtClean="0"/>
              <a:t>superdeformed</a:t>
            </a:r>
            <a:r>
              <a:rPr lang="fr-FR" sz="2000" dirty="0" smtClean="0"/>
              <a:t> states ?</a:t>
            </a:r>
          </a:p>
          <a:p>
            <a:r>
              <a:rPr lang="fr-FR" sz="2000" dirty="0"/>
              <a:t>Population </a:t>
            </a:r>
            <a:r>
              <a:rPr lang="fr-FR" sz="2000" dirty="0" err="1"/>
              <a:t>mechanism</a:t>
            </a:r>
            <a:r>
              <a:rPr lang="fr-FR" sz="2000" dirty="0"/>
              <a:t> ?</a:t>
            </a:r>
          </a:p>
          <a:p>
            <a:endParaRPr lang="fr-FR" sz="2000" dirty="0" smtClean="0"/>
          </a:p>
        </p:txBody>
      </p:sp>
      <p:pic>
        <p:nvPicPr>
          <p:cNvPr id="5" name="Image 4" descr="SD1_multiplegggg_v5_Lnk_lo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14" y="3929876"/>
            <a:ext cx="4081502" cy="2728078"/>
          </a:xfrm>
          <a:prstGeom prst="rect">
            <a:avLst/>
          </a:prstGeom>
        </p:spPr>
      </p:pic>
      <p:sp>
        <p:nvSpPr>
          <p:cNvPr id="6" name="ZoneTexte 5"/>
          <p:cNvSpPr txBox="1"/>
          <p:nvPr/>
        </p:nvSpPr>
        <p:spPr>
          <a:xfrm>
            <a:off x="3456641" y="3988425"/>
            <a:ext cx="611841" cy="369332"/>
          </a:xfrm>
          <a:prstGeom prst="rect">
            <a:avLst/>
          </a:prstGeom>
          <a:solidFill>
            <a:srgbClr val="FFFFFF"/>
          </a:solidFill>
          <a:ln>
            <a:solidFill>
              <a:srgbClr val="000000"/>
            </a:solidFill>
          </a:ln>
        </p:spPr>
        <p:txBody>
          <a:bodyPr wrap="none" rtlCol="0">
            <a:spAutoFit/>
          </a:bodyPr>
          <a:lstStyle/>
          <a:p>
            <a:r>
              <a:rPr lang="fr-FR" baseline="30000" dirty="0" smtClean="0">
                <a:solidFill>
                  <a:srgbClr val="000000"/>
                </a:solidFill>
              </a:rPr>
              <a:t>158</a:t>
            </a:r>
            <a:r>
              <a:rPr lang="fr-FR" dirty="0" smtClean="0">
                <a:solidFill>
                  <a:srgbClr val="000000"/>
                </a:solidFill>
              </a:rPr>
              <a:t>Er</a:t>
            </a:r>
            <a:endParaRPr lang="fr-FR" dirty="0">
              <a:solidFill>
                <a:srgbClr val="000000"/>
              </a:solidFill>
            </a:endParaRPr>
          </a:p>
        </p:txBody>
      </p:sp>
    </p:spTree>
    <p:extLst>
      <p:ext uri="{BB962C8B-B14F-4D97-AF65-F5344CB8AC3E}">
        <p14:creationId xmlns:p14="http://schemas.microsoft.com/office/powerpoint/2010/main" val="37056474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938"/>
            <a:ext cx="8229600" cy="1143000"/>
          </a:xfrm>
        </p:spPr>
        <p:txBody>
          <a:bodyPr/>
          <a:lstStyle/>
          <a:p>
            <a:r>
              <a:rPr lang="fr-FR" dirty="0" err="1" smtClean="0"/>
              <a:t>Exotic</a:t>
            </a:r>
            <a:r>
              <a:rPr lang="fr-FR" dirty="0" smtClean="0"/>
              <a:t> </a:t>
            </a:r>
            <a:r>
              <a:rPr lang="fr-FR" dirty="0" err="1"/>
              <a:t>shapes</a:t>
            </a:r>
            <a:r>
              <a:rPr lang="fr-FR" dirty="0"/>
              <a:t> </a:t>
            </a:r>
          </a:p>
        </p:txBody>
      </p:sp>
      <p:sp>
        <p:nvSpPr>
          <p:cNvPr id="9" name="Line 4"/>
          <p:cNvSpPr>
            <a:spLocks noChangeShapeType="1"/>
          </p:cNvSpPr>
          <p:nvPr/>
        </p:nvSpPr>
        <p:spPr bwMode="auto">
          <a:xfrm>
            <a:off x="447677" y="1704787"/>
            <a:ext cx="0" cy="2209800"/>
          </a:xfrm>
          <a:prstGeom prst="line">
            <a:avLst/>
          </a:prstGeom>
          <a:noFill/>
          <a:ln w="28575">
            <a:solidFill>
              <a:schemeClr val="tx1"/>
            </a:solidFill>
            <a:round/>
            <a:headEnd type="triangle"/>
            <a:tailEnd type="none"/>
          </a:ln>
          <a:extLst>
            <a:ext uri="{909E8E84-426E-40dd-AFC4-6F175D3DCCD1}">
              <a14:hiddenFill xmlns:a14="http://schemas.microsoft.com/office/drawing/2010/main">
                <a:noFill/>
              </a14:hiddenFill>
            </a:ext>
          </a:extLst>
        </p:spPr>
        <p:txBody>
          <a:bodyPr wrap="none" anchor="ctr"/>
          <a:lstStyle/>
          <a:p>
            <a:endParaRPr lang="fr-FR"/>
          </a:p>
        </p:txBody>
      </p:sp>
      <p:sp>
        <p:nvSpPr>
          <p:cNvPr id="10" name="Line 5"/>
          <p:cNvSpPr>
            <a:spLocks noChangeShapeType="1"/>
          </p:cNvSpPr>
          <p:nvPr/>
        </p:nvSpPr>
        <p:spPr bwMode="auto">
          <a:xfrm>
            <a:off x="447677" y="3914587"/>
            <a:ext cx="3810000" cy="0"/>
          </a:xfrm>
          <a:prstGeom prst="line">
            <a:avLst/>
          </a:prstGeom>
          <a:noFill/>
          <a:ln w="28575">
            <a:solidFill>
              <a:schemeClr val="tx1"/>
            </a:solidFill>
            <a:round/>
            <a:headEnd type="none"/>
            <a:tailEnd type="triangle"/>
          </a:ln>
          <a:extLst>
            <a:ext uri="{909E8E84-426E-40dd-AFC4-6F175D3DCCD1}">
              <a14:hiddenFill xmlns:a14="http://schemas.microsoft.com/office/drawing/2010/main">
                <a:noFill/>
              </a14:hiddenFill>
            </a:ext>
          </a:extLst>
        </p:spPr>
        <p:txBody>
          <a:bodyPr wrap="none" anchor="ctr"/>
          <a:lstStyle/>
          <a:p>
            <a:endParaRPr lang="fr-FR"/>
          </a:p>
        </p:txBody>
      </p:sp>
      <p:sp>
        <p:nvSpPr>
          <p:cNvPr id="23" name="Oval 26"/>
          <p:cNvSpPr>
            <a:spLocks noChangeArrowheads="1"/>
          </p:cNvSpPr>
          <p:nvPr/>
        </p:nvSpPr>
        <p:spPr bwMode="auto">
          <a:xfrm>
            <a:off x="752477" y="3304987"/>
            <a:ext cx="457200" cy="381000"/>
          </a:xfrm>
          <a:prstGeom prst="ellipse">
            <a:avLst/>
          </a:prstGeom>
          <a:gradFill flip="none" rotWithShape="1">
            <a:gsLst>
              <a:gs pos="50000">
                <a:srgbClr val="FF8000"/>
              </a:gs>
              <a:gs pos="75000">
                <a:srgbClr val="FF0000"/>
              </a:gs>
            </a:gsLst>
            <a:lin ang="0" scaled="1"/>
            <a:tileRect/>
          </a:gradFill>
          <a:ln w="9525">
            <a:noFill/>
            <a:round/>
            <a:headEnd/>
            <a:tailEnd/>
          </a:ln>
          <a:effectLst>
            <a:innerShdw blurRad="63500" dist="50800" dir="13500000">
              <a:prstClr val="black">
                <a:alpha val="50000"/>
              </a:prstClr>
            </a:innerShdw>
          </a:effectLst>
        </p:spPr>
        <p:txBody>
          <a:bodyPr wrap="none" anchor="ctr"/>
          <a:lstStyle/>
          <a:p>
            <a:endParaRPr lang="fr-FR"/>
          </a:p>
        </p:txBody>
      </p:sp>
      <p:sp>
        <p:nvSpPr>
          <p:cNvPr id="24" name="Oval 27"/>
          <p:cNvSpPr>
            <a:spLocks noChangeArrowheads="1"/>
          </p:cNvSpPr>
          <p:nvPr/>
        </p:nvSpPr>
        <p:spPr bwMode="auto">
          <a:xfrm>
            <a:off x="1743077" y="2923987"/>
            <a:ext cx="609600" cy="304800"/>
          </a:xfrm>
          <a:prstGeom prst="ellipse">
            <a:avLst/>
          </a:prstGeom>
          <a:solidFill>
            <a:srgbClr val="FF00FF"/>
          </a:solidFill>
          <a:ln w="9525">
            <a:solidFill>
              <a:srgbClr val="FF00FF"/>
            </a:solidFill>
            <a:round/>
            <a:headEnd/>
            <a:tailEnd/>
          </a:ln>
          <a:effectLst>
            <a:innerShdw blurRad="63500" dist="50800" dir="13500000">
              <a:prstClr val="black">
                <a:alpha val="50000"/>
              </a:prstClr>
            </a:innerShdw>
          </a:effectLst>
        </p:spPr>
        <p:txBody>
          <a:bodyPr wrap="none" anchor="ctr"/>
          <a:lstStyle/>
          <a:p>
            <a:endParaRPr lang="fr-FR"/>
          </a:p>
        </p:txBody>
      </p:sp>
      <p:sp>
        <p:nvSpPr>
          <p:cNvPr id="25" name="Oval 28"/>
          <p:cNvSpPr>
            <a:spLocks noChangeArrowheads="1"/>
          </p:cNvSpPr>
          <p:nvPr/>
        </p:nvSpPr>
        <p:spPr bwMode="auto">
          <a:xfrm>
            <a:off x="2665842" y="2466787"/>
            <a:ext cx="762000" cy="228600"/>
          </a:xfrm>
          <a:prstGeom prst="ellipse">
            <a:avLst/>
          </a:prstGeom>
          <a:solidFill>
            <a:srgbClr val="8000FF"/>
          </a:solidFill>
          <a:ln w="9525">
            <a:solidFill>
              <a:srgbClr val="8000FF"/>
            </a:solidFill>
            <a:round/>
            <a:headEnd/>
            <a:tailEnd/>
          </a:ln>
          <a:effectLst>
            <a:innerShdw blurRad="63500" dist="50800" dir="13500000">
              <a:prstClr val="black">
                <a:alpha val="50000"/>
              </a:prstClr>
            </a:innerShdw>
          </a:effectLst>
        </p:spPr>
        <p:txBody>
          <a:bodyPr wrap="none" anchor="ctr"/>
          <a:lstStyle/>
          <a:p>
            <a:endParaRPr lang="fr-FR"/>
          </a:p>
        </p:txBody>
      </p:sp>
      <p:grpSp>
        <p:nvGrpSpPr>
          <p:cNvPr id="30" name="Group 47"/>
          <p:cNvGrpSpPr>
            <a:grpSpLocks/>
          </p:cNvGrpSpPr>
          <p:nvPr/>
        </p:nvGrpSpPr>
        <p:grpSpPr bwMode="auto">
          <a:xfrm>
            <a:off x="752477" y="2009587"/>
            <a:ext cx="2971800" cy="1866900"/>
            <a:chOff x="1488" y="2688"/>
            <a:chExt cx="1872" cy="1176"/>
          </a:xfrm>
        </p:grpSpPr>
        <p:sp>
          <p:nvSpPr>
            <p:cNvPr id="31" name="Freeform 38"/>
            <p:cNvSpPr>
              <a:spLocks/>
            </p:cNvSpPr>
            <p:nvPr/>
          </p:nvSpPr>
          <p:spPr bwMode="auto">
            <a:xfrm>
              <a:off x="1488" y="3696"/>
              <a:ext cx="336" cy="168"/>
            </a:xfrm>
            <a:custGeom>
              <a:avLst/>
              <a:gdLst>
                <a:gd name="T0" fmla="*/ 0 w 336"/>
                <a:gd name="T1" fmla="*/ 96 h 168"/>
                <a:gd name="T2" fmla="*/ 96 w 336"/>
                <a:gd name="T3" fmla="*/ 144 h 168"/>
                <a:gd name="T4" fmla="*/ 192 w 336"/>
                <a:gd name="T5" fmla="*/ 144 h 168"/>
                <a:gd name="T6" fmla="*/ 336 w 336"/>
                <a:gd name="T7" fmla="*/ 0 h 168"/>
              </a:gdLst>
              <a:ahLst/>
              <a:cxnLst>
                <a:cxn ang="0">
                  <a:pos x="T0" y="T1"/>
                </a:cxn>
                <a:cxn ang="0">
                  <a:pos x="T2" y="T3"/>
                </a:cxn>
                <a:cxn ang="0">
                  <a:pos x="T4" y="T5"/>
                </a:cxn>
                <a:cxn ang="0">
                  <a:pos x="T6" y="T7"/>
                </a:cxn>
              </a:cxnLst>
              <a:rect l="0" t="0" r="r" b="b"/>
              <a:pathLst>
                <a:path w="336" h="168">
                  <a:moveTo>
                    <a:pt x="0" y="96"/>
                  </a:moveTo>
                  <a:cubicBezTo>
                    <a:pt x="32" y="116"/>
                    <a:pt x="64" y="136"/>
                    <a:pt x="96" y="144"/>
                  </a:cubicBezTo>
                  <a:cubicBezTo>
                    <a:pt x="128" y="152"/>
                    <a:pt x="152" y="168"/>
                    <a:pt x="192" y="144"/>
                  </a:cubicBezTo>
                  <a:cubicBezTo>
                    <a:pt x="232" y="120"/>
                    <a:pt x="312" y="24"/>
                    <a:pt x="336" y="0"/>
                  </a:cubicBezTo>
                </a:path>
              </a:pathLst>
            </a:custGeom>
            <a:noFill/>
            <a:ln w="38100" cmpd="sng">
              <a:solidFill>
                <a:srgbClr val="FFFF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32" name="Freeform 39"/>
            <p:cNvSpPr>
              <a:spLocks/>
            </p:cNvSpPr>
            <p:nvPr/>
          </p:nvSpPr>
          <p:spPr bwMode="auto">
            <a:xfrm>
              <a:off x="1872" y="3216"/>
              <a:ext cx="864" cy="432"/>
            </a:xfrm>
            <a:custGeom>
              <a:avLst/>
              <a:gdLst>
                <a:gd name="T0" fmla="*/ 0 w 864"/>
                <a:gd name="T1" fmla="*/ 432 h 432"/>
                <a:gd name="T2" fmla="*/ 96 w 864"/>
                <a:gd name="T3" fmla="*/ 336 h 432"/>
                <a:gd name="T4" fmla="*/ 192 w 864"/>
                <a:gd name="T5" fmla="*/ 288 h 432"/>
                <a:gd name="T6" fmla="*/ 288 w 864"/>
                <a:gd name="T7" fmla="*/ 288 h 432"/>
                <a:gd name="T8" fmla="*/ 384 w 864"/>
                <a:gd name="T9" fmla="*/ 336 h 432"/>
                <a:gd name="T10" fmla="*/ 528 w 864"/>
                <a:gd name="T11" fmla="*/ 336 h 432"/>
                <a:gd name="T12" fmla="*/ 672 w 864"/>
                <a:gd name="T13" fmla="*/ 192 h 432"/>
                <a:gd name="T14" fmla="*/ 768 w 864"/>
                <a:gd name="T15" fmla="*/ 48 h 432"/>
                <a:gd name="T16" fmla="*/ 864 w 864"/>
                <a:gd name="T17"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4" h="432">
                  <a:moveTo>
                    <a:pt x="0" y="432"/>
                  </a:moveTo>
                  <a:cubicBezTo>
                    <a:pt x="32" y="396"/>
                    <a:pt x="64" y="360"/>
                    <a:pt x="96" y="336"/>
                  </a:cubicBezTo>
                  <a:cubicBezTo>
                    <a:pt x="128" y="312"/>
                    <a:pt x="160" y="296"/>
                    <a:pt x="192" y="288"/>
                  </a:cubicBezTo>
                  <a:cubicBezTo>
                    <a:pt x="224" y="280"/>
                    <a:pt x="256" y="280"/>
                    <a:pt x="288" y="288"/>
                  </a:cubicBezTo>
                  <a:cubicBezTo>
                    <a:pt x="320" y="296"/>
                    <a:pt x="344" y="328"/>
                    <a:pt x="384" y="336"/>
                  </a:cubicBezTo>
                  <a:cubicBezTo>
                    <a:pt x="424" y="344"/>
                    <a:pt x="480" y="360"/>
                    <a:pt x="528" y="336"/>
                  </a:cubicBezTo>
                  <a:cubicBezTo>
                    <a:pt x="576" y="312"/>
                    <a:pt x="632" y="240"/>
                    <a:pt x="672" y="192"/>
                  </a:cubicBezTo>
                  <a:cubicBezTo>
                    <a:pt x="712" y="144"/>
                    <a:pt x="736" y="80"/>
                    <a:pt x="768" y="48"/>
                  </a:cubicBezTo>
                  <a:cubicBezTo>
                    <a:pt x="800" y="16"/>
                    <a:pt x="832" y="8"/>
                    <a:pt x="864" y="0"/>
                  </a:cubicBezTo>
                </a:path>
              </a:pathLst>
            </a:custGeom>
            <a:noFill/>
            <a:ln w="38100" cmpd="sng">
              <a:solidFill>
                <a:srgbClr val="FFFF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33" name="Line 41"/>
            <p:cNvSpPr>
              <a:spLocks noChangeShapeType="1"/>
            </p:cNvSpPr>
            <p:nvPr/>
          </p:nvSpPr>
          <p:spPr bwMode="auto">
            <a:xfrm flipV="1">
              <a:off x="1824" y="3648"/>
              <a:ext cx="48" cy="4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34" name="Freeform 42"/>
            <p:cNvSpPr>
              <a:spLocks/>
            </p:cNvSpPr>
            <p:nvPr/>
          </p:nvSpPr>
          <p:spPr bwMode="auto">
            <a:xfrm>
              <a:off x="2736" y="3168"/>
              <a:ext cx="432" cy="112"/>
            </a:xfrm>
            <a:custGeom>
              <a:avLst/>
              <a:gdLst>
                <a:gd name="T0" fmla="*/ 0 w 432"/>
                <a:gd name="T1" fmla="*/ 48 h 112"/>
                <a:gd name="T2" fmla="*/ 96 w 432"/>
                <a:gd name="T3" fmla="*/ 48 h 112"/>
                <a:gd name="T4" fmla="*/ 192 w 432"/>
                <a:gd name="T5" fmla="*/ 96 h 112"/>
                <a:gd name="T6" fmla="*/ 336 w 432"/>
                <a:gd name="T7" fmla="*/ 96 h 112"/>
                <a:gd name="T8" fmla="*/ 432 w 432"/>
                <a:gd name="T9" fmla="*/ 0 h 112"/>
              </a:gdLst>
              <a:ahLst/>
              <a:cxnLst>
                <a:cxn ang="0">
                  <a:pos x="T0" y="T1"/>
                </a:cxn>
                <a:cxn ang="0">
                  <a:pos x="T2" y="T3"/>
                </a:cxn>
                <a:cxn ang="0">
                  <a:pos x="T4" y="T5"/>
                </a:cxn>
                <a:cxn ang="0">
                  <a:pos x="T6" y="T7"/>
                </a:cxn>
                <a:cxn ang="0">
                  <a:pos x="T8" y="T9"/>
                </a:cxn>
              </a:cxnLst>
              <a:rect l="0" t="0" r="r" b="b"/>
              <a:pathLst>
                <a:path w="432" h="112">
                  <a:moveTo>
                    <a:pt x="0" y="48"/>
                  </a:moveTo>
                  <a:cubicBezTo>
                    <a:pt x="32" y="44"/>
                    <a:pt x="64" y="40"/>
                    <a:pt x="96" y="48"/>
                  </a:cubicBezTo>
                  <a:cubicBezTo>
                    <a:pt x="128" y="56"/>
                    <a:pt x="152" y="88"/>
                    <a:pt x="192" y="96"/>
                  </a:cubicBezTo>
                  <a:cubicBezTo>
                    <a:pt x="232" y="104"/>
                    <a:pt x="296" y="112"/>
                    <a:pt x="336" y="96"/>
                  </a:cubicBezTo>
                  <a:cubicBezTo>
                    <a:pt x="376" y="80"/>
                    <a:pt x="404" y="40"/>
                    <a:pt x="432" y="0"/>
                  </a:cubicBezTo>
                </a:path>
              </a:pathLst>
            </a:custGeom>
            <a:noFill/>
            <a:ln w="38100" cmpd="sng">
              <a:solidFill>
                <a:srgbClr val="FFFF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35" name="Freeform 43"/>
            <p:cNvSpPr>
              <a:spLocks/>
            </p:cNvSpPr>
            <p:nvPr/>
          </p:nvSpPr>
          <p:spPr bwMode="auto">
            <a:xfrm>
              <a:off x="3168" y="2880"/>
              <a:ext cx="144" cy="288"/>
            </a:xfrm>
            <a:custGeom>
              <a:avLst/>
              <a:gdLst>
                <a:gd name="T0" fmla="*/ 0 w 144"/>
                <a:gd name="T1" fmla="*/ 288 h 288"/>
                <a:gd name="T2" fmla="*/ 96 w 144"/>
                <a:gd name="T3" fmla="*/ 144 h 288"/>
                <a:gd name="T4" fmla="*/ 144 w 144"/>
                <a:gd name="T5" fmla="*/ 0 h 288"/>
              </a:gdLst>
              <a:ahLst/>
              <a:cxnLst>
                <a:cxn ang="0">
                  <a:pos x="T0" y="T1"/>
                </a:cxn>
                <a:cxn ang="0">
                  <a:pos x="T2" y="T3"/>
                </a:cxn>
                <a:cxn ang="0">
                  <a:pos x="T4" y="T5"/>
                </a:cxn>
              </a:cxnLst>
              <a:rect l="0" t="0" r="r" b="b"/>
              <a:pathLst>
                <a:path w="144" h="288">
                  <a:moveTo>
                    <a:pt x="0" y="288"/>
                  </a:moveTo>
                  <a:cubicBezTo>
                    <a:pt x="36" y="240"/>
                    <a:pt x="72" y="192"/>
                    <a:pt x="96" y="144"/>
                  </a:cubicBezTo>
                  <a:cubicBezTo>
                    <a:pt x="120" y="96"/>
                    <a:pt x="132" y="48"/>
                    <a:pt x="144" y="0"/>
                  </a:cubicBezTo>
                </a:path>
              </a:pathLst>
            </a:custGeom>
            <a:noFill/>
            <a:ln w="38100"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36" name="Line 46"/>
            <p:cNvSpPr>
              <a:spLocks noChangeShapeType="1"/>
            </p:cNvSpPr>
            <p:nvPr/>
          </p:nvSpPr>
          <p:spPr bwMode="auto">
            <a:xfrm flipV="1">
              <a:off x="3312" y="2688"/>
              <a:ext cx="48" cy="192"/>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39" name="Text Box 50"/>
          <p:cNvSpPr txBox="1">
            <a:spLocks noChangeArrowheads="1"/>
          </p:cNvSpPr>
          <p:nvPr/>
        </p:nvSpPr>
        <p:spPr bwMode="auto">
          <a:xfrm>
            <a:off x="2781302" y="3852675"/>
            <a:ext cx="1428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dirty="0" err="1"/>
              <a:t>Deformation</a:t>
            </a:r>
            <a:endParaRPr lang="fr-FR" dirty="0"/>
          </a:p>
        </p:txBody>
      </p:sp>
      <p:sp>
        <p:nvSpPr>
          <p:cNvPr id="40" name="Text Box 51"/>
          <p:cNvSpPr txBox="1">
            <a:spLocks noChangeArrowheads="1"/>
          </p:cNvSpPr>
          <p:nvPr/>
        </p:nvSpPr>
        <p:spPr bwMode="auto">
          <a:xfrm rot="16200000">
            <a:off x="-203991" y="1899255"/>
            <a:ext cx="9080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dirty="0" err="1"/>
              <a:t>Energy</a:t>
            </a:r>
            <a:endParaRPr lang="fr-FR" dirty="0"/>
          </a:p>
        </p:txBody>
      </p:sp>
      <p:sp>
        <p:nvSpPr>
          <p:cNvPr id="41" name="ZoneTexte 40"/>
          <p:cNvSpPr txBox="1"/>
          <p:nvPr/>
        </p:nvSpPr>
        <p:spPr>
          <a:xfrm>
            <a:off x="215901" y="1123901"/>
            <a:ext cx="8735794" cy="461665"/>
          </a:xfrm>
          <a:prstGeom prst="rect">
            <a:avLst/>
          </a:prstGeom>
          <a:noFill/>
        </p:spPr>
        <p:txBody>
          <a:bodyPr wrap="square" rtlCol="0">
            <a:spAutoFit/>
          </a:bodyPr>
          <a:lstStyle/>
          <a:p>
            <a:r>
              <a:rPr lang="fr-FR" sz="2400" dirty="0" smtClean="0"/>
              <a:t>Can </a:t>
            </a:r>
            <a:r>
              <a:rPr lang="fr-FR" sz="2400" dirty="0" err="1" smtClean="0"/>
              <a:t>we</a:t>
            </a:r>
            <a:r>
              <a:rPr lang="fr-FR" sz="2400" dirty="0" smtClean="0"/>
              <a:t> observe the signatures of more </a:t>
            </a:r>
            <a:r>
              <a:rPr lang="fr-FR" sz="2400" dirty="0" err="1" smtClean="0"/>
              <a:t>exotic</a:t>
            </a:r>
            <a:r>
              <a:rPr lang="fr-FR" sz="2400" dirty="0" smtClean="0"/>
              <a:t> </a:t>
            </a:r>
            <a:r>
              <a:rPr lang="fr-FR" sz="2400" dirty="0" err="1" smtClean="0"/>
              <a:t>shapes</a:t>
            </a:r>
            <a:r>
              <a:rPr lang="fr-FR" sz="2400" dirty="0" smtClean="0"/>
              <a:t> of the nucleus?</a:t>
            </a:r>
            <a:endParaRPr lang="fr-FR" sz="2400" dirty="0"/>
          </a:p>
        </p:txBody>
      </p:sp>
      <p:sp>
        <p:nvSpPr>
          <p:cNvPr id="42" name="ZoneTexte 41"/>
          <p:cNvSpPr txBox="1"/>
          <p:nvPr/>
        </p:nvSpPr>
        <p:spPr>
          <a:xfrm>
            <a:off x="2606040" y="3023854"/>
            <a:ext cx="2295120" cy="400110"/>
          </a:xfrm>
          <a:prstGeom prst="rect">
            <a:avLst/>
          </a:prstGeom>
          <a:noFill/>
        </p:spPr>
        <p:txBody>
          <a:bodyPr wrap="none" rtlCol="0">
            <a:spAutoFit/>
          </a:bodyPr>
          <a:lstStyle/>
          <a:p>
            <a:r>
              <a:rPr lang="fr-FR" sz="2000" dirty="0" err="1" smtClean="0">
                <a:solidFill>
                  <a:srgbClr val="8000FF"/>
                </a:solidFill>
              </a:rPr>
              <a:t>Hyperdeformation</a:t>
            </a:r>
            <a:r>
              <a:rPr lang="fr-FR" sz="2000" dirty="0" smtClean="0">
                <a:solidFill>
                  <a:srgbClr val="8000FF"/>
                </a:solidFill>
              </a:rPr>
              <a:t> ?</a:t>
            </a:r>
            <a:endParaRPr lang="fr-FR" sz="2000" dirty="0">
              <a:solidFill>
                <a:srgbClr val="8000FF"/>
              </a:solidFill>
            </a:endParaRPr>
          </a:p>
        </p:txBody>
      </p:sp>
      <p:grpSp>
        <p:nvGrpSpPr>
          <p:cNvPr id="7" name="Grouper 6"/>
          <p:cNvGrpSpPr/>
          <p:nvPr/>
        </p:nvGrpSpPr>
        <p:grpSpPr>
          <a:xfrm>
            <a:off x="127009" y="4155775"/>
            <a:ext cx="4613281" cy="2702211"/>
            <a:chOff x="481319" y="4530820"/>
            <a:chExt cx="3674383" cy="2115768"/>
          </a:xfrm>
        </p:grpSpPr>
        <p:sp>
          <p:nvSpPr>
            <p:cNvPr id="58" name="Freeform 275"/>
            <p:cNvSpPr>
              <a:spLocks/>
            </p:cNvSpPr>
            <p:nvPr/>
          </p:nvSpPr>
          <p:spPr bwMode="auto">
            <a:xfrm>
              <a:off x="797512" y="5778781"/>
              <a:ext cx="792162" cy="481013"/>
            </a:xfrm>
            <a:custGeom>
              <a:avLst/>
              <a:gdLst>
                <a:gd name="T0" fmla="*/ 0 w 3744"/>
                <a:gd name="T1" fmla="*/ 1968 h 1968"/>
                <a:gd name="T2" fmla="*/ 1968 w 3744"/>
                <a:gd name="T3" fmla="*/ 1248 h 1968"/>
                <a:gd name="T4" fmla="*/ 3744 w 3744"/>
                <a:gd name="T5" fmla="*/ 0 h 1968"/>
              </a:gdLst>
              <a:ahLst/>
              <a:cxnLst>
                <a:cxn ang="0">
                  <a:pos x="T0" y="T1"/>
                </a:cxn>
                <a:cxn ang="0">
                  <a:pos x="T2" y="T3"/>
                </a:cxn>
                <a:cxn ang="0">
                  <a:pos x="T4" y="T5"/>
                </a:cxn>
              </a:cxnLst>
              <a:rect l="0" t="0" r="r" b="b"/>
              <a:pathLst>
                <a:path w="3744" h="1968">
                  <a:moveTo>
                    <a:pt x="0" y="1968"/>
                  </a:moveTo>
                  <a:cubicBezTo>
                    <a:pt x="672" y="1772"/>
                    <a:pt x="1344" y="1576"/>
                    <a:pt x="1968" y="1248"/>
                  </a:cubicBezTo>
                  <a:cubicBezTo>
                    <a:pt x="2592" y="920"/>
                    <a:pt x="3448" y="208"/>
                    <a:pt x="3744" y="0"/>
                  </a:cubicBezTo>
                </a:path>
              </a:pathLst>
            </a:custGeom>
            <a:noFill/>
            <a:ln w="38100"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9" name="Line 271"/>
            <p:cNvSpPr>
              <a:spLocks noChangeShapeType="1"/>
            </p:cNvSpPr>
            <p:nvPr/>
          </p:nvSpPr>
          <p:spPr bwMode="auto">
            <a:xfrm flipV="1">
              <a:off x="797512" y="4799294"/>
              <a:ext cx="1587" cy="1477962"/>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fr-FR"/>
            </a:p>
          </p:txBody>
        </p:sp>
        <p:sp>
          <p:nvSpPr>
            <p:cNvPr id="60" name="Line 272"/>
            <p:cNvSpPr>
              <a:spLocks noChangeShapeType="1"/>
            </p:cNvSpPr>
            <p:nvPr/>
          </p:nvSpPr>
          <p:spPr bwMode="auto">
            <a:xfrm>
              <a:off x="807036" y="6277255"/>
              <a:ext cx="2926350" cy="1"/>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fr-FR"/>
            </a:p>
          </p:txBody>
        </p:sp>
        <p:sp>
          <p:nvSpPr>
            <p:cNvPr id="63" name="Freeform 276"/>
            <p:cNvSpPr>
              <a:spLocks/>
            </p:cNvSpPr>
            <p:nvPr/>
          </p:nvSpPr>
          <p:spPr bwMode="auto">
            <a:xfrm>
              <a:off x="1327737" y="5361269"/>
              <a:ext cx="792162" cy="546100"/>
            </a:xfrm>
            <a:custGeom>
              <a:avLst/>
              <a:gdLst>
                <a:gd name="T0" fmla="*/ 0 w 1392"/>
                <a:gd name="T1" fmla="*/ 432 h 432"/>
                <a:gd name="T2" fmla="*/ 768 w 1392"/>
                <a:gd name="T3" fmla="*/ 288 h 432"/>
                <a:gd name="T4" fmla="*/ 1392 w 1392"/>
                <a:gd name="T5" fmla="*/ 0 h 432"/>
              </a:gdLst>
              <a:ahLst/>
              <a:cxnLst>
                <a:cxn ang="0">
                  <a:pos x="T0" y="T1"/>
                </a:cxn>
                <a:cxn ang="0">
                  <a:pos x="T2" y="T3"/>
                </a:cxn>
                <a:cxn ang="0">
                  <a:pos x="T4" y="T5"/>
                </a:cxn>
              </a:cxnLst>
              <a:rect l="0" t="0" r="r" b="b"/>
              <a:pathLst>
                <a:path w="1392" h="432">
                  <a:moveTo>
                    <a:pt x="0" y="432"/>
                  </a:moveTo>
                  <a:cubicBezTo>
                    <a:pt x="268" y="396"/>
                    <a:pt x="536" y="360"/>
                    <a:pt x="768" y="288"/>
                  </a:cubicBezTo>
                  <a:cubicBezTo>
                    <a:pt x="1000" y="216"/>
                    <a:pt x="1196" y="108"/>
                    <a:pt x="1392" y="0"/>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4" name="Freeform 277"/>
            <p:cNvSpPr>
              <a:spLocks/>
            </p:cNvSpPr>
            <p:nvPr/>
          </p:nvSpPr>
          <p:spPr bwMode="auto">
            <a:xfrm>
              <a:off x="1216612" y="4943756"/>
              <a:ext cx="1565275" cy="641350"/>
            </a:xfrm>
            <a:custGeom>
              <a:avLst/>
              <a:gdLst>
                <a:gd name="T0" fmla="*/ 0 w 2400"/>
                <a:gd name="T1" fmla="*/ 624 h 624"/>
                <a:gd name="T2" fmla="*/ 1392 w 2400"/>
                <a:gd name="T3" fmla="*/ 480 h 624"/>
                <a:gd name="T4" fmla="*/ 2400 w 2400"/>
                <a:gd name="T5" fmla="*/ 0 h 624"/>
              </a:gdLst>
              <a:ahLst/>
              <a:cxnLst>
                <a:cxn ang="0">
                  <a:pos x="T0" y="T1"/>
                </a:cxn>
                <a:cxn ang="0">
                  <a:pos x="T2" y="T3"/>
                </a:cxn>
                <a:cxn ang="0">
                  <a:pos x="T4" y="T5"/>
                </a:cxn>
              </a:cxnLst>
              <a:rect l="0" t="0" r="r" b="b"/>
              <a:pathLst>
                <a:path w="2400" h="624">
                  <a:moveTo>
                    <a:pt x="0" y="624"/>
                  </a:moveTo>
                  <a:cubicBezTo>
                    <a:pt x="496" y="604"/>
                    <a:pt x="992" y="584"/>
                    <a:pt x="1392" y="480"/>
                  </a:cubicBezTo>
                  <a:cubicBezTo>
                    <a:pt x="1792" y="376"/>
                    <a:pt x="2096" y="188"/>
                    <a:pt x="2400" y="0"/>
                  </a:cubicBezTo>
                </a:path>
              </a:pathLst>
            </a:custGeom>
            <a:noFill/>
            <a:ln w="38100" cmpd="sng">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5" name="Freeform 278"/>
            <p:cNvSpPr>
              <a:spLocks/>
            </p:cNvSpPr>
            <p:nvPr/>
          </p:nvSpPr>
          <p:spPr bwMode="auto">
            <a:xfrm>
              <a:off x="2383424" y="5073931"/>
              <a:ext cx="420688" cy="128588"/>
            </a:xfrm>
            <a:custGeom>
              <a:avLst/>
              <a:gdLst>
                <a:gd name="T0" fmla="*/ 0 w 864"/>
                <a:gd name="T1" fmla="*/ 144 h 144"/>
                <a:gd name="T2" fmla="*/ 528 w 864"/>
                <a:gd name="T3" fmla="*/ 96 h 144"/>
                <a:gd name="T4" fmla="*/ 864 w 864"/>
                <a:gd name="T5" fmla="*/ 0 h 144"/>
              </a:gdLst>
              <a:ahLst/>
              <a:cxnLst>
                <a:cxn ang="0">
                  <a:pos x="T0" y="T1"/>
                </a:cxn>
                <a:cxn ang="0">
                  <a:pos x="T2" y="T3"/>
                </a:cxn>
                <a:cxn ang="0">
                  <a:pos x="T4" y="T5"/>
                </a:cxn>
              </a:cxnLst>
              <a:rect l="0" t="0" r="r" b="b"/>
              <a:pathLst>
                <a:path w="864" h="144">
                  <a:moveTo>
                    <a:pt x="0" y="144"/>
                  </a:moveTo>
                  <a:cubicBezTo>
                    <a:pt x="192" y="132"/>
                    <a:pt x="384" y="120"/>
                    <a:pt x="528" y="96"/>
                  </a:cubicBezTo>
                  <a:cubicBezTo>
                    <a:pt x="672" y="72"/>
                    <a:pt x="768" y="36"/>
                    <a:pt x="864" y="0"/>
                  </a:cubicBezTo>
                </a:path>
              </a:pathLst>
            </a:custGeom>
            <a:noFill/>
            <a:ln w="38100" cmpd="sng">
              <a:solidFill>
                <a:srgbClr val="66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6" name="Text Box 279"/>
            <p:cNvSpPr txBox="1">
              <a:spLocks noChangeArrowheads="1"/>
            </p:cNvSpPr>
            <p:nvPr/>
          </p:nvSpPr>
          <p:spPr bwMode="auto">
            <a:xfrm>
              <a:off x="2805699" y="4737381"/>
              <a:ext cx="727352" cy="29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8796" tIns="49398" rIns="98796" bIns="49398">
              <a:spAutoFit/>
            </a:bodyPr>
            <a:lstStyle>
              <a:lvl1pPr defTabSz="989013">
                <a:defRPr sz="2400">
                  <a:solidFill>
                    <a:schemeClr val="tx1"/>
                  </a:solidFill>
                  <a:latin typeface="Arial" charset="0"/>
                  <a:ea typeface="ＭＳ Ｐゴシック" charset="0"/>
                  <a:cs typeface="ＭＳ Ｐゴシック" charset="0"/>
                </a:defRPr>
              </a:lvl1pPr>
              <a:lvl2pPr marL="493713" defTabSz="989013">
                <a:defRPr sz="2400">
                  <a:solidFill>
                    <a:schemeClr val="tx1"/>
                  </a:solidFill>
                  <a:latin typeface="Arial" charset="0"/>
                  <a:ea typeface="ＭＳ Ｐゴシック" charset="0"/>
                </a:defRPr>
              </a:lvl2pPr>
              <a:lvl3pPr marL="989013" defTabSz="989013">
                <a:defRPr sz="2400">
                  <a:solidFill>
                    <a:schemeClr val="tx1"/>
                  </a:solidFill>
                  <a:latin typeface="Arial" charset="0"/>
                  <a:ea typeface="ＭＳ Ｐゴシック" charset="0"/>
                </a:defRPr>
              </a:lvl3pPr>
              <a:lvl4pPr marL="1481138" defTabSz="989013">
                <a:defRPr sz="2400">
                  <a:solidFill>
                    <a:schemeClr val="tx1"/>
                  </a:solidFill>
                  <a:latin typeface="Arial" charset="0"/>
                  <a:ea typeface="ＭＳ Ｐゴシック" charset="0"/>
                </a:defRPr>
              </a:lvl4pPr>
              <a:lvl5pPr marL="1974850" defTabSz="989013">
                <a:defRPr sz="2400">
                  <a:solidFill>
                    <a:schemeClr val="tx1"/>
                  </a:solidFill>
                  <a:latin typeface="Arial" charset="0"/>
                  <a:ea typeface="ＭＳ Ｐゴシック" charset="0"/>
                </a:defRPr>
              </a:lvl5pPr>
              <a:lvl6pPr marL="2432050" defTabSz="989013" eaLnBrk="0" fontAlgn="base" hangingPunct="0">
                <a:spcBef>
                  <a:spcPct val="0"/>
                </a:spcBef>
                <a:spcAft>
                  <a:spcPct val="0"/>
                </a:spcAft>
                <a:defRPr sz="2400">
                  <a:solidFill>
                    <a:schemeClr val="tx1"/>
                  </a:solidFill>
                  <a:latin typeface="Arial" charset="0"/>
                  <a:ea typeface="ＭＳ Ｐゴシック" charset="0"/>
                </a:defRPr>
              </a:lvl6pPr>
              <a:lvl7pPr marL="2889250" defTabSz="989013" eaLnBrk="0" fontAlgn="base" hangingPunct="0">
                <a:spcBef>
                  <a:spcPct val="0"/>
                </a:spcBef>
                <a:spcAft>
                  <a:spcPct val="0"/>
                </a:spcAft>
                <a:defRPr sz="2400">
                  <a:solidFill>
                    <a:schemeClr val="tx1"/>
                  </a:solidFill>
                  <a:latin typeface="Arial" charset="0"/>
                  <a:ea typeface="ＭＳ Ｐゴシック" charset="0"/>
                </a:defRPr>
              </a:lvl7pPr>
              <a:lvl8pPr marL="3346450" defTabSz="989013" eaLnBrk="0" fontAlgn="base" hangingPunct="0">
                <a:spcBef>
                  <a:spcPct val="0"/>
                </a:spcBef>
                <a:spcAft>
                  <a:spcPct val="0"/>
                </a:spcAft>
                <a:defRPr sz="2400">
                  <a:solidFill>
                    <a:schemeClr val="tx1"/>
                  </a:solidFill>
                  <a:latin typeface="Arial" charset="0"/>
                  <a:ea typeface="ＭＳ Ｐゴシック" charset="0"/>
                </a:defRPr>
              </a:lvl8pPr>
              <a:lvl9pPr marL="3803650" defTabSz="989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b="1" dirty="0">
                  <a:solidFill>
                    <a:srgbClr val="006699"/>
                  </a:solidFill>
                  <a:latin typeface="Comic Sans MS" charset="0"/>
                </a:rPr>
                <a:t>fission</a:t>
              </a:r>
              <a:endParaRPr lang="en-GB" sz="1800" b="1" dirty="0">
                <a:solidFill>
                  <a:srgbClr val="006699"/>
                </a:solidFill>
                <a:latin typeface="Comic Sans MS" charset="0"/>
              </a:endParaRPr>
            </a:p>
          </p:txBody>
        </p:sp>
        <p:sp>
          <p:nvSpPr>
            <p:cNvPr id="67" name="Freeform 280"/>
            <p:cNvSpPr>
              <a:spLocks/>
            </p:cNvSpPr>
            <p:nvPr/>
          </p:nvSpPr>
          <p:spPr bwMode="auto">
            <a:xfrm>
              <a:off x="2605674" y="4750081"/>
              <a:ext cx="330200" cy="388938"/>
            </a:xfrm>
            <a:custGeom>
              <a:avLst/>
              <a:gdLst>
                <a:gd name="T0" fmla="*/ 96 w 720"/>
                <a:gd name="T1" fmla="*/ 0 h 576"/>
                <a:gd name="T2" fmla="*/ 0 w 720"/>
                <a:gd name="T3" fmla="*/ 288 h 576"/>
                <a:gd name="T4" fmla="*/ 432 w 720"/>
                <a:gd name="T5" fmla="*/ 240 h 576"/>
                <a:gd name="T6" fmla="*/ 432 w 720"/>
                <a:gd name="T7" fmla="*/ 576 h 576"/>
                <a:gd name="T8" fmla="*/ 720 w 720"/>
                <a:gd name="T9" fmla="*/ 528 h 576"/>
              </a:gdLst>
              <a:ahLst/>
              <a:cxnLst>
                <a:cxn ang="0">
                  <a:pos x="T0" y="T1"/>
                </a:cxn>
                <a:cxn ang="0">
                  <a:pos x="T2" y="T3"/>
                </a:cxn>
                <a:cxn ang="0">
                  <a:pos x="T4" y="T5"/>
                </a:cxn>
                <a:cxn ang="0">
                  <a:pos x="T6" y="T7"/>
                </a:cxn>
                <a:cxn ang="0">
                  <a:pos x="T8" y="T9"/>
                </a:cxn>
              </a:cxnLst>
              <a:rect l="0" t="0" r="r" b="b"/>
              <a:pathLst>
                <a:path w="720" h="576">
                  <a:moveTo>
                    <a:pt x="96" y="0"/>
                  </a:moveTo>
                  <a:lnTo>
                    <a:pt x="0" y="288"/>
                  </a:lnTo>
                  <a:lnTo>
                    <a:pt x="432" y="240"/>
                  </a:lnTo>
                  <a:lnTo>
                    <a:pt x="432" y="576"/>
                  </a:lnTo>
                  <a:lnTo>
                    <a:pt x="720" y="528"/>
                  </a:lnTo>
                </a:path>
              </a:pathLst>
            </a:custGeom>
            <a:noFill/>
            <a:ln w="28575" cmpd="sng">
              <a:solidFill>
                <a:srgbClr val="0066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8" name="Text Box 51"/>
            <p:cNvSpPr txBox="1">
              <a:spLocks noChangeArrowheads="1"/>
            </p:cNvSpPr>
            <p:nvPr/>
          </p:nvSpPr>
          <p:spPr bwMode="auto">
            <a:xfrm rot="16200000">
              <a:off x="210651" y="4801488"/>
              <a:ext cx="9080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800" dirty="0" err="1"/>
                <a:t>Energy</a:t>
              </a:r>
              <a:endParaRPr lang="fr-FR" dirty="0"/>
            </a:p>
          </p:txBody>
        </p:sp>
        <p:sp>
          <p:nvSpPr>
            <p:cNvPr id="3" name="ZoneTexte 2"/>
            <p:cNvSpPr txBox="1"/>
            <p:nvPr/>
          </p:nvSpPr>
          <p:spPr>
            <a:xfrm>
              <a:off x="2080419" y="6277256"/>
              <a:ext cx="2075283" cy="369332"/>
            </a:xfrm>
            <a:prstGeom prst="rect">
              <a:avLst/>
            </a:prstGeom>
            <a:noFill/>
          </p:spPr>
          <p:txBody>
            <a:bodyPr wrap="none" rtlCol="0">
              <a:spAutoFit/>
            </a:bodyPr>
            <a:lstStyle/>
            <a:p>
              <a:r>
                <a:rPr lang="fr-FR" dirty="0" err="1" smtClean="0"/>
                <a:t>Angular</a:t>
              </a:r>
              <a:r>
                <a:rPr lang="fr-FR" dirty="0" smtClean="0"/>
                <a:t> </a:t>
              </a:r>
              <a:r>
                <a:rPr lang="fr-FR" dirty="0" err="1" smtClean="0"/>
                <a:t>momentum</a:t>
              </a:r>
              <a:endParaRPr lang="fr-FR" dirty="0"/>
            </a:p>
          </p:txBody>
        </p:sp>
      </p:grpSp>
      <p:grpSp>
        <p:nvGrpSpPr>
          <p:cNvPr id="11" name="Grouper 10"/>
          <p:cNvGrpSpPr/>
          <p:nvPr/>
        </p:nvGrpSpPr>
        <p:grpSpPr>
          <a:xfrm>
            <a:off x="5392880" y="1830987"/>
            <a:ext cx="3558815" cy="4773013"/>
            <a:chOff x="5392880" y="1830987"/>
            <a:chExt cx="3558815" cy="4773013"/>
          </a:xfrm>
        </p:grpSpPr>
        <p:pic>
          <p:nvPicPr>
            <p:cNvPr id="4" name="Picture 32"/>
            <p:cNvPicPr/>
            <p:nvPr/>
          </p:nvPicPr>
          <p:blipFill>
            <a:blip r:embed="rId3"/>
            <a:stretch>
              <a:fillRect/>
            </a:stretch>
          </p:blipFill>
          <p:spPr>
            <a:xfrm>
              <a:off x="5392880" y="3624911"/>
              <a:ext cx="3558815" cy="2979089"/>
            </a:xfrm>
            <a:prstGeom prst="rect">
              <a:avLst/>
            </a:prstGeom>
          </p:spPr>
        </p:pic>
        <p:sp>
          <p:nvSpPr>
            <p:cNvPr id="43" name="ZoneTexte 42"/>
            <p:cNvSpPr txBox="1"/>
            <p:nvPr/>
          </p:nvSpPr>
          <p:spPr>
            <a:xfrm>
              <a:off x="5676782" y="1830987"/>
              <a:ext cx="1850893" cy="707886"/>
            </a:xfrm>
            <a:prstGeom prst="rect">
              <a:avLst/>
            </a:prstGeom>
            <a:noFill/>
          </p:spPr>
          <p:txBody>
            <a:bodyPr wrap="square" rtlCol="0">
              <a:spAutoFit/>
            </a:bodyPr>
            <a:lstStyle/>
            <a:p>
              <a:pPr algn="ctr"/>
              <a:r>
                <a:rPr lang="fr-FR" sz="2000" dirty="0" err="1" smtClean="0">
                  <a:solidFill>
                    <a:schemeClr val="accent6">
                      <a:lumMod val="60000"/>
                      <a:lumOff val="40000"/>
                    </a:schemeClr>
                  </a:solidFill>
                </a:rPr>
                <a:t>Tetrahedral</a:t>
              </a:r>
              <a:r>
                <a:rPr lang="fr-FR" sz="2000" dirty="0" smtClean="0">
                  <a:solidFill>
                    <a:schemeClr val="accent6">
                      <a:lumMod val="60000"/>
                      <a:lumOff val="40000"/>
                    </a:schemeClr>
                  </a:solidFill>
                </a:rPr>
                <a:t> </a:t>
              </a:r>
              <a:r>
                <a:rPr lang="fr-FR" sz="2000" dirty="0" err="1" smtClean="0">
                  <a:solidFill>
                    <a:schemeClr val="accent6">
                      <a:lumMod val="60000"/>
                      <a:lumOff val="40000"/>
                    </a:schemeClr>
                  </a:solidFill>
                </a:rPr>
                <a:t>deformation</a:t>
              </a:r>
              <a:endParaRPr lang="fr-FR" sz="2000" dirty="0">
                <a:solidFill>
                  <a:schemeClr val="accent6">
                    <a:lumMod val="60000"/>
                    <a:lumOff val="40000"/>
                  </a:schemeClr>
                </a:solidFill>
              </a:endParaRPr>
            </a:p>
          </p:txBody>
        </p:sp>
        <p:sp>
          <p:nvSpPr>
            <p:cNvPr id="69" name="ZoneTexte 68"/>
            <p:cNvSpPr txBox="1"/>
            <p:nvPr/>
          </p:nvSpPr>
          <p:spPr>
            <a:xfrm>
              <a:off x="7455328" y="1903248"/>
              <a:ext cx="1496367" cy="646331"/>
            </a:xfrm>
            <a:prstGeom prst="rect">
              <a:avLst/>
            </a:prstGeom>
            <a:noFill/>
          </p:spPr>
          <p:txBody>
            <a:bodyPr wrap="square" rtlCol="0">
              <a:spAutoFit/>
            </a:bodyPr>
            <a:lstStyle/>
            <a:p>
              <a:pPr algn="ctr"/>
              <a:r>
                <a:rPr lang="fr-FR" dirty="0" err="1" smtClean="0">
                  <a:solidFill>
                    <a:schemeClr val="bg2">
                      <a:lumMod val="60000"/>
                      <a:lumOff val="40000"/>
                    </a:schemeClr>
                  </a:solidFill>
                </a:rPr>
                <a:t>Octupole</a:t>
              </a:r>
              <a:r>
                <a:rPr lang="fr-FR" dirty="0" smtClean="0">
                  <a:solidFill>
                    <a:schemeClr val="bg2">
                      <a:lumMod val="60000"/>
                      <a:lumOff val="40000"/>
                    </a:schemeClr>
                  </a:solidFill>
                </a:rPr>
                <a:t> </a:t>
              </a:r>
              <a:r>
                <a:rPr lang="fr-FR" dirty="0" err="1" smtClean="0">
                  <a:solidFill>
                    <a:schemeClr val="bg2">
                      <a:lumMod val="60000"/>
                      <a:lumOff val="40000"/>
                    </a:schemeClr>
                  </a:solidFill>
                </a:rPr>
                <a:t>deformation</a:t>
              </a:r>
              <a:endParaRPr lang="fr-FR" dirty="0">
                <a:solidFill>
                  <a:schemeClr val="bg2">
                    <a:lumMod val="60000"/>
                    <a:lumOff val="40000"/>
                  </a:schemeClr>
                </a:solidFill>
              </a:endParaRPr>
            </a:p>
          </p:txBody>
        </p:sp>
        <p:pic>
          <p:nvPicPr>
            <p:cNvPr id="5" name="Image 4" descr="Fig_tetraedre_a32=0.24.pn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97590" y="2438161"/>
              <a:ext cx="1095426" cy="1095426"/>
            </a:xfrm>
            <a:prstGeom prst="rect">
              <a:avLst/>
            </a:prstGeom>
          </p:spPr>
        </p:pic>
        <p:pic>
          <p:nvPicPr>
            <p:cNvPr id="6" name="Image 5" descr="Fig_octupole_a30=0.44.p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09328" y="2506141"/>
              <a:ext cx="1028700" cy="1028700"/>
            </a:xfrm>
            <a:prstGeom prst="rect">
              <a:avLst/>
            </a:prstGeom>
          </p:spPr>
        </p:pic>
      </p:grpSp>
      <p:sp>
        <p:nvSpPr>
          <p:cNvPr id="8" name="ZoneTexte 7"/>
          <p:cNvSpPr txBox="1"/>
          <p:nvPr/>
        </p:nvSpPr>
        <p:spPr>
          <a:xfrm>
            <a:off x="2556824" y="5096463"/>
            <a:ext cx="2672526" cy="923330"/>
          </a:xfrm>
          <a:prstGeom prst="rect">
            <a:avLst/>
          </a:prstGeom>
          <a:noFill/>
        </p:spPr>
        <p:txBody>
          <a:bodyPr wrap="none" rtlCol="0">
            <a:spAutoFit/>
          </a:bodyPr>
          <a:lstStyle/>
          <a:p>
            <a:r>
              <a:rPr lang="fr-FR" dirty="0" smtClean="0"/>
              <a:t>Jacobi </a:t>
            </a:r>
            <a:r>
              <a:rPr lang="fr-FR" dirty="0" err="1" smtClean="0"/>
              <a:t>shape</a:t>
            </a:r>
            <a:r>
              <a:rPr lang="fr-FR" dirty="0" smtClean="0"/>
              <a:t> transition ?</a:t>
            </a:r>
          </a:p>
          <a:p>
            <a:r>
              <a:rPr lang="fr-FR" dirty="0" err="1" smtClean="0"/>
              <a:t>Low-energy</a:t>
            </a:r>
            <a:r>
              <a:rPr lang="fr-FR" dirty="0" smtClean="0"/>
              <a:t> component of</a:t>
            </a:r>
          </a:p>
          <a:p>
            <a:r>
              <a:rPr lang="fr-FR" dirty="0"/>
              <a:t>t</a:t>
            </a:r>
            <a:r>
              <a:rPr lang="fr-FR" dirty="0" smtClean="0"/>
              <a:t>he GDR ?</a:t>
            </a:r>
            <a:endParaRPr lang="fr-FR" dirty="0"/>
          </a:p>
        </p:txBody>
      </p:sp>
    </p:spTree>
    <p:extLst>
      <p:ext uri="{BB962C8B-B14F-4D97-AF65-F5344CB8AC3E}">
        <p14:creationId xmlns:p14="http://schemas.microsoft.com/office/powerpoint/2010/main" val="2703497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r 16"/>
          <p:cNvGrpSpPr/>
          <p:nvPr/>
        </p:nvGrpSpPr>
        <p:grpSpPr>
          <a:xfrm>
            <a:off x="-226919" y="828880"/>
            <a:ext cx="3285459" cy="5590758"/>
            <a:chOff x="3106642" y="828880"/>
            <a:chExt cx="3285459" cy="5590758"/>
          </a:xfrm>
        </p:grpSpPr>
        <p:grpSp>
          <p:nvGrpSpPr>
            <p:cNvPr id="4" name="Group 13"/>
            <p:cNvGrpSpPr>
              <a:grpSpLocks/>
            </p:cNvGrpSpPr>
            <p:nvPr/>
          </p:nvGrpSpPr>
          <p:grpSpPr bwMode="auto">
            <a:xfrm>
              <a:off x="3191701" y="963522"/>
              <a:ext cx="3200400" cy="5138614"/>
              <a:chOff x="990600" y="152400"/>
              <a:chExt cx="3886200" cy="6308725"/>
            </a:xfrm>
          </p:grpSpPr>
          <p:pic>
            <p:nvPicPr>
              <p:cNvPr id="5" name="Picture 2" descr="d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28956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85973" y="1066947"/>
                <a:ext cx="990827" cy="5029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fr-FR" sz="1800">
                  <a:solidFill>
                    <a:srgbClr val="FFFFFF"/>
                  </a:solidFill>
                  <a:latin typeface="Calibri" charset="0"/>
                  <a:ea typeface="ＭＳ Ｐゴシック" charset="0"/>
                  <a:cs typeface="ＭＳ Ｐゴシック" charset="0"/>
                </a:endParaRPr>
              </a:p>
            </p:txBody>
          </p:sp>
        </p:grpSp>
        <p:sp>
          <p:nvSpPr>
            <p:cNvPr id="16" name="Rectangle 15"/>
            <p:cNvSpPr/>
            <p:nvPr/>
          </p:nvSpPr>
          <p:spPr>
            <a:xfrm>
              <a:off x="3106642" y="828880"/>
              <a:ext cx="441756" cy="55907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 name="Titre 1"/>
          <p:cNvSpPr>
            <a:spLocks noGrp="1"/>
          </p:cNvSpPr>
          <p:nvPr>
            <p:ph type="title"/>
          </p:nvPr>
        </p:nvSpPr>
        <p:spPr>
          <a:xfrm>
            <a:off x="457200" y="-179478"/>
            <a:ext cx="8229600" cy="1143000"/>
          </a:xfrm>
        </p:spPr>
        <p:txBody>
          <a:bodyPr/>
          <a:lstStyle/>
          <a:p>
            <a:r>
              <a:rPr lang="fr-FR" dirty="0" smtClean="0"/>
              <a:t>The nucleus: a </a:t>
            </a:r>
            <a:r>
              <a:rPr lang="fr-FR" dirty="0" err="1" smtClean="0"/>
              <a:t>complex</a:t>
            </a:r>
            <a:r>
              <a:rPr lang="fr-FR" dirty="0" smtClean="0"/>
              <a:t> system</a:t>
            </a:r>
            <a:endParaRPr lang="fr-FR" dirty="0"/>
          </a:p>
        </p:txBody>
      </p:sp>
      <p:grpSp>
        <p:nvGrpSpPr>
          <p:cNvPr id="9" name="Group 25"/>
          <p:cNvGrpSpPr>
            <a:grpSpLocks/>
          </p:cNvGrpSpPr>
          <p:nvPr/>
        </p:nvGrpSpPr>
        <p:grpSpPr bwMode="auto">
          <a:xfrm>
            <a:off x="1822668" y="2454061"/>
            <a:ext cx="2471743" cy="3648075"/>
            <a:chOff x="3540" y="1926"/>
            <a:chExt cx="1557" cy="2298"/>
          </a:xfrm>
        </p:grpSpPr>
        <p:sp>
          <p:nvSpPr>
            <p:cNvPr id="10" name="AutoShape 7"/>
            <p:cNvSpPr>
              <a:spLocks/>
            </p:cNvSpPr>
            <p:nvPr/>
          </p:nvSpPr>
          <p:spPr bwMode="auto">
            <a:xfrm>
              <a:off x="3540" y="1926"/>
              <a:ext cx="294" cy="2298"/>
            </a:xfrm>
            <a:prstGeom prst="rightBrace">
              <a:avLst>
                <a:gd name="adj1" fmla="val 50000"/>
                <a:gd name="adj2" fmla="val 50000"/>
              </a:avLst>
            </a:prstGeom>
            <a:noFill/>
            <a:ln w="38100">
              <a:solidFill>
                <a:srgbClr val="FF0000"/>
              </a:solidFill>
              <a:round/>
              <a:headEnd/>
              <a:tailEnd/>
            </a:ln>
            <a:effectLst>
              <a:outerShdw blurRad="63500" dist="38099" dir="2700000" algn="ctr" rotWithShape="0">
                <a:srgbClr val="000000">
                  <a:alpha val="74998"/>
                </a:srgbClr>
              </a:outerShdw>
            </a:effectLst>
          </p:spPr>
          <p:txBody>
            <a:bodyPr wrap="none" anchor="ctr"/>
            <a:lstStyle/>
            <a:p>
              <a:pPr eaLnBrk="1" hangingPunct="1"/>
              <a:endParaRPr lang="fr-FR" sz="1800">
                <a:solidFill>
                  <a:srgbClr val="FFFFFF"/>
                </a:solidFill>
                <a:latin typeface="Calibri" charset="0"/>
              </a:endParaRPr>
            </a:p>
          </p:txBody>
        </p:sp>
        <p:sp>
          <p:nvSpPr>
            <p:cNvPr id="11" name="Text Box 10"/>
            <p:cNvSpPr txBox="1">
              <a:spLocks noChangeArrowheads="1"/>
            </p:cNvSpPr>
            <p:nvPr/>
          </p:nvSpPr>
          <p:spPr bwMode="auto">
            <a:xfrm>
              <a:off x="3888" y="2915"/>
              <a:ext cx="12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solidFill>
                    <a:srgbClr val="FF0000"/>
                  </a:solidFill>
                  <a:latin typeface="Calibri" charset="0"/>
                </a:rPr>
                <a:t>Physics of Nuclei</a:t>
              </a:r>
              <a:endParaRPr lang="en-US" sz="2000" dirty="0">
                <a:solidFill>
                  <a:srgbClr val="FF0000"/>
                </a:solidFill>
                <a:latin typeface="Calibri" charset="0"/>
              </a:endParaRPr>
            </a:p>
          </p:txBody>
        </p:sp>
      </p:grpSp>
      <p:sp>
        <p:nvSpPr>
          <p:cNvPr id="7" name="ZoneTexte 6"/>
          <p:cNvSpPr txBox="1"/>
          <p:nvPr/>
        </p:nvSpPr>
        <p:spPr>
          <a:xfrm>
            <a:off x="4519040" y="1741429"/>
            <a:ext cx="4307460" cy="4154983"/>
          </a:xfrm>
          <a:prstGeom prst="rect">
            <a:avLst/>
          </a:prstGeom>
          <a:noFill/>
        </p:spPr>
        <p:txBody>
          <a:bodyPr wrap="square" rtlCol="0">
            <a:spAutoFit/>
          </a:bodyPr>
          <a:lstStyle/>
          <a:p>
            <a:pPr marL="342900" indent="-342900" algn="just">
              <a:buAutoNum type="arabicParenR"/>
            </a:pPr>
            <a:r>
              <a:rPr lang="fr-FR" sz="2400" dirty="0" smtClean="0"/>
              <a:t>How to </a:t>
            </a:r>
            <a:r>
              <a:rPr lang="fr-FR" sz="2400" dirty="0" err="1" smtClean="0"/>
              <a:t>understand</a:t>
            </a:r>
            <a:r>
              <a:rPr lang="fr-FR" sz="2400" dirty="0" smtClean="0"/>
              <a:t> the </a:t>
            </a:r>
            <a:r>
              <a:rPr lang="fr-FR" sz="2400" dirty="0" err="1" smtClean="0"/>
              <a:t>rich</a:t>
            </a:r>
            <a:r>
              <a:rPr lang="fr-FR" sz="2400" dirty="0" smtClean="0"/>
              <a:t> structure of the </a:t>
            </a:r>
            <a:r>
              <a:rPr lang="fr-FR" sz="2400" dirty="0" err="1" smtClean="0"/>
              <a:t>atomic</a:t>
            </a:r>
            <a:r>
              <a:rPr lang="fr-FR" sz="2400" dirty="0" smtClean="0"/>
              <a:t> </a:t>
            </a:r>
            <a:r>
              <a:rPr lang="fr-FR" sz="2400" dirty="0" err="1" smtClean="0"/>
              <a:t>nuclei</a:t>
            </a:r>
            <a:r>
              <a:rPr lang="fr-FR" sz="2400" dirty="0" smtClean="0"/>
              <a:t> in </a:t>
            </a:r>
            <a:r>
              <a:rPr lang="fr-FR" sz="2400" dirty="0" err="1" smtClean="0"/>
              <a:t>terms</a:t>
            </a:r>
            <a:r>
              <a:rPr lang="fr-FR" sz="2400" dirty="0" smtClean="0"/>
              <a:t> of interactions </a:t>
            </a:r>
            <a:r>
              <a:rPr lang="fr-FR" sz="2400" dirty="0" err="1" smtClean="0"/>
              <a:t>between</a:t>
            </a:r>
            <a:r>
              <a:rPr lang="fr-FR" sz="2400" dirty="0" smtClean="0"/>
              <a:t> </a:t>
            </a:r>
            <a:r>
              <a:rPr lang="fr-FR" sz="2400" dirty="0" err="1" smtClean="0"/>
              <a:t>nucleons</a:t>
            </a:r>
            <a:endParaRPr lang="fr-FR" sz="2400" dirty="0" smtClean="0"/>
          </a:p>
          <a:p>
            <a:pPr algn="just"/>
            <a:endParaRPr lang="fr-FR" sz="2400" dirty="0" smtClean="0"/>
          </a:p>
          <a:p>
            <a:pPr marL="342900" indent="-342900" algn="just">
              <a:buFontTx/>
              <a:buAutoNum type="arabicParenR"/>
            </a:pPr>
            <a:r>
              <a:rPr lang="fr-FR" sz="2400" dirty="0" smtClean="0"/>
              <a:t>How to relate </a:t>
            </a:r>
            <a:r>
              <a:rPr lang="fr-FR" sz="2400" dirty="0"/>
              <a:t>the </a:t>
            </a:r>
            <a:r>
              <a:rPr lang="fr-FR" sz="2400" dirty="0" err="1"/>
              <a:t>strong</a:t>
            </a:r>
            <a:r>
              <a:rPr lang="fr-FR" sz="2400" dirty="0"/>
              <a:t> </a:t>
            </a:r>
            <a:r>
              <a:rPr lang="fr-FR" sz="2400" dirty="0" err="1"/>
              <a:t>nuclear</a:t>
            </a:r>
            <a:r>
              <a:rPr lang="fr-FR" sz="2400" dirty="0"/>
              <a:t> interaction to the </a:t>
            </a:r>
            <a:r>
              <a:rPr lang="fr-FR" sz="2400" dirty="0" err="1"/>
              <a:t>underlying</a:t>
            </a:r>
            <a:r>
              <a:rPr lang="fr-FR" sz="2400" dirty="0"/>
              <a:t> </a:t>
            </a:r>
            <a:r>
              <a:rPr lang="fr-FR" sz="2400" dirty="0" smtClean="0"/>
              <a:t>QCD </a:t>
            </a:r>
            <a:r>
              <a:rPr lang="fr-FR" sz="2400" dirty="0" err="1" smtClean="0"/>
              <a:t>that</a:t>
            </a:r>
            <a:r>
              <a:rPr lang="fr-FR" sz="2400" dirty="0" smtClean="0"/>
              <a:t> </a:t>
            </a:r>
            <a:r>
              <a:rPr lang="fr-FR" sz="2400" dirty="0" err="1"/>
              <a:t>governs</a:t>
            </a:r>
            <a:r>
              <a:rPr lang="fr-FR" sz="2400" dirty="0"/>
              <a:t> the </a:t>
            </a:r>
            <a:r>
              <a:rPr lang="fr-FR" sz="2400" dirty="0" err="1"/>
              <a:t>physics</a:t>
            </a:r>
            <a:r>
              <a:rPr lang="fr-FR" sz="2400" dirty="0"/>
              <a:t> of quarks and gluons. </a:t>
            </a:r>
          </a:p>
          <a:p>
            <a:pPr marL="342900" indent="-342900" algn="just">
              <a:buAutoNum type="arabicParenR"/>
            </a:pPr>
            <a:endParaRPr lang="fr-FR" sz="2400" dirty="0"/>
          </a:p>
        </p:txBody>
      </p:sp>
    </p:spTree>
    <p:extLst>
      <p:ext uri="{BB962C8B-B14F-4D97-AF65-F5344CB8AC3E}">
        <p14:creationId xmlns:p14="http://schemas.microsoft.com/office/powerpoint/2010/main" val="23502281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2pi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40" y="3298376"/>
            <a:ext cx="2148214" cy="2124736"/>
          </a:xfrm>
          <a:prstGeom prst="rect">
            <a:avLst/>
          </a:prstGeom>
        </p:spPr>
      </p:pic>
      <p:sp>
        <p:nvSpPr>
          <p:cNvPr id="2" name="Titre 1"/>
          <p:cNvSpPr>
            <a:spLocks noGrp="1"/>
          </p:cNvSpPr>
          <p:nvPr>
            <p:ph type="title"/>
          </p:nvPr>
        </p:nvSpPr>
        <p:spPr>
          <a:xfrm>
            <a:off x="126986" y="-41274"/>
            <a:ext cx="8901178" cy="1143000"/>
          </a:xfrm>
        </p:spPr>
        <p:txBody>
          <a:bodyPr>
            <a:normAutofit fontScale="90000"/>
          </a:bodyPr>
          <a:lstStyle/>
          <a:p>
            <a:r>
              <a:rPr lang="fr-FR" dirty="0" smtClean="0"/>
              <a:t>AGATA upgrade: </a:t>
            </a:r>
            <a:br>
              <a:rPr lang="fr-FR" dirty="0" smtClean="0"/>
            </a:br>
            <a:r>
              <a:rPr lang="fr-FR" dirty="0" err="1" smtClean="0"/>
              <a:t>Timeline</a:t>
            </a:r>
            <a:r>
              <a:rPr lang="fr-FR" dirty="0" smtClean="0"/>
              <a:t> &amp;</a:t>
            </a:r>
            <a:r>
              <a:rPr lang="fr-FR" dirty="0"/>
              <a:t> </a:t>
            </a:r>
            <a:r>
              <a:rPr lang="fr-FR" dirty="0" smtClean="0"/>
              <a:t>Host </a:t>
            </a:r>
            <a:r>
              <a:rPr lang="fr-FR" dirty="0" err="1" smtClean="0"/>
              <a:t>Laboratories</a:t>
            </a:r>
            <a:endParaRPr lang="fr-FR" dirty="0"/>
          </a:p>
        </p:txBody>
      </p:sp>
      <p:sp>
        <p:nvSpPr>
          <p:cNvPr id="4" name="Figura a mano libera 3"/>
          <p:cNvSpPr/>
          <p:nvPr/>
        </p:nvSpPr>
        <p:spPr>
          <a:xfrm>
            <a:off x="101586" y="6034472"/>
            <a:ext cx="3185033" cy="748207"/>
          </a:xfrm>
          <a:custGeom>
            <a:avLst/>
            <a:gdLst>
              <a:gd name="connsiteX0" fmla="*/ 0 w 3185033"/>
              <a:gd name="connsiteY0" fmla="*/ 0 h 748207"/>
              <a:gd name="connsiteX1" fmla="*/ 2810930 w 3185033"/>
              <a:gd name="connsiteY1" fmla="*/ 0 h 748207"/>
              <a:gd name="connsiteX2" fmla="*/ 3185033 w 3185033"/>
              <a:gd name="connsiteY2" fmla="*/ 374104 h 748207"/>
              <a:gd name="connsiteX3" fmla="*/ 2810930 w 3185033"/>
              <a:gd name="connsiteY3" fmla="*/ 748207 h 748207"/>
              <a:gd name="connsiteX4" fmla="*/ 0 w 3185033"/>
              <a:gd name="connsiteY4" fmla="*/ 748207 h 748207"/>
              <a:gd name="connsiteX5" fmla="*/ 374104 w 3185033"/>
              <a:gd name="connsiteY5" fmla="*/ 374104 h 748207"/>
              <a:gd name="connsiteX6" fmla="*/ 0 w 3185033"/>
              <a:gd name="connsiteY6" fmla="*/ 0 h 7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5033" h="748207">
                <a:moveTo>
                  <a:pt x="0" y="0"/>
                </a:moveTo>
                <a:lnTo>
                  <a:pt x="2810930" y="0"/>
                </a:lnTo>
                <a:lnTo>
                  <a:pt x="3185033" y="374104"/>
                </a:lnTo>
                <a:lnTo>
                  <a:pt x="2810930" y="748207"/>
                </a:lnTo>
                <a:lnTo>
                  <a:pt x="0" y="748207"/>
                </a:lnTo>
                <a:lnTo>
                  <a:pt x="374104" y="374104"/>
                </a:lnTo>
                <a:lnTo>
                  <a:pt x="0" y="0"/>
                </a:lnTo>
                <a:close/>
              </a:path>
            </a:pathLst>
          </a:custGeom>
          <a:solidFill>
            <a:srgbClr val="FFFF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474117" tIns="33338" rIns="407441" bIns="33338" numCol="1" spcCol="1270" anchor="ctr" anchorCtr="0">
            <a:noAutofit/>
          </a:bodyPr>
          <a:lstStyle/>
          <a:p>
            <a:pPr lvl="0" algn="ctr" defTabSz="1111250">
              <a:lnSpc>
                <a:spcPct val="90000"/>
              </a:lnSpc>
              <a:spcBef>
                <a:spcPct val="0"/>
              </a:spcBef>
              <a:spcAft>
                <a:spcPct val="35000"/>
              </a:spcAft>
            </a:pPr>
            <a:r>
              <a:rPr lang="en-US" sz="2500" b="1" kern="1200" dirty="0" smtClean="0">
                <a:solidFill>
                  <a:srgbClr val="000000"/>
                </a:solidFill>
              </a:rPr>
              <a:t>LNL 2022-</a:t>
            </a:r>
            <a:r>
              <a:rPr lang="en-US" sz="2400" b="1" kern="1200" dirty="0" smtClean="0">
                <a:solidFill>
                  <a:srgbClr val="000000"/>
                </a:solidFill>
              </a:rPr>
              <a:t>2025</a:t>
            </a:r>
            <a:endParaRPr lang="en-US" sz="2400" kern="1200" dirty="0">
              <a:solidFill>
                <a:srgbClr val="000000"/>
              </a:solidFill>
            </a:endParaRPr>
          </a:p>
        </p:txBody>
      </p:sp>
      <p:sp>
        <p:nvSpPr>
          <p:cNvPr id="9" name="Text Box 13"/>
          <p:cNvSpPr txBox="1">
            <a:spLocks noChangeArrowheads="1"/>
          </p:cNvSpPr>
          <p:nvPr/>
        </p:nvSpPr>
        <p:spPr bwMode="auto">
          <a:xfrm>
            <a:off x="1123696" y="4891093"/>
            <a:ext cx="2165604" cy="57943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sz="3200" b="1" dirty="0">
                <a:solidFill>
                  <a:schemeClr val="bg1"/>
                </a:solidFill>
                <a:effectLst>
                  <a:outerShdw blurRad="38100" dist="38100" dir="2700000" algn="tl">
                    <a:srgbClr val="DDDDDD"/>
                  </a:outerShdw>
                </a:effectLst>
              </a:rPr>
              <a:t>2</a:t>
            </a:r>
            <a:r>
              <a:rPr lang="en-US" sz="3200" b="1" dirty="0" smtClean="0">
                <a:solidFill>
                  <a:schemeClr val="bg1"/>
                </a:solidFill>
                <a:effectLst>
                  <a:outerShdw blurRad="38100" dist="38100" dir="2700000" algn="tl">
                    <a:srgbClr val="DDDDDD"/>
                  </a:outerShdw>
                </a:effectLst>
                <a:latin typeface="Symbol" charset="0"/>
              </a:rPr>
              <a:t></a:t>
            </a:r>
            <a:endParaRPr lang="en-US" sz="3200" b="1" dirty="0">
              <a:solidFill>
                <a:schemeClr val="bg1"/>
              </a:solidFill>
              <a:effectLst>
                <a:outerShdw blurRad="38100" dist="38100" dir="2700000" algn="tl">
                  <a:srgbClr val="DDDDDD"/>
                </a:outerShdw>
              </a:effectLst>
            </a:endParaRPr>
          </a:p>
        </p:txBody>
      </p:sp>
      <p:grpSp>
        <p:nvGrpSpPr>
          <p:cNvPr id="3" name="Grouper 2"/>
          <p:cNvGrpSpPr/>
          <p:nvPr/>
        </p:nvGrpSpPr>
        <p:grpSpPr>
          <a:xfrm>
            <a:off x="2968115" y="1165226"/>
            <a:ext cx="4048125" cy="5617453"/>
            <a:chOff x="2968115" y="1165226"/>
            <a:chExt cx="4048125" cy="5617453"/>
          </a:xfrm>
        </p:grpSpPr>
        <p:sp>
          <p:nvSpPr>
            <p:cNvPr id="5" name="Figura a mano libera 4"/>
            <p:cNvSpPr/>
            <p:nvPr/>
          </p:nvSpPr>
          <p:spPr>
            <a:xfrm>
              <a:off x="2968115" y="6034472"/>
              <a:ext cx="3185033" cy="748207"/>
            </a:xfrm>
            <a:custGeom>
              <a:avLst/>
              <a:gdLst>
                <a:gd name="connsiteX0" fmla="*/ 0 w 3185033"/>
                <a:gd name="connsiteY0" fmla="*/ 0 h 748207"/>
                <a:gd name="connsiteX1" fmla="*/ 2810930 w 3185033"/>
                <a:gd name="connsiteY1" fmla="*/ 0 h 748207"/>
                <a:gd name="connsiteX2" fmla="*/ 3185033 w 3185033"/>
                <a:gd name="connsiteY2" fmla="*/ 374104 h 748207"/>
                <a:gd name="connsiteX3" fmla="*/ 2810930 w 3185033"/>
                <a:gd name="connsiteY3" fmla="*/ 748207 h 748207"/>
                <a:gd name="connsiteX4" fmla="*/ 0 w 3185033"/>
                <a:gd name="connsiteY4" fmla="*/ 748207 h 748207"/>
                <a:gd name="connsiteX5" fmla="*/ 374104 w 3185033"/>
                <a:gd name="connsiteY5" fmla="*/ 374104 h 748207"/>
                <a:gd name="connsiteX6" fmla="*/ 0 w 3185033"/>
                <a:gd name="connsiteY6" fmla="*/ 0 h 7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5033" h="748207">
                  <a:moveTo>
                    <a:pt x="0" y="0"/>
                  </a:moveTo>
                  <a:lnTo>
                    <a:pt x="2810930" y="0"/>
                  </a:lnTo>
                  <a:lnTo>
                    <a:pt x="3185033" y="374104"/>
                  </a:lnTo>
                  <a:lnTo>
                    <a:pt x="2810930" y="748207"/>
                  </a:lnTo>
                  <a:lnTo>
                    <a:pt x="0" y="748207"/>
                  </a:lnTo>
                  <a:lnTo>
                    <a:pt x="374104" y="374104"/>
                  </a:lnTo>
                  <a:lnTo>
                    <a:pt x="0" y="0"/>
                  </a:lnTo>
                  <a:close/>
                </a:path>
              </a:pathLst>
            </a:custGeom>
            <a:solidFill>
              <a:srgbClr val="FFC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4966938"/>
                <a:satOff val="19906"/>
                <a:lumOff val="4314"/>
                <a:alphaOff val="0"/>
              </a:schemeClr>
            </a:effectRef>
            <a:fontRef idx="minor">
              <a:schemeClr val="lt1"/>
            </a:fontRef>
          </p:style>
          <p:txBody>
            <a:bodyPr spcFirstLastPara="0" vert="horz" wrap="square" lIns="474117" tIns="33338" rIns="407441" bIns="33338" numCol="1" spcCol="1270" anchor="ctr" anchorCtr="0">
              <a:noAutofit/>
            </a:bodyPr>
            <a:lstStyle/>
            <a:p>
              <a:pPr lvl="0" algn="ctr" defTabSz="1111250">
                <a:lnSpc>
                  <a:spcPct val="90000"/>
                </a:lnSpc>
                <a:spcBef>
                  <a:spcPct val="0"/>
                </a:spcBef>
                <a:spcAft>
                  <a:spcPct val="35000"/>
                </a:spcAft>
              </a:pPr>
              <a:r>
                <a:rPr lang="en-US" sz="2400" b="1" dirty="0" smtClean="0">
                  <a:solidFill>
                    <a:schemeClr val="tx1"/>
                  </a:solidFill>
                </a:rPr>
                <a:t>FAIR/ISOLDE</a:t>
              </a:r>
              <a:r>
                <a:rPr lang="en-US" sz="2400" b="1" kern="1200" dirty="0" smtClean="0">
                  <a:solidFill>
                    <a:schemeClr val="tx1"/>
                  </a:solidFill>
                </a:rPr>
                <a:t> 2026-2028 ?</a:t>
              </a:r>
              <a:endParaRPr lang="en-US" sz="2400" kern="1200" dirty="0">
                <a:solidFill>
                  <a:schemeClr val="tx1"/>
                </a:solidFill>
              </a:endParaRPr>
            </a:p>
          </p:txBody>
        </p:sp>
        <p:grpSp>
          <p:nvGrpSpPr>
            <p:cNvPr id="13" name="Group 5"/>
            <p:cNvGrpSpPr>
              <a:grpSpLocks/>
            </p:cNvGrpSpPr>
            <p:nvPr/>
          </p:nvGrpSpPr>
          <p:grpSpPr bwMode="auto">
            <a:xfrm>
              <a:off x="3740150" y="1165226"/>
              <a:ext cx="2114550" cy="4186238"/>
              <a:chOff x="228" y="1021"/>
              <a:chExt cx="1332" cy="2637"/>
            </a:xfrm>
          </p:grpSpPr>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l="7683" t="10976" r="7816" b="7317"/>
              <a:stretch>
                <a:fillRect/>
              </a:stretch>
            </p:blipFill>
            <p:spPr bwMode="auto">
              <a:xfrm>
                <a:off x="228" y="1021"/>
                <a:ext cx="1332" cy="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7"/>
              <p:cNvPicPr>
                <a:picLocks noChangeAspect="1" noChangeArrowheads="1"/>
              </p:cNvPicPr>
              <p:nvPr/>
            </p:nvPicPr>
            <p:blipFill>
              <a:blip r:embed="rId5">
                <a:extLst>
                  <a:ext uri="{28A0092B-C50C-407E-A947-70E740481C1C}">
                    <a14:useLocalDpi xmlns:a14="http://schemas.microsoft.com/office/drawing/2010/main" val="0"/>
                  </a:ext>
                </a:extLst>
              </a:blip>
              <a:srcRect l="8621" t="14444" r="8620" b="8888"/>
              <a:stretch>
                <a:fillRect/>
              </a:stretch>
            </p:blipFill>
            <p:spPr bwMode="auto">
              <a:xfrm>
                <a:off x="232" y="2385"/>
                <a:ext cx="1328" cy="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7" name="Text Box 13"/>
            <p:cNvSpPr txBox="1">
              <a:spLocks noChangeArrowheads="1"/>
            </p:cNvSpPr>
            <p:nvPr/>
          </p:nvSpPr>
          <p:spPr bwMode="auto">
            <a:xfrm>
              <a:off x="4196840" y="4810126"/>
              <a:ext cx="2819400" cy="57943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200" b="1" dirty="0">
                  <a:solidFill>
                    <a:schemeClr val="bg1"/>
                  </a:solidFill>
                  <a:effectLst>
                    <a:outerShdw blurRad="38100" dist="38100" dir="2700000" algn="tl">
                      <a:srgbClr val="DDDDDD"/>
                    </a:outerShdw>
                  </a:effectLst>
                </a:rPr>
                <a:t>3</a:t>
              </a:r>
              <a:r>
                <a:rPr lang="en-US" sz="3200" b="1" dirty="0" smtClean="0">
                  <a:solidFill>
                    <a:schemeClr val="bg1"/>
                  </a:solidFill>
                  <a:effectLst>
                    <a:outerShdw blurRad="38100" dist="38100" dir="2700000" algn="tl">
                      <a:srgbClr val="DDDDDD"/>
                    </a:outerShdw>
                  </a:effectLst>
                  <a:latin typeface="Symbol" charset="0"/>
                </a:rPr>
                <a:t></a:t>
              </a:r>
              <a:endParaRPr lang="en-US" sz="3200" b="1" dirty="0">
                <a:solidFill>
                  <a:schemeClr val="bg1"/>
                </a:solidFill>
                <a:effectLst>
                  <a:outerShdw blurRad="38100" dist="38100" dir="2700000" algn="tl">
                    <a:srgbClr val="DDDDDD"/>
                  </a:outerShdw>
                </a:effectLst>
              </a:endParaRPr>
            </a:p>
          </p:txBody>
        </p:sp>
      </p:grpSp>
      <p:grpSp>
        <p:nvGrpSpPr>
          <p:cNvPr id="24" name="Grouper 23"/>
          <p:cNvGrpSpPr/>
          <p:nvPr/>
        </p:nvGrpSpPr>
        <p:grpSpPr>
          <a:xfrm>
            <a:off x="5830433" y="1196976"/>
            <a:ext cx="4342267" cy="5580508"/>
            <a:chOff x="5830433" y="1196976"/>
            <a:chExt cx="4342267" cy="5580508"/>
          </a:xfrm>
        </p:grpSpPr>
        <p:sp>
          <p:nvSpPr>
            <p:cNvPr id="6" name="Figura a mano libera 5"/>
            <p:cNvSpPr/>
            <p:nvPr/>
          </p:nvSpPr>
          <p:spPr>
            <a:xfrm>
              <a:off x="5830433" y="6029277"/>
              <a:ext cx="3185033" cy="748207"/>
            </a:xfrm>
            <a:custGeom>
              <a:avLst/>
              <a:gdLst>
                <a:gd name="connsiteX0" fmla="*/ 0 w 3185033"/>
                <a:gd name="connsiteY0" fmla="*/ 0 h 748207"/>
                <a:gd name="connsiteX1" fmla="*/ 2810930 w 3185033"/>
                <a:gd name="connsiteY1" fmla="*/ 0 h 748207"/>
                <a:gd name="connsiteX2" fmla="*/ 3185033 w 3185033"/>
                <a:gd name="connsiteY2" fmla="*/ 374104 h 748207"/>
                <a:gd name="connsiteX3" fmla="*/ 2810930 w 3185033"/>
                <a:gd name="connsiteY3" fmla="*/ 748207 h 748207"/>
                <a:gd name="connsiteX4" fmla="*/ 0 w 3185033"/>
                <a:gd name="connsiteY4" fmla="*/ 748207 h 748207"/>
                <a:gd name="connsiteX5" fmla="*/ 374104 w 3185033"/>
                <a:gd name="connsiteY5" fmla="*/ 374104 h 748207"/>
                <a:gd name="connsiteX6" fmla="*/ 0 w 3185033"/>
                <a:gd name="connsiteY6" fmla="*/ 0 h 7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5033" h="748207">
                  <a:moveTo>
                    <a:pt x="0" y="0"/>
                  </a:moveTo>
                  <a:lnTo>
                    <a:pt x="2810930" y="0"/>
                  </a:lnTo>
                  <a:lnTo>
                    <a:pt x="3185033" y="374104"/>
                  </a:lnTo>
                  <a:lnTo>
                    <a:pt x="2810930" y="748207"/>
                  </a:lnTo>
                  <a:lnTo>
                    <a:pt x="0" y="748207"/>
                  </a:lnTo>
                  <a:lnTo>
                    <a:pt x="374104" y="374104"/>
                  </a:lnTo>
                  <a:lnTo>
                    <a:pt x="0" y="0"/>
                  </a:lnTo>
                  <a:close/>
                </a:path>
              </a:pathLst>
            </a:custGeom>
            <a:solidFill>
              <a:srgbClr val="FF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9933876"/>
                <a:satOff val="39811"/>
                <a:lumOff val="8628"/>
                <a:alphaOff val="0"/>
              </a:schemeClr>
            </a:effectRef>
            <a:fontRef idx="minor">
              <a:schemeClr val="lt1"/>
            </a:fontRef>
          </p:style>
          <p:txBody>
            <a:bodyPr spcFirstLastPara="0" vert="horz" wrap="square" lIns="474117" tIns="33338" rIns="407441" bIns="33338" numCol="1" spcCol="1270" anchor="ctr" anchorCtr="0">
              <a:noAutofit/>
            </a:bodyPr>
            <a:lstStyle/>
            <a:p>
              <a:pPr lvl="0" algn="ctr" defTabSz="1111250">
                <a:lnSpc>
                  <a:spcPct val="90000"/>
                </a:lnSpc>
                <a:spcBef>
                  <a:spcPct val="0"/>
                </a:spcBef>
                <a:spcAft>
                  <a:spcPct val="35000"/>
                </a:spcAft>
              </a:pPr>
              <a:r>
                <a:rPr lang="en-US" sz="2400" b="1" dirty="0" smtClean="0">
                  <a:solidFill>
                    <a:schemeClr val="tx1"/>
                  </a:solidFill>
                </a:rPr>
                <a:t>JYFL/GANIL</a:t>
              </a:r>
              <a:r>
                <a:rPr lang="en-US" sz="2400" b="1" kern="1200" dirty="0" smtClean="0">
                  <a:solidFill>
                    <a:schemeClr val="tx1"/>
                  </a:solidFill>
                </a:rPr>
                <a:t> 2029-2030 ?</a:t>
              </a:r>
              <a:endParaRPr lang="en-US" sz="2400" kern="1200" dirty="0">
                <a:solidFill>
                  <a:schemeClr val="tx1"/>
                </a:solidFill>
              </a:endParaRPr>
            </a:p>
          </p:txBody>
        </p:sp>
        <p:grpSp>
          <p:nvGrpSpPr>
            <p:cNvPr id="19" name="Group 3"/>
            <p:cNvGrpSpPr>
              <a:grpSpLocks/>
            </p:cNvGrpSpPr>
            <p:nvPr/>
          </p:nvGrpSpPr>
          <p:grpSpPr bwMode="auto">
            <a:xfrm>
              <a:off x="6894564" y="1196976"/>
              <a:ext cx="2108200" cy="4191000"/>
              <a:chOff x="4343" y="779"/>
              <a:chExt cx="1328" cy="2640"/>
            </a:xfrm>
          </p:grpSpPr>
          <p:pic>
            <p:nvPicPr>
              <p:cNvPr id="22" name="Picture 5"/>
              <p:cNvPicPr>
                <a:picLocks noChangeAspect="1" noChangeArrowheads="1"/>
              </p:cNvPicPr>
              <p:nvPr/>
            </p:nvPicPr>
            <p:blipFill>
              <a:blip r:embed="rId6">
                <a:extLst>
                  <a:ext uri="{28A0092B-C50C-407E-A947-70E740481C1C}">
                    <a14:useLocalDpi xmlns:a14="http://schemas.microsoft.com/office/drawing/2010/main" val="0"/>
                  </a:ext>
                </a:extLst>
              </a:blip>
              <a:srcRect l="8621" t="12778" r="8621" b="8888"/>
              <a:stretch>
                <a:fillRect/>
              </a:stretch>
            </p:blipFill>
            <p:spPr bwMode="auto">
              <a:xfrm>
                <a:off x="4343" y="2119"/>
                <a:ext cx="1328" cy="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l="8963" t="13414" r="9096" b="8537"/>
              <a:stretch>
                <a:fillRect/>
              </a:stretch>
            </p:blipFill>
            <p:spPr bwMode="auto">
              <a:xfrm>
                <a:off x="4343" y="779"/>
                <a:ext cx="1328" cy="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3" name="Text Box 13"/>
            <p:cNvSpPr txBox="1">
              <a:spLocks noChangeArrowheads="1"/>
            </p:cNvSpPr>
            <p:nvPr/>
          </p:nvSpPr>
          <p:spPr bwMode="auto">
            <a:xfrm>
              <a:off x="7353300" y="4887915"/>
              <a:ext cx="2819400" cy="57943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200" b="1" dirty="0">
                  <a:solidFill>
                    <a:schemeClr val="bg1"/>
                  </a:solidFill>
                  <a:effectLst>
                    <a:outerShdw blurRad="38100" dist="38100" dir="2700000" algn="tl">
                      <a:srgbClr val="DDDDDD"/>
                    </a:outerShdw>
                  </a:effectLst>
                </a:rPr>
                <a:t>4</a:t>
              </a:r>
              <a:r>
                <a:rPr lang="en-US" sz="3200" b="1" dirty="0" smtClean="0">
                  <a:solidFill>
                    <a:schemeClr val="bg1"/>
                  </a:solidFill>
                  <a:effectLst>
                    <a:outerShdw blurRad="38100" dist="38100" dir="2700000" algn="tl">
                      <a:srgbClr val="DDDDDD"/>
                    </a:outerShdw>
                  </a:effectLst>
                  <a:latin typeface="Symbol" charset="0"/>
                </a:rPr>
                <a:t></a:t>
              </a:r>
              <a:endParaRPr lang="en-US" sz="3200" b="1" dirty="0">
                <a:solidFill>
                  <a:schemeClr val="bg1"/>
                </a:solidFill>
                <a:effectLst>
                  <a:outerShdw blurRad="38100" dist="38100" dir="2700000" algn="tl">
                    <a:srgbClr val="DDDDDD"/>
                  </a:outerShdw>
                </a:effectLst>
              </a:endParaRPr>
            </a:p>
          </p:txBody>
        </p:sp>
      </p:grpSp>
      <p:sp>
        <p:nvSpPr>
          <p:cNvPr id="25" name="ZoneTexte 24"/>
          <p:cNvSpPr txBox="1"/>
          <p:nvPr/>
        </p:nvSpPr>
        <p:spPr>
          <a:xfrm>
            <a:off x="310627" y="5378453"/>
            <a:ext cx="2508773" cy="646331"/>
          </a:xfrm>
          <a:prstGeom prst="rect">
            <a:avLst/>
          </a:prstGeom>
          <a:noFill/>
        </p:spPr>
        <p:txBody>
          <a:bodyPr wrap="square" rtlCol="0">
            <a:spAutoFit/>
          </a:bodyPr>
          <a:lstStyle/>
          <a:p>
            <a:pPr algn="ctr"/>
            <a:r>
              <a:rPr lang="fr-FR" dirty="0" smtClean="0"/>
              <a:t>Stable </a:t>
            </a:r>
            <a:r>
              <a:rPr lang="fr-FR" dirty="0" err="1" smtClean="0"/>
              <a:t>beams</a:t>
            </a:r>
            <a:r>
              <a:rPr lang="fr-FR" dirty="0" smtClean="0"/>
              <a:t> &amp; </a:t>
            </a:r>
            <a:r>
              <a:rPr lang="fr-FR" dirty="0" err="1" smtClean="0"/>
              <a:t>accelerated</a:t>
            </a:r>
            <a:r>
              <a:rPr lang="fr-FR" dirty="0" smtClean="0"/>
              <a:t> ISOL </a:t>
            </a:r>
            <a:r>
              <a:rPr lang="fr-FR" dirty="0" err="1" smtClean="0"/>
              <a:t>beams</a:t>
            </a:r>
            <a:endParaRPr lang="fr-FR" dirty="0"/>
          </a:p>
        </p:txBody>
      </p:sp>
      <p:sp>
        <p:nvSpPr>
          <p:cNvPr id="26" name="ZoneTexte 25"/>
          <p:cNvSpPr txBox="1"/>
          <p:nvPr/>
        </p:nvSpPr>
        <p:spPr>
          <a:xfrm>
            <a:off x="2984500" y="5343529"/>
            <a:ext cx="3606800" cy="646331"/>
          </a:xfrm>
          <a:prstGeom prst="rect">
            <a:avLst/>
          </a:prstGeom>
          <a:noFill/>
        </p:spPr>
        <p:txBody>
          <a:bodyPr wrap="square" rtlCol="0">
            <a:spAutoFit/>
          </a:bodyPr>
          <a:lstStyle/>
          <a:p>
            <a:pPr algn="ctr"/>
            <a:r>
              <a:rPr lang="fr-FR" dirty="0" smtClean="0"/>
              <a:t>Radioactive ion </a:t>
            </a:r>
            <a:r>
              <a:rPr lang="fr-FR" dirty="0" err="1"/>
              <a:t>b</a:t>
            </a:r>
            <a:r>
              <a:rPr lang="fr-FR" dirty="0" err="1" smtClean="0"/>
              <a:t>eams</a:t>
            </a:r>
            <a:r>
              <a:rPr lang="fr-FR" dirty="0" smtClean="0"/>
              <a:t> </a:t>
            </a:r>
          </a:p>
          <a:p>
            <a:pPr algn="ctr"/>
            <a:r>
              <a:rPr lang="fr-FR" dirty="0" smtClean="0"/>
              <a:t>(projectile fragmentation &amp; fission)</a:t>
            </a:r>
            <a:endParaRPr lang="fr-FR" dirty="0"/>
          </a:p>
        </p:txBody>
      </p:sp>
      <p:sp>
        <p:nvSpPr>
          <p:cNvPr id="27" name="ZoneTexte 26"/>
          <p:cNvSpPr txBox="1"/>
          <p:nvPr/>
        </p:nvSpPr>
        <p:spPr>
          <a:xfrm>
            <a:off x="6729464" y="5349029"/>
            <a:ext cx="2414536" cy="646331"/>
          </a:xfrm>
          <a:prstGeom prst="rect">
            <a:avLst/>
          </a:prstGeom>
          <a:noFill/>
        </p:spPr>
        <p:txBody>
          <a:bodyPr wrap="square" rtlCol="0">
            <a:spAutoFit/>
          </a:bodyPr>
          <a:lstStyle/>
          <a:p>
            <a:pPr algn="ctr"/>
            <a:r>
              <a:rPr lang="fr-FR" dirty="0" smtClean="0"/>
              <a:t>Stable </a:t>
            </a:r>
            <a:r>
              <a:rPr lang="fr-FR" dirty="0" err="1" smtClean="0"/>
              <a:t>beams</a:t>
            </a:r>
            <a:r>
              <a:rPr lang="fr-FR" dirty="0"/>
              <a:t> &amp; </a:t>
            </a:r>
            <a:r>
              <a:rPr lang="fr-FR" dirty="0" err="1"/>
              <a:t>accelerated</a:t>
            </a:r>
            <a:r>
              <a:rPr lang="fr-FR" dirty="0"/>
              <a:t> ISOL </a:t>
            </a:r>
            <a:r>
              <a:rPr lang="fr-FR" dirty="0" err="1"/>
              <a:t>beams</a:t>
            </a:r>
            <a:endParaRPr lang="fr-FR" dirty="0"/>
          </a:p>
        </p:txBody>
      </p:sp>
      <p:sp>
        <p:nvSpPr>
          <p:cNvPr id="30" name="Flèche droite rayée 29"/>
          <p:cNvSpPr/>
          <p:nvPr/>
        </p:nvSpPr>
        <p:spPr>
          <a:xfrm>
            <a:off x="2692144" y="3095626"/>
            <a:ext cx="805941" cy="469900"/>
          </a:xfrm>
          <a:prstGeom prst="stripedRightArrow">
            <a:avLst/>
          </a:prstGeom>
          <a:gradFill flip="none" rotWithShape="1">
            <a:gsLst>
              <a:gs pos="0">
                <a:srgbClr val="FFFF00"/>
              </a:gs>
              <a:gs pos="100000">
                <a:srgbClr val="FFFFFF"/>
              </a:gs>
              <a:gs pos="50000">
                <a:srgbClr val="FFCC66"/>
              </a:gs>
            </a:gsLst>
            <a:lin ang="0" scaled="1"/>
            <a:tileRect/>
          </a:gra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Flèche droite rayée 30"/>
          <p:cNvSpPr/>
          <p:nvPr/>
        </p:nvSpPr>
        <p:spPr>
          <a:xfrm>
            <a:off x="6141485" y="3092450"/>
            <a:ext cx="587979" cy="469900"/>
          </a:xfrm>
          <a:prstGeom prst="stripedRightArrow">
            <a:avLst/>
          </a:prstGeom>
          <a:gradFill flip="none" rotWithShape="1">
            <a:gsLst>
              <a:gs pos="0">
                <a:srgbClr val="FFCC66"/>
              </a:gs>
              <a:gs pos="100000">
                <a:srgbClr val="FFFFFF"/>
              </a:gs>
              <a:gs pos="50000">
                <a:srgbClr val="FF0000"/>
              </a:gs>
            </a:gsLst>
            <a:lin ang="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descr="2pi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100" y="1196976"/>
            <a:ext cx="2160554" cy="2070060"/>
          </a:xfrm>
          <a:prstGeom prst="rect">
            <a:avLst/>
          </a:prstGeom>
        </p:spPr>
      </p:pic>
    </p:spTree>
    <p:extLst>
      <p:ext uri="{BB962C8B-B14F-4D97-AF65-F5344CB8AC3E}">
        <p14:creationId xmlns:p14="http://schemas.microsoft.com/office/powerpoint/2010/main" val="1679307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Electronic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 y="5019784"/>
            <a:ext cx="4434530" cy="1364078"/>
          </a:xfrm>
          <a:prstGeom prst="rect">
            <a:avLst/>
          </a:prstGeom>
          <a:ln w="28575" cmpd="sng">
            <a:solidFill>
              <a:srgbClr val="FF0000"/>
            </a:solidFill>
          </a:ln>
        </p:spPr>
      </p:pic>
      <p:sp>
        <p:nvSpPr>
          <p:cNvPr id="2" name="Titre 1"/>
          <p:cNvSpPr>
            <a:spLocks noGrp="1"/>
          </p:cNvSpPr>
          <p:nvPr>
            <p:ph type="title"/>
          </p:nvPr>
        </p:nvSpPr>
        <p:spPr>
          <a:xfrm>
            <a:off x="457200" y="-64022"/>
            <a:ext cx="8229600" cy="1143000"/>
          </a:xfrm>
        </p:spPr>
        <p:txBody>
          <a:bodyPr/>
          <a:lstStyle/>
          <a:p>
            <a:r>
              <a:rPr lang="fr-FR" dirty="0" smtClean="0"/>
              <a:t>AGATA upgrade – </a:t>
            </a:r>
            <a:r>
              <a:rPr lang="fr-FR" dirty="0" err="1" smtClean="0"/>
              <a:t>Technical</a:t>
            </a:r>
            <a:r>
              <a:rPr lang="fr-FR" dirty="0" smtClean="0"/>
              <a:t> </a:t>
            </a:r>
            <a:r>
              <a:rPr lang="fr-FR" dirty="0" err="1" smtClean="0"/>
              <a:t>Details</a:t>
            </a:r>
            <a:endParaRPr lang="fr-FR" dirty="0"/>
          </a:p>
        </p:txBody>
      </p:sp>
      <p:pic>
        <p:nvPicPr>
          <p:cNvPr id="4" name="Image 3" descr="D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472" y="3823138"/>
            <a:ext cx="4297984" cy="2906814"/>
          </a:xfrm>
          <a:prstGeom prst="rect">
            <a:avLst/>
          </a:prstGeom>
        </p:spPr>
      </p:pic>
      <p:pic>
        <p:nvPicPr>
          <p:cNvPr id="6" name="Image 5" descr="DAQ.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058" y="1018117"/>
            <a:ext cx="4676619" cy="2535767"/>
          </a:xfrm>
          <a:prstGeom prst="rect">
            <a:avLst/>
          </a:prstGeom>
        </p:spPr>
      </p:pic>
      <p:sp>
        <p:nvSpPr>
          <p:cNvPr id="8" name="ZoneTexte 7"/>
          <p:cNvSpPr txBox="1"/>
          <p:nvPr/>
        </p:nvSpPr>
        <p:spPr>
          <a:xfrm>
            <a:off x="457200" y="1217842"/>
            <a:ext cx="2095807" cy="923330"/>
          </a:xfrm>
          <a:prstGeom prst="rect">
            <a:avLst/>
          </a:prstGeom>
          <a:noFill/>
        </p:spPr>
        <p:txBody>
          <a:bodyPr wrap="square" rtlCol="0">
            <a:spAutoFit/>
          </a:bodyPr>
          <a:lstStyle/>
          <a:p>
            <a:pPr algn="just"/>
            <a:r>
              <a:rPr lang="fr-FR" dirty="0" smtClean="0"/>
              <a:t>New </a:t>
            </a:r>
            <a:r>
              <a:rPr lang="fr-FR" dirty="0" err="1" smtClean="0"/>
              <a:t>honeycomb</a:t>
            </a:r>
            <a:r>
              <a:rPr lang="fr-FR" dirty="0" smtClean="0"/>
              <a:t> holding &amp; detector-</a:t>
            </a:r>
            <a:r>
              <a:rPr lang="fr-FR" dirty="0" err="1" smtClean="0"/>
              <a:t>mounting</a:t>
            </a:r>
            <a:r>
              <a:rPr lang="fr-FR" dirty="0" smtClean="0"/>
              <a:t> structures</a:t>
            </a:r>
            <a:endParaRPr lang="fr-FR" dirty="0"/>
          </a:p>
        </p:txBody>
      </p:sp>
      <p:sp>
        <p:nvSpPr>
          <p:cNvPr id="9" name="ZoneTexte 8"/>
          <p:cNvSpPr txBox="1"/>
          <p:nvPr/>
        </p:nvSpPr>
        <p:spPr>
          <a:xfrm>
            <a:off x="1744438" y="5786732"/>
            <a:ext cx="2410167" cy="646331"/>
          </a:xfrm>
          <a:prstGeom prst="rect">
            <a:avLst/>
          </a:prstGeom>
          <a:noFill/>
        </p:spPr>
        <p:txBody>
          <a:bodyPr wrap="square" rtlCol="0">
            <a:spAutoFit/>
          </a:bodyPr>
          <a:lstStyle/>
          <a:p>
            <a:pPr algn="just"/>
            <a:r>
              <a:rPr lang="fr-FR" dirty="0" smtClean="0">
                <a:solidFill>
                  <a:srgbClr val="000000"/>
                </a:solidFill>
              </a:rPr>
              <a:t>New </a:t>
            </a:r>
            <a:r>
              <a:rPr lang="fr-FR" dirty="0" err="1">
                <a:solidFill>
                  <a:srgbClr val="000000"/>
                </a:solidFill>
              </a:rPr>
              <a:t>E</a:t>
            </a:r>
            <a:r>
              <a:rPr lang="fr-FR" dirty="0" err="1" smtClean="0">
                <a:solidFill>
                  <a:srgbClr val="000000"/>
                </a:solidFill>
              </a:rPr>
              <a:t>lectronics</a:t>
            </a:r>
            <a:r>
              <a:rPr lang="fr-FR" dirty="0" smtClean="0">
                <a:solidFill>
                  <a:srgbClr val="000000"/>
                </a:solidFill>
              </a:rPr>
              <a:t> </a:t>
            </a:r>
            <a:r>
              <a:rPr lang="fr-FR" dirty="0" err="1" smtClean="0">
                <a:solidFill>
                  <a:srgbClr val="000000"/>
                </a:solidFill>
              </a:rPr>
              <a:t>with</a:t>
            </a:r>
            <a:r>
              <a:rPr lang="fr-FR" dirty="0" smtClean="0">
                <a:solidFill>
                  <a:srgbClr val="000000"/>
                </a:solidFill>
              </a:rPr>
              <a:t> 10 GB </a:t>
            </a:r>
            <a:r>
              <a:rPr lang="fr-FR" dirty="0" err="1" smtClean="0">
                <a:solidFill>
                  <a:srgbClr val="000000"/>
                </a:solidFill>
              </a:rPr>
              <a:t>ethernet</a:t>
            </a:r>
            <a:r>
              <a:rPr lang="fr-FR" dirty="0" smtClean="0">
                <a:solidFill>
                  <a:srgbClr val="000000"/>
                </a:solidFill>
              </a:rPr>
              <a:t> </a:t>
            </a:r>
            <a:r>
              <a:rPr lang="fr-FR" dirty="0" err="1" smtClean="0">
                <a:solidFill>
                  <a:srgbClr val="000000"/>
                </a:solidFill>
              </a:rPr>
              <a:t>readout</a:t>
            </a:r>
            <a:endParaRPr lang="fr-FR" dirty="0">
              <a:solidFill>
                <a:srgbClr val="000000"/>
              </a:solidFill>
            </a:endParaRPr>
          </a:p>
        </p:txBody>
      </p:sp>
      <p:sp>
        <p:nvSpPr>
          <p:cNvPr id="10" name="ZoneTexte 9"/>
          <p:cNvSpPr txBox="1"/>
          <p:nvPr/>
        </p:nvSpPr>
        <p:spPr>
          <a:xfrm>
            <a:off x="7575342" y="1045112"/>
            <a:ext cx="1338828" cy="2031325"/>
          </a:xfrm>
          <a:prstGeom prst="rect">
            <a:avLst/>
          </a:prstGeom>
          <a:noFill/>
          <a:ln>
            <a:solidFill>
              <a:srgbClr val="FF0000"/>
            </a:solidFill>
          </a:ln>
        </p:spPr>
        <p:txBody>
          <a:bodyPr wrap="none" rtlCol="0">
            <a:spAutoFit/>
          </a:bodyPr>
          <a:lstStyle/>
          <a:p>
            <a:pPr algn="just"/>
            <a:r>
              <a:rPr lang="fr-FR" dirty="0" err="1" smtClean="0"/>
              <a:t>Upgraded</a:t>
            </a:r>
            <a:endParaRPr lang="fr-FR" dirty="0" smtClean="0"/>
          </a:p>
          <a:p>
            <a:pPr algn="just"/>
            <a:r>
              <a:rPr lang="fr-FR" dirty="0" smtClean="0"/>
              <a:t>DAQ </a:t>
            </a:r>
            <a:r>
              <a:rPr lang="fr-FR" dirty="0" err="1" smtClean="0"/>
              <a:t>based</a:t>
            </a:r>
            <a:endParaRPr lang="fr-FR" dirty="0" smtClean="0"/>
          </a:p>
          <a:p>
            <a:pPr algn="just"/>
            <a:r>
              <a:rPr lang="fr-FR" dirty="0"/>
              <a:t>o</a:t>
            </a:r>
            <a:r>
              <a:rPr lang="fr-FR" dirty="0" smtClean="0"/>
              <a:t>n NARVAL/</a:t>
            </a:r>
          </a:p>
          <a:p>
            <a:pPr algn="just"/>
            <a:r>
              <a:rPr lang="fr-FR" dirty="0" smtClean="0"/>
              <a:t>DCOD</a:t>
            </a:r>
          </a:p>
          <a:p>
            <a:pPr algn="just"/>
            <a:r>
              <a:rPr lang="fr-FR" dirty="0" smtClean="0"/>
              <a:t>&amp; </a:t>
            </a:r>
          </a:p>
          <a:p>
            <a:pPr algn="just"/>
            <a:r>
              <a:rPr lang="fr-FR" dirty="0" err="1"/>
              <a:t>i</a:t>
            </a:r>
            <a:r>
              <a:rPr lang="fr-FR" dirty="0" err="1" smtClean="0"/>
              <a:t>mproved</a:t>
            </a:r>
            <a:endParaRPr lang="fr-FR" dirty="0" smtClean="0"/>
          </a:p>
          <a:p>
            <a:pPr algn="just"/>
            <a:r>
              <a:rPr lang="fr-FR" dirty="0" err="1" smtClean="0"/>
              <a:t>Algorithms</a:t>
            </a:r>
            <a:endParaRPr lang="fr-FR" dirty="0" smtClean="0"/>
          </a:p>
        </p:txBody>
      </p:sp>
      <p:sp>
        <p:nvSpPr>
          <p:cNvPr id="11" name="ZoneTexte 10"/>
          <p:cNvSpPr txBox="1"/>
          <p:nvPr/>
        </p:nvSpPr>
        <p:spPr>
          <a:xfrm>
            <a:off x="3917172" y="3730443"/>
            <a:ext cx="3007291" cy="369332"/>
          </a:xfrm>
          <a:prstGeom prst="rect">
            <a:avLst/>
          </a:prstGeom>
          <a:solidFill>
            <a:srgbClr val="FFFFFF"/>
          </a:solidFill>
          <a:ln w="28575" cmpd="sng">
            <a:solidFill>
              <a:srgbClr val="FF0000"/>
            </a:solidFill>
          </a:ln>
        </p:spPr>
        <p:txBody>
          <a:bodyPr wrap="none" rtlCol="0">
            <a:spAutoFit/>
          </a:bodyPr>
          <a:lstStyle/>
          <a:p>
            <a:r>
              <a:rPr lang="fr-FR" dirty="0" smtClean="0">
                <a:solidFill>
                  <a:srgbClr val="000000"/>
                </a:solidFill>
              </a:rPr>
              <a:t>New Detector Support System</a:t>
            </a:r>
            <a:endParaRPr lang="fr-FR" dirty="0">
              <a:solidFill>
                <a:srgbClr val="000000"/>
              </a:solidFill>
            </a:endParaRPr>
          </a:p>
        </p:txBody>
      </p:sp>
      <p:sp>
        <p:nvSpPr>
          <p:cNvPr id="12" name="Rectangle 11"/>
          <p:cNvSpPr/>
          <p:nvPr/>
        </p:nvSpPr>
        <p:spPr>
          <a:xfrm>
            <a:off x="8070850" y="3829488"/>
            <a:ext cx="836970" cy="314737"/>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descr="mechanic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115" y="2251916"/>
            <a:ext cx="2923592" cy="2419788"/>
          </a:xfrm>
          <a:prstGeom prst="rect">
            <a:avLst/>
          </a:prstGeom>
        </p:spPr>
      </p:pic>
    </p:spTree>
    <p:extLst>
      <p:ext uri="{BB962C8B-B14F-4D97-AF65-F5344CB8AC3E}">
        <p14:creationId xmlns:p14="http://schemas.microsoft.com/office/powerpoint/2010/main" val="1433770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Estimated</a:t>
            </a:r>
            <a:r>
              <a:rPr lang="fr-FR" dirty="0" smtClean="0"/>
              <a:t> capital </a:t>
            </a:r>
            <a:r>
              <a:rPr lang="fr-FR" dirty="0" err="1" smtClean="0"/>
              <a:t>investment</a:t>
            </a:r>
            <a:endParaRPr lang="fr-FR" dirty="0"/>
          </a:p>
        </p:txBody>
      </p:sp>
      <p:sp>
        <p:nvSpPr>
          <p:cNvPr id="5" name="ZoneTexte 4"/>
          <p:cNvSpPr txBox="1"/>
          <p:nvPr/>
        </p:nvSpPr>
        <p:spPr>
          <a:xfrm>
            <a:off x="304334" y="5286401"/>
            <a:ext cx="8714420" cy="369332"/>
          </a:xfrm>
          <a:prstGeom prst="rect">
            <a:avLst/>
          </a:prstGeom>
          <a:noFill/>
        </p:spPr>
        <p:txBody>
          <a:bodyPr wrap="none" rtlCol="0">
            <a:spAutoFit/>
          </a:bodyPr>
          <a:lstStyle/>
          <a:p>
            <a:r>
              <a:rPr lang="fr-FR" dirty="0" smtClean="0"/>
              <a:t>In2p3 contribution </a:t>
            </a:r>
            <a:r>
              <a:rPr lang="fr-FR" dirty="0" err="1" smtClean="0"/>
              <a:t>is</a:t>
            </a:r>
            <a:r>
              <a:rPr lang="fr-FR" dirty="0" smtClean="0"/>
              <a:t> </a:t>
            </a:r>
            <a:r>
              <a:rPr lang="fr-FR" dirty="0" err="1" smtClean="0"/>
              <a:t>calculated</a:t>
            </a:r>
            <a:r>
              <a:rPr lang="fr-FR" dirty="0" smtClean="0"/>
              <a:t> on the basis of the </a:t>
            </a:r>
            <a:r>
              <a:rPr lang="fr-FR" dirty="0" err="1" smtClean="0"/>
              <a:t>actual</a:t>
            </a:r>
            <a:r>
              <a:rPr lang="fr-FR" dirty="0" smtClean="0"/>
              <a:t> sharing </a:t>
            </a:r>
            <a:r>
              <a:rPr lang="fr-FR" dirty="0" err="1" smtClean="0"/>
              <a:t>between</a:t>
            </a:r>
            <a:r>
              <a:rPr lang="fr-FR" dirty="0" smtClean="0"/>
              <a:t> French </a:t>
            </a:r>
            <a:r>
              <a:rPr lang="fr-FR" dirty="0" err="1" smtClean="0"/>
              <a:t>partners</a:t>
            </a:r>
            <a:endParaRPr lang="fr-FR" dirty="0"/>
          </a:p>
        </p:txBody>
      </p:sp>
      <p:sp>
        <p:nvSpPr>
          <p:cNvPr id="3" name="ZoneTexte 2"/>
          <p:cNvSpPr txBox="1"/>
          <p:nvPr/>
        </p:nvSpPr>
        <p:spPr>
          <a:xfrm>
            <a:off x="257638" y="6007100"/>
            <a:ext cx="7265631" cy="369332"/>
          </a:xfrm>
          <a:prstGeom prst="rect">
            <a:avLst/>
          </a:prstGeom>
          <a:noFill/>
        </p:spPr>
        <p:txBody>
          <a:bodyPr wrap="none" rtlCol="0">
            <a:spAutoFit/>
          </a:bodyPr>
          <a:lstStyle/>
          <a:p>
            <a:r>
              <a:rPr lang="fr-FR" dirty="0" smtClean="0"/>
              <a:t>An application to </a:t>
            </a:r>
            <a:r>
              <a:rPr lang="fr-FR" dirty="0" err="1" smtClean="0"/>
              <a:t>become</a:t>
            </a:r>
            <a:r>
              <a:rPr lang="fr-FR" dirty="0" smtClean="0"/>
              <a:t> Infrastructure de Recherche </a:t>
            </a:r>
            <a:r>
              <a:rPr lang="fr-FR" dirty="0" err="1" smtClean="0"/>
              <a:t>will</a:t>
            </a:r>
            <a:r>
              <a:rPr lang="fr-FR" dirty="0" smtClean="0"/>
              <a:t> </a:t>
            </a:r>
            <a:r>
              <a:rPr lang="fr-FR" dirty="0" err="1" smtClean="0"/>
              <a:t>be</a:t>
            </a:r>
            <a:r>
              <a:rPr lang="fr-FR" dirty="0" smtClean="0"/>
              <a:t> made in 2020</a:t>
            </a:r>
            <a:endParaRPr lang="fr-FR" dirty="0"/>
          </a:p>
        </p:txBody>
      </p:sp>
      <p:pic>
        <p:nvPicPr>
          <p:cNvPr id="7" name="Espace réservé du contenu 6" descr="Capital.png"/>
          <p:cNvPicPr>
            <a:picLocks noGrp="1" noChangeAspect="1"/>
          </p:cNvPicPr>
          <p:nvPr>
            <p:ph idx="1"/>
          </p:nvPr>
        </p:nvPicPr>
        <p:blipFill>
          <a:blip r:embed="rId3">
            <a:extLst>
              <a:ext uri="{28A0092B-C50C-407E-A947-70E740481C1C}">
                <a14:useLocalDpi xmlns:a14="http://schemas.microsoft.com/office/drawing/2010/main" val="0"/>
              </a:ext>
            </a:extLst>
          </a:blip>
          <a:srcRect t="-23580" b="-23580"/>
          <a:stretch>
            <a:fillRect/>
          </a:stretch>
        </p:blipFill>
        <p:spPr>
          <a:xfrm>
            <a:off x="257638" y="760438"/>
            <a:ext cx="8685630" cy="4776762"/>
          </a:xfrm>
        </p:spPr>
      </p:pic>
    </p:spTree>
    <p:extLst>
      <p:ext uri="{BB962C8B-B14F-4D97-AF65-F5344CB8AC3E}">
        <p14:creationId xmlns:p14="http://schemas.microsoft.com/office/powerpoint/2010/main" val="4296637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509"/>
            <a:ext cx="8229600" cy="1143000"/>
          </a:xfrm>
        </p:spPr>
        <p:txBody>
          <a:bodyPr/>
          <a:lstStyle/>
          <a:p>
            <a:r>
              <a:rPr lang="fr-FR" dirty="0" err="1" smtClean="0"/>
              <a:t>Estimated</a:t>
            </a:r>
            <a:r>
              <a:rPr lang="fr-FR" dirty="0" smtClean="0"/>
              <a:t> </a:t>
            </a:r>
            <a:r>
              <a:rPr lang="fr-FR" dirty="0" err="1" smtClean="0"/>
              <a:t>Operation</a:t>
            </a:r>
            <a:r>
              <a:rPr lang="fr-FR" dirty="0" smtClean="0"/>
              <a:t> </a:t>
            </a:r>
            <a:r>
              <a:rPr lang="fr-FR" dirty="0" err="1" smtClean="0"/>
              <a:t>Costs</a:t>
            </a:r>
            <a:r>
              <a:rPr lang="fr-FR" dirty="0"/>
              <a:t> </a:t>
            </a:r>
          </a:p>
        </p:txBody>
      </p:sp>
      <p:sp>
        <p:nvSpPr>
          <p:cNvPr id="5" name="ZoneTexte 4"/>
          <p:cNvSpPr txBox="1"/>
          <p:nvPr/>
        </p:nvSpPr>
        <p:spPr>
          <a:xfrm>
            <a:off x="138520" y="5875018"/>
            <a:ext cx="6755388" cy="646331"/>
          </a:xfrm>
          <a:prstGeom prst="rect">
            <a:avLst/>
          </a:prstGeom>
          <a:noFill/>
        </p:spPr>
        <p:txBody>
          <a:bodyPr wrap="none" rtlCol="0">
            <a:spAutoFit/>
          </a:bodyPr>
          <a:lstStyle/>
          <a:p>
            <a:r>
              <a:rPr lang="fr-FR" dirty="0" smtClean="0"/>
              <a:t>French contribution </a:t>
            </a:r>
            <a:r>
              <a:rPr lang="fr-FR" dirty="0" err="1" smtClean="0"/>
              <a:t>should</a:t>
            </a:r>
            <a:r>
              <a:rPr lang="fr-FR" dirty="0" smtClean="0"/>
              <a:t> </a:t>
            </a:r>
            <a:r>
              <a:rPr lang="fr-FR" dirty="0" err="1" smtClean="0"/>
              <a:t>be</a:t>
            </a:r>
            <a:r>
              <a:rPr lang="fr-FR" dirty="0" smtClean="0"/>
              <a:t> ~17% of the total</a:t>
            </a:r>
          </a:p>
          <a:p>
            <a:r>
              <a:rPr lang="fr-FR" dirty="0" smtClean="0"/>
              <a:t>In the </a:t>
            </a:r>
            <a:r>
              <a:rPr lang="fr-FR" dirty="0" err="1" smtClean="0"/>
              <a:t>present</a:t>
            </a:r>
            <a:r>
              <a:rPr lang="fr-FR" dirty="0" smtClean="0"/>
              <a:t> </a:t>
            </a:r>
            <a:r>
              <a:rPr lang="fr-FR" dirty="0" err="1" smtClean="0"/>
              <a:t>MoU</a:t>
            </a:r>
            <a:r>
              <a:rPr lang="fr-FR" dirty="0" smtClean="0"/>
              <a:t>, the In2p3 </a:t>
            </a:r>
            <a:r>
              <a:rPr lang="fr-FR" dirty="0" err="1" smtClean="0"/>
              <a:t>share</a:t>
            </a:r>
            <a:r>
              <a:rPr lang="fr-FR" dirty="0" smtClean="0"/>
              <a:t> </a:t>
            </a:r>
            <a:r>
              <a:rPr lang="fr-FR" dirty="0" err="1" smtClean="0"/>
              <a:t>is</a:t>
            </a:r>
            <a:r>
              <a:rPr lang="fr-FR" dirty="0" smtClean="0"/>
              <a:t> 2/3 of the French contribution</a:t>
            </a:r>
            <a:endParaRPr lang="fr-FR" dirty="0"/>
          </a:p>
        </p:txBody>
      </p:sp>
      <p:pic>
        <p:nvPicPr>
          <p:cNvPr id="6" name="Espace réservé du contenu 5" descr="OC.png"/>
          <p:cNvPicPr>
            <a:picLocks noGrp="1" noChangeAspect="1"/>
          </p:cNvPicPr>
          <p:nvPr>
            <p:ph idx="1"/>
          </p:nvPr>
        </p:nvPicPr>
        <p:blipFill>
          <a:blip r:embed="rId3">
            <a:extLst>
              <a:ext uri="{28A0092B-C50C-407E-A947-70E740481C1C}">
                <a14:useLocalDpi xmlns:a14="http://schemas.microsoft.com/office/drawing/2010/main" val="0"/>
              </a:ext>
            </a:extLst>
          </a:blip>
          <a:srcRect t="-5062" b="-5062"/>
          <a:stretch>
            <a:fillRect/>
          </a:stretch>
        </p:blipFill>
        <p:spPr>
          <a:xfrm>
            <a:off x="172389" y="1062041"/>
            <a:ext cx="8751480" cy="4812977"/>
          </a:xfrm>
        </p:spPr>
      </p:pic>
    </p:spTree>
    <p:extLst>
      <p:ext uri="{BB962C8B-B14F-4D97-AF65-F5344CB8AC3E}">
        <p14:creationId xmlns:p14="http://schemas.microsoft.com/office/powerpoint/2010/main" val="18820879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509"/>
            <a:ext cx="8229600" cy="1143000"/>
          </a:xfrm>
        </p:spPr>
        <p:txBody>
          <a:bodyPr/>
          <a:lstStyle/>
          <a:p>
            <a:r>
              <a:rPr lang="fr-FR" dirty="0" smtClean="0"/>
              <a:t>Upgrade </a:t>
            </a:r>
            <a:r>
              <a:rPr lang="fr-FR" dirty="0" err="1" smtClean="0"/>
              <a:t>manpower</a:t>
            </a:r>
            <a:endParaRPr lang="fr-FR" dirty="0"/>
          </a:p>
        </p:txBody>
      </p:sp>
      <p:graphicFrame>
        <p:nvGraphicFramePr>
          <p:cNvPr id="4" name="Graphique 3"/>
          <p:cNvGraphicFramePr/>
          <p:nvPr>
            <p:extLst>
              <p:ext uri="{D42A27DB-BD31-4B8C-83A1-F6EECF244321}">
                <p14:modId xmlns:p14="http://schemas.microsoft.com/office/powerpoint/2010/main" val="3344165575"/>
              </p:ext>
            </p:extLst>
          </p:nvPr>
        </p:nvGraphicFramePr>
        <p:xfrm>
          <a:off x="1608666" y="1456266"/>
          <a:ext cx="5791201" cy="3217333"/>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p:cNvSpPr txBox="1"/>
          <p:nvPr/>
        </p:nvSpPr>
        <p:spPr>
          <a:xfrm>
            <a:off x="457200" y="4876806"/>
            <a:ext cx="8088839" cy="1754327"/>
          </a:xfrm>
          <a:prstGeom prst="rect">
            <a:avLst/>
          </a:prstGeom>
          <a:noFill/>
        </p:spPr>
        <p:txBody>
          <a:bodyPr wrap="square" rtlCol="0">
            <a:spAutoFit/>
          </a:bodyPr>
          <a:lstStyle/>
          <a:p>
            <a:pPr algn="just"/>
            <a:r>
              <a:rPr lang="fr-FR" dirty="0" err="1" smtClean="0"/>
              <a:t>Falling</a:t>
            </a:r>
            <a:r>
              <a:rPr lang="fr-FR" dirty="0" smtClean="0"/>
              <a:t> </a:t>
            </a:r>
            <a:r>
              <a:rPr lang="fr-FR" dirty="0" err="1" smtClean="0"/>
              <a:t>ETPs</a:t>
            </a:r>
            <a:r>
              <a:rPr lang="fr-FR" dirty="0" smtClean="0"/>
              <a:t> up to 2022 are due to end of phase 2 </a:t>
            </a:r>
            <a:r>
              <a:rPr lang="fr-FR" dirty="0" err="1" smtClean="0"/>
              <a:t>development</a:t>
            </a:r>
            <a:r>
              <a:rPr lang="fr-FR" dirty="0" smtClean="0"/>
              <a:t> (DSS, </a:t>
            </a:r>
            <a:r>
              <a:rPr lang="fr-FR" dirty="0" err="1" smtClean="0"/>
              <a:t>electronics</a:t>
            </a:r>
            <a:r>
              <a:rPr lang="fr-FR" dirty="0" smtClean="0"/>
              <a:t>, DAQ) and </a:t>
            </a:r>
            <a:r>
              <a:rPr lang="fr-FR" dirty="0" err="1" smtClean="0"/>
              <a:t>start</a:t>
            </a:r>
            <a:r>
              <a:rPr lang="fr-FR" dirty="0" smtClean="0"/>
              <a:t> of maintenance </a:t>
            </a:r>
            <a:r>
              <a:rPr lang="fr-FR" dirty="0" err="1" smtClean="0"/>
              <a:t>regime</a:t>
            </a:r>
            <a:endParaRPr lang="fr-FR" dirty="0" smtClean="0"/>
          </a:p>
          <a:p>
            <a:pPr algn="just"/>
            <a:r>
              <a:rPr lang="fr-FR" dirty="0" err="1" smtClean="0"/>
              <a:t>From</a:t>
            </a:r>
            <a:r>
              <a:rPr lang="fr-FR" dirty="0" smtClean="0"/>
              <a:t> 2025-&gt;2030, the </a:t>
            </a:r>
            <a:r>
              <a:rPr lang="fr-FR" dirty="0" err="1" smtClean="0"/>
              <a:t>expected</a:t>
            </a:r>
            <a:r>
              <a:rPr lang="fr-FR" dirty="0" smtClean="0"/>
              <a:t>  </a:t>
            </a:r>
            <a:r>
              <a:rPr lang="fr-FR" dirty="0" err="1" smtClean="0"/>
              <a:t>manpower</a:t>
            </a:r>
            <a:r>
              <a:rPr lang="fr-FR" dirty="0" smtClean="0"/>
              <a:t> </a:t>
            </a:r>
            <a:r>
              <a:rPr lang="fr-FR" dirty="0" err="1" smtClean="0"/>
              <a:t>should</a:t>
            </a:r>
            <a:r>
              <a:rPr lang="fr-FR" dirty="0" smtClean="0"/>
              <a:t> </a:t>
            </a:r>
            <a:r>
              <a:rPr lang="fr-FR" dirty="0" err="1" smtClean="0"/>
              <a:t>stay</a:t>
            </a:r>
            <a:r>
              <a:rPr lang="fr-FR" dirty="0" smtClean="0"/>
              <a:t> stable</a:t>
            </a:r>
          </a:p>
          <a:p>
            <a:pPr algn="just"/>
            <a:endParaRPr lang="fr-FR" dirty="0" smtClean="0"/>
          </a:p>
          <a:p>
            <a:pPr algn="just"/>
            <a:r>
              <a:rPr lang="fr-FR" dirty="0" smtClean="0"/>
              <a:t>The </a:t>
            </a:r>
            <a:r>
              <a:rPr lang="fr-FR" dirty="0" err="1" smtClean="0"/>
              <a:t>numbers</a:t>
            </a:r>
            <a:r>
              <a:rPr lang="fr-FR" dirty="0" smtClean="0"/>
              <a:t> do not </a:t>
            </a:r>
            <a:r>
              <a:rPr lang="fr-FR" dirty="0" err="1" smtClean="0"/>
              <a:t>include</a:t>
            </a:r>
            <a:r>
              <a:rPr lang="fr-FR" dirty="0" smtClean="0"/>
              <a:t> the </a:t>
            </a:r>
            <a:r>
              <a:rPr lang="fr-FR" dirty="0" err="1" smtClean="0"/>
              <a:t>manpower</a:t>
            </a:r>
            <a:r>
              <a:rPr lang="fr-FR" dirty="0" smtClean="0"/>
              <a:t> to </a:t>
            </a:r>
            <a:r>
              <a:rPr lang="fr-FR" dirty="0" err="1" smtClean="0"/>
              <a:t>perform</a:t>
            </a:r>
            <a:r>
              <a:rPr lang="fr-FR" dirty="0" smtClean="0"/>
              <a:t> &amp; </a:t>
            </a:r>
            <a:r>
              <a:rPr lang="fr-FR" dirty="0" err="1" smtClean="0"/>
              <a:t>analyze</a:t>
            </a:r>
            <a:r>
              <a:rPr lang="fr-FR" dirty="0" smtClean="0"/>
              <a:t> </a:t>
            </a:r>
            <a:r>
              <a:rPr lang="fr-FR" dirty="0" err="1" smtClean="0"/>
              <a:t>experiments</a:t>
            </a:r>
            <a:r>
              <a:rPr lang="fr-FR" dirty="0" smtClean="0"/>
              <a:t>, </a:t>
            </a:r>
            <a:r>
              <a:rPr lang="fr-FR" dirty="0" err="1" smtClean="0"/>
              <a:t>which</a:t>
            </a:r>
            <a:r>
              <a:rPr lang="fr-FR" dirty="0" smtClean="0"/>
              <a:t> </a:t>
            </a:r>
            <a:r>
              <a:rPr lang="fr-FR" dirty="0" err="1" smtClean="0"/>
              <a:t>also</a:t>
            </a:r>
            <a:r>
              <a:rPr lang="fr-FR" smtClean="0"/>
              <a:t> involve</a:t>
            </a:r>
            <a:r>
              <a:rPr lang="fr-FR" dirty="0" smtClean="0"/>
              <a:t> </a:t>
            </a:r>
            <a:r>
              <a:rPr lang="fr-FR" dirty="0" err="1" smtClean="0"/>
              <a:t>physicits</a:t>
            </a:r>
            <a:r>
              <a:rPr lang="fr-FR" dirty="0" smtClean="0"/>
              <a:t> </a:t>
            </a:r>
            <a:r>
              <a:rPr lang="fr-FR" dirty="0" err="1" smtClean="0"/>
              <a:t>from</a:t>
            </a:r>
            <a:r>
              <a:rPr lang="fr-FR" dirty="0" smtClean="0"/>
              <a:t> </a:t>
            </a:r>
            <a:r>
              <a:rPr lang="fr-FR" dirty="0" err="1" smtClean="0"/>
              <a:t>many</a:t>
            </a:r>
            <a:r>
              <a:rPr lang="fr-FR" dirty="0" smtClean="0"/>
              <a:t> </a:t>
            </a:r>
            <a:r>
              <a:rPr lang="fr-FR" dirty="0" err="1" smtClean="0"/>
              <a:t>other</a:t>
            </a:r>
            <a:r>
              <a:rPr lang="fr-FR" dirty="0" smtClean="0"/>
              <a:t> collaborations </a:t>
            </a:r>
            <a:endParaRPr lang="fr-FR" dirty="0"/>
          </a:p>
        </p:txBody>
      </p:sp>
      <p:sp>
        <p:nvSpPr>
          <p:cNvPr id="5" name="ZoneTexte 4"/>
          <p:cNvSpPr txBox="1"/>
          <p:nvPr/>
        </p:nvSpPr>
        <p:spPr>
          <a:xfrm rot="16200000">
            <a:off x="437488" y="2451100"/>
            <a:ext cx="1898890" cy="369332"/>
          </a:xfrm>
          <a:prstGeom prst="rect">
            <a:avLst/>
          </a:prstGeom>
          <a:noFill/>
        </p:spPr>
        <p:txBody>
          <a:bodyPr wrap="none" rtlCol="0">
            <a:spAutoFit/>
          </a:bodyPr>
          <a:lstStyle/>
          <a:p>
            <a:r>
              <a:rPr lang="fr-FR" dirty="0" smtClean="0"/>
              <a:t>FTE (</a:t>
            </a:r>
            <a:r>
              <a:rPr lang="fr-FR" dirty="0" err="1" smtClean="0"/>
              <a:t>man.months</a:t>
            </a:r>
            <a:r>
              <a:rPr lang="fr-FR" dirty="0" smtClean="0"/>
              <a:t>)</a:t>
            </a:r>
            <a:endParaRPr lang="fr-FR" dirty="0"/>
          </a:p>
        </p:txBody>
      </p:sp>
    </p:spTree>
    <p:extLst>
      <p:ext uri="{BB962C8B-B14F-4D97-AF65-F5344CB8AC3E}">
        <p14:creationId xmlns:p14="http://schemas.microsoft.com/office/powerpoint/2010/main" val="33968878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576"/>
            <a:ext cx="8229600" cy="1143000"/>
          </a:xfrm>
        </p:spPr>
        <p:txBody>
          <a:bodyPr/>
          <a:lstStyle/>
          <a:p>
            <a:r>
              <a:rPr lang="fr-FR" dirty="0" smtClean="0"/>
              <a:t>Conclusion &amp; Perspectives</a:t>
            </a:r>
            <a:endParaRPr lang="fr-FR" dirty="0"/>
          </a:p>
        </p:txBody>
      </p:sp>
      <p:sp>
        <p:nvSpPr>
          <p:cNvPr id="3" name="Espace réservé du contenu 2"/>
          <p:cNvSpPr>
            <a:spLocks noGrp="1"/>
          </p:cNvSpPr>
          <p:nvPr>
            <p:ph idx="1"/>
          </p:nvPr>
        </p:nvSpPr>
        <p:spPr>
          <a:xfrm>
            <a:off x="63500" y="1447276"/>
            <a:ext cx="8229600" cy="4525963"/>
          </a:xfrm>
        </p:spPr>
        <p:txBody>
          <a:bodyPr>
            <a:normAutofit/>
          </a:bodyPr>
          <a:lstStyle/>
          <a:p>
            <a:pPr algn="just">
              <a:buFontTx/>
              <a:buChar char="-"/>
            </a:pPr>
            <a:r>
              <a:rPr lang="fr-FR" sz="2800" dirty="0" smtClean="0"/>
              <a:t>AGATA </a:t>
            </a:r>
            <a:r>
              <a:rPr lang="fr-FR" sz="2800" dirty="0" err="1" smtClean="0"/>
              <a:t>is</a:t>
            </a:r>
            <a:r>
              <a:rPr lang="fr-FR" sz="2800" dirty="0" smtClean="0"/>
              <a:t> a </a:t>
            </a:r>
            <a:r>
              <a:rPr lang="fr-FR" sz="2800" dirty="0" err="1" smtClean="0"/>
              <a:t>successful</a:t>
            </a:r>
            <a:r>
              <a:rPr lang="fr-FR" sz="2800" dirty="0" smtClean="0"/>
              <a:t> collaboration</a:t>
            </a:r>
          </a:p>
          <a:p>
            <a:pPr algn="just">
              <a:buFontTx/>
              <a:buChar char="-"/>
            </a:pPr>
            <a:r>
              <a:rPr lang="fr-FR" sz="2800" dirty="0" smtClean="0"/>
              <a:t>AGATA </a:t>
            </a:r>
            <a:r>
              <a:rPr lang="fr-FR" sz="2800" dirty="0" err="1" smtClean="0"/>
              <a:t>is</a:t>
            </a:r>
            <a:r>
              <a:rPr lang="fr-FR" sz="2800" dirty="0" smtClean="0"/>
              <a:t> a </a:t>
            </a:r>
            <a:r>
              <a:rPr lang="fr-FR" sz="2800" dirty="0" err="1" smtClean="0"/>
              <a:t>precision</a:t>
            </a:r>
            <a:r>
              <a:rPr lang="fr-FR" sz="2800" dirty="0" smtClean="0"/>
              <a:t> </a:t>
            </a:r>
            <a:r>
              <a:rPr lang="fr-FR" sz="2800" dirty="0" err="1" smtClean="0"/>
              <a:t>tool</a:t>
            </a:r>
            <a:r>
              <a:rPr lang="fr-FR" sz="2800" dirty="0" smtClean="0"/>
              <a:t> to </a:t>
            </a:r>
            <a:r>
              <a:rPr lang="fr-FR" sz="2800" dirty="0" err="1" smtClean="0"/>
              <a:t>be</a:t>
            </a:r>
            <a:r>
              <a:rPr lang="fr-FR" sz="2800" dirty="0" smtClean="0"/>
              <a:t> </a:t>
            </a:r>
            <a:r>
              <a:rPr lang="fr-FR" sz="2800" dirty="0" err="1" smtClean="0"/>
              <a:t>used</a:t>
            </a:r>
            <a:r>
              <a:rPr lang="fr-FR" sz="2800" dirty="0" smtClean="0"/>
              <a:t> in </a:t>
            </a:r>
            <a:r>
              <a:rPr lang="fr-FR" sz="2800" dirty="0" err="1" smtClean="0"/>
              <a:t>conjunction</a:t>
            </a:r>
            <a:r>
              <a:rPr lang="fr-FR" sz="2800" dirty="0" smtClean="0"/>
              <a:t> </a:t>
            </a:r>
            <a:r>
              <a:rPr lang="fr-FR" sz="2800" dirty="0" err="1" smtClean="0"/>
              <a:t>with</a:t>
            </a:r>
            <a:r>
              <a:rPr lang="fr-FR" sz="2800" dirty="0" smtClean="0"/>
              <a:t> </a:t>
            </a:r>
            <a:r>
              <a:rPr lang="fr-FR" sz="2800" dirty="0" err="1" smtClean="0"/>
              <a:t>other</a:t>
            </a:r>
            <a:r>
              <a:rPr lang="fr-FR" sz="2800" dirty="0" smtClean="0"/>
              <a:t> state-of-the-art detectors </a:t>
            </a:r>
            <a:r>
              <a:rPr lang="fr-FR" sz="2800" dirty="0" err="1" smtClean="0"/>
              <a:t>at</a:t>
            </a:r>
            <a:r>
              <a:rPr lang="fr-FR" sz="2800" dirty="0" smtClean="0"/>
              <a:t> </a:t>
            </a:r>
            <a:r>
              <a:rPr lang="fr-FR" sz="2800" dirty="0" err="1" smtClean="0"/>
              <a:t>European</a:t>
            </a:r>
            <a:r>
              <a:rPr lang="fr-FR" sz="2800" dirty="0" smtClean="0"/>
              <a:t> RIB and stable </a:t>
            </a:r>
            <a:r>
              <a:rPr lang="fr-FR" sz="2800" dirty="0" err="1" smtClean="0"/>
              <a:t>beam</a:t>
            </a:r>
            <a:r>
              <a:rPr lang="fr-FR" sz="2800" dirty="0" smtClean="0"/>
              <a:t> </a:t>
            </a:r>
            <a:r>
              <a:rPr lang="fr-FR" sz="2800" dirty="0" err="1" smtClean="0"/>
              <a:t>facilities</a:t>
            </a:r>
            <a:endParaRPr lang="fr-FR" sz="2800" dirty="0"/>
          </a:p>
          <a:p>
            <a:pPr algn="just">
              <a:buFontTx/>
              <a:buChar char="-"/>
            </a:pPr>
            <a:r>
              <a:rPr lang="fr-FR" sz="2800" dirty="0"/>
              <a:t>B</a:t>
            </a:r>
            <a:r>
              <a:rPr lang="fr-FR" sz="2800" dirty="0" smtClean="0"/>
              <a:t>road program of </a:t>
            </a:r>
            <a:r>
              <a:rPr lang="fr-FR" sz="2800" dirty="0" err="1" smtClean="0"/>
              <a:t>studies</a:t>
            </a:r>
            <a:endParaRPr lang="fr-FR" sz="2800" dirty="0"/>
          </a:p>
          <a:p>
            <a:pPr algn="just">
              <a:buFontTx/>
              <a:buChar char="-"/>
            </a:pPr>
            <a:r>
              <a:rPr lang="fr-FR" sz="2800" dirty="0" smtClean="0"/>
              <a:t>Of </a:t>
            </a:r>
            <a:r>
              <a:rPr lang="fr-FR" sz="2800" dirty="0" err="1" smtClean="0"/>
              <a:t>interest</a:t>
            </a:r>
            <a:r>
              <a:rPr lang="fr-FR" sz="2800" dirty="0" smtClean="0"/>
              <a:t> to a large </a:t>
            </a:r>
            <a:r>
              <a:rPr lang="fr-FR" sz="2800" dirty="0" err="1" smtClean="0"/>
              <a:t>community</a:t>
            </a:r>
            <a:r>
              <a:rPr lang="fr-FR" sz="2800" dirty="0" smtClean="0"/>
              <a:t> </a:t>
            </a:r>
          </a:p>
        </p:txBody>
      </p:sp>
      <p:pic>
        <p:nvPicPr>
          <p:cNvPr id="4" name="Image 3" descr="Nupec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897" y="3218975"/>
            <a:ext cx="3645103" cy="2877026"/>
          </a:xfrm>
          <a:prstGeom prst="rect">
            <a:avLst/>
          </a:prstGeom>
        </p:spPr>
      </p:pic>
      <p:sp>
        <p:nvSpPr>
          <p:cNvPr id="5" name="ZoneTexte 4"/>
          <p:cNvSpPr txBox="1"/>
          <p:nvPr/>
        </p:nvSpPr>
        <p:spPr>
          <a:xfrm>
            <a:off x="4774682" y="6230237"/>
            <a:ext cx="4369318" cy="307777"/>
          </a:xfrm>
          <a:prstGeom prst="rect">
            <a:avLst/>
          </a:prstGeom>
          <a:noFill/>
        </p:spPr>
        <p:txBody>
          <a:bodyPr wrap="none" rtlCol="0">
            <a:spAutoFit/>
          </a:bodyPr>
          <a:lstStyle/>
          <a:p>
            <a:r>
              <a:rPr lang="fr-FR" sz="1400" dirty="0"/>
              <a:t>http://</a:t>
            </a:r>
            <a:r>
              <a:rPr lang="fr-FR" sz="1400" dirty="0" err="1"/>
              <a:t>www.nupecc.org</a:t>
            </a:r>
            <a:r>
              <a:rPr lang="fr-FR" sz="1400" dirty="0"/>
              <a:t>/lrp2016/Documents/lrp2017.pdf</a:t>
            </a:r>
          </a:p>
        </p:txBody>
      </p:sp>
    </p:spTree>
    <p:extLst>
      <p:ext uri="{BB962C8B-B14F-4D97-AF65-F5344CB8AC3E}">
        <p14:creationId xmlns:p14="http://schemas.microsoft.com/office/powerpoint/2010/main" val="36775174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8692"/>
            <a:ext cx="8229600" cy="1143000"/>
          </a:xfrm>
        </p:spPr>
        <p:txBody>
          <a:bodyPr/>
          <a:lstStyle/>
          <a:p>
            <a:r>
              <a:rPr lang="fr-FR" dirty="0" smtClean="0"/>
              <a:t>A </a:t>
            </a:r>
            <a:r>
              <a:rPr lang="fr-FR" dirty="0" err="1" smtClean="0"/>
              <a:t>variety</a:t>
            </a:r>
            <a:r>
              <a:rPr lang="fr-FR" dirty="0" smtClean="0"/>
              <a:t> of </a:t>
            </a:r>
            <a:r>
              <a:rPr lang="fr-FR" dirty="0" err="1" smtClean="0"/>
              <a:t>different</a:t>
            </a:r>
            <a:r>
              <a:rPr lang="fr-FR" dirty="0" smtClean="0"/>
              <a:t> </a:t>
            </a:r>
            <a:r>
              <a:rPr lang="fr-FR" dirty="0" err="1" smtClean="0"/>
              <a:t>phenomena</a:t>
            </a:r>
            <a:endParaRPr lang="fr-FR" dirty="0"/>
          </a:p>
        </p:txBody>
      </p:sp>
      <p:pic>
        <p:nvPicPr>
          <p:cNvPr id="4" name="Picture 4" descr="Table"/>
          <p:cNvPicPr>
            <a:picLocks noChangeAspect="1" noChangeArrowheads="1"/>
          </p:cNvPicPr>
          <p:nvPr/>
        </p:nvPicPr>
        <p:blipFill>
          <a:blip r:embed="rId3" cstate="print">
            <a:clrChange>
              <a:clrFrom>
                <a:srgbClr val="FFFFFF"/>
              </a:clrFrom>
              <a:clrTo>
                <a:srgbClr val="FFFFFF">
                  <a:alpha val="0"/>
                </a:srgbClr>
              </a:clrTo>
            </a:clrChange>
          </a:blip>
          <a:srcRect t="2222" b="26683"/>
          <a:stretch>
            <a:fillRect/>
          </a:stretch>
        </p:blipFill>
        <p:spPr bwMode="auto">
          <a:xfrm>
            <a:off x="83346" y="1905929"/>
            <a:ext cx="7891148" cy="4208612"/>
          </a:xfrm>
          <a:prstGeom prst="rect">
            <a:avLst/>
          </a:prstGeom>
          <a:noFill/>
          <a:ln w="9525">
            <a:noFill/>
            <a:miter lim="800000"/>
            <a:headEnd/>
            <a:tailEnd/>
          </a:ln>
          <a:effectLst/>
        </p:spPr>
      </p:pic>
      <p:pic>
        <p:nvPicPr>
          <p:cNvPr id="9" name="Image 8" descr="symmet figure 1-200x2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67" y="2567258"/>
            <a:ext cx="1471831" cy="1486549"/>
          </a:xfrm>
          <a:prstGeom prst="rect">
            <a:avLst/>
          </a:prstGeom>
          <a:ln>
            <a:solidFill>
              <a:srgbClr val="FF0000"/>
            </a:solidFill>
          </a:ln>
        </p:spPr>
      </p:pic>
      <p:sp>
        <p:nvSpPr>
          <p:cNvPr id="12" name="Rectangle 11"/>
          <p:cNvSpPr/>
          <p:nvPr/>
        </p:nvSpPr>
        <p:spPr>
          <a:xfrm>
            <a:off x="7734622" y="1290636"/>
            <a:ext cx="287652" cy="5245100"/>
          </a:xfrm>
          <a:prstGeom prst="rect">
            <a:avLst/>
          </a:prstGeom>
          <a:solidFill>
            <a:srgbClr val="00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descr="RevModPhys.90.0350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142" y="5382563"/>
            <a:ext cx="1406371" cy="1054778"/>
          </a:xfrm>
          <a:prstGeom prst="rect">
            <a:avLst/>
          </a:prstGeom>
          <a:ln>
            <a:noFill/>
          </a:ln>
        </p:spPr>
      </p:pic>
      <p:pic>
        <p:nvPicPr>
          <p:cNvPr id="36" name="Image 35" descr="p20012465g14001.jpg"/>
          <p:cNvPicPr>
            <a:picLocks noChangeAspect="1"/>
          </p:cNvPicPr>
          <p:nvPr/>
        </p:nvPicPr>
        <p:blipFill>
          <a:blip r:embed="rId6">
            <a:extLst>
              <a:ext uri="{BEBA8EAE-BF5A-486C-A8C5-ECC9F3942E4B}">
                <a14:imgProps xmlns:a14="http://schemas.microsoft.com/office/drawing/2010/main">
                  <a14:imgLayer r:embed="rId7">
                    <a14:imgEffect>
                      <a14:backgroundRemoval t="3208" b="100000" l="9856" r="100000"/>
                    </a14:imgEffect>
                  </a14:imgLayer>
                </a14:imgProps>
              </a:ext>
              <a:ext uri="{28A0092B-C50C-407E-A947-70E740481C1C}">
                <a14:useLocalDpi xmlns:a14="http://schemas.microsoft.com/office/drawing/2010/main" val="0"/>
              </a:ext>
            </a:extLst>
          </a:blip>
          <a:stretch>
            <a:fillRect/>
          </a:stretch>
        </p:blipFill>
        <p:spPr>
          <a:xfrm>
            <a:off x="1867564" y="994308"/>
            <a:ext cx="1714548" cy="2184400"/>
          </a:xfrm>
          <a:prstGeom prst="rect">
            <a:avLst/>
          </a:prstGeom>
        </p:spPr>
      </p:pic>
      <p:pic>
        <p:nvPicPr>
          <p:cNvPr id="38" name="Picture 3" descr="LMSFig2-12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7309" y="5526382"/>
            <a:ext cx="1097529" cy="10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mediu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8115" y="4881004"/>
            <a:ext cx="2032840" cy="1654732"/>
          </a:xfrm>
          <a:prstGeom prst="rect">
            <a:avLst/>
          </a:prstGeom>
        </p:spPr>
      </p:pic>
      <p:sp>
        <p:nvSpPr>
          <p:cNvPr id="6" name="ZoneTexte 5"/>
          <p:cNvSpPr txBox="1"/>
          <p:nvPr/>
        </p:nvSpPr>
        <p:spPr>
          <a:xfrm>
            <a:off x="7415372" y="4630736"/>
            <a:ext cx="646331" cy="369332"/>
          </a:xfrm>
          <a:prstGeom prst="rect">
            <a:avLst/>
          </a:prstGeom>
          <a:noFill/>
        </p:spPr>
        <p:txBody>
          <a:bodyPr wrap="none" rtlCol="0">
            <a:spAutoFit/>
          </a:bodyPr>
          <a:lstStyle/>
          <a:p>
            <a:r>
              <a:rPr lang="fr-FR" dirty="0" smtClean="0">
                <a:solidFill>
                  <a:srgbClr val="000000"/>
                </a:solidFill>
              </a:rPr>
              <a:t>Z=28</a:t>
            </a:r>
            <a:endParaRPr lang="fr-FR" dirty="0">
              <a:solidFill>
                <a:srgbClr val="000000"/>
              </a:solidFill>
            </a:endParaRPr>
          </a:p>
        </p:txBody>
      </p:sp>
      <p:pic>
        <p:nvPicPr>
          <p:cNvPr id="7" name="Image 6" descr="Shapes_transitio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3097" y="994307"/>
            <a:ext cx="1949622" cy="1686321"/>
          </a:xfrm>
          <a:prstGeom prst="rect">
            <a:avLst/>
          </a:prstGeom>
        </p:spPr>
      </p:pic>
      <p:pic>
        <p:nvPicPr>
          <p:cNvPr id="3" name="Image 2" descr="collective_phenomen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0051" y="3912775"/>
            <a:ext cx="2358471" cy="1503654"/>
          </a:xfrm>
          <a:prstGeom prst="rect">
            <a:avLst/>
          </a:prstGeom>
        </p:spPr>
      </p:pic>
      <p:pic>
        <p:nvPicPr>
          <p:cNvPr id="14" name="Image 13" descr="centraldepression.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81775" y="877229"/>
            <a:ext cx="1923556" cy="1739900"/>
          </a:xfrm>
          <a:prstGeom prst="rect">
            <a:avLst/>
          </a:prstGeom>
        </p:spPr>
      </p:pic>
    </p:spTree>
    <p:extLst>
      <p:ext uri="{BB962C8B-B14F-4D97-AF65-F5344CB8AC3E}">
        <p14:creationId xmlns:p14="http://schemas.microsoft.com/office/powerpoint/2010/main" val="22544768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space réservé du contenu 22" descr="bigbang1_small.gif"/>
          <p:cNvPicPr>
            <a:picLocks noGrp="1" noChangeAspect="1"/>
          </p:cNvPicPr>
          <p:nvPr>
            <p:ph idx="1"/>
          </p:nvPr>
        </p:nvPicPr>
        <p:blipFill>
          <a:blip r:embed="rId3">
            <a:extLst>
              <a:ext uri="{28A0092B-C50C-407E-A947-70E740481C1C}">
                <a14:useLocalDpi xmlns:a14="http://schemas.microsoft.com/office/drawing/2010/main" val="0"/>
              </a:ext>
            </a:extLst>
          </a:blip>
          <a:srcRect l="-65083" r="-65083"/>
          <a:stretch>
            <a:fillRect/>
          </a:stretch>
        </p:blipFill>
        <p:spPr>
          <a:xfrm>
            <a:off x="-333326" y="706485"/>
            <a:ext cx="6703013" cy="3686399"/>
          </a:xfrm>
        </p:spPr>
      </p:pic>
      <p:sp>
        <p:nvSpPr>
          <p:cNvPr id="5" name="Line 5"/>
          <p:cNvSpPr>
            <a:spLocks noChangeShapeType="1"/>
          </p:cNvSpPr>
          <p:nvPr/>
        </p:nvSpPr>
        <p:spPr bwMode="auto">
          <a:xfrm flipH="1" flipV="1">
            <a:off x="2899023" y="2457435"/>
            <a:ext cx="1014786" cy="1600004"/>
          </a:xfrm>
          <a:prstGeom prst="line">
            <a:avLst/>
          </a:prstGeom>
          <a:noFill/>
          <a:ln w="28575">
            <a:solidFill>
              <a:srgbClr val="FF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6" name="Group 6"/>
          <p:cNvGrpSpPr>
            <a:grpSpLocks/>
          </p:cNvGrpSpPr>
          <p:nvPr/>
        </p:nvGrpSpPr>
        <p:grpSpPr bwMode="auto">
          <a:xfrm>
            <a:off x="5447615" y="4044702"/>
            <a:ext cx="3578225" cy="2819400"/>
            <a:chOff x="3362" y="2400"/>
            <a:chExt cx="2254" cy="1776"/>
          </a:xfrm>
        </p:grpSpPr>
        <p:pic>
          <p:nvPicPr>
            <p:cNvPr id="7" name="Picture 7" descr="0237_x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2400"/>
              <a:ext cx="1776" cy="1776"/>
            </a:xfrm>
            <a:prstGeom prst="rect">
              <a:avLst/>
            </a:prstGeom>
            <a:noFill/>
            <a:extLst>
              <a:ext uri="{909E8E84-426E-40dd-AFC4-6F175D3DCCD1}">
                <a14:hiddenFill xmlns:a14="http://schemas.microsoft.com/office/drawing/2010/main">
                  <a:solidFill>
                    <a:srgbClr val="FFFFFF"/>
                  </a:solidFill>
                </a14:hiddenFill>
              </a:ext>
            </a:extLst>
          </p:spPr>
        </p:pic>
        <p:sp>
          <p:nvSpPr>
            <p:cNvPr id="8" name="Line 8"/>
            <p:cNvSpPr>
              <a:spLocks noChangeShapeType="1"/>
            </p:cNvSpPr>
            <p:nvPr/>
          </p:nvSpPr>
          <p:spPr bwMode="auto">
            <a:xfrm>
              <a:off x="3362" y="2975"/>
              <a:ext cx="1294" cy="289"/>
            </a:xfrm>
            <a:prstGeom prst="line">
              <a:avLst/>
            </a:prstGeom>
            <a:noFill/>
            <a:ln w="28575">
              <a:solidFill>
                <a:srgbClr val="FF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 name="Text Box 9"/>
            <p:cNvSpPr txBox="1">
              <a:spLocks noChangeArrowheads="1"/>
            </p:cNvSpPr>
            <p:nvPr/>
          </p:nvSpPr>
          <p:spPr bwMode="auto">
            <a:xfrm>
              <a:off x="4706" y="2428"/>
              <a:ext cx="8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0" dirty="0">
                  <a:solidFill>
                    <a:srgbClr val="EAEAEA"/>
                  </a:solidFill>
                  <a:latin typeface="Arial" charset="0"/>
                </a:rPr>
                <a:t>Supernovae</a:t>
              </a:r>
            </a:p>
          </p:txBody>
        </p:sp>
      </p:grpSp>
      <p:grpSp>
        <p:nvGrpSpPr>
          <p:cNvPr id="10" name="Group 10"/>
          <p:cNvGrpSpPr>
            <a:grpSpLocks/>
          </p:cNvGrpSpPr>
          <p:nvPr/>
        </p:nvGrpSpPr>
        <p:grpSpPr bwMode="auto">
          <a:xfrm>
            <a:off x="4606786" y="857473"/>
            <a:ext cx="3838576" cy="3171828"/>
            <a:chOff x="2928" y="114"/>
            <a:chExt cx="2418" cy="1998"/>
          </a:xfrm>
        </p:grpSpPr>
        <p:pic>
          <p:nvPicPr>
            <p:cNvPr id="11" name="Picture 11" descr="lngs_ha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230"/>
              <a:ext cx="1200" cy="700"/>
            </a:xfrm>
            <a:prstGeom prst="rect">
              <a:avLst/>
            </a:prstGeom>
            <a:noFill/>
            <a:extLst>
              <a:ext uri="{909E8E84-426E-40dd-AFC4-6F175D3DCCD1}">
                <a14:hiddenFill xmlns:a14="http://schemas.microsoft.com/office/drawing/2010/main">
                  <a:solidFill>
                    <a:srgbClr val="FFFFFF"/>
                  </a:solidFill>
                </a14:hiddenFill>
              </a:ext>
            </a:extLst>
          </p:spPr>
        </p:pic>
        <p:sp>
          <p:nvSpPr>
            <p:cNvPr id="12" name="Line 12"/>
            <p:cNvSpPr>
              <a:spLocks noChangeShapeType="1"/>
            </p:cNvSpPr>
            <p:nvPr/>
          </p:nvSpPr>
          <p:spPr bwMode="auto">
            <a:xfrm flipV="1">
              <a:off x="2928" y="899"/>
              <a:ext cx="746" cy="1213"/>
            </a:xfrm>
            <a:prstGeom prst="line">
              <a:avLst/>
            </a:prstGeom>
            <a:noFill/>
            <a:ln w="28575">
              <a:solidFill>
                <a:srgbClr val="FF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 name="Text Box 13"/>
            <p:cNvSpPr txBox="1">
              <a:spLocks noChangeArrowheads="1"/>
            </p:cNvSpPr>
            <p:nvPr/>
          </p:nvSpPr>
          <p:spPr bwMode="auto">
            <a:xfrm>
              <a:off x="3942" y="114"/>
              <a:ext cx="1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0" dirty="0">
                  <a:solidFill>
                    <a:srgbClr val="EAEAEA"/>
                  </a:solidFill>
                  <a:latin typeface="Arial" charset="0"/>
                </a:rPr>
                <a:t>cataclysmic binaries</a:t>
              </a:r>
            </a:p>
          </p:txBody>
        </p:sp>
      </p:grpSp>
      <p:grpSp>
        <p:nvGrpSpPr>
          <p:cNvPr id="14" name="Group 14"/>
          <p:cNvGrpSpPr>
            <a:grpSpLocks/>
          </p:cNvGrpSpPr>
          <p:nvPr/>
        </p:nvGrpSpPr>
        <p:grpSpPr bwMode="auto">
          <a:xfrm>
            <a:off x="4835385" y="1563907"/>
            <a:ext cx="4267200" cy="2617788"/>
            <a:chOff x="3072" y="559"/>
            <a:chExt cx="2688" cy="1649"/>
          </a:xfrm>
        </p:grpSpPr>
        <p:pic>
          <p:nvPicPr>
            <p:cNvPr id="15" name="Picture 15" descr="sirius_rosat_big"/>
            <p:cNvPicPr>
              <a:picLocks noChangeAspect="1" noChangeArrowheads="1"/>
            </p:cNvPicPr>
            <p:nvPr/>
          </p:nvPicPr>
          <p:blipFill>
            <a:blip r:embed="rId6">
              <a:extLst>
                <a:ext uri="{28A0092B-C50C-407E-A947-70E740481C1C}">
                  <a14:useLocalDpi xmlns:a14="http://schemas.microsoft.com/office/drawing/2010/main" val="0"/>
                </a:ext>
              </a:extLst>
            </a:blip>
            <a:srcRect l="26065" t="30075" r="27820" b="29825"/>
            <a:stretch>
              <a:fillRect/>
            </a:stretch>
          </p:blipFill>
          <p:spPr bwMode="auto">
            <a:xfrm>
              <a:off x="4368" y="824"/>
              <a:ext cx="1392" cy="1210"/>
            </a:xfrm>
            <a:prstGeom prst="rect">
              <a:avLst/>
            </a:prstGeom>
            <a:noFill/>
            <a:extLst>
              <a:ext uri="{909E8E84-426E-40dd-AFC4-6F175D3DCCD1}">
                <a14:hiddenFill xmlns:a14="http://schemas.microsoft.com/office/drawing/2010/main">
                  <a:solidFill>
                    <a:srgbClr val="FFFFFF"/>
                  </a:solidFill>
                </a14:hiddenFill>
              </a:ext>
            </a:extLst>
          </p:spPr>
        </p:pic>
        <p:sp>
          <p:nvSpPr>
            <p:cNvPr id="16" name="Line 16"/>
            <p:cNvSpPr>
              <a:spLocks noChangeShapeType="1"/>
            </p:cNvSpPr>
            <p:nvPr/>
          </p:nvSpPr>
          <p:spPr bwMode="auto">
            <a:xfrm flipV="1">
              <a:off x="3072" y="1558"/>
              <a:ext cx="1572" cy="650"/>
            </a:xfrm>
            <a:prstGeom prst="line">
              <a:avLst/>
            </a:prstGeom>
            <a:noFill/>
            <a:ln w="28575">
              <a:solidFill>
                <a:srgbClr val="FF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 name="Text Box 17"/>
            <p:cNvSpPr txBox="1">
              <a:spLocks noChangeArrowheads="1"/>
            </p:cNvSpPr>
            <p:nvPr/>
          </p:nvSpPr>
          <p:spPr bwMode="auto">
            <a:xfrm>
              <a:off x="4644" y="559"/>
              <a:ext cx="1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0" dirty="0">
                  <a:solidFill>
                    <a:srgbClr val="EAEAEA"/>
                  </a:solidFill>
                  <a:latin typeface="Arial" charset="0"/>
                </a:rPr>
                <a:t>stellar evolution</a:t>
              </a:r>
            </a:p>
          </p:txBody>
        </p:sp>
      </p:grpSp>
      <p:sp>
        <p:nvSpPr>
          <p:cNvPr id="2" name="Titre 1"/>
          <p:cNvSpPr>
            <a:spLocks noGrp="1"/>
          </p:cNvSpPr>
          <p:nvPr>
            <p:ph type="title"/>
          </p:nvPr>
        </p:nvSpPr>
        <p:spPr>
          <a:xfrm>
            <a:off x="292152" y="-223971"/>
            <a:ext cx="8641847" cy="1143000"/>
          </a:xfrm>
        </p:spPr>
        <p:txBody>
          <a:bodyPr>
            <a:normAutofit/>
          </a:bodyPr>
          <a:lstStyle/>
          <a:p>
            <a:r>
              <a:rPr lang="fr-FR" dirty="0" err="1" smtClean="0">
                <a:solidFill>
                  <a:srgbClr val="FFFFFF"/>
                </a:solidFill>
              </a:rPr>
              <a:t>From</a:t>
            </a:r>
            <a:r>
              <a:rPr lang="fr-FR" dirty="0" smtClean="0">
                <a:solidFill>
                  <a:srgbClr val="FFFFFF"/>
                </a:solidFill>
              </a:rPr>
              <a:t> </a:t>
            </a:r>
            <a:r>
              <a:rPr lang="fr-FR" dirty="0" err="1" smtClean="0">
                <a:solidFill>
                  <a:srgbClr val="FFFFFF"/>
                </a:solidFill>
              </a:rPr>
              <a:t>nucleons</a:t>
            </a:r>
            <a:r>
              <a:rPr lang="fr-FR" dirty="0" smtClean="0">
                <a:solidFill>
                  <a:srgbClr val="FFFFFF"/>
                </a:solidFill>
              </a:rPr>
              <a:t>, to </a:t>
            </a:r>
            <a:r>
              <a:rPr lang="fr-FR" dirty="0" err="1" smtClean="0">
                <a:solidFill>
                  <a:srgbClr val="FFFFFF"/>
                </a:solidFill>
              </a:rPr>
              <a:t>nuclei</a:t>
            </a:r>
            <a:r>
              <a:rPr lang="fr-FR" dirty="0" smtClean="0">
                <a:solidFill>
                  <a:srgbClr val="FFFFFF"/>
                </a:solidFill>
              </a:rPr>
              <a:t>, to stars…</a:t>
            </a:r>
            <a:endParaRPr lang="fr-FR" dirty="0">
              <a:solidFill>
                <a:srgbClr val="FFFFFF"/>
              </a:solidFill>
            </a:endParaRPr>
          </a:p>
        </p:txBody>
      </p:sp>
      <p:grpSp>
        <p:nvGrpSpPr>
          <p:cNvPr id="19" name="Group 19"/>
          <p:cNvGrpSpPr>
            <a:grpSpLocks/>
          </p:cNvGrpSpPr>
          <p:nvPr/>
        </p:nvGrpSpPr>
        <p:grpSpPr bwMode="auto">
          <a:xfrm>
            <a:off x="12075" y="4168064"/>
            <a:ext cx="2540000" cy="2394877"/>
            <a:chOff x="192" y="2592"/>
            <a:chExt cx="1600" cy="1592"/>
          </a:xfrm>
        </p:grpSpPr>
        <p:pic>
          <p:nvPicPr>
            <p:cNvPr id="20" name="Picture 20" descr="mycn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2592"/>
              <a:ext cx="1600" cy="15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1"/>
            <p:cNvSpPr txBox="1">
              <a:spLocks noChangeArrowheads="1"/>
            </p:cNvSpPr>
            <p:nvPr/>
          </p:nvSpPr>
          <p:spPr bwMode="auto">
            <a:xfrm>
              <a:off x="434" y="2603"/>
              <a:ext cx="7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0" dirty="0">
                  <a:solidFill>
                    <a:srgbClr val="EAEAEA"/>
                  </a:solidFill>
                  <a:latin typeface="Arial" charset="0"/>
                </a:rPr>
                <a:t>AGB stars</a:t>
              </a:r>
            </a:p>
          </p:txBody>
        </p:sp>
        <p:sp>
          <p:nvSpPr>
            <p:cNvPr id="22" name="Line 22"/>
            <p:cNvSpPr>
              <a:spLocks noChangeShapeType="1"/>
            </p:cNvSpPr>
            <p:nvPr/>
          </p:nvSpPr>
          <p:spPr bwMode="auto">
            <a:xfrm flipH="1">
              <a:off x="1320" y="3014"/>
              <a:ext cx="472" cy="378"/>
            </a:xfrm>
            <a:prstGeom prst="line">
              <a:avLst/>
            </a:prstGeom>
            <a:noFill/>
            <a:ln w="28575">
              <a:solidFill>
                <a:srgbClr val="FF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5" name="ZoneTexte 24"/>
          <p:cNvSpPr txBox="1"/>
          <p:nvPr/>
        </p:nvSpPr>
        <p:spPr>
          <a:xfrm>
            <a:off x="932075" y="6293698"/>
            <a:ext cx="7589487" cy="523220"/>
          </a:xfrm>
          <a:prstGeom prst="rect">
            <a:avLst/>
          </a:prstGeom>
          <a:noFill/>
          <a:ln>
            <a:noFill/>
          </a:ln>
        </p:spPr>
        <p:txBody>
          <a:bodyPr wrap="none" rtlCol="0">
            <a:spAutoFit/>
          </a:bodyPr>
          <a:lstStyle/>
          <a:p>
            <a:r>
              <a:rPr lang="en-US" sz="2800" b="0" dirty="0" smtClean="0">
                <a:solidFill>
                  <a:srgbClr val="FFFFFF"/>
                </a:solidFill>
                <a:latin typeface="Arial" charset="0"/>
              </a:rPr>
              <a:t> Origin &amp; fate of the elements in our universe ?</a:t>
            </a:r>
          </a:p>
        </p:txBody>
      </p:sp>
      <p:sp>
        <p:nvSpPr>
          <p:cNvPr id="18" name="Rectangle 18"/>
          <p:cNvSpPr txBox="1">
            <a:spLocks noChangeArrowheads="1"/>
          </p:cNvSpPr>
          <p:nvPr/>
        </p:nvSpPr>
        <p:spPr>
          <a:xfrm>
            <a:off x="415785" y="3853134"/>
            <a:ext cx="8229600" cy="1143000"/>
          </a:xfrm>
          <a:prstGeom prst="rect">
            <a:avLst/>
          </a:prstGeom>
          <a:noFill/>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blurRad="63500" dist="107763" dir="13500000" algn="ctr" rotWithShape="0">
                    <a:schemeClr val="bg2">
                      <a:alpha val="50000"/>
                    </a:schemeClr>
                  </a:outerShdw>
                </a:effectLst>
              </a14:hiddenEffects>
            </a:ext>
          </a:ex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CC00"/>
                </a:solidFill>
              </a:rPr>
              <a:t>Nuclear Astrophysics</a:t>
            </a:r>
          </a:p>
        </p:txBody>
      </p:sp>
      <p:sp>
        <p:nvSpPr>
          <p:cNvPr id="26" name="ZoneTexte 25"/>
          <p:cNvSpPr txBox="1"/>
          <p:nvPr/>
        </p:nvSpPr>
        <p:spPr>
          <a:xfrm>
            <a:off x="2950717" y="2104376"/>
            <a:ext cx="1526079" cy="369332"/>
          </a:xfrm>
          <a:prstGeom prst="rect">
            <a:avLst/>
          </a:prstGeom>
          <a:noFill/>
          <a:ln>
            <a:noFill/>
          </a:ln>
        </p:spPr>
        <p:txBody>
          <a:bodyPr wrap="none" rtlCol="0">
            <a:spAutoFit/>
          </a:bodyPr>
          <a:lstStyle/>
          <a:p>
            <a:r>
              <a:rPr lang="en-US" dirty="0" smtClean="0">
                <a:solidFill>
                  <a:srgbClr val="FFCC00"/>
                </a:solidFill>
              </a:rPr>
              <a:t>the 3</a:t>
            </a:r>
            <a:r>
              <a:rPr lang="en-US" baseline="30000" dirty="0" smtClean="0">
                <a:solidFill>
                  <a:srgbClr val="FFCC00"/>
                </a:solidFill>
              </a:rPr>
              <a:t>rd</a:t>
            </a:r>
            <a:r>
              <a:rPr lang="en-US" dirty="0" smtClean="0">
                <a:solidFill>
                  <a:srgbClr val="FFCC00"/>
                </a:solidFill>
              </a:rPr>
              <a:t> minute </a:t>
            </a:r>
            <a:endParaRPr lang="fr-FR" dirty="0"/>
          </a:p>
        </p:txBody>
      </p:sp>
    </p:spTree>
    <p:extLst>
      <p:ext uri="{BB962C8B-B14F-4D97-AF65-F5344CB8AC3E}">
        <p14:creationId xmlns:p14="http://schemas.microsoft.com/office/powerpoint/2010/main" val="16157062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8738"/>
            <a:ext cx="9144000" cy="1143000"/>
          </a:xfrm>
        </p:spPr>
        <p:txBody>
          <a:bodyPr>
            <a:normAutofit fontScale="90000"/>
          </a:bodyPr>
          <a:lstStyle/>
          <a:p>
            <a:r>
              <a:rPr lang="fr-FR" dirty="0" smtClean="0"/>
              <a:t>The </a:t>
            </a:r>
            <a:r>
              <a:rPr lang="fr-FR" dirty="0" err="1" smtClean="0"/>
              <a:t>most</a:t>
            </a:r>
            <a:r>
              <a:rPr lang="fr-FR" dirty="0" smtClean="0"/>
              <a:t> sensitive probe of the </a:t>
            </a:r>
            <a:r>
              <a:rPr lang="fr-FR" dirty="0" err="1" smtClean="0"/>
              <a:t>nuclear</a:t>
            </a:r>
            <a:r>
              <a:rPr lang="fr-FR" dirty="0" smtClean="0"/>
              <a:t> </a:t>
            </a:r>
            <a:r>
              <a:rPr lang="fr-FR" dirty="0" err="1" smtClean="0"/>
              <a:t>wavefunction</a:t>
            </a:r>
            <a:r>
              <a:rPr lang="fr-FR" dirty="0" smtClean="0"/>
              <a:t>: </a:t>
            </a:r>
            <a:r>
              <a:rPr lang="fr-FR" dirty="0" err="1" smtClean="0"/>
              <a:t>its</a:t>
            </a:r>
            <a:r>
              <a:rPr lang="fr-FR" dirty="0" smtClean="0"/>
              <a:t> EM radiation</a:t>
            </a:r>
            <a:endParaRPr lang="fr-FR" dirty="0"/>
          </a:p>
        </p:txBody>
      </p:sp>
      <p:pic>
        <p:nvPicPr>
          <p:cNvPr id="7" name="Picture 9" descr="polarization"/>
          <p:cNvPicPr>
            <a:picLocks noChangeArrowheads="1"/>
          </p:cNvPicPr>
          <p:nvPr/>
        </p:nvPicPr>
        <p:blipFill>
          <a:blip r:embed="rId2">
            <a:extLst>
              <a:ext uri="{BEBA8EAE-BF5A-486C-A8C5-ECC9F3942E4B}">
                <a14:imgProps xmlns:a14="http://schemas.microsoft.com/office/drawing/2010/main">
                  <a14:imgLayer r:embed="rId3">
                    <a14:imgEffect>
                      <a14:artisticGlowEdges/>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264858" y="1836795"/>
            <a:ext cx="1814566" cy="1153109"/>
          </a:xfrm>
          <a:prstGeom prst="rect">
            <a:avLst/>
          </a:prstGeom>
          <a:solidFill>
            <a:schemeClr val="bg1"/>
          </a:solidFill>
          <a:ln>
            <a:noFill/>
          </a:ln>
          <a:extLst/>
        </p:spPr>
      </p:pic>
      <p:sp>
        <p:nvSpPr>
          <p:cNvPr id="8" name="Line 10"/>
          <p:cNvSpPr>
            <a:spLocks noChangeShapeType="1"/>
          </p:cNvSpPr>
          <p:nvPr/>
        </p:nvSpPr>
        <p:spPr bwMode="auto">
          <a:xfrm>
            <a:off x="3257691" y="2253688"/>
            <a:ext cx="2202992" cy="404081"/>
          </a:xfrm>
          <a:prstGeom prst="line">
            <a:avLst/>
          </a:prstGeom>
          <a:noFill/>
          <a:ln w="28575" cmpd="sng">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6" name="Text Box 11"/>
          <p:cNvSpPr txBox="1">
            <a:spLocks noChangeArrowheads="1"/>
          </p:cNvSpPr>
          <p:nvPr/>
        </p:nvSpPr>
        <p:spPr bwMode="auto">
          <a:xfrm>
            <a:off x="5079423" y="1994485"/>
            <a:ext cx="332527" cy="52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2800" dirty="0">
                <a:latin typeface="Symbol" charset="0"/>
              </a:rPr>
              <a:t></a:t>
            </a:r>
          </a:p>
        </p:txBody>
      </p:sp>
      <p:sp>
        <p:nvSpPr>
          <p:cNvPr id="13" name="Rectangle 3"/>
          <p:cNvSpPr>
            <a:spLocks noGrp="1" noChangeArrowheads="1"/>
          </p:cNvSpPr>
          <p:nvPr>
            <p:ph idx="1"/>
          </p:nvPr>
        </p:nvSpPr>
        <p:spPr>
          <a:xfrm>
            <a:off x="541867" y="3269775"/>
            <a:ext cx="8432800" cy="3339279"/>
          </a:xfrm>
        </p:spPr>
        <p:txBody>
          <a:bodyPr>
            <a:normAutofit fontScale="85000" lnSpcReduction="20000"/>
          </a:bodyPr>
          <a:lstStyle/>
          <a:p>
            <a:pPr eaLnBrk="1" hangingPunct="1">
              <a:buFontTx/>
              <a:buNone/>
              <a:defRPr/>
            </a:pPr>
            <a:endParaRPr kumimoji="1" lang="fr-FR" sz="800" dirty="0" smtClean="0"/>
          </a:p>
          <a:p>
            <a:pPr eaLnBrk="1" hangingPunct="1">
              <a:buFontTx/>
              <a:buNone/>
              <a:defRPr/>
            </a:pPr>
            <a:endParaRPr kumimoji="1" lang="fr-FR" sz="800" dirty="0" smtClean="0">
              <a:sym typeface="Wingdings" charset="0"/>
            </a:endParaRPr>
          </a:p>
          <a:p>
            <a:pPr eaLnBrk="1" hangingPunct="1">
              <a:defRPr/>
            </a:pPr>
            <a:r>
              <a:rPr kumimoji="1" lang="fr-FR" sz="2400" dirty="0" err="1" smtClean="0">
                <a:sym typeface="Wingdings" charset="0"/>
              </a:rPr>
              <a:t>Angular</a:t>
            </a:r>
            <a:r>
              <a:rPr kumimoji="1" lang="fr-FR" sz="2400" dirty="0" smtClean="0">
                <a:sym typeface="Wingdings" charset="0"/>
              </a:rPr>
              <a:t> distribution/</a:t>
            </a:r>
            <a:r>
              <a:rPr kumimoji="1" lang="fr-FR" sz="2400" dirty="0" err="1" smtClean="0">
                <a:sym typeface="Wingdings" charset="0"/>
              </a:rPr>
              <a:t>correlation</a:t>
            </a:r>
            <a:r>
              <a:rPr kumimoji="1" lang="fr-FR" sz="2400" dirty="0" smtClean="0">
                <a:sym typeface="Wingdings" charset="0"/>
              </a:rPr>
              <a:t>         	</a:t>
            </a:r>
            <a:r>
              <a:rPr kumimoji="1" lang="fr-FR" sz="2400" dirty="0" smtClean="0">
                <a:sym typeface="Wingdings" charset="0"/>
              </a:rPr>
              <a:t> </a:t>
            </a:r>
            <a:r>
              <a:rPr kumimoji="1" lang="fr-FR" sz="2400" dirty="0" smtClean="0">
                <a:sym typeface="Wingdings" charset="0"/>
              </a:rPr>
              <a:t>spin, </a:t>
            </a:r>
            <a:r>
              <a:rPr kumimoji="1" lang="fr-FR" sz="2400" dirty="0" err="1" smtClean="0">
                <a:sym typeface="Wingdings" charset="0"/>
              </a:rPr>
              <a:t>multipole</a:t>
            </a:r>
            <a:r>
              <a:rPr kumimoji="1" lang="fr-FR" sz="2400" dirty="0" smtClean="0">
                <a:sym typeface="Wingdings" charset="0"/>
              </a:rPr>
              <a:t> </a:t>
            </a:r>
            <a:r>
              <a:rPr kumimoji="1" lang="fr-FR" sz="2400" dirty="0" err="1" smtClean="0">
                <a:sym typeface="Wingdings" charset="0"/>
              </a:rPr>
              <a:t>mixing</a:t>
            </a:r>
            <a:r>
              <a:rPr kumimoji="1" lang="fr-FR" sz="2400" dirty="0" smtClean="0">
                <a:sym typeface="Wingdings" charset="0"/>
              </a:rPr>
              <a:t> </a:t>
            </a:r>
            <a:r>
              <a:rPr kumimoji="1" lang="fr-FR" sz="2400" dirty="0" smtClean="0">
                <a:sym typeface="Wingdings" charset="0"/>
              </a:rPr>
              <a:t>ratios</a:t>
            </a:r>
            <a:endParaRPr kumimoji="1" lang="fr-FR" sz="1000" dirty="0" smtClean="0">
              <a:sym typeface="Wingdings" charset="0"/>
            </a:endParaRPr>
          </a:p>
          <a:p>
            <a:pPr eaLnBrk="1" hangingPunct="1">
              <a:buFontTx/>
              <a:buNone/>
              <a:defRPr/>
            </a:pPr>
            <a:endParaRPr kumimoji="1" lang="fr-FR" sz="800" dirty="0" smtClean="0">
              <a:sym typeface="Wingdings" charset="0"/>
            </a:endParaRPr>
          </a:p>
          <a:p>
            <a:pPr eaLnBrk="1" hangingPunct="1">
              <a:defRPr/>
            </a:pPr>
            <a:r>
              <a:rPr kumimoji="1" lang="fr-FR" sz="2400" dirty="0" smtClean="0">
                <a:sym typeface="Wingdings" charset="0"/>
              </a:rPr>
              <a:t>Doppler shift				 </a:t>
            </a:r>
            <a:r>
              <a:rPr kumimoji="1" lang="fr-FR" sz="2400" dirty="0" err="1" smtClean="0">
                <a:sym typeface="Wingdings" charset="0"/>
              </a:rPr>
              <a:t>lifetime</a:t>
            </a:r>
            <a:endParaRPr kumimoji="1" lang="fr-FR" sz="1000" dirty="0" smtClean="0">
              <a:sym typeface="Wingdings" charset="0"/>
            </a:endParaRPr>
          </a:p>
          <a:p>
            <a:pPr eaLnBrk="1" hangingPunct="1">
              <a:buFontTx/>
              <a:buNone/>
              <a:defRPr/>
            </a:pPr>
            <a:endParaRPr kumimoji="1" lang="fr-FR" sz="800" dirty="0" smtClean="0">
              <a:sym typeface="Wingdings" charset="0"/>
            </a:endParaRPr>
          </a:p>
          <a:p>
            <a:pPr eaLnBrk="1" hangingPunct="1">
              <a:defRPr/>
            </a:pPr>
            <a:r>
              <a:rPr kumimoji="1" lang="fr-FR" sz="2400" dirty="0" err="1" smtClean="0">
                <a:sym typeface="Wingdings" charset="0"/>
              </a:rPr>
              <a:t>Linear</a:t>
            </a:r>
            <a:r>
              <a:rPr kumimoji="1" lang="fr-FR" sz="2400" dirty="0" smtClean="0">
                <a:sym typeface="Wingdings" charset="0"/>
              </a:rPr>
              <a:t> </a:t>
            </a:r>
            <a:r>
              <a:rPr kumimoji="1" lang="fr-FR" sz="2400" dirty="0" err="1" smtClean="0">
                <a:sym typeface="Wingdings" charset="0"/>
              </a:rPr>
              <a:t>polarization</a:t>
            </a:r>
            <a:r>
              <a:rPr kumimoji="1" lang="fr-FR" sz="2400" dirty="0" smtClean="0">
                <a:sym typeface="Wingdings" charset="0"/>
              </a:rPr>
              <a:t> </a:t>
            </a:r>
            <a:r>
              <a:rPr kumimoji="1" lang="fr-FR" sz="2400" dirty="0">
                <a:sym typeface="Wingdings" charset="0"/>
              </a:rPr>
              <a:t>	</a:t>
            </a:r>
            <a:r>
              <a:rPr kumimoji="1" lang="fr-FR" sz="2400" dirty="0" smtClean="0">
                <a:sym typeface="Wingdings" charset="0"/>
              </a:rPr>
              <a:t>		  </a:t>
            </a:r>
            <a:r>
              <a:rPr kumimoji="1" lang="fr-FR" sz="2400" dirty="0" err="1" smtClean="0">
                <a:sym typeface="Wingdings" charset="0"/>
              </a:rPr>
              <a:t>parity</a:t>
            </a:r>
            <a:endParaRPr kumimoji="1" lang="fr-FR" sz="1100" dirty="0" smtClean="0">
              <a:sym typeface="Wingdings" charset="0"/>
            </a:endParaRPr>
          </a:p>
          <a:p>
            <a:pPr eaLnBrk="1" hangingPunct="1">
              <a:buFontTx/>
              <a:buNone/>
              <a:defRPr/>
            </a:pPr>
            <a:endParaRPr kumimoji="1" lang="fr-FR" sz="800" dirty="0" smtClean="0">
              <a:sym typeface="Wingdings" charset="0"/>
            </a:endParaRPr>
          </a:p>
          <a:p>
            <a:pPr eaLnBrk="1" hangingPunct="1">
              <a:defRPr/>
            </a:pPr>
            <a:r>
              <a:rPr kumimoji="1" lang="fr-FR" sz="2400" dirty="0" err="1" smtClean="0">
                <a:sym typeface="Wingdings" charset="0"/>
              </a:rPr>
              <a:t>Intensity</a:t>
            </a:r>
            <a:r>
              <a:rPr kumimoji="1" lang="fr-FR" sz="2400" dirty="0" smtClean="0">
                <a:sym typeface="Wingdings" charset="0"/>
              </a:rPr>
              <a:t> 				 </a:t>
            </a:r>
            <a:r>
              <a:rPr kumimoji="1" lang="fr-FR" sz="2400" dirty="0" err="1" smtClean="0">
                <a:sym typeface="Wingdings" charset="0"/>
              </a:rPr>
              <a:t>branching</a:t>
            </a:r>
            <a:r>
              <a:rPr kumimoji="1" lang="fr-FR" sz="2400" dirty="0" smtClean="0">
                <a:sym typeface="Wingdings" charset="0"/>
              </a:rPr>
              <a:t> ratios, BE(</a:t>
            </a:r>
            <a:r>
              <a:rPr kumimoji="1" lang="fr-FR" sz="2400" dirty="0" smtClean="0">
                <a:latin typeface="Symbol" charset="0"/>
                <a:sym typeface="Symbol" charset="0"/>
              </a:rPr>
              <a:t></a:t>
            </a:r>
            <a:r>
              <a:rPr kumimoji="1" lang="fr-FR" sz="2400" dirty="0" smtClean="0">
                <a:sym typeface="Wingdings" charset="0"/>
              </a:rPr>
              <a:t>), </a:t>
            </a:r>
            <a:r>
              <a:rPr kumimoji="1" lang="fr-FR" sz="2400" dirty="0" smtClean="0">
                <a:sym typeface="Wingdings" charset="0"/>
              </a:rPr>
              <a:t>					</a:t>
            </a:r>
            <a:r>
              <a:rPr kumimoji="1" lang="fr-FR" sz="2400" dirty="0" smtClean="0">
                <a:sym typeface="Wingdings" charset="0"/>
              </a:rPr>
              <a:t>     cross </a:t>
            </a:r>
            <a:r>
              <a:rPr kumimoji="1" lang="fr-FR" sz="2400" dirty="0" smtClean="0">
                <a:sym typeface="Wingdings" charset="0"/>
              </a:rPr>
              <a:t>sections </a:t>
            </a:r>
            <a:endParaRPr kumimoji="1" lang="fr-FR" sz="1100" dirty="0" smtClean="0">
              <a:sym typeface="Wingdings" charset="0"/>
            </a:endParaRPr>
          </a:p>
          <a:p>
            <a:pPr>
              <a:defRPr/>
            </a:pPr>
            <a:r>
              <a:rPr kumimoji="1" lang="fr-FR" sz="2400" dirty="0" err="1"/>
              <a:t>Coincidence</a:t>
            </a:r>
            <a:r>
              <a:rPr kumimoji="1" lang="fr-FR" sz="2400" dirty="0"/>
              <a:t> </a:t>
            </a:r>
            <a:r>
              <a:rPr kumimoji="1" lang="fr-FR" sz="2400" dirty="0" smtClean="0"/>
              <a:t>relation			</a:t>
            </a:r>
            <a:r>
              <a:rPr kumimoji="1" lang="fr-FR" sz="2400" dirty="0" smtClean="0">
                <a:sym typeface="Wingdings" charset="0"/>
              </a:rPr>
              <a:t> </a:t>
            </a:r>
            <a:r>
              <a:rPr kumimoji="1" lang="fr-FR" sz="2400" dirty="0" err="1">
                <a:sym typeface="Wingdings" charset="0"/>
              </a:rPr>
              <a:t>level</a:t>
            </a:r>
            <a:r>
              <a:rPr kumimoji="1" lang="fr-FR" sz="2400" dirty="0">
                <a:sym typeface="Wingdings" charset="0"/>
              </a:rPr>
              <a:t> </a:t>
            </a:r>
            <a:r>
              <a:rPr kumimoji="1" lang="fr-FR" sz="2400" dirty="0" err="1" smtClean="0">
                <a:sym typeface="Wingdings" charset="0"/>
              </a:rPr>
              <a:t>scheme</a:t>
            </a:r>
            <a:endParaRPr kumimoji="1" lang="fr-FR" sz="2400" dirty="0" smtClean="0">
              <a:sym typeface="Wingdings" charset="0"/>
            </a:endParaRPr>
          </a:p>
          <a:p>
            <a:pPr marL="0" indent="0" eaLnBrk="1" hangingPunct="1">
              <a:buNone/>
              <a:defRPr/>
            </a:pPr>
            <a:endParaRPr kumimoji="1" lang="fr-FR" sz="2400" dirty="0" smtClean="0">
              <a:sym typeface="Wingdings" charset="0"/>
            </a:endParaRPr>
          </a:p>
          <a:p>
            <a:pPr eaLnBrk="1" hangingPunct="1">
              <a:buFontTx/>
              <a:buNone/>
              <a:defRPr/>
            </a:pPr>
            <a:endParaRPr kumimoji="1" lang="fr-FR" sz="800" dirty="0" smtClean="0">
              <a:sym typeface="Wingdings" charset="0"/>
            </a:endParaRPr>
          </a:p>
          <a:p>
            <a:pPr eaLnBrk="1" hangingPunct="1">
              <a:defRPr/>
            </a:pPr>
            <a:r>
              <a:rPr kumimoji="1" lang="fr-FR" sz="2400" dirty="0" smtClean="0">
                <a:sym typeface="Wingdings" charset="0"/>
              </a:rPr>
              <a:t>…</a:t>
            </a:r>
          </a:p>
        </p:txBody>
      </p:sp>
      <p:pic>
        <p:nvPicPr>
          <p:cNvPr id="15" name="Image 14" descr="nucleus.gif"/>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1422401" y="1563946"/>
            <a:ext cx="1379484" cy="1379484"/>
          </a:xfrm>
          <a:prstGeom prst="rect">
            <a:avLst/>
          </a:prstGeom>
        </p:spPr>
      </p:pic>
    </p:spTree>
    <p:extLst>
      <p:ext uri="{BB962C8B-B14F-4D97-AF65-F5344CB8AC3E}">
        <p14:creationId xmlns:p14="http://schemas.microsoft.com/office/powerpoint/2010/main" val="38052328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2238"/>
            <a:ext cx="8229600" cy="1143000"/>
          </a:xfrm>
        </p:spPr>
        <p:txBody>
          <a:bodyPr>
            <a:noAutofit/>
          </a:bodyPr>
          <a:lstStyle/>
          <a:p>
            <a:r>
              <a:rPr kumimoji="1" lang="fr-FR" sz="3200" dirty="0"/>
              <a:t>Evolution of </a:t>
            </a:r>
            <a:r>
              <a:rPr kumimoji="1" lang="fr-FR" sz="3200" dirty="0" err="1" smtClean="0">
                <a:latin typeface="Symbol" charset="2"/>
                <a:cs typeface="Symbol" charset="2"/>
              </a:rPr>
              <a:t>g</a:t>
            </a:r>
            <a:r>
              <a:rPr kumimoji="1" lang="fr-FR" sz="3200" dirty="0" err="1" smtClean="0"/>
              <a:t>-</a:t>
            </a:r>
            <a:r>
              <a:rPr kumimoji="1" lang="fr-FR" sz="3200" dirty="0" err="1"/>
              <a:t>ray</a:t>
            </a:r>
            <a:r>
              <a:rPr kumimoji="1" lang="fr-FR" sz="3200" dirty="0"/>
              <a:t> </a:t>
            </a:r>
            <a:r>
              <a:rPr kumimoji="1" lang="fr-FR" sz="3200" dirty="0" err="1" smtClean="0"/>
              <a:t>spectroscopy</a:t>
            </a:r>
            <a:r>
              <a:rPr kumimoji="1" lang="fr-FR" sz="3200" dirty="0" smtClean="0"/>
              <a:t>: </a:t>
            </a:r>
            <a:br>
              <a:rPr kumimoji="1" lang="fr-FR" sz="3200" dirty="0" smtClean="0"/>
            </a:br>
            <a:r>
              <a:rPr kumimoji="1" lang="fr-FR" sz="3200" dirty="0" err="1" smtClean="0"/>
              <a:t>Arrays</a:t>
            </a:r>
            <a:r>
              <a:rPr kumimoji="1" lang="fr-FR" sz="3200" dirty="0" smtClean="0"/>
              <a:t> of </a:t>
            </a:r>
            <a:r>
              <a:rPr kumimoji="1" lang="fr-FR" sz="3200" dirty="0"/>
              <a:t>C</a:t>
            </a:r>
            <a:r>
              <a:rPr kumimoji="1" lang="fr-FR" sz="3200" dirty="0" smtClean="0"/>
              <a:t>ompton-</a:t>
            </a:r>
            <a:r>
              <a:rPr kumimoji="1" lang="fr-FR" sz="3200" dirty="0" err="1" smtClean="0"/>
              <a:t>suppressed</a:t>
            </a:r>
            <a:r>
              <a:rPr kumimoji="1" lang="fr-FR" sz="3200" dirty="0" smtClean="0"/>
              <a:t> Ge detectors</a:t>
            </a:r>
            <a:r>
              <a:rPr kumimoji="1" lang="fr-FR" sz="3200" dirty="0"/>
              <a:t/>
            </a:r>
            <a:br>
              <a:rPr kumimoji="1" lang="fr-FR" sz="3200" dirty="0"/>
            </a:br>
            <a:endParaRPr lang="fr-FR" sz="3200" dirty="0"/>
          </a:p>
        </p:txBody>
      </p:sp>
      <p:pic>
        <p:nvPicPr>
          <p:cNvPr id="4" name="Picture 9" descr="New Comp Drawing Riley 2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049338"/>
            <a:ext cx="5257800" cy="574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0"/>
          <p:cNvSpPr>
            <a:spLocks noChangeShapeType="1"/>
          </p:cNvSpPr>
          <p:nvPr/>
        </p:nvSpPr>
        <p:spPr bwMode="auto">
          <a:xfrm>
            <a:off x="1133476" y="3022600"/>
            <a:ext cx="812800" cy="581025"/>
          </a:xfrm>
          <a:prstGeom prst="line">
            <a:avLst/>
          </a:prstGeom>
          <a:noFill/>
          <a:ln w="9525">
            <a:solidFill>
              <a:srgbClr val="FF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 name="Text Box 11"/>
          <p:cNvSpPr txBox="1">
            <a:spLocks noChangeArrowheads="1"/>
          </p:cNvSpPr>
          <p:nvPr/>
        </p:nvSpPr>
        <p:spPr bwMode="auto">
          <a:xfrm>
            <a:off x="90488" y="2727325"/>
            <a:ext cx="1042988" cy="527050"/>
          </a:xfrm>
          <a:prstGeom prst="rect">
            <a:avLst/>
          </a:prstGeom>
          <a:solidFill>
            <a:srgbClr val="FFFFFF"/>
          </a:solidFill>
          <a:ln w="9525">
            <a:solidFill>
              <a:srgbClr val="FF008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1400" dirty="0">
                <a:solidFill>
                  <a:srgbClr val="FF0080"/>
                </a:solidFill>
              </a:rPr>
              <a:t>Heavy-ion </a:t>
            </a:r>
          </a:p>
          <a:p>
            <a:pPr algn="ctr"/>
            <a:r>
              <a:rPr lang="fr-FR" sz="1400" dirty="0" err="1">
                <a:solidFill>
                  <a:srgbClr val="FF0080"/>
                </a:solidFill>
              </a:rPr>
              <a:t>beams</a:t>
            </a:r>
            <a:endParaRPr lang="fr-FR" sz="1400" dirty="0">
              <a:solidFill>
                <a:srgbClr val="FF0080"/>
              </a:solidFill>
            </a:endParaRPr>
          </a:p>
        </p:txBody>
      </p:sp>
      <p:sp>
        <p:nvSpPr>
          <p:cNvPr id="8" name="Line 12"/>
          <p:cNvSpPr>
            <a:spLocks noChangeShapeType="1"/>
          </p:cNvSpPr>
          <p:nvPr/>
        </p:nvSpPr>
        <p:spPr bwMode="auto">
          <a:xfrm flipH="1">
            <a:off x="3822700" y="4022725"/>
            <a:ext cx="152400" cy="304800"/>
          </a:xfrm>
          <a:prstGeom prst="line">
            <a:avLst/>
          </a:prstGeom>
          <a:noFill/>
          <a:ln w="9525">
            <a:solidFill>
              <a:srgbClr val="004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9" name="Text Box 13"/>
          <p:cNvSpPr txBox="1">
            <a:spLocks noChangeArrowheads="1"/>
          </p:cNvSpPr>
          <p:nvPr/>
        </p:nvSpPr>
        <p:spPr bwMode="auto">
          <a:xfrm>
            <a:off x="3300413" y="3489325"/>
            <a:ext cx="1512887" cy="527050"/>
          </a:xfrm>
          <a:prstGeom prst="rect">
            <a:avLst/>
          </a:prstGeom>
          <a:solidFill>
            <a:srgbClr val="FFFFFF"/>
          </a:solidFill>
          <a:ln w="9525">
            <a:solidFill>
              <a:srgbClr val="00408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1400">
                <a:solidFill>
                  <a:srgbClr val="004080"/>
                </a:solidFill>
              </a:rPr>
              <a:t>6 Ge detectors +</a:t>
            </a:r>
          </a:p>
          <a:p>
            <a:pPr algn="ctr"/>
            <a:r>
              <a:rPr lang="fr-FR" sz="1400">
                <a:solidFill>
                  <a:srgbClr val="004080"/>
                </a:solidFill>
              </a:rPr>
              <a:t>AC shields</a:t>
            </a:r>
          </a:p>
        </p:txBody>
      </p:sp>
      <p:sp>
        <p:nvSpPr>
          <p:cNvPr id="10" name="Line 14"/>
          <p:cNvSpPr>
            <a:spLocks noChangeShapeType="1"/>
          </p:cNvSpPr>
          <p:nvPr/>
        </p:nvSpPr>
        <p:spPr bwMode="auto">
          <a:xfrm>
            <a:off x="1841500" y="2498725"/>
            <a:ext cx="0" cy="228600"/>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 name="Text Box 15"/>
          <p:cNvSpPr txBox="1">
            <a:spLocks noChangeArrowheads="1"/>
          </p:cNvSpPr>
          <p:nvPr/>
        </p:nvSpPr>
        <p:spPr bwMode="auto">
          <a:xfrm>
            <a:off x="1409700" y="2193925"/>
            <a:ext cx="969963" cy="314325"/>
          </a:xfrm>
          <a:prstGeom prst="rect">
            <a:avLst/>
          </a:prstGeom>
          <a:noFill/>
          <a:ln w="9525">
            <a:solidFill>
              <a:srgbClr val="008000"/>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dirty="0" err="1">
                <a:solidFill>
                  <a:srgbClr val="008000"/>
                </a:solidFill>
              </a:rPr>
              <a:t>NaI</a:t>
            </a:r>
            <a:r>
              <a:rPr lang="fr-FR" sz="1400" dirty="0">
                <a:solidFill>
                  <a:srgbClr val="008000"/>
                </a:solidFill>
              </a:rPr>
              <a:t> -&gt; Ge</a:t>
            </a:r>
          </a:p>
        </p:txBody>
      </p:sp>
      <p:sp>
        <p:nvSpPr>
          <p:cNvPr id="12" name="Line 16"/>
          <p:cNvSpPr>
            <a:spLocks noChangeShapeType="1"/>
          </p:cNvSpPr>
          <p:nvPr/>
        </p:nvSpPr>
        <p:spPr bwMode="auto">
          <a:xfrm>
            <a:off x="1841500" y="2041525"/>
            <a:ext cx="0" cy="15240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3" name="Line 17"/>
          <p:cNvSpPr>
            <a:spLocks noChangeShapeType="1"/>
          </p:cNvSpPr>
          <p:nvPr/>
        </p:nvSpPr>
        <p:spPr bwMode="auto">
          <a:xfrm>
            <a:off x="1841500" y="5233987"/>
            <a:ext cx="315385" cy="28257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solidFill>
                <a:srgbClr val="FFFFFF"/>
              </a:solidFill>
            </a:endParaRPr>
          </a:p>
        </p:txBody>
      </p:sp>
      <p:sp>
        <p:nvSpPr>
          <p:cNvPr id="14" name="Text Box 18"/>
          <p:cNvSpPr txBox="1">
            <a:spLocks noChangeArrowheads="1"/>
          </p:cNvSpPr>
          <p:nvPr/>
        </p:nvSpPr>
        <p:spPr bwMode="auto">
          <a:xfrm>
            <a:off x="50800" y="4606184"/>
            <a:ext cx="1790700" cy="738664"/>
          </a:xfrm>
          <a:prstGeom prst="rect">
            <a:avLst/>
          </a:prstGeom>
          <a:solidFill>
            <a:schemeClr val="tx1"/>
          </a:solidFill>
          <a:ln w="9525">
            <a:solidFill>
              <a:srgbClr val="000000"/>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1400" dirty="0">
                <a:solidFill>
                  <a:schemeClr val="bg1"/>
                </a:solidFill>
              </a:rPr>
              <a:t>~100 </a:t>
            </a:r>
          </a:p>
          <a:p>
            <a:pPr algn="ctr"/>
            <a:r>
              <a:rPr lang="fr-FR" sz="1400" dirty="0">
                <a:solidFill>
                  <a:schemeClr val="bg1"/>
                </a:solidFill>
              </a:rPr>
              <a:t>Compton-</a:t>
            </a:r>
            <a:r>
              <a:rPr lang="fr-FR" sz="1400" dirty="0" err="1">
                <a:solidFill>
                  <a:schemeClr val="bg1"/>
                </a:solidFill>
              </a:rPr>
              <a:t>suppresed</a:t>
            </a:r>
            <a:endParaRPr lang="fr-FR" sz="1400" dirty="0">
              <a:solidFill>
                <a:schemeClr val="bg1"/>
              </a:solidFill>
            </a:endParaRPr>
          </a:p>
          <a:p>
            <a:pPr algn="ctr"/>
            <a:r>
              <a:rPr lang="fr-FR" sz="1400" dirty="0">
                <a:solidFill>
                  <a:schemeClr val="bg1"/>
                </a:solidFill>
              </a:rPr>
              <a:t>Ge detectors</a:t>
            </a:r>
          </a:p>
        </p:txBody>
      </p:sp>
      <p:pic>
        <p:nvPicPr>
          <p:cNvPr id="17" name="Picture 6" descr="gammasphere"/>
          <p:cNvPicPr>
            <a:picLocks noChangeAspect="1" noChangeArrowheads="1"/>
          </p:cNvPicPr>
          <p:nvPr/>
        </p:nvPicPr>
        <p:blipFill>
          <a:blip r:embed="rId3">
            <a:extLst>
              <a:ext uri="{28A0092B-C50C-407E-A947-70E740481C1C}">
                <a14:useLocalDpi xmlns:a14="http://schemas.microsoft.com/office/drawing/2010/main" val="0"/>
              </a:ext>
            </a:extLst>
          </a:blip>
          <a:srcRect r="6078"/>
          <a:stretch>
            <a:fillRect/>
          </a:stretch>
        </p:blipFill>
        <p:spPr bwMode="auto">
          <a:xfrm>
            <a:off x="6659860" y="1089025"/>
            <a:ext cx="202694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r="6175" b="3778"/>
          <a:stretch>
            <a:fillRect/>
          </a:stretch>
        </p:blipFill>
        <p:spPr bwMode="auto">
          <a:xfrm>
            <a:off x="6668614" y="3417887"/>
            <a:ext cx="2018186"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1"/>
          <p:cNvSpPr txBox="1">
            <a:spLocks noChangeArrowheads="1"/>
          </p:cNvSpPr>
          <p:nvPr/>
        </p:nvSpPr>
        <p:spPr bwMode="auto">
          <a:xfrm>
            <a:off x="6141660" y="5737761"/>
            <a:ext cx="2989639"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2000" dirty="0" err="1" smtClean="0"/>
              <a:t>Optimized</a:t>
            </a:r>
            <a:r>
              <a:rPr lang="fr-FR" sz="2000" dirty="0" smtClean="0"/>
              <a:t> for </a:t>
            </a:r>
            <a:r>
              <a:rPr lang="fr-FR" sz="2000" dirty="0" err="1" smtClean="0"/>
              <a:t>high</a:t>
            </a:r>
            <a:r>
              <a:rPr lang="fr-FR" sz="2000" dirty="0" smtClean="0"/>
              <a:t> </a:t>
            </a:r>
            <a:r>
              <a:rPr lang="fr-FR" sz="2000" dirty="0" err="1" smtClean="0">
                <a:latin typeface="Symbol" charset="2"/>
                <a:cs typeface="Symbol" charset="2"/>
              </a:rPr>
              <a:t>g</a:t>
            </a:r>
            <a:r>
              <a:rPr lang="fr-FR" sz="2000" dirty="0" err="1" smtClean="0"/>
              <a:t>-ray</a:t>
            </a:r>
            <a:r>
              <a:rPr lang="fr-FR" sz="2000" dirty="0" smtClean="0"/>
              <a:t> </a:t>
            </a:r>
            <a:r>
              <a:rPr lang="fr-FR" sz="2000" dirty="0" err="1" smtClean="0"/>
              <a:t>multiplicities</a:t>
            </a:r>
            <a:endParaRPr lang="fr-FR" sz="2000" dirty="0" smtClean="0"/>
          </a:p>
          <a:p>
            <a:r>
              <a:rPr lang="fr-FR" sz="2000" dirty="0" err="1" smtClean="0"/>
              <a:t>Efficiency</a:t>
            </a:r>
            <a:r>
              <a:rPr lang="fr-FR" sz="2000" dirty="0" smtClean="0"/>
              <a:t> ~10%</a:t>
            </a:r>
            <a:endParaRPr lang="fr-FR" sz="2000" dirty="0"/>
          </a:p>
        </p:txBody>
      </p:sp>
      <p:sp>
        <p:nvSpPr>
          <p:cNvPr id="3" name="ZoneTexte 2"/>
          <p:cNvSpPr txBox="1"/>
          <p:nvPr/>
        </p:nvSpPr>
        <p:spPr>
          <a:xfrm>
            <a:off x="6845300" y="2885043"/>
            <a:ext cx="1712015" cy="369332"/>
          </a:xfrm>
          <a:prstGeom prst="rect">
            <a:avLst/>
          </a:prstGeom>
          <a:noFill/>
        </p:spPr>
        <p:txBody>
          <a:bodyPr wrap="none" rtlCol="0">
            <a:spAutoFit/>
          </a:bodyPr>
          <a:lstStyle/>
          <a:p>
            <a:r>
              <a:rPr lang="fr-FR" dirty="0" smtClean="0"/>
              <a:t>GAMMASPHERE</a:t>
            </a:r>
            <a:endParaRPr lang="fr-FR" dirty="0"/>
          </a:p>
        </p:txBody>
      </p:sp>
      <p:sp>
        <p:nvSpPr>
          <p:cNvPr id="20" name="ZoneTexte 19"/>
          <p:cNvSpPr txBox="1"/>
          <p:nvPr/>
        </p:nvSpPr>
        <p:spPr>
          <a:xfrm>
            <a:off x="7156890" y="5146158"/>
            <a:ext cx="1184940" cy="369332"/>
          </a:xfrm>
          <a:prstGeom prst="rect">
            <a:avLst/>
          </a:prstGeom>
          <a:noFill/>
        </p:spPr>
        <p:txBody>
          <a:bodyPr wrap="none" rtlCol="0">
            <a:spAutoFit/>
          </a:bodyPr>
          <a:lstStyle/>
          <a:p>
            <a:r>
              <a:rPr lang="fr-FR" dirty="0" smtClean="0"/>
              <a:t>EUROBALL</a:t>
            </a:r>
            <a:endParaRPr lang="fr-FR" dirty="0"/>
          </a:p>
        </p:txBody>
      </p:sp>
    </p:spTree>
    <p:extLst>
      <p:ext uri="{BB962C8B-B14F-4D97-AF65-F5344CB8AC3E}">
        <p14:creationId xmlns:p14="http://schemas.microsoft.com/office/powerpoint/2010/main" val="29465545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5562"/>
            <a:ext cx="8229600" cy="1143000"/>
          </a:xfrm>
        </p:spPr>
        <p:txBody>
          <a:bodyPr>
            <a:normAutofit/>
          </a:bodyPr>
          <a:lstStyle/>
          <a:p>
            <a:r>
              <a:rPr lang="fr-FR" sz="3200" dirty="0" smtClean="0"/>
              <a:t>Evolution of </a:t>
            </a:r>
            <a:r>
              <a:rPr lang="fr-FR" sz="3200" dirty="0" err="1" smtClean="0">
                <a:latin typeface="Symbol" charset="2"/>
                <a:cs typeface="Symbol" charset="2"/>
              </a:rPr>
              <a:t>g</a:t>
            </a:r>
            <a:r>
              <a:rPr lang="fr-FR" sz="3200" dirty="0" err="1" smtClean="0"/>
              <a:t>-ray</a:t>
            </a:r>
            <a:r>
              <a:rPr lang="fr-FR" sz="3200" dirty="0" smtClean="0"/>
              <a:t> </a:t>
            </a:r>
            <a:r>
              <a:rPr lang="fr-FR" sz="3200" dirty="0" err="1" smtClean="0"/>
              <a:t>sectroscopy</a:t>
            </a:r>
            <a:r>
              <a:rPr lang="fr-FR" sz="3200" dirty="0" smtClean="0"/>
              <a:t>: </a:t>
            </a:r>
            <a:br>
              <a:rPr lang="fr-FR" sz="3200" dirty="0" smtClean="0"/>
            </a:br>
            <a:r>
              <a:rPr lang="fr-FR" sz="3200" dirty="0" err="1" smtClean="0"/>
              <a:t>Arrays</a:t>
            </a:r>
            <a:r>
              <a:rPr lang="fr-FR" sz="3200" dirty="0" smtClean="0"/>
              <a:t> of </a:t>
            </a:r>
            <a:r>
              <a:rPr lang="fr-FR" sz="3200" dirty="0" err="1" smtClean="0"/>
              <a:t>segmented</a:t>
            </a:r>
            <a:r>
              <a:rPr lang="fr-FR" sz="3200" dirty="0" smtClean="0"/>
              <a:t> Ge detectors</a:t>
            </a:r>
            <a:endParaRPr lang="fr-FR" sz="3200" dirty="0"/>
          </a:p>
        </p:txBody>
      </p:sp>
      <p:pic>
        <p:nvPicPr>
          <p:cNvPr id="5" name="Espace réservé du contenu 4" descr="exogam-array8.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479565" y="1163638"/>
            <a:ext cx="4276866" cy="2352112"/>
          </a:xfrm>
        </p:spPr>
      </p:pic>
      <p:pic>
        <p:nvPicPr>
          <p:cNvPr id="10" name="Picture 3" descr="folie00_0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949" y="1163638"/>
            <a:ext cx="2400300" cy="235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9" name="Picture 11" descr="Frame16Det03_3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726127"/>
            <a:ext cx="2804232" cy="199130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r 17"/>
          <p:cNvGrpSpPr/>
          <p:nvPr/>
        </p:nvGrpSpPr>
        <p:grpSpPr>
          <a:xfrm>
            <a:off x="6007113" y="1132642"/>
            <a:ext cx="2960002" cy="4849784"/>
            <a:chOff x="4838701" y="313220"/>
            <a:chExt cx="4305300" cy="6544781"/>
          </a:xfrm>
        </p:grpSpPr>
        <p:graphicFrame>
          <p:nvGraphicFramePr>
            <p:cNvPr id="12" name="Object 5"/>
            <p:cNvGraphicFramePr>
              <a:graphicFrameLocks noChangeAspect="1"/>
            </p:cNvGraphicFramePr>
            <p:nvPr>
              <p:extLst>
                <p:ext uri="{D42A27DB-BD31-4B8C-83A1-F6EECF244321}">
                  <p14:modId xmlns:p14="http://schemas.microsoft.com/office/powerpoint/2010/main" val="3449731727"/>
                </p:ext>
              </p:extLst>
            </p:nvPr>
          </p:nvGraphicFramePr>
          <p:xfrm>
            <a:off x="4857751" y="3800475"/>
            <a:ext cx="4286250" cy="3057526"/>
          </p:xfrm>
          <a:graphic>
            <a:graphicData uri="http://schemas.openxmlformats.org/presentationml/2006/ole">
              <mc:AlternateContent xmlns:mc="http://schemas.openxmlformats.org/markup-compatibility/2006">
                <mc:Choice xmlns:v="urn:schemas-microsoft-com:vml" Requires="v">
                  <p:oleObj spid="_x0000_s2389" name="Chart" r:id="rId6" imgW="4267581" imgH="2896006" progId="Excel.Chart.8">
                    <p:embed/>
                  </p:oleObj>
                </mc:Choice>
                <mc:Fallback>
                  <p:oleObj name="Chart" r:id="rId6" imgW="4267581" imgH="2896006"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1" y="3800475"/>
                          <a:ext cx="4286250" cy="3057526"/>
                        </a:xfrm>
                        <a:prstGeom prst="rect">
                          <a:avLst/>
                        </a:prstGeom>
                        <a:noFill/>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3751188318"/>
                </p:ext>
              </p:extLst>
            </p:nvPr>
          </p:nvGraphicFramePr>
          <p:xfrm>
            <a:off x="4838701" y="313220"/>
            <a:ext cx="4305300" cy="3067049"/>
          </p:xfrm>
          <a:graphic>
            <a:graphicData uri="http://schemas.openxmlformats.org/presentationml/2006/ole">
              <mc:AlternateContent xmlns:mc="http://schemas.openxmlformats.org/markup-compatibility/2006">
                <mc:Choice xmlns:v="urn:schemas-microsoft-com:vml" Requires="v">
                  <p:oleObj spid="_x0000_s2390" name="Chart" r:id="rId8" imgW="4286631" imgH="2905354" progId="Excel.Chart.8">
                    <p:embed/>
                  </p:oleObj>
                </mc:Choice>
                <mc:Fallback>
                  <p:oleObj name="Chart" r:id="rId8" imgW="4286631" imgH="2905354" progId="Excel.Char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1" y="313220"/>
                          <a:ext cx="4305300" cy="3067049"/>
                        </a:xfrm>
                        <a:prstGeom prst="rect">
                          <a:avLst/>
                        </a:prstGeom>
                        <a:noFill/>
                      </p:spPr>
                    </p:pic>
                  </p:oleObj>
                </mc:Fallback>
              </mc:AlternateContent>
            </a:graphicData>
          </a:graphic>
        </p:graphicFrame>
        <p:sp>
          <p:nvSpPr>
            <p:cNvPr id="14" name="Text Box 8"/>
            <p:cNvSpPr txBox="1">
              <a:spLocks noChangeArrowheads="1"/>
            </p:cNvSpPr>
            <p:nvPr/>
          </p:nvSpPr>
          <p:spPr bwMode="auto">
            <a:xfrm rot="16200000">
              <a:off x="6226039" y="4585300"/>
              <a:ext cx="938487" cy="41631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pPr>
              <a:r>
                <a:rPr lang="en-US" sz="1400">
                  <a:solidFill>
                    <a:srgbClr val="000000"/>
                  </a:solidFill>
                  <a:latin typeface="Times" charset="0"/>
                </a:rPr>
                <a:t>2</a:t>
              </a:r>
              <a:r>
                <a:rPr lang="en-US" sz="1400" baseline="-25000">
                  <a:solidFill>
                    <a:srgbClr val="000000"/>
                  </a:solidFill>
                  <a:latin typeface="Times" charset="0"/>
                </a:rPr>
                <a:t>2</a:t>
              </a:r>
              <a:r>
                <a:rPr lang="en-US" sz="1400" baseline="30000">
                  <a:solidFill>
                    <a:srgbClr val="000000"/>
                  </a:solidFill>
                  <a:latin typeface="Times" charset="0"/>
                </a:rPr>
                <a:t>+</a:t>
              </a:r>
              <a:r>
                <a:rPr lang="en-US" sz="1400">
                  <a:solidFill>
                    <a:srgbClr val="000000"/>
                  </a:solidFill>
                  <a:latin typeface="Times" charset="0"/>
                  <a:sym typeface="Symbol" charset="0"/>
                </a:rPr>
                <a:t>2</a:t>
              </a:r>
              <a:r>
                <a:rPr lang="en-US" sz="1400" baseline="30000">
                  <a:solidFill>
                    <a:srgbClr val="000000"/>
                  </a:solidFill>
                  <a:latin typeface="Times" charset="0"/>
                  <a:sym typeface="Symbol" charset="0"/>
                </a:rPr>
                <a:t>+</a:t>
              </a:r>
              <a:endParaRPr lang="en-US" sz="1400" baseline="30000">
                <a:solidFill>
                  <a:srgbClr val="000000"/>
                </a:solidFill>
                <a:latin typeface="Times" charset="0"/>
              </a:endParaRPr>
            </a:p>
          </p:txBody>
        </p:sp>
        <p:sp>
          <p:nvSpPr>
            <p:cNvPr id="13" name="Text Box 7"/>
            <p:cNvSpPr txBox="1">
              <a:spLocks noChangeArrowheads="1"/>
            </p:cNvSpPr>
            <p:nvPr/>
          </p:nvSpPr>
          <p:spPr bwMode="auto">
            <a:xfrm rot="16200000">
              <a:off x="5806981" y="4004275"/>
              <a:ext cx="862201" cy="41631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pPr>
              <a:r>
                <a:rPr lang="en-US" sz="1400">
                  <a:solidFill>
                    <a:srgbClr val="000000"/>
                  </a:solidFill>
                  <a:latin typeface="Times" charset="0"/>
                </a:rPr>
                <a:t>2</a:t>
              </a:r>
              <a:r>
                <a:rPr lang="en-US" sz="1400" baseline="30000">
                  <a:solidFill>
                    <a:srgbClr val="000000"/>
                  </a:solidFill>
                  <a:latin typeface="Times" charset="0"/>
                </a:rPr>
                <a:t>+</a:t>
              </a:r>
              <a:r>
                <a:rPr lang="en-US" sz="1400">
                  <a:solidFill>
                    <a:srgbClr val="000000"/>
                  </a:solidFill>
                  <a:latin typeface="Times" charset="0"/>
                  <a:sym typeface="Symbol" charset="0"/>
                </a:rPr>
                <a:t>0</a:t>
              </a:r>
              <a:r>
                <a:rPr lang="en-US" sz="1400" baseline="30000">
                  <a:solidFill>
                    <a:srgbClr val="000000"/>
                  </a:solidFill>
                  <a:latin typeface="Times" charset="0"/>
                  <a:sym typeface="Symbol" charset="0"/>
                </a:rPr>
                <a:t>+</a:t>
              </a:r>
              <a:endParaRPr lang="en-US" sz="1400" baseline="30000">
                <a:solidFill>
                  <a:srgbClr val="000000"/>
                </a:solidFill>
                <a:latin typeface="Times" charset="0"/>
              </a:endParaRPr>
            </a:p>
          </p:txBody>
        </p:sp>
        <p:sp>
          <p:nvSpPr>
            <p:cNvPr id="15" name="Text Box 9"/>
            <p:cNvSpPr txBox="1">
              <a:spLocks noChangeArrowheads="1"/>
            </p:cNvSpPr>
            <p:nvPr/>
          </p:nvSpPr>
          <p:spPr bwMode="auto">
            <a:xfrm rot="16200000">
              <a:off x="6492782" y="4499575"/>
              <a:ext cx="862201" cy="41631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pPr>
              <a:r>
                <a:rPr lang="en-US" sz="1400">
                  <a:solidFill>
                    <a:srgbClr val="000000"/>
                  </a:solidFill>
                  <a:latin typeface="Times" charset="0"/>
                </a:rPr>
                <a:t>4</a:t>
              </a:r>
              <a:r>
                <a:rPr lang="en-US" sz="1400" baseline="30000">
                  <a:solidFill>
                    <a:srgbClr val="000000"/>
                  </a:solidFill>
                  <a:latin typeface="Times" charset="0"/>
                </a:rPr>
                <a:t>+</a:t>
              </a:r>
              <a:r>
                <a:rPr lang="en-US" sz="1400">
                  <a:solidFill>
                    <a:srgbClr val="000000"/>
                  </a:solidFill>
                  <a:latin typeface="Times" charset="0"/>
                  <a:sym typeface="Symbol" charset="0"/>
                </a:rPr>
                <a:t>2</a:t>
              </a:r>
              <a:r>
                <a:rPr lang="en-US" sz="1400" baseline="30000">
                  <a:solidFill>
                    <a:srgbClr val="000000"/>
                  </a:solidFill>
                  <a:latin typeface="Times" charset="0"/>
                  <a:sym typeface="Symbol" charset="0"/>
                </a:rPr>
                <a:t>+</a:t>
              </a:r>
              <a:endParaRPr lang="en-US" sz="1400" baseline="30000">
                <a:solidFill>
                  <a:srgbClr val="000000"/>
                </a:solidFill>
                <a:latin typeface="Times" charset="0"/>
              </a:endParaRPr>
            </a:p>
          </p:txBody>
        </p:sp>
        <p:sp>
          <p:nvSpPr>
            <p:cNvPr id="16" name="Text Box 10"/>
            <p:cNvSpPr txBox="1">
              <a:spLocks noChangeArrowheads="1"/>
            </p:cNvSpPr>
            <p:nvPr/>
          </p:nvSpPr>
          <p:spPr bwMode="auto">
            <a:xfrm rot="16200000">
              <a:off x="7046819" y="4901213"/>
              <a:ext cx="862201" cy="41631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pPr>
              <a:r>
                <a:rPr lang="en-US" sz="1400" dirty="0">
                  <a:solidFill>
                    <a:srgbClr val="000000"/>
                  </a:solidFill>
                  <a:latin typeface="Times" charset="0"/>
                </a:rPr>
                <a:t>6</a:t>
              </a:r>
              <a:r>
                <a:rPr lang="en-US" sz="1400" baseline="30000" dirty="0">
                  <a:solidFill>
                    <a:srgbClr val="000000"/>
                  </a:solidFill>
                  <a:latin typeface="Times" charset="0"/>
                </a:rPr>
                <a:t>+</a:t>
              </a:r>
              <a:r>
                <a:rPr lang="en-US" sz="1400" dirty="0">
                  <a:solidFill>
                    <a:srgbClr val="000000"/>
                  </a:solidFill>
                  <a:latin typeface="Times" charset="0"/>
                  <a:sym typeface="Symbol" charset="0"/>
                </a:rPr>
                <a:t>4</a:t>
              </a:r>
              <a:r>
                <a:rPr lang="en-US" sz="1400" baseline="30000" dirty="0">
                  <a:solidFill>
                    <a:srgbClr val="000000"/>
                  </a:solidFill>
                  <a:latin typeface="Times" charset="0"/>
                  <a:sym typeface="Symbol" charset="0"/>
                </a:rPr>
                <a:t>+</a:t>
              </a:r>
              <a:endParaRPr lang="en-US" sz="1400" baseline="30000" dirty="0">
                <a:solidFill>
                  <a:srgbClr val="000000"/>
                </a:solidFill>
                <a:latin typeface="Times" charset="0"/>
              </a:endParaRPr>
            </a:p>
          </p:txBody>
        </p:sp>
        <p:sp>
          <p:nvSpPr>
            <p:cNvPr id="17" name="Text Box 11"/>
            <p:cNvSpPr txBox="1">
              <a:spLocks noChangeArrowheads="1"/>
            </p:cNvSpPr>
            <p:nvPr/>
          </p:nvSpPr>
          <p:spPr bwMode="auto">
            <a:xfrm rot="16200000">
              <a:off x="7750039" y="4929787"/>
              <a:ext cx="938487" cy="41631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pPr>
              <a:r>
                <a:rPr lang="en-US" sz="1400" dirty="0">
                  <a:solidFill>
                    <a:srgbClr val="000000"/>
                  </a:solidFill>
                  <a:latin typeface="Times" charset="0"/>
                </a:rPr>
                <a:t>2</a:t>
              </a:r>
              <a:r>
                <a:rPr lang="en-US" sz="1400" baseline="-25000" dirty="0">
                  <a:solidFill>
                    <a:srgbClr val="000000"/>
                  </a:solidFill>
                  <a:latin typeface="Times" charset="0"/>
                </a:rPr>
                <a:t>2</a:t>
              </a:r>
              <a:r>
                <a:rPr lang="en-US" sz="1400" baseline="30000" dirty="0">
                  <a:solidFill>
                    <a:srgbClr val="000000"/>
                  </a:solidFill>
                  <a:latin typeface="Times" charset="0"/>
                </a:rPr>
                <a:t>+</a:t>
              </a:r>
              <a:r>
                <a:rPr lang="en-US" sz="1400" dirty="0">
                  <a:solidFill>
                    <a:srgbClr val="000000"/>
                  </a:solidFill>
                  <a:latin typeface="Times" charset="0"/>
                  <a:sym typeface="Symbol" charset="0"/>
                </a:rPr>
                <a:t>0</a:t>
              </a:r>
              <a:r>
                <a:rPr lang="en-US" sz="1400" baseline="30000" dirty="0">
                  <a:solidFill>
                    <a:srgbClr val="000000"/>
                  </a:solidFill>
                  <a:latin typeface="Times" charset="0"/>
                  <a:sym typeface="Symbol" charset="0"/>
                </a:rPr>
                <a:t>+</a:t>
              </a:r>
              <a:endParaRPr lang="en-US" sz="1400" baseline="30000" dirty="0">
                <a:solidFill>
                  <a:srgbClr val="000000"/>
                </a:solidFill>
                <a:latin typeface="Times" charset="0"/>
              </a:endParaRPr>
            </a:p>
          </p:txBody>
        </p:sp>
      </p:grpSp>
      <p:sp>
        <p:nvSpPr>
          <p:cNvPr id="19" name="ZoneTexte 18"/>
          <p:cNvSpPr txBox="1"/>
          <p:nvPr/>
        </p:nvSpPr>
        <p:spPr>
          <a:xfrm>
            <a:off x="1125132" y="3557534"/>
            <a:ext cx="1046568" cy="369332"/>
          </a:xfrm>
          <a:prstGeom prst="rect">
            <a:avLst/>
          </a:prstGeom>
          <a:noFill/>
        </p:spPr>
        <p:txBody>
          <a:bodyPr wrap="none" rtlCol="0">
            <a:spAutoFit/>
          </a:bodyPr>
          <a:lstStyle/>
          <a:p>
            <a:r>
              <a:rPr lang="fr-FR" dirty="0" smtClean="0"/>
              <a:t>EXOGAM</a:t>
            </a:r>
            <a:endParaRPr lang="fr-FR" dirty="0"/>
          </a:p>
        </p:txBody>
      </p:sp>
      <p:sp>
        <p:nvSpPr>
          <p:cNvPr id="20" name="ZoneTexte 19"/>
          <p:cNvSpPr txBox="1"/>
          <p:nvPr/>
        </p:nvSpPr>
        <p:spPr>
          <a:xfrm>
            <a:off x="3511257" y="3536302"/>
            <a:ext cx="1107996" cy="369332"/>
          </a:xfrm>
          <a:prstGeom prst="rect">
            <a:avLst/>
          </a:prstGeom>
          <a:noFill/>
        </p:spPr>
        <p:txBody>
          <a:bodyPr wrap="none" rtlCol="0">
            <a:spAutoFit/>
          </a:bodyPr>
          <a:lstStyle/>
          <a:p>
            <a:r>
              <a:rPr lang="fr-FR" dirty="0" smtClean="0">
                <a:solidFill>
                  <a:srgbClr val="FFFFFF"/>
                </a:solidFill>
              </a:rPr>
              <a:t>MINIBALL</a:t>
            </a:r>
            <a:endParaRPr lang="fr-FR" dirty="0">
              <a:solidFill>
                <a:srgbClr val="FFFFFF"/>
              </a:solidFill>
            </a:endParaRPr>
          </a:p>
        </p:txBody>
      </p:sp>
      <p:sp>
        <p:nvSpPr>
          <p:cNvPr id="21" name="ZoneTexte 20"/>
          <p:cNvSpPr txBox="1"/>
          <p:nvPr/>
        </p:nvSpPr>
        <p:spPr>
          <a:xfrm>
            <a:off x="3390449" y="6395661"/>
            <a:ext cx="684803" cy="369332"/>
          </a:xfrm>
          <a:prstGeom prst="rect">
            <a:avLst/>
          </a:prstGeom>
          <a:noFill/>
        </p:spPr>
        <p:txBody>
          <a:bodyPr wrap="none" rtlCol="0">
            <a:spAutoFit/>
          </a:bodyPr>
          <a:lstStyle/>
          <a:p>
            <a:r>
              <a:rPr lang="fr-FR" dirty="0" err="1" smtClean="0"/>
              <a:t>SeGA</a:t>
            </a:r>
            <a:endParaRPr lang="fr-FR" dirty="0"/>
          </a:p>
        </p:txBody>
      </p:sp>
      <p:pic>
        <p:nvPicPr>
          <p:cNvPr id="22" name="Picture 9" descr="exogam_cry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75" y="3557534"/>
            <a:ext cx="935038"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crysta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9288" y="4726126"/>
            <a:ext cx="1093235" cy="16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p:cNvPicPr>
            <a:picLocks noChangeAspect="1" noChangeArrowheads="1"/>
          </p:cNvPicPr>
          <p:nvPr/>
        </p:nvPicPr>
        <p:blipFill>
          <a:blip r:embed="rId12">
            <a:extLst>
              <a:ext uri="{28A0092B-C50C-407E-A947-70E740481C1C}">
                <a14:useLocalDpi xmlns:a14="http://schemas.microsoft.com/office/drawing/2010/main" val="0"/>
              </a:ext>
            </a:extLst>
          </a:blip>
          <a:srcRect l="32521" r="34959" b="30132"/>
          <a:stretch>
            <a:fillRect/>
          </a:stretch>
        </p:blipFill>
        <p:spPr bwMode="auto">
          <a:xfrm>
            <a:off x="4821923" y="3557534"/>
            <a:ext cx="8794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lèche vers le bas 24"/>
          <p:cNvSpPr/>
          <p:nvPr/>
        </p:nvSpPr>
        <p:spPr>
          <a:xfrm>
            <a:off x="7426673" y="3279288"/>
            <a:ext cx="372852" cy="4729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4539787" y="6059795"/>
            <a:ext cx="4458921" cy="707886"/>
          </a:xfrm>
          <a:prstGeom prst="rect">
            <a:avLst/>
          </a:prstGeom>
          <a:noFill/>
        </p:spPr>
        <p:txBody>
          <a:bodyPr wrap="square" rtlCol="0">
            <a:spAutoFit/>
          </a:bodyPr>
          <a:lstStyle/>
          <a:p>
            <a:r>
              <a:rPr lang="fr-FR" sz="2000" dirty="0" err="1" smtClean="0"/>
              <a:t>Optimized</a:t>
            </a:r>
            <a:r>
              <a:rPr lang="fr-FR" sz="2000" dirty="0" smtClean="0"/>
              <a:t> for Doppler correction </a:t>
            </a:r>
            <a:r>
              <a:rPr lang="fr-FR" sz="2000" dirty="0" err="1" smtClean="0"/>
              <a:t>at</a:t>
            </a:r>
            <a:r>
              <a:rPr lang="fr-FR" sz="2000" dirty="0" smtClean="0"/>
              <a:t> </a:t>
            </a:r>
            <a:r>
              <a:rPr lang="fr-FR" sz="2000" dirty="0" err="1" smtClean="0"/>
              <a:t>low</a:t>
            </a:r>
            <a:r>
              <a:rPr lang="fr-FR" sz="2000" dirty="0" smtClean="0"/>
              <a:t> </a:t>
            </a:r>
            <a:r>
              <a:rPr lang="fr-FR" sz="2000" dirty="0" err="1" smtClean="0">
                <a:latin typeface="Symbol" charset="2"/>
                <a:cs typeface="Symbol" charset="2"/>
              </a:rPr>
              <a:t>g</a:t>
            </a:r>
            <a:r>
              <a:rPr lang="fr-FR" sz="2000" dirty="0" err="1" smtClean="0"/>
              <a:t>-ray</a:t>
            </a:r>
            <a:r>
              <a:rPr lang="fr-FR" sz="2000" dirty="0" smtClean="0"/>
              <a:t> </a:t>
            </a:r>
            <a:r>
              <a:rPr lang="fr-FR" sz="2000" dirty="0" err="1" smtClean="0"/>
              <a:t>multiplicities</a:t>
            </a:r>
            <a:r>
              <a:rPr lang="fr-FR" sz="2000" dirty="0" smtClean="0"/>
              <a:t>: </a:t>
            </a:r>
            <a:r>
              <a:rPr lang="fr-FR" sz="2000" dirty="0" err="1" smtClean="0"/>
              <a:t>Efficiency</a:t>
            </a:r>
            <a:r>
              <a:rPr lang="fr-FR" sz="2000" dirty="0" smtClean="0"/>
              <a:t> ~ 20%</a:t>
            </a:r>
            <a:endParaRPr lang="fr-FR" sz="2000" dirty="0"/>
          </a:p>
        </p:txBody>
      </p:sp>
    </p:spTree>
    <p:extLst>
      <p:ext uri="{BB962C8B-B14F-4D97-AF65-F5344CB8AC3E}">
        <p14:creationId xmlns:p14="http://schemas.microsoft.com/office/powerpoint/2010/main" val="25034594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525" y="58738"/>
            <a:ext cx="8937875" cy="1143000"/>
          </a:xfrm>
        </p:spPr>
        <p:txBody>
          <a:bodyPr>
            <a:noAutofit/>
          </a:bodyPr>
          <a:lstStyle/>
          <a:p>
            <a:r>
              <a:rPr lang="fr-FR" sz="3600" dirty="0" smtClean="0"/>
              <a:t>How to combine the </a:t>
            </a:r>
            <a:r>
              <a:rPr lang="fr-FR" sz="3600" dirty="0" err="1" smtClean="0"/>
              <a:t>properties</a:t>
            </a:r>
            <a:r>
              <a:rPr lang="fr-FR" sz="3600" dirty="0" smtClean="0"/>
              <a:t> of </a:t>
            </a:r>
            <a:r>
              <a:rPr lang="fr-FR" sz="3600" dirty="0" err="1" smtClean="0"/>
              <a:t>both</a:t>
            </a:r>
            <a:r>
              <a:rPr lang="fr-FR" sz="3600" dirty="0" smtClean="0"/>
              <a:t> types of </a:t>
            </a:r>
            <a:r>
              <a:rPr lang="fr-FR" sz="3600" dirty="0" err="1" smtClean="0"/>
              <a:t>arrays</a:t>
            </a:r>
            <a:r>
              <a:rPr lang="fr-FR" sz="3600" dirty="0" smtClean="0"/>
              <a:t> &amp; </a:t>
            </a:r>
            <a:r>
              <a:rPr lang="fr-FR" sz="3600" dirty="0" err="1" smtClean="0"/>
              <a:t>enhance</a:t>
            </a:r>
            <a:r>
              <a:rPr lang="fr-FR" sz="3600" dirty="0" smtClean="0"/>
              <a:t> the </a:t>
            </a:r>
            <a:r>
              <a:rPr lang="fr-FR" sz="3600" dirty="0" err="1" smtClean="0"/>
              <a:t>overall</a:t>
            </a:r>
            <a:r>
              <a:rPr lang="fr-FR" sz="3600" dirty="0" smtClean="0"/>
              <a:t> performance  ?</a:t>
            </a:r>
            <a:endParaRPr lang="fr-FR" sz="3600" dirty="0"/>
          </a:p>
        </p:txBody>
      </p:sp>
      <p:grpSp>
        <p:nvGrpSpPr>
          <p:cNvPr id="4" name="Grouper 3"/>
          <p:cNvGrpSpPr/>
          <p:nvPr/>
        </p:nvGrpSpPr>
        <p:grpSpPr>
          <a:xfrm>
            <a:off x="927828" y="3735532"/>
            <a:ext cx="2866224" cy="2785570"/>
            <a:chOff x="927828" y="3735532"/>
            <a:chExt cx="2866224" cy="2785570"/>
          </a:xfrm>
        </p:grpSpPr>
        <p:pic>
          <p:nvPicPr>
            <p:cNvPr id="6" name="Picture 8" descr="compar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300" b="89700" l="0" r="92611"/>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7828" y="3735532"/>
              <a:ext cx="2866224" cy="278557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9" name="Forme libre 8"/>
            <p:cNvSpPr/>
            <p:nvPr/>
          </p:nvSpPr>
          <p:spPr>
            <a:xfrm>
              <a:off x="2242277" y="3813107"/>
              <a:ext cx="768350" cy="457200"/>
            </a:xfrm>
            <a:custGeom>
              <a:avLst/>
              <a:gdLst>
                <a:gd name="connsiteX0" fmla="*/ 0 w 768350"/>
                <a:gd name="connsiteY0" fmla="*/ 222250 h 438150"/>
                <a:gd name="connsiteX1" fmla="*/ 177800 w 768350"/>
                <a:gd name="connsiteY1" fmla="*/ 0 h 438150"/>
                <a:gd name="connsiteX2" fmla="*/ 768350 w 768350"/>
                <a:gd name="connsiteY2" fmla="*/ 438150 h 438150"/>
              </a:gdLst>
              <a:ahLst/>
              <a:cxnLst>
                <a:cxn ang="0">
                  <a:pos x="connsiteX0" y="connsiteY0"/>
                </a:cxn>
                <a:cxn ang="0">
                  <a:pos x="connsiteX1" y="connsiteY1"/>
                </a:cxn>
                <a:cxn ang="0">
                  <a:pos x="connsiteX2" y="connsiteY2"/>
                </a:cxn>
              </a:cxnLst>
              <a:rect l="l" t="t" r="r" b="b"/>
              <a:pathLst>
                <a:path w="768350" h="438150">
                  <a:moveTo>
                    <a:pt x="0" y="222250"/>
                  </a:moveTo>
                  <a:lnTo>
                    <a:pt x="177800" y="0"/>
                  </a:lnTo>
                  <a:lnTo>
                    <a:pt x="768350" y="438150"/>
                  </a:lnTo>
                </a:path>
              </a:pathLst>
            </a:custGeom>
            <a:ln>
              <a:solidFill>
                <a:srgbClr val="F6C70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Forme libre 9"/>
            <p:cNvSpPr/>
            <p:nvPr/>
          </p:nvSpPr>
          <p:spPr>
            <a:xfrm>
              <a:off x="2391502" y="3835332"/>
              <a:ext cx="593725" cy="466725"/>
            </a:xfrm>
            <a:custGeom>
              <a:avLst/>
              <a:gdLst>
                <a:gd name="connsiteX0" fmla="*/ 533400 w 593725"/>
                <a:gd name="connsiteY0" fmla="*/ 466725 h 466725"/>
                <a:gd name="connsiteX1" fmla="*/ 593725 w 593725"/>
                <a:gd name="connsiteY1" fmla="*/ 434975 h 466725"/>
                <a:gd name="connsiteX2" fmla="*/ 31750 w 593725"/>
                <a:gd name="connsiteY2" fmla="*/ 0 h 466725"/>
                <a:gd name="connsiteX3" fmla="*/ 0 w 593725"/>
                <a:gd name="connsiteY3" fmla="*/ 50800 h 466725"/>
                <a:gd name="connsiteX4" fmla="*/ 533400 w 5937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725" h="466725">
                  <a:moveTo>
                    <a:pt x="533400" y="466725"/>
                  </a:moveTo>
                  <a:lnTo>
                    <a:pt x="593725" y="434975"/>
                  </a:lnTo>
                  <a:lnTo>
                    <a:pt x="31750" y="0"/>
                  </a:lnTo>
                  <a:lnTo>
                    <a:pt x="0" y="50800"/>
                  </a:lnTo>
                  <a:lnTo>
                    <a:pt x="533400" y="466725"/>
                  </a:lnTo>
                  <a:close/>
                </a:path>
              </a:pathLst>
            </a:cu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orme libre 10"/>
            <p:cNvSpPr/>
            <p:nvPr/>
          </p:nvSpPr>
          <p:spPr>
            <a:xfrm>
              <a:off x="2295193" y="3900948"/>
              <a:ext cx="247650" cy="127000"/>
            </a:xfrm>
            <a:custGeom>
              <a:avLst/>
              <a:gdLst>
                <a:gd name="connsiteX0" fmla="*/ 0 w 247650"/>
                <a:gd name="connsiteY0" fmla="*/ 120650 h 127000"/>
                <a:gd name="connsiteX1" fmla="*/ 247650 w 247650"/>
                <a:gd name="connsiteY1" fmla="*/ 127000 h 127000"/>
                <a:gd name="connsiteX2" fmla="*/ 98425 w 247650"/>
                <a:gd name="connsiteY2" fmla="*/ 0 h 127000"/>
                <a:gd name="connsiteX3" fmla="*/ 0 w 247650"/>
                <a:gd name="connsiteY3" fmla="*/ 120650 h 127000"/>
              </a:gdLst>
              <a:ahLst/>
              <a:cxnLst>
                <a:cxn ang="0">
                  <a:pos x="connsiteX0" y="connsiteY0"/>
                </a:cxn>
                <a:cxn ang="0">
                  <a:pos x="connsiteX1" y="connsiteY1"/>
                </a:cxn>
                <a:cxn ang="0">
                  <a:pos x="connsiteX2" y="connsiteY2"/>
                </a:cxn>
                <a:cxn ang="0">
                  <a:pos x="connsiteX3" y="connsiteY3"/>
                </a:cxn>
              </a:cxnLst>
              <a:rect l="l" t="t" r="r" b="b"/>
              <a:pathLst>
                <a:path w="247650" h="127000">
                  <a:moveTo>
                    <a:pt x="0" y="120650"/>
                  </a:moveTo>
                  <a:lnTo>
                    <a:pt x="247650" y="127000"/>
                  </a:lnTo>
                  <a:lnTo>
                    <a:pt x="98425" y="0"/>
                  </a:lnTo>
                  <a:lnTo>
                    <a:pt x="0" y="120650"/>
                  </a:lnTo>
                  <a:close/>
                </a:path>
              </a:pathLst>
            </a:custGeom>
            <a:solidFill>
              <a:srgbClr val="094189">
                <a:alpha val="79000"/>
              </a:srgbClr>
            </a:solidFill>
            <a:ln>
              <a:solidFill>
                <a:srgbClr val="0941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94189"/>
                </a:solidFill>
              </a:endParaRPr>
            </a:p>
          </p:txBody>
        </p:sp>
      </p:grpSp>
      <p:pic>
        <p:nvPicPr>
          <p:cNvPr id="12" name="Picture 10" descr="sega_140-4058_IMG-1"/>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t="-46" b="-46"/>
          <a:stretch>
            <a:fillRect/>
          </a:stretch>
        </p:blipFill>
        <p:spPr>
          <a:xfrm>
            <a:off x="2985227" y="1608849"/>
            <a:ext cx="1401912" cy="18683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 name="Flèche vers la droite 12"/>
          <p:cNvSpPr/>
          <p:nvPr/>
        </p:nvSpPr>
        <p:spPr>
          <a:xfrm rot="7610294">
            <a:off x="2986164" y="3706740"/>
            <a:ext cx="517852" cy="342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5" name="Grouper 4"/>
          <p:cNvGrpSpPr/>
          <p:nvPr/>
        </p:nvGrpSpPr>
        <p:grpSpPr>
          <a:xfrm>
            <a:off x="0" y="1608849"/>
            <a:ext cx="2257352" cy="2693208"/>
            <a:chOff x="0" y="1608849"/>
            <a:chExt cx="2257352" cy="2693208"/>
          </a:xfrm>
        </p:grpSpPr>
        <p:sp>
          <p:nvSpPr>
            <p:cNvPr id="8" name="Flèche vers la droite 7"/>
            <p:cNvSpPr/>
            <p:nvPr/>
          </p:nvSpPr>
          <p:spPr>
            <a:xfrm rot="3409705">
              <a:off x="1698170" y="3288767"/>
              <a:ext cx="517852" cy="342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 name="Grouper 2"/>
            <p:cNvGrpSpPr/>
            <p:nvPr/>
          </p:nvGrpSpPr>
          <p:grpSpPr>
            <a:xfrm>
              <a:off x="0" y="1608849"/>
              <a:ext cx="2257352" cy="2693208"/>
              <a:chOff x="0" y="1608849"/>
              <a:chExt cx="2257352" cy="2693208"/>
            </a:xfrm>
          </p:grpSpPr>
          <p:pic>
            <p:nvPicPr>
              <p:cNvPr id="7" name="Image 6" descr="euroball.png"/>
              <p:cNvPicPr>
                <a:picLocks noChangeAspect="1"/>
              </p:cNvPicPr>
              <p:nvPr/>
            </p:nvPicPr>
            <p:blipFill>
              <a:blip r:embed="rId5">
                <a:extLst>
                  <a:ext uri="{BEBA8EAE-BF5A-486C-A8C5-ECC9F3942E4B}">
                    <a14:imgProps xmlns:a14="http://schemas.microsoft.com/office/drawing/2010/main">
                      <a14:imgLayer r:embed="rId6">
                        <a14:imgEffect>
                          <a14:backgroundRemoval t="599" b="98204" l="4244" r="94695"/>
                        </a14:imgEffect>
                      </a14:imgLayer>
                    </a14:imgProps>
                  </a:ext>
                  <a:ext uri="{28A0092B-C50C-407E-A947-70E740481C1C}">
                    <a14:useLocalDpi xmlns:a14="http://schemas.microsoft.com/office/drawing/2010/main" val="0"/>
                  </a:ext>
                </a:extLst>
              </a:blip>
              <a:stretch>
                <a:fillRect/>
              </a:stretch>
            </p:blipFill>
            <p:spPr>
              <a:xfrm>
                <a:off x="0" y="1608849"/>
                <a:ext cx="2257352" cy="1999883"/>
              </a:xfrm>
              <a:prstGeom prst="rect">
                <a:avLst/>
              </a:prstGeom>
            </p:spPr>
          </p:pic>
          <p:sp>
            <p:nvSpPr>
              <p:cNvPr id="14" name="ZoneTexte 13"/>
              <p:cNvSpPr txBox="1"/>
              <p:nvPr/>
            </p:nvSpPr>
            <p:spPr>
              <a:xfrm>
                <a:off x="104525" y="3655726"/>
                <a:ext cx="1775075" cy="646331"/>
              </a:xfrm>
              <a:prstGeom prst="rect">
                <a:avLst/>
              </a:prstGeom>
              <a:noFill/>
            </p:spPr>
            <p:txBody>
              <a:bodyPr wrap="square" rtlCol="0">
                <a:spAutoFit/>
              </a:bodyPr>
              <a:lstStyle/>
              <a:p>
                <a:pPr algn="ctr"/>
                <a:r>
                  <a:rPr lang="fr-FR" dirty="0" err="1" smtClean="0"/>
                  <a:t>Remove</a:t>
                </a:r>
                <a:r>
                  <a:rPr lang="fr-FR" dirty="0" smtClean="0"/>
                  <a:t> the BGO </a:t>
                </a:r>
                <a:r>
                  <a:rPr lang="fr-FR" dirty="0" err="1" smtClean="0"/>
                  <a:t>shields</a:t>
                </a:r>
                <a:endParaRPr lang="fr-FR" dirty="0"/>
              </a:p>
            </p:txBody>
          </p:sp>
        </p:grpSp>
      </p:grpSp>
      <p:sp>
        <p:nvSpPr>
          <p:cNvPr id="15" name="ZoneTexte 14"/>
          <p:cNvSpPr txBox="1"/>
          <p:nvPr/>
        </p:nvSpPr>
        <p:spPr>
          <a:xfrm>
            <a:off x="3517900" y="3468240"/>
            <a:ext cx="1968500" cy="1754327"/>
          </a:xfrm>
          <a:prstGeom prst="rect">
            <a:avLst/>
          </a:prstGeom>
          <a:noFill/>
        </p:spPr>
        <p:txBody>
          <a:bodyPr wrap="square" rtlCol="0">
            <a:spAutoFit/>
          </a:bodyPr>
          <a:lstStyle/>
          <a:p>
            <a:pPr algn="ctr"/>
            <a:endParaRPr lang="fr-FR" dirty="0" smtClean="0"/>
          </a:p>
          <a:p>
            <a:pPr algn="ctr"/>
            <a:r>
              <a:rPr lang="fr-FR" dirty="0" smtClean="0"/>
              <a:t>Segment </a:t>
            </a:r>
            <a:r>
              <a:rPr lang="fr-FR" dirty="0" err="1" smtClean="0"/>
              <a:t>further</a:t>
            </a:r>
            <a:r>
              <a:rPr lang="fr-FR" dirty="0"/>
              <a:t> </a:t>
            </a:r>
            <a:r>
              <a:rPr lang="fr-FR" dirty="0" smtClean="0"/>
              <a:t>to </a:t>
            </a:r>
            <a:r>
              <a:rPr lang="fr-FR" dirty="0" err="1" smtClean="0"/>
              <a:t>determine</a:t>
            </a:r>
            <a:r>
              <a:rPr lang="fr-FR" dirty="0" smtClean="0"/>
              <a:t> </a:t>
            </a:r>
            <a:r>
              <a:rPr lang="fr-FR" dirty="0" smtClean="0"/>
              <a:t>the interaction </a:t>
            </a:r>
            <a:r>
              <a:rPr lang="fr-FR" dirty="0" smtClean="0"/>
              <a:t>points and </a:t>
            </a:r>
            <a:r>
              <a:rPr lang="fr-FR" dirty="0" err="1"/>
              <a:t>t</a:t>
            </a:r>
            <a:r>
              <a:rPr lang="fr-FR" dirty="0" err="1" smtClean="0"/>
              <a:t>rack</a:t>
            </a:r>
            <a:r>
              <a:rPr lang="fr-FR" dirty="0" smtClean="0"/>
              <a:t> the photons </a:t>
            </a:r>
            <a:endParaRPr lang="fr-FR" dirty="0"/>
          </a:p>
        </p:txBody>
      </p:sp>
      <p:pic>
        <p:nvPicPr>
          <p:cNvPr id="16" name="Picture 2" descr="GREAT-page-rev-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648997"/>
            <a:ext cx="3304306" cy="48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1533299" y="6336436"/>
            <a:ext cx="2954655" cy="369332"/>
          </a:xfrm>
          <a:prstGeom prst="rect">
            <a:avLst/>
          </a:prstGeom>
          <a:noFill/>
        </p:spPr>
        <p:txBody>
          <a:bodyPr wrap="none" rtlCol="0">
            <a:spAutoFit/>
          </a:bodyPr>
          <a:lstStyle/>
          <a:p>
            <a:r>
              <a:rPr lang="fr-FR" dirty="0" err="1" smtClean="0"/>
              <a:t>Increase</a:t>
            </a:r>
            <a:r>
              <a:rPr lang="fr-FR" dirty="0" smtClean="0"/>
              <a:t> count rate </a:t>
            </a:r>
            <a:r>
              <a:rPr lang="fr-FR" dirty="0" err="1" smtClean="0"/>
              <a:t>capability</a:t>
            </a:r>
            <a:r>
              <a:rPr lang="fr-FR" dirty="0" smtClean="0"/>
              <a:t> </a:t>
            </a:r>
            <a:endParaRPr lang="fr-FR" dirty="0"/>
          </a:p>
        </p:txBody>
      </p:sp>
    </p:spTree>
    <p:extLst>
      <p:ext uri="{BB962C8B-B14F-4D97-AF65-F5344CB8AC3E}">
        <p14:creationId xmlns:p14="http://schemas.microsoft.com/office/powerpoint/2010/main" val="3164383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p:bldLst>
  </p:timing>
</p:sld>
</file>

<file path=ppt/theme/theme1.xml><?xml version="1.0" encoding="utf-8"?>
<a:theme xmlns:a="http://schemas.openxmlformats.org/drawingml/2006/main" name="Noi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Noir .thmx</Template>
  <TotalTime>26530</TotalTime>
  <Words>2630</Words>
  <Application>Microsoft Macintosh PowerPoint</Application>
  <PresentationFormat>Présentation à l'écran (4:3)</PresentationFormat>
  <Paragraphs>506</Paragraphs>
  <Slides>35</Slides>
  <Notes>21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35</vt:i4>
      </vt:variant>
    </vt:vector>
  </HeadingPairs>
  <TitlesOfParts>
    <vt:vector size="37" baseType="lpstr">
      <vt:lpstr>Noir</vt:lpstr>
      <vt:lpstr>Chart</vt:lpstr>
      <vt:lpstr>AGATA – phase 2</vt:lpstr>
      <vt:lpstr>Outline</vt:lpstr>
      <vt:lpstr>The nucleus: a complex system</vt:lpstr>
      <vt:lpstr>A variety of different phenomena</vt:lpstr>
      <vt:lpstr>From nucleons, to nuclei, to stars…</vt:lpstr>
      <vt:lpstr>The most sensitive probe of the nuclear wavefunction: its EM radiation</vt:lpstr>
      <vt:lpstr>Evolution of g-ray spectroscopy:  Arrays of Compton-suppressed Ge detectors </vt:lpstr>
      <vt:lpstr>Evolution of g-ray sectroscopy:  Arrays of segmented Ge detectors</vt:lpstr>
      <vt:lpstr>How to combine the properties of both types of arrays &amp; enhance the overall performance  ?</vt:lpstr>
      <vt:lpstr>g- tracking arrays</vt:lpstr>
      <vt:lpstr>Tracking ingredients</vt:lpstr>
      <vt:lpstr>AGATA project</vt:lpstr>
      <vt:lpstr>Powers of AGATA</vt:lpstr>
      <vt:lpstr>Agata Management Board (AMB)</vt:lpstr>
      <vt:lpstr>AGATA France </vt:lpstr>
      <vt:lpstr>Demonstrator Phase (2003-2008)</vt:lpstr>
      <vt:lpstr>Construction phase 1 (2009-2020)  4/3p</vt:lpstr>
      <vt:lpstr>Achievements</vt:lpstr>
      <vt:lpstr>Achievements</vt:lpstr>
      <vt:lpstr>Some highlights</vt:lpstr>
      <vt:lpstr>Some highlights</vt:lpstr>
      <vt:lpstr>Some highlights</vt:lpstr>
      <vt:lpstr>AGATA upgrade: Physics Program</vt:lpstr>
      <vt:lpstr>Pushing the limits of Z &amp; A</vt:lpstr>
      <vt:lpstr>Pushing the limits of Z &amp; A</vt:lpstr>
      <vt:lpstr>Pushing the limits of isospin</vt:lpstr>
      <vt:lpstr>Pushing the limits of isospin</vt:lpstr>
      <vt:lpstr>Exotic shapes </vt:lpstr>
      <vt:lpstr>Exotic shapes </vt:lpstr>
      <vt:lpstr>AGATA upgrade:  Timeline &amp; Host Laboratories</vt:lpstr>
      <vt:lpstr>AGATA upgrade – Technical Details</vt:lpstr>
      <vt:lpstr>Estimated capital investment</vt:lpstr>
      <vt:lpstr>Estimated Operation Costs </vt:lpstr>
      <vt:lpstr>Upgrade manpower</vt:lpstr>
      <vt:lpstr>Conclusion &amp; Perspectives</vt:lpstr>
    </vt:vector>
  </TitlesOfParts>
  <Company>CSNSM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AGATA – phase 2</dc:title>
  <dc:creator>Araceli Lopez-Martens</dc:creator>
  <cp:lastModifiedBy>Araceli Lopez-Martens</cp:lastModifiedBy>
  <cp:revision>302</cp:revision>
  <dcterms:created xsi:type="dcterms:W3CDTF">2019-04-26T08:42:50Z</dcterms:created>
  <dcterms:modified xsi:type="dcterms:W3CDTF">2019-06-19T13:24:23Z</dcterms:modified>
</cp:coreProperties>
</file>