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4" r:id="rId2"/>
    <p:sldId id="263" r:id="rId3"/>
    <p:sldId id="275" r:id="rId4"/>
    <p:sldId id="273" r:id="rId5"/>
    <p:sldId id="264" r:id="rId6"/>
    <p:sldId id="270" r:id="rId7"/>
    <p:sldId id="279" r:id="rId8"/>
    <p:sldId id="278" r:id="rId9"/>
    <p:sldId id="265" r:id="rId10"/>
    <p:sldId id="277" r:id="rId11"/>
    <p:sldId id="260" r:id="rId12"/>
    <p:sldId id="287" r:id="rId13"/>
    <p:sldId id="266" r:id="rId14"/>
    <p:sldId id="262" r:id="rId15"/>
    <p:sldId id="259" r:id="rId16"/>
    <p:sldId id="280" r:id="rId17"/>
    <p:sldId id="281" r:id="rId18"/>
    <p:sldId id="257" r:id="rId19"/>
    <p:sldId id="258" r:id="rId20"/>
    <p:sldId id="286" r:id="rId21"/>
    <p:sldId id="267" r:id="rId22"/>
    <p:sldId id="268" r:id="rId23"/>
    <p:sldId id="276" r:id="rId24"/>
    <p:sldId id="272" r:id="rId25"/>
    <p:sldId id="285" r:id="rId26"/>
    <p:sldId id="269" r:id="rId27"/>
    <p:sldId id="282" r:id="rId28"/>
    <p:sldId id="284" r:id="rId29"/>
    <p:sldId id="283" r:id="rId30"/>
    <p:sldId id="261" r:id="rId31"/>
    <p:sldId id="288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5" autoAdjust="0"/>
    <p:restoredTop sz="94660"/>
  </p:normalViewPr>
  <p:slideViewPr>
    <p:cSldViewPr>
      <p:cViewPr>
        <p:scale>
          <a:sx n="66" d="100"/>
          <a:sy n="66" d="100"/>
        </p:scale>
        <p:origin x="-667" y="3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3E27F-7480-42DA-BA87-71617CACB2FA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8D0BB-789A-4AF3-AF55-B9E8544D2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6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8D0BB-789A-4AF3-AF55-B9E8544D2F8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84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439-3E3C-4AC5-8107-1C14943F3C40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39D3-F632-4B18-B58D-D4CB120D5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91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439-3E3C-4AC5-8107-1C14943F3C40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39D3-F632-4B18-B58D-D4CB120D5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122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439-3E3C-4AC5-8107-1C14943F3C40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39D3-F632-4B18-B58D-D4CB120D5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17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439-3E3C-4AC5-8107-1C14943F3C40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39D3-F632-4B18-B58D-D4CB120D5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71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439-3E3C-4AC5-8107-1C14943F3C40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39D3-F632-4B18-B58D-D4CB120D5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38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439-3E3C-4AC5-8107-1C14943F3C40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39D3-F632-4B18-B58D-D4CB120D5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558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439-3E3C-4AC5-8107-1C14943F3C40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39D3-F632-4B18-B58D-D4CB120D5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13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439-3E3C-4AC5-8107-1C14943F3C40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39D3-F632-4B18-B58D-D4CB120D5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01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439-3E3C-4AC5-8107-1C14943F3C40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39D3-F632-4B18-B58D-D4CB120D5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91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439-3E3C-4AC5-8107-1C14943F3C40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39D3-F632-4B18-B58D-D4CB120D5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33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439-3E3C-4AC5-8107-1C14943F3C40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39D3-F632-4B18-B58D-D4CB120D5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69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Benoit </a:t>
            </a:r>
            <a:r>
              <a:rPr lang="fr-FR" dirty="0" err="1" smtClean="0"/>
              <a:t>Lott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CENBG 26/11/21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C39D3-F632-4B18-B58D-D4CB120D579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119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PallasOccult.avi" TargetMode="External"/><Relationship Id="rId2" Type="http://schemas.openxmlformats.org/officeDocument/2006/relationships/hyperlink" Target="https://ericfrappa.com/euraster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0646"/>
            <a:ext cx="9144000" cy="730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404664"/>
            <a:ext cx="9123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Mesurer les dimensions d'un </a:t>
            </a:r>
            <a:r>
              <a:rPr lang="fr-FR" sz="3200" b="1" dirty="0" err="1">
                <a:solidFill>
                  <a:srgbClr val="FFC000"/>
                </a:solidFill>
              </a:rPr>
              <a:t>astéroide</a:t>
            </a:r>
            <a:r>
              <a:rPr lang="fr-FR" sz="3200" b="1" dirty="0">
                <a:solidFill>
                  <a:srgbClr val="FFC000"/>
                </a:solidFill>
              </a:rPr>
              <a:t> </a:t>
            </a:r>
            <a:endParaRPr lang="fr-FR" sz="3200" b="1" dirty="0" smtClean="0">
              <a:solidFill>
                <a:srgbClr val="FFC000"/>
              </a:solidFill>
            </a:endParaRPr>
          </a:p>
          <a:p>
            <a:r>
              <a:rPr lang="fr-FR" sz="3200" b="1" dirty="0" smtClean="0">
                <a:solidFill>
                  <a:srgbClr val="FFC000"/>
                </a:solidFill>
              </a:rPr>
              <a:t>via </a:t>
            </a:r>
            <a:r>
              <a:rPr lang="fr-FR" sz="3200" b="1" dirty="0">
                <a:solidFill>
                  <a:srgbClr val="FFC000"/>
                </a:solidFill>
              </a:rPr>
              <a:t>son ombre sur la </a:t>
            </a:r>
            <a:r>
              <a:rPr lang="fr-FR" sz="3200" b="1" dirty="0" smtClean="0">
                <a:solidFill>
                  <a:srgbClr val="FFC000"/>
                </a:solidFill>
              </a:rPr>
              <a:t>Terre</a:t>
            </a:r>
            <a:endParaRPr lang="fr-F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Polymele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1" y="564620"/>
            <a:ext cx="3090374" cy="471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116706" y="1340768"/>
            <a:ext cx="593874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dirty="0" smtClean="0"/>
              <a:t>Groupe</a:t>
            </a:r>
            <a:r>
              <a:rPr lang="fr-FR" dirty="0" smtClean="0"/>
              <a:t> </a:t>
            </a:r>
            <a:r>
              <a:rPr lang="fr-FR" dirty="0" smtClean="0"/>
              <a:t>des Grecs », L4 </a:t>
            </a:r>
          </a:p>
          <a:p>
            <a:r>
              <a:rPr lang="fr-FR" dirty="0"/>
              <a:t>d</a:t>
            </a:r>
            <a:r>
              <a:rPr lang="fr-FR" dirty="0" smtClean="0"/>
              <a:t>écouvert </a:t>
            </a:r>
            <a:r>
              <a:rPr lang="fr-FR" dirty="0" smtClean="0"/>
              <a:t>le 17 Novembre </a:t>
            </a:r>
            <a:r>
              <a:rPr lang="fr-FR" dirty="0" smtClean="0"/>
              <a:t>1999</a:t>
            </a:r>
          </a:p>
          <a:p>
            <a:r>
              <a:rPr lang="fr-FR" dirty="0"/>
              <a:t>p</a:t>
            </a:r>
            <a:r>
              <a:rPr lang="fr-FR" dirty="0" smtClean="0"/>
              <a:t>ar Marc </a:t>
            </a:r>
            <a:r>
              <a:rPr lang="fr-FR" dirty="0" err="1" smtClean="0"/>
              <a:t>Buie</a:t>
            </a:r>
            <a:endParaRPr lang="fr-FR" dirty="0" smtClean="0"/>
          </a:p>
          <a:p>
            <a:r>
              <a:rPr lang="fr-FR" dirty="0" smtClean="0"/>
              <a:t>M(H)=11.7</a:t>
            </a:r>
            <a:endParaRPr lang="fr-FR" dirty="0" smtClean="0"/>
          </a:p>
          <a:p>
            <a:r>
              <a:rPr lang="fr-FR" dirty="0"/>
              <a:t>t</a:t>
            </a:r>
            <a:r>
              <a:rPr lang="fr-FR" dirty="0" smtClean="0"/>
              <a:t>aille </a:t>
            </a:r>
            <a:r>
              <a:rPr lang="fr-FR" dirty="0" smtClean="0"/>
              <a:t>~ 24 </a:t>
            </a:r>
            <a:r>
              <a:rPr lang="fr-FR" dirty="0" smtClean="0"/>
              <a:t>km, P~ </a:t>
            </a:r>
            <a:r>
              <a:rPr lang="fr-FR" dirty="0" smtClean="0"/>
              <a:t>6.1 h</a:t>
            </a:r>
          </a:p>
          <a:p>
            <a:r>
              <a:rPr lang="fr-FR" dirty="0" smtClean="0"/>
              <a:t>Inclinaison de l’orbite: </a:t>
            </a:r>
            <a:r>
              <a:rPr lang="fr-FR" dirty="0" smtClean="0"/>
              <a:t>13°</a:t>
            </a:r>
          </a:p>
          <a:p>
            <a:endParaRPr lang="fr-FR" dirty="0" smtClean="0"/>
          </a:p>
          <a:p>
            <a:r>
              <a:rPr lang="fr-FR" dirty="0" smtClean="0"/>
              <a:t>t</a:t>
            </a:r>
            <a:r>
              <a:rPr lang="fr-FR" dirty="0" smtClean="0"/>
              <a:t>ype </a:t>
            </a:r>
            <a:r>
              <a:rPr lang="fr-FR" dirty="0"/>
              <a:t>P: </a:t>
            </a:r>
            <a:r>
              <a:rPr lang="fr-FR" dirty="0" smtClean="0"/>
              <a:t>« silicates </a:t>
            </a:r>
            <a:r>
              <a:rPr lang="fr-FR" dirty="0"/>
              <a:t>hydratés riches en composants organiques, </a:t>
            </a:r>
            <a:endParaRPr lang="fr-FR" dirty="0" smtClean="0"/>
          </a:p>
          <a:p>
            <a:r>
              <a:rPr lang="fr-FR" dirty="0" smtClean="0"/>
              <a:t>de </a:t>
            </a:r>
            <a:r>
              <a:rPr lang="fr-FR" dirty="0"/>
              <a:t>carbone et de silicates anhydres, avec peut-être un peu </a:t>
            </a:r>
            <a:endParaRPr lang="fr-FR" dirty="0" smtClean="0"/>
          </a:p>
          <a:p>
            <a:r>
              <a:rPr lang="fr-FR" dirty="0" smtClean="0"/>
              <a:t>de </a:t>
            </a:r>
            <a:r>
              <a:rPr lang="fr-FR" dirty="0"/>
              <a:t>glace d'eau en profondeur</a:t>
            </a:r>
            <a:r>
              <a:rPr lang="fr-FR" dirty="0" smtClean="0"/>
              <a:t>. </a:t>
            </a:r>
            <a:r>
              <a:rPr lang="fr-FR" dirty="0" smtClean="0"/>
              <a:t> »</a:t>
            </a:r>
          </a:p>
          <a:p>
            <a:r>
              <a:rPr lang="fr-FR" dirty="0" smtClean="0"/>
              <a:t>f</a:t>
            </a:r>
            <a:r>
              <a:rPr lang="fr-FR" dirty="0" smtClean="0"/>
              <a:t>aible </a:t>
            </a:r>
            <a:r>
              <a:rPr lang="fr-FR" dirty="0" smtClean="0"/>
              <a:t>albédo, rougeâtre (kérogène?)</a:t>
            </a:r>
          </a:p>
          <a:p>
            <a:endParaRPr lang="fr-FR" dirty="0" smtClean="0"/>
          </a:p>
          <a:p>
            <a:r>
              <a:rPr lang="fr-FR" dirty="0"/>
              <a:t>s</a:t>
            </a:r>
            <a:r>
              <a:rPr lang="fr-FR" dirty="0" smtClean="0"/>
              <a:t>urvol </a:t>
            </a:r>
            <a:r>
              <a:rPr lang="fr-FR" dirty="0" smtClean="0"/>
              <a:t>de </a:t>
            </a:r>
            <a:r>
              <a:rPr lang="fr-FR" dirty="0" smtClean="0"/>
              <a:t>Lucy prévue le 15 </a:t>
            </a:r>
            <a:r>
              <a:rPr lang="fr-FR" dirty="0"/>
              <a:t>septembre </a:t>
            </a:r>
            <a:r>
              <a:rPr lang="fr-FR" dirty="0" smtClean="0"/>
              <a:t>2027 à 434 km, </a:t>
            </a:r>
            <a:endParaRPr lang="fr-FR" dirty="0" smtClean="0"/>
          </a:p>
          <a:p>
            <a:r>
              <a:rPr lang="fr-FR" dirty="0" smtClean="0"/>
              <a:t>vitesse </a:t>
            </a:r>
            <a:r>
              <a:rPr lang="fr-FR" dirty="0" smtClean="0"/>
              <a:t>6 </a:t>
            </a:r>
            <a:r>
              <a:rPr lang="fr-FR" dirty="0" smtClean="0"/>
              <a:t>km/s</a:t>
            </a:r>
          </a:p>
          <a:p>
            <a:endParaRPr lang="fr-FR" dirty="0"/>
          </a:p>
          <a:p>
            <a:r>
              <a:rPr lang="fr-FR" dirty="0"/>
              <a:t>o</a:t>
            </a:r>
            <a:r>
              <a:rPr lang="fr-FR" dirty="0" smtClean="0"/>
              <a:t>ccultation  01 Oct. 4H30 (CEDT) d’une étoile de M14.</a:t>
            </a:r>
          </a:p>
          <a:p>
            <a:r>
              <a:rPr lang="fr-FR" dirty="0"/>
              <a:t>c</a:t>
            </a:r>
            <a:r>
              <a:rPr lang="fr-FR" dirty="0" smtClean="0"/>
              <a:t>ampagne organisée par le SWRI, responsable Marc </a:t>
            </a:r>
            <a:r>
              <a:rPr lang="fr-FR" dirty="0" err="1" smtClean="0"/>
              <a:t>Buie</a:t>
            </a:r>
            <a:r>
              <a:rPr lang="fr-FR" dirty="0" smtClean="0"/>
              <a:t>.</a:t>
            </a:r>
            <a:endParaRPr lang="fr-FR" dirty="0"/>
          </a:p>
          <a:p>
            <a:endParaRPr lang="fr-F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598" y="444621"/>
            <a:ext cx="2656390" cy="265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804248" y="2505639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HST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7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5" t="22000" r="36654" b="15436"/>
          <a:stretch/>
        </p:blipFill>
        <p:spPr bwMode="auto">
          <a:xfrm>
            <a:off x="543930" y="597556"/>
            <a:ext cx="7843575" cy="607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1156" y="785094"/>
            <a:ext cx="733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Equation fondamentale de l’occultation: Taille de l’ombre = Taille de l’objet 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4644008" y="785094"/>
            <a:ext cx="338437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1965960" y="4255770"/>
            <a:ext cx="705359" cy="1085850"/>
          </a:xfrm>
          <a:custGeom>
            <a:avLst/>
            <a:gdLst>
              <a:gd name="connsiteX0" fmla="*/ 209550 w 705359"/>
              <a:gd name="connsiteY0" fmla="*/ 7620 h 1085850"/>
              <a:gd name="connsiteX1" fmla="*/ 182880 w 705359"/>
              <a:gd name="connsiteY1" fmla="*/ 11430 h 1085850"/>
              <a:gd name="connsiteX2" fmla="*/ 156210 w 705359"/>
              <a:gd name="connsiteY2" fmla="*/ 30480 h 1085850"/>
              <a:gd name="connsiteX3" fmla="*/ 99060 w 705359"/>
              <a:gd name="connsiteY3" fmla="*/ 80010 h 1085850"/>
              <a:gd name="connsiteX4" fmla="*/ 91440 w 705359"/>
              <a:gd name="connsiteY4" fmla="*/ 91440 h 1085850"/>
              <a:gd name="connsiteX5" fmla="*/ 83820 w 705359"/>
              <a:gd name="connsiteY5" fmla="*/ 106680 h 1085850"/>
              <a:gd name="connsiteX6" fmla="*/ 68580 w 705359"/>
              <a:gd name="connsiteY6" fmla="*/ 118110 h 1085850"/>
              <a:gd name="connsiteX7" fmla="*/ 64770 w 705359"/>
              <a:gd name="connsiteY7" fmla="*/ 129540 h 1085850"/>
              <a:gd name="connsiteX8" fmla="*/ 68580 w 705359"/>
              <a:gd name="connsiteY8" fmla="*/ 167640 h 1085850"/>
              <a:gd name="connsiteX9" fmla="*/ 72390 w 705359"/>
              <a:gd name="connsiteY9" fmla="*/ 179070 h 1085850"/>
              <a:gd name="connsiteX10" fmla="*/ 83820 w 705359"/>
              <a:gd name="connsiteY10" fmla="*/ 186690 h 1085850"/>
              <a:gd name="connsiteX11" fmla="*/ 106680 w 705359"/>
              <a:gd name="connsiteY11" fmla="*/ 194310 h 1085850"/>
              <a:gd name="connsiteX12" fmla="*/ 133350 w 705359"/>
              <a:gd name="connsiteY12" fmla="*/ 201930 h 1085850"/>
              <a:gd name="connsiteX13" fmla="*/ 140970 w 705359"/>
              <a:gd name="connsiteY13" fmla="*/ 213360 h 1085850"/>
              <a:gd name="connsiteX14" fmla="*/ 148590 w 705359"/>
              <a:gd name="connsiteY14" fmla="*/ 236220 h 1085850"/>
              <a:gd name="connsiteX15" fmla="*/ 144780 w 705359"/>
              <a:gd name="connsiteY15" fmla="*/ 262890 h 1085850"/>
              <a:gd name="connsiteX16" fmla="*/ 129540 w 705359"/>
              <a:gd name="connsiteY16" fmla="*/ 274320 h 1085850"/>
              <a:gd name="connsiteX17" fmla="*/ 110490 w 705359"/>
              <a:gd name="connsiteY17" fmla="*/ 285750 h 1085850"/>
              <a:gd name="connsiteX18" fmla="*/ 87630 w 705359"/>
              <a:gd name="connsiteY18" fmla="*/ 293370 h 1085850"/>
              <a:gd name="connsiteX19" fmla="*/ 76200 w 705359"/>
              <a:gd name="connsiteY19" fmla="*/ 297180 h 1085850"/>
              <a:gd name="connsiteX20" fmla="*/ 64770 w 705359"/>
              <a:gd name="connsiteY20" fmla="*/ 300990 h 1085850"/>
              <a:gd name="connsiteX21" fmla="*/ 53340 w 705359"/>
              <a:gd name="connsiteY21" fmla="*/ 308610 h 1085850"/>
              <a:gd name="connsiteX22" fmla="*/ 41910 w 705359"/>
              <a:gd name="connsiteY22" fmla="*/ 331470 h 1085850"/>
              <a:gd name="connsiteX23" fmla="*/ 30480 w 705359"/>
              <a:gd name="connsiteY23" fmla="*/ 354330 h 1085850"/>
              <a:gd name="connsiteX24" fmla="*/ 34290 w 705359"/>
              <a:gd name="connsiteY24" fmla="*/ 441960 h 1085850"/>
              <a:gd name="connsiteX25" fmla="*/ 41910 w 705359"/>
              <a:gd name="connsiteY25" fmla="*/ 453390 h 1085850"/>
              <a:gd name="connsiteX26" fmla="*/ 45720 w 705359"/>
              <a:gd name="connsiteY26" fmla="*/ 464820 h 1085850"/>
              <a:gd name="connsiteX27" fmla="*/ 57150 w 705359"/>
              <a:gd name="connsiteY27" fmla="*/ 472440 h 1085850"/>
              <a:gd name="connsiteX28" fmla="*/ 60960 w 705359"/>
              <a:gd name="connsiteY28" fmla="*/ 483870 h 1085850"/>
              <a:gd name="connsiteX29" fmla="*/ 83820 w 705359"/>
              <a:gd name="connsiteY29" fmla="*/ 495300 h 1085850"/>
              <a:gd name="connsiteX30" fmla="*/ 87630 w 705359"/>
              <a:gd name="connsiteY30" fmla="*/ 563880 h 1085850"/>
              <a:gd name="connsiteX31" fmla="*/ 68580 w 705359"/>
              <a:gd name="connsiteY31" fmla="*/ 586740 h 1085850"/>
              <a:gd name="connsiteX32" fmla="*/ 45720 w 705359"/>
              <a:gd name="connsiteY32" fmla="*/ 617220 h 1085850"/>
              <a:gd name="connsiteX33" fmla="*/ 22860 w 705359"/>
              <a:gd name="connsiteY33" fmla="*/ 632460 h 1085850"/>
              <a:gd name="connsiteX34" fmla="*/ 0 w 705359"/>
              <a:gd name="connsiteY34" fmla="*/ 647700 h 1085850"/>
              <a:gd name="connsiteX35" fmla="*/ 3810 w 705359"/>
              <a:gd name="connsiteY35" fmla="*/ 681990 h 1085850"/>
              <a:gd name="connsiteX36" fmla="*/ 11430 w 705359"/>
              <a:gd name="connsiteY36" fmla="*/ 693420 h 1085850"/>
              <a:gd name="connsiteX37" fmla="*/ 15240 w 705359"/>
              <a:gd name="connsiteY37" fmla="*/ 704850 h 1085850"/>
              <a:gd name="connsiteX38" fmla="*/ 22860 w 705359"/>
              <a:gd name="connsiteY38" fmla="*/ 716280 h 1085850"/>
              <a:gd name="connsiteX39" fmla="*/ 26670 w 705359"/>
              <a:gd name="connsiteY39" fmla="*/ 727710 h 1085850"/>
              <a:gd name="connsiteX40" fmla="*/ 38100 w 705359"/>
              <a:gd name="connsiteY40" fmla="*/ 731520 h 1085850"/>
              <a:gd name="connsiteX41" fmla="*/ 60960 w 705359"/>
              <a:gd name="connsiteY41" fmla="*/ 742950 h 1085850"/>
              <a:gd name="connsiteX42" fmla="*/ 68580 w 705359"/>
              <a:gd name="connsiteY42" fmla="*/ 754380 h 1085850"/>
              <a:gd name="connsiteX43" fmla="*/ 80010 w 705359"/>
              <a:gd name="connsiteY43" fmla="*/ 758190 h 1085850"/>
              <a:gd name="connsiteX44" fmla="*/ 121920 w 705359"/>
              <a:gd name="connsiteY44" fmla="*/ 769620 h 1085850"/>
              <a:gd name="connsiteX45" fmla="*/ 125730 w 705359"/>
              <a:gd name="connsiteY45" fmla="*/ 781050 h 1085850"/>
              <a:gd name="connsiteX46" fmla="*/ 129540 w 705359"/>
              <a:gd name="connsiteY46" fmla="*/ 803910 h 1085850"/>
              <a:gd name="connsiteX47" fmla="*/ 137160 w 705359"/>
              <a:gd name="connsiteY47" fmla="*/ 815340 h 1085850"/>
              <a:gd name="connsiteX48" fmla="*/ 148590 w 705359"/>
              <a:gd name="connsiteY48" fmla="*/ 872490 h 1085850"/>
              <a:gd name="connsiteX49" fmla="*/ 152400 w 705359"/>
              <a:gd name="connsiteY49" fmla="*/ 883920 h 1085850"/>
              <a:gd name="connsiteX50" fmla="*/ 156210 w 705359"/>
              <a:gd name="connsiteY50" fmla="*/ 895350 h 1085850"/>
              <a:gd name="connsiteX51" fmla="*/ 163830 w 705359"/>
              <a:gd name="connsiteY51" fmla="*/ 906780 h 1085850"/>
              <a:gd name="connsiteX52" fmla="*/ 175260 w 705359"/>
              <a:gd name="connsiteY52" fmla="*/ 918210 h 1085850"/>
              <a:gd name="connsiteX53" fmla="*/ 186690 w 705359"/>
              <a:gd name="connsiteY53" fmla="*/ 937260 h 1085850"/>
              <a:gd name="connsiteX54" fmla="*/ 201930 w 705359"/>
              <a:gd name="connsiteY54" fmla="*/ 956310 h 1085850"/>
              <a:gd name="connsiteX55" fmla="*/ 220980 w 705359"/>
              <a:gd name="connsiteY55" fmla="*/ 986790 h 1085850"/>
              <a:gd name="connsiteX56" fmla="*/ 224790 w 705359"/>
              <a:gd name="connsiteY56" fmla="*/ 998220 h 1085850"/>
              <a:gd name="connsiteX57" fmla="*/ 243840 w 705359"/>
              <a:gd name="connsiteY57" fmla="*/ 1021080 h 1085850"/>
              <a:gd name="connsiteX58" fmla="*/ 247650 w 705359"/>
              <a:gd name="connsiteY58" fmla="*/ 1032510 h 1085850"/>
              <a:gd name="connsiteX59" fmla="*/ 278130 w 705359"/>
              <a:gd name="connsiteY59" fmla="*/ 1059180 h 1085850"/>
              <a:gd name="connsiteX60" fmla="*/ 289560 w 705359"/>
              <a:gd name="connsiteY60" fmla="*/ 1066800 h 1085850"/>
              <a:gd name="connsiteX61" fmla="*/ 320040 w 705359"/>
              <a:gd name="connsiteY61" fmla="*/ 1070610 h 1085850"/>
              <a:gd name="connsiteX62" fmla="*/ 415290 w 705359"/>
              <a:gd name="connsiteY62" fmla="*/ 1082040 h 1085850"/>
              <a:gd name="connsiteX63" fmla="*/ 434340 w 705359"/>
              <a:gd name="connsiteY63" fmla="*/ 1085850 h 1085850"/>
              <a:gd name="connsiteX64" fmla="*/ 506730 w 705359"/>
              <a:gd name="connsiteY64" fmla="*/ 1082040 h 1085850"/>
              <a:gd name="connsiteX65" fmla="*/ 518160 w 705359"/>
              <a:gd name="connsiteY65" fmla="*/ 1078230 h 1085850"/>
              <a:gd name="connsiteX66" fmla="*/ 548640 w 705359"/>
              <a:gd name="connsiteY66" fmla="*/ 1059180 h 1085850"/>
              <a:gd name="connsiteX67" fmla="*/ 582930 w 705359"/>
              <a:gd name="connsiteY67" fmla="*/ 1032510 h 1085850"/>
              <a:gd name="connsiteX68" fmla="*/ 590550 w 705359"/>
              <a:gd name="connsiteY68" fmla="*/ 1009650 h 1085850"/>
              <a:gd name="connsiteX69" fmla="*/ 594360 w 705359"/>
              <a:gd name="connsiteY69" fmla="*/ 998220 h 1085850"/>
              <a:gd name="connsiteX70" fmla="*/ 605790 w 705359"/>
              <a:gd name="connsiteY70" fmla="*/ 948690 h 1085850"/>
              <a:gd name="connsiteX71" fmla="*/ 613410 w 705359"/>
              <a:gd name="connsiteY71" fmla="*/ 937260 h 1085850"/>
              <a:gd name="connsiteX72" fmla="*/ 624840 w 705359"/>
              <a:gd name="connsiteY72" fmla="*/ 929640 h 1085850"/>
              <a:gd name="connsiteX73" fmla="*/ 632460 w 705359"/>
              <a:gd name="connsiteY73" fmla="*/ 906780 h 1085850"/>
              <a:gd name="connsiteX74" fmla="*/ 624840 w 705359"/>
              <a:gd name="connsiteY74" fmla="*/ 849630 h 1085850"/>
              <a:gd name="connsiteX75" fmla="*/ 617220 w 705359"/>
              <a:gd name="connsiteY75" fmla="*/ 838200 h 1085850"/>
              <a:gd name="connsiteX76" fmla="*/ 621030 w 705359"/>
              <a:gd name="connsiteY76" fmla="*/ 811530 h 1085850"/>
              <a:gd name="connsiteX77" fmla="*/ 643890 w 705359"/>
              <a:gd name="connsiteY77" fmla="*/ 796290 h 1085850"/>
              <a:gd name="connsiteX78" fmla="*/ 670560 w 705359"/>
              <a:gd name="connsiteY78" fmla="*/ 784860 h 1085850"/>
              <a:gd name="connsiteX79" fmla="*/ 681990 w 705359"/>
              <a:gd name="connsiteY79" fmla="*/ 777240 h 1085850"/>
              <a:gd name="connsiteX80" fmla="*/ 685800 w 705359"/>
              <a:gd name="connsiteY80" fmla="*/ 765810 h 1085850"/>
              <a:gd name="connsiteX81" fmla="*/ 704850 w 705359"/>
              <a:gd name="connsiteY81" fmla="*/ 742950 h 1085850"/>
              <a:gd name="connsiteX82" fmla="*/ 701040 w 705359"/>
              <a:gd name="connsiteY82" fmla="*/ 632460 h 1085850"/>
              <a:gd name="connsiteX83" fmla="*/ 666750 w 705359"/>
              <a:gd name="connsiteY83" fmla="*/ 609600 h 1085850"/>
              <a:gd name="connsiteX84" fmla="*/ 655320 w 705359"/>
              <a:gd name="connsiteY84" fmla="*/ 598170 h 1085850"/>
              <a:gd name="connsiteX85" fmla="*/ 647700 w 705359"/>
              <a:gd name="connsiteY85" fmla="*/ 586740 h 1085850"/>
              <a:gd name="connsiteX86" fmla="*/ 624840 w 705359"/>
              <a:gd name="connsiteY86" fmla="*/ 571500 h 1085850"/>
              <a:gd name="connsiteX87" fmla="*/ 613410 w 705359"/>
              <a:gd name="connsiteY87" fmla="*/ 548640 h 1085850"/>
              <a:gd name="connsiteX88" fmla="*/ 601980 w 705359"/>
              <a:gd name="connsiteY88" fmla="*/ 544830 h 1085850"/>
              <a:gd name="connsiteX89" fmla="*/ 598170 w 705359"/>
              <a:gd name="connsiteY89" fmla="*/ 533400 h 1085850"/>
              <a:gd name="connsiteX90" fmla="*/ 605790 w 705359"/>
              <a:gd name="connsiteY90" fmla="*/ 449580 h 1085850"/>
              <a:gd name="connsiteX91" fmla="*/ 601980 w 705359"/>
              <a:gd name="connsiteY91" fmla="*/ 320040 h 1085850"/>
              <a:gd name="connsiteX92" fmla="*/ 582930 w 705359"/>
              <a:gd name="connsiteY92" fmla="*/ 281940 h 1085850"/>
              <a:gd name="connsiteX93" fmla="*/ 529590 w 705359"/>
              <a:gd name="connsiteY93" fmla="*/ 278130 h 1085850"/>
              <a:gd name="connsiteX94" fmla="*/ 518160 w 705359"/>
              <a:gd name="connsiteY94" fmla="*/ 274320 h 1085850"/>
              <a:gd name="connsiteX95" fmla="*/ 495300 w 705359"/>
              <a:gd name="connsiteY95" fmla="*/ 228600 h 1085850"/>
              <a:gd name="connsiteX96" fmla="*/ 491490 w 705359"/>
              <a:gd name="connsiteY96" fmla="*/ 217170 h 1085850"/>
              <a:gd name="connsiteX97" fmla="*/ 487680 w 705359"/>
              <a:gd name="connsiteY97" fmla="*/ 205740 h 1085850"/>
              <a:gd name="connsiteX98" fmla="*/ 483870 w 705359"/>
              <a:gd name="connsiteY98" fmla="*/ 190500 h 1085850"/>
              <a:gd name="connsiteX99" fmla="*/ 464820 w 705359"/>
              <a:gd name="connsiteY99" fmla="*/ 152400 h 1085850"/>
              <a:gd name="connsiteX100" fmla="*/ 457200 w 705359"/>
              <a:gd name="connsiteY100" fmla="*/ 133350 h 1085850"/>
              <a:gd name="connsiteX101" fmla="*/ 438150 w 705359"/>
              <a:gd name="connsiteY101" fmla="*/ 106680 h 1085850"/>
              <a:gd name="connsiteX102" fmla="*/ 426720 w 705359"/>
              <a:gd name="connsiteY102" fmla="*/ 80010 h 1085850"/>
              <a:gd name="connsiteX103" fmla="*/ 419100 w 705359"/>
              <a:gd name="connsiteY103" fmla="*/ 68580 h 1085850"/>
              <a:gd name="connsiteX104" fmla="*/ 415290 w 705359"/>
              <a:gd name="connsiteY104" fmla="*/ 57150 h 1085850"/>
              <a:gd name="connsiteX105" fmla="*/ 377190 w 705359"/>
              <a:gd name="connsiteY105" fmla="*/ 34290 h 1085850"/>
              <a:gd name="connsiteX106" fmla="*/ 365760 w 705359"/>
              <a:gd name="connsiteY106" fmla="*/ 30480 h 1085850"/>
              <a:gd name="connsiteX107" fmla="*/ 316230 w 705359"/>
              <a:gd name="connsiteY107" fmla="*/ 22860 h 1085850"/>
              <a:gd name="connsiteX108" fmla="*/ 293370 w 705359"/>
              <a:gd name="connsiteY108" fmla="*/ 11430 h 1085850"/>
              <a:gd name="connsiteX109" fmla="*/ 270510 w 705359"/>
              <a:gd name="connsiteY109" fmla="*/ 3810 h 1085850"/>
              <a:gd name="connsiteX110" fmla="*/ 259080 w 705359"/>
              <a:gd name="connsiteY110" fmla="*/ 0 h 1085850"/>
              <a:gd name="connsiteX111" fmla="*/ 209550 w 705359"/>
              <a:gd name="connsiteY111" fmla="*/ 762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705359" h="1085850">
                <a:moveTo>
                  <a:pt x="209550" y="7620"/>
                </a:moveTo>
                <a:cubicBezTo>
                  <a:pt x="200660" y="8890"/>
                  <a:pt x="191482" y="8850"/>
                  <a:pt x="182880" y="11430"/>
                </a:cubicBezTo>
                <a:cubicBezTo>
                  <a:pt x="179788" y="12357"/>
                  <a:pt x="156223" y="30468"/>
                  <a:pt x="156210" y="30480"/>
                </a:cubicBezTo>
                <a:cubicBezTo>
                  <a:pt x="103215" y="79399"/>
                  <a:pt x="142298" y="51184"/>
                  <a:pt x="99060" y="80010"/>
                </a:cubicBezTo>
                <a:cubicBezTo>
                  <a:pt x="96520" y="83820"/>
                  <a:pt x="93712" y="87464"/>
                  <a:pt x="91440" y="91440"/>
                </a:cubicBezTo>
                <a:cubicBezTo>
                  <a:pt x="88622" y="96371"/>
                  <a:pt x="87516" y="102368"/>
                  <a:pt x="83820" y="106680"/>
                </a:cubicBezTo>
                <a:cubicBezTo>
                  <a:pt x="79687" y="111501"/>
                  <a:pt x="73660" y="114300"/>
                  <a:pt x="68580" y="118110"/>
                </a:cubicBezTo>
                <a:cubicBezTo>
                  <a:pt x="67310" y="121920"/>
                  <a:pt x="64770" y="125524"/>
                  <a:pt x="64770" y="129540"/>
                </a:cubicBezTo>
                <a:cubicBezTo>
                  <a:pt x="64770" y="142303"/>
                  <a:pt x="66639" y="155025"/>
                  <a:pt x="68580" y="167640"/>
                </a:cubicBezTo>
                <a:cubicBezTo>
                  <a:pt x="69191" y="171609"/>
                  <a:pt x="69881" y="175934"/>
                  <a:pt x="72390" y="179070"/>
                </a:cubicBezTo>
                <a:cubicBezTo>
                  <a:pt x="75251" y="182646"/>
                  <a:pt x="79636" y="184830"/>
                  <a:pt x="83820" y="186690"/>
                </a:cubicBezTo>
                <a:cubicBezTo>
                  <a:pt x="91160" y="189952"/>
                  <a:pt x="99060" y="191770"/>
                  <a:pt x="106680" y="194310"/>
                </a:cubicBezTo>
                <a:cubicBezTo>
                  <a:pt x="123078" y="199776"/>
                  <a:pt x="114214" y="197146"/>
                  <a:pt x="133350" y="201930"/>
                </a:cubicBezTo>
                <a:cubicBezTo>
                  <a:pt x="135890" y="205740"/>
                  <a:pt x="139110" y="209176"/>
                  <a:pt x="140970" y="213360"/>
                </a:cubicBezTo>
                <a:cubicBezTo>
                  <a:pt x="144232" y="220700"/>
                  <a:pt x="148590" y="236220"/>
                  <a:pt x="148590" y="236220"/>
                </a:cubicBezTo>
                <a:cubicBezTo>
                  <a:pt x="147320" y="245110"/>
                  <a:pt x="148796" y="254858"/>
                  <a:pt x="144780" y="262890"/>
                </a:cubicBezTo>
                <a:cubicBezTo>
                  <a:pt x="141940" y="268570"/>
                  <a:pt x="134824" y="270798"/>
                  <a:pt x="129540" y="274320"/>
                </a:cubicBezTo>
                <a:cubicBezTo>
                  <a:pt x="123378" y="278428"/>
                  <a:pt x="117232" y="282686"/>
                  <a:pt x="110490" y="285750"/>
                </a:cubicBezTo>
                <a:cubicBezTo>
                  <a:pt x="103178" y="289074"/>
                  <a:pt x="95250" y="290830"/>
                  <a:pt x="87630" y="293370"/>
                </a:cubicBezTo>
                <a:lnTo>
                  <a:pt x="76200" y="297180"/>
                </a:lnTo>
                <a:cubicBezTo>
                  <a:pt x="72390" y="298450"/>
                  <a:pt x="68112" y="298762"/>
                  <a:pt x="64770" y="300990"/>
                </a:cubicBezTo>
                <a:lnTo>
                  <a:pt x="53340" y="308610"/>
                </a:lnTo>
                <a:cubicBezTo>
                  <a:pt x="31502" y="341367"/>
                  <a:pt x="57684" y="299922"/>
                  <a:pt x="41910" y="331470"/>
                </a:cubicBezTo>
                <a:cubicBezTo>
                  <a:pt x="27138" y="361013"/>
                  <a:pt x="40057" y="325600"/>
                  <a:pt x="30480" y="354330"/>
                </a:cubicBezTo>
                <a:cubicBezTo>
                  <a:pt x="31750" y="383540"/>
                  <a:pt x="30939" y="412915"/>
                  <a:pt x="34290" y="441960"/>
                </a:cubicBezTo>
                <a:cubicBezTo>
                  <a:pt x="34815" y="446509"/>
                  <a:pt x="39862" y="449294"/>
                  <a:pt x="41910" y="453390"/>
                </a:cubicBezTo>
                <a:cubicBezTo>
                  <a:pt x="43706" y="456982"/>
                  <a:pt x="43211" y="461684"/>
                  <a:pt x="45720" y="464820"/>
                </a:cubicBezTo>
                <a:cubicBezTo>
                  <a:pt x="48581" y="468396"/>
                  <a:pt x="53340" y="469900"/>
                  <a:pt x="57150" y="472440"/>
                </a:cubicBezTo>
                <a:cubicBezTo>
                  <a:pt x="58420" y="476250"/>
                  <a:pt x="58451" y="480734"/>
                  <a:pt x="60960" y="483870"/>
                </a:cubicBezTo>
                <a:cubicBezTo>
                  <a:pt x="66331" y="490584"/>
                  <a:pt x="76290" y="492790"/>
                  <a:pt x="83820" y="495300"/>
                </a:cubicBezTo>
                <a:cubicBezTo>
                  <a:pt x="100846" y="520839"/>
                  <a:pt x="96682" y="509567"/>
                  <a:pt x="87630" y="563880"/>
                </a:cubicBezTo>
                <a:cubicBezTo>
                  <a:pt x="86315" y="571767"/>
                  <a:pt x="72311" y="581516"/>
                  <a:pt x="68580" y="586740"/>
                </a:cubicBezTo>
                <a:cubicBezTo>
                  <a:pt x="51989" y="609968"/>
                  <a:pt x="72260" y="595988"/>
                  <a:pt x="45720" y="617220"/>
                </a:cubicBezTo>
                <a:cubicBezTo>
                  <a:pt x="38569" y="622941"/>
                  <a:pt x="29336" y="625984"/>
                  <a:pt x="22860" y="632460"/>
                </a:cubicBezTo>
                <a:cubicBezTo>
                  <a:pt x="8590" y="646730"/>
                  <a:pt x="16542" y="642186"/>
                  <a:pt x="0" y="647700"/>
                </a:cubicBezTo>
                <a:cubicBezTo>
                  <a:pt x="1270" y="659130"/>
                  <a:pt x="1021" y="670833"/>
                  <a:pt x="3810" y="681990"/>
                </a:cubicBezTo>
                <a:cubicBezTo>
                  <a:pt x="4921" y="686432"/>
                  <a:pt x="9382" y="689324"/>
                  <a:pt x="11430" y="693420"/>
                </a:cubicBezTo>
                <a:cubicBezTo>
                  <a:pt x="13226" y="697012"/>
                  <a:pt x="13444" y="701258"/>
                  <a:pt x="15240" y="704850"/>
                </a:cubicBezTo>
                <a:cubicBezTo>
                  <a:pt x="17288" y="708946"/>
                  <a:pt x="20812" y="712184"/>
                  <a:pt x="22860" y="716280"/>
                </a:cubicBezTo>
                <a:cubicBezTo>
                  <a:pt x="24656" y="719872"/>
                  <a:pt x="23830" y="724870"/>
                  <a:pt x="26670" y="727710"/>
                </a:cubicBezTo>
                <a:cubicBezTo>
                  <a:pt x="29510" y="730550"/>
                  <a:pt x="34508" y="729724"/>
                  <a:pt x="38100" y="731520"/>
                </a:cubicBezTo>
                <a:cubicBezTo>
                  <a:pt x="67643" y="746292"/>
                  <a:pt x="32230" y="733373"/>
                  <a:pt x="60960" y="742950"/>
                </a:cubicBezTo>
                <a:cubicBezTo>
                  <a:pt x="63500" y="746760"/>
                  <a:pt x="65004" y="751519"/>
                  <a:pt x="68580" y="754380"/>
                </a:cubicBezTo>
                <a:cubicBezTo>
                  <a:pt x="71716" y="756889"/>
                  <a:pt x="76418" y="756394"/>
                  <a:pt x="80010" y="758190"/>
                </a:cubicBezTo>
                <a:cubicBezTo>
                  <a:pt x="108826" y="772598"/>
                  <a:pt x="67070" y="762764"/>
                  <a:pt x="121920" y="769620"/>
                </a:cubicBezTo>
                <a:cubicBezTo>
                  <a:pt x="123190" y="773430"/>
                  <a:pt x="124859" y="777130"/>
                  <a:pt x="125730" y="781050"/>
                </a:cubicBezTo>
                <a:cubicBezTo>
                  <a:pt x="127406" y="788591"/>
                  <a:pt x="127097" y="796581"/>
                  <a:pt x="129540" y="803910"/>
                </a:cubicBezTo>
                <a:cubicBezTo>
                  <a:pt x="130988" y="808254"/>
                  <a:pt x="134620" y="811530"/>
                  <a:pt x="137160" y="815340"/>
                </a:cubicBezTo>
                <a:cubicBezTo>
                  <a:pt x="141857" y="857613"/>
                  <a:pt x="137333" y="838720"/>
                  <a:pt x="148590" y="872490"/>
                </a:cubicBezTo>
                <a:lnTo>
                  <a:pt x="152400" y="883920"/>
                </a:lnTo>
                <a:cubicBezTo>
                  <a:pt x="153670" y="887730"/>
                  <a:pt x="153982" y="892008"/>
                  <a:pt x="156210" y="895350"/>
                </a:cubicBezTo>
                <a:cubicBezTo>
                  <a:pt x="158750" y="899160"/>
                  <a:pt x="160899" y="903262"/>
                  <a:pt x="163830" y="906780"/>
                </a:cubicBezTo>
                <a:cubicBezTo>
                  <a:pt x="167279" y="910919"/>
                  <a:pt x="172027" y="913899"/>
                  <a:pt x="175260" y="918210"/>
                </a:cubicBezTo>
                <a:cubicBezTo>
                  <a:pt x="179703" y="924134"/>
                  <a:pt x="182443" y="931193"/>
                  <a:pt x="186690" y="937260"/>
                </a:cubicBezTo>
                <a:cubicBezTo>
                  <a:pt x="191353" y="943922"/>
                  <a:pt x="197051" y="949804"/>
                  <a:pt x="201930" y="956310"/>
                </a:cubicBezTo>
                <a:cubicBezTo>
                  <a:pt x="206464" y="962355"/>
                  <a:pt x="218829" y="982487"/>
                  <a:pt x="220980" y="986790"/>
                </a:cubicBezTo>
                <a:cubicBezTo>
                  <a:pt x="222776" y="990382"/>
                  <a:pt x="222994" y="994628"/>
                  <a:pt x="224790" y="998220"/>
                </a:cubicBezTo>
                <a:cubicBezTo>
                  <a:pt x="230094" y="1008829"/>
                  <a:pt x="235414" y="1012654"/>
                  <a:pt x="243840" y="1021080"/>
                </a:cubicBezTo>
                <a:cubicBezTo>
                  <a:pt x="245110" y="1024890"/>
                  <a:pt x="245854" y="1028918"/>
                  <a:pt x="247650" y="1032510"/>
                </a:cubicBezTo>
                <a:cubicBezTo>
                  <a:pt x="255587" y="1048385"/>
                  <a:pt x="260985" y="1047750"/>
                  <a:pt x="278130" y="1059180"/>
                </a:cubicBezTo>
                <a:cubicBezTo>
                  <a:pt x="281940" y="1061720"/>
                  <a:pt x="285016" y="1066232"/>
                  <a:pt x="289560" y="1066800"/>
                </a:cubicBezTo>
                <a:lnTo>
                  <a:pt x="320040" y="1070610"/>
                </a:lnTo>
                <a:cubicBezTo>
                  <a:pt x="365823" y="1085871"/>
                  <a:pt x="334879" y="1077808"/>
                  <a:pt x="415290" y="1082040"/>
                </a:cubicBezTo>
                <a:cubicBezTo>
                  <a:pt x="421640" y="1083310"/>
                  <a:pt x="427864" y="1085850"/>
                  <a:pt x="434340" y="1085850"/>
                </a:cubicBezTo>
                <a:cubicBezTo>
                  <a:pt x="458503" y="1085850"/>
                  <a:pt x="482666" y="1084228"/>
                  <a:pt x="506730" y="1082040"/>
                </a:cubicBezTo>
                <a:cubicBezTo>
                  <a:pt x="510730" y="1081676"/>
                  <a:pt x="514469" y="1079812"/>
                  <a:pt x="518160" y="1078230"/>
                </a:cubicBezTo>
                <a:cubicBezTo>
                  <a:pt x="536834" y="1070227"/>
                  <a:pt x="531367" y="1071271"/>
                  <a:pt x="548640" y="1059180"/>
                </a:cubicBezTo>
                <a:cubicBezTo>
                  <a:pt x="579021" y="1037913"/>
                  <a:pt x="563237" y="1052203"/>
                  <a:pt x="582930" y="1032510"/>
                </a:cubicBezTo>
                <a:lnTo>
                  <a:pt x="590550" y="1009650"/>
                </a:lnTo>
                <a:lnTo>
                  <a:pt x="594360" y="998220"/>
                </a:lnTo>
                <a:cubicBezTo>
                  <a:pt x="596117" y="985924"/>
                  <a:pt x="598183" y="960101"/>
                  <a:pt x="605790" y="948690"/>
                </a:cubicBezTo>
                <a:cubicBezTo>
                  <a:pt x="608330" y="944880"/>
                  <a:pt x="610172" y="940498"/>
                  <a:pt x="613410" y="937260"/>
                </a:cubicBezTo>
                <a:cubicBezTo>
                  <a:pt x="616648" y="934022"/>
                  <a:pt x="621030" y="932180"/>
                  <a:pt x="624840" y="929640"/>
                </a:cubicBezTo>
                <a:cubicBezTo>
                  <a:pt x="627380" y="922020"/>
                  <a:pt x="633127" y="914784"/>
                  <a:pt x="632460" y="906780"/>
                </a:cubicBezTo>
                <a:cubicBezTo>
                  <a:pt x="631609" y="896565"/>
                  <a:pt x="632621" y="865193"/>
                  <a:pt x="624840" y="849630"/>
                </a:cubicBezTo>
                <a:cubicBezTo>
                  <a:pt x="622792" y="845534"/>
                  <a:pt x="619760" y="842010"/>
                  <a:pt x="617220" y="838200"/>
                </a:cubicBezTo>
                <a:cubicBezTo>
                  <a:pt x="618490" y="829310"/>
                  <a:pt x="616209" y="819106"/>
                  <a:pt x="621030" y="811530"/>
                </a:cubicBezTo>
                <a:cubicBezTo>
                  <a:pt x="625947" y="803804"/>
                  <a:pt x="636270" y="801370"/>
                  <a:pt x="643890" y="796290"/>
                </a:cubicBezTo>
                <a:cubicBezTo>
                  <a:pt x="659677" y="785765"/>
                  <a:pt x="650878" y="789781"/>
                  <a:pt x="670560" y="784860"/>
                </a:cubicBezTo>
                <a:cubicBezTo>
                  <a:pt x="674370" y="782320"/>
                  <a:pt x="679129" y="780816"/>
                  <a:pt x="681990" y="777240"/>
                </a:cubicBezTo>
                <a:cubicBezTo>
                  <a:pt x="684499" y="774104"/>
                  <a:pt x="684004" y="769402"/>
                  <a:pt x="685800" y="765810"/>
                </a:cubicBezTo>
                <a:cubicBezTo>
                  <a:pt x="691104" y="755201"/>
                  <a:pt x="696424" y="751376"/>
                  <a:pt x="704850" y="742950"/>
                </a:cubicBezTo>
                <a:cubicBezTo>
                  <a:pt x="703580" y="706120"/>
                  <a:pt x="708687" y="668510"/>
                  <a:pt x="701040" y="632460"/>
                </a:cubicBezTo>
                <a:cubicBezTo>
                  <a:pt x="700014" y="627624"/>
                  <a:pt x="672978" y="615828"/>
                  <a:pt x="666750" y="609600"/>
                </a:cubicBezTo>
                <a:cubicBezTo>
                  <a:pt x="662940" y="605790"/>
                  <a:pt x="658769" y="602309"/>
                  <a:pt x="655320" y="598170"/>
                </a:cubicBezTo>
                <a:cubicBezTo>
                  <a:pt x="652389" y="594652"/>
                  <a:pt x="651146" y="589755"/>
                  <a:pt x="647700" y="586740"/>
                </a:cubicBezTo>
                <a:cubicBezTo>
                  <a:pt x="640808" y="580709"/>
                  <a:pt x="624840" y="571500"/>
                  <a:pt x="624840" y="571500"/>
                </a:cubicBezTo>
                <a:cubicBezTo>
                  <a:pt x="622330" y="563970"/>
                  <a:pt x="620124" y="554011"/>
                  <a:pt x="613410" y="548640"/>
                </a:cubicBezTo>
                <a:cubicBezTo>
                  <a:pt x="610274" y="546131"/>
                  <a:pt x="605790" y="546100"/>
                  <a:pt x="601980" y="544830"/>
                </a:cubicBezTo>
                <a:cubicBezTo>
                  <a:pt x="600710" y="541020"/>
                  <a:pt x="598170" y="537416"/>
                  <a:pt x="598170" y="533400"/>
                </a:cubicBezTo>
                <a:cubicBezTo>
                  <a:pt x="598170" y="483117"/>
                  <a:pt x="598993" y="483564"/>
                  <a:pt x="605790" y="449580"/>
                </a:cubicBezTo>
                <a:cubicBezTo>
                  <a:pt x="604520" y="406400"/>
                  <a:pt x="605058" y="363129"/>
                  <a:pt x="601980" y="320040"/>
                </a:cubicBezTo>
                <a:cubicBezTo>
                  <a:pt x="601199" y="309104"/>
                  <a:pt x="599598" y="284881"/>
                  <a:pt x="582930" y="281940"/>
                </a:cubicBezTo>
                <a:cubicBezTo>
                  <a:pt x="565376" y="278842"/>
                  <a:pt x="547370" y="279400"/>
                  <a:pt x="529590" y="278130"/>
                </a:cubicBezTo>
                <a:cubicBezTo>
                  <a:pt x="525780" y="276860"/>
                  <a:pt x="521000" y="277160"/>
                  <a:pt x="518160" y="274320"/>
                </a:cubicBezTo>
                <a:cubicBezTo>
                  <a:pt x="503388" y="259548"/>
                  <a:pt x="501498" y="247193"/>
                  <a:pt x="495300" y="228600"/>
                </a:cubicBezTo>
                <a:lnTo>
                  <a:pt x="491490" y="217170"/>
                </a:lnTo>
                <a:cubicBezTo>
                  <a:pt x="490220" y="213360"/>
                  <a:pt x="488654" y="209636"/>
                  <a:pt x="487680" y="205740"/>
                </a:cubicBezTo>
                <a:cubicBezTo>
                  <a:pt x="486410" y="200660"/>
                  <a:pt x="485375" y="195516"/>
                  <a:pt x="483870" y="190500"/>
                </a:cubicBezTo>
                <a:cubicBezTo>
                  <a:pt x="470079" y="144532"/>
                  <a:pt x="484360" y="187572"/>
                  <a:pt x="464820" y="152400"/>
                </a:cubicBezTo>
                <a:cubicBezTo>
                  <a:pt x="461499" y="146421"/>
                  <a:pt x="460259" y="139467"/>
                  <a:pt x="457200" y="133350"/>
                </a:cubicBezTo>
                <a:cubicBezTo>
                  <a:pt x="453170" y="125290"/>
                  <a:pt x="442464" y="113583"/>
                  <a:pt x="438150" y="106680"/>
                </a:cubicBezTo>
                <a:cubicBezTo>
                  <a:pt x="418330" y="74967"/>
                  <a:pt x="439683" y="105936"/>
                  <a:pt x="426720" y="80010"/>
                </a:cubicBezTo>
                <a:cubicBezTo>
                  <a:pt x="424672" y="75914"/>
                  <a:pt x="421148" y="72676"/>
                  <a:pt x="419100" y="68580"/>
                </a:cubicBezTo>
                <a:cubicBezTo>
                  <a:pt x="417304" y="64988"/>
                  <a:pt x="418130" y="59990"/>
                  <a:pt x="415290" y="57150"/>
                </a:cubicBezTo>
                <a:cubicBezTo>
                  <a:pt x="408519" y="50379"/>
                  <a:pt x="387713" y="38800"/>
                  <a:pt x="377190" y="34290"/>
                </a:cubicBezTo>
                <a:cubicBezTo>
                  <a:pt x="373499" y="32708"/>
                  <a:pt x="369711" y="31198"/>
                  <a:pt x="365760" y="30480"/>
                </a:cubicBezTo>
                <a:cubicBezTo>
                  <a:pt x="331830" y="24311"/>
                  <a:pt x="343438" y="29662"/>
                  <a:pt x="316230" y="22860"/>
                </a:cubicBezTo>
                <a:cubicBezTo>
                  <a:pt x="292410" y="16905"/>
                  <a:pt x="317315" y="22072"/>
                  <a:pt x="293370" y="11430"/>
                </a:cubicBezTo>
                <a:cubicBezTo>
                  <a:pt x="286030" y="8168"/>
                  <a:pt x="278130" y="6350"/>
                  <a:pt x="270510" y="3810"/>
                </a:cubicBezTo>
                <a:cubicBezTo>
                  <a:pt x="266700" y="2540"/>
                  <a:pt x="263096" y="0"/>
                  <a:pt x="259080" y="0"/>
                </a:cubicBezTo>
                <a:lnTo>
                  <a:pt x="209550" y="76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95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2700"/>
            <a:ext cx="92789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08520" y="0"/>
            <a:ext cx="9577064" cy="6381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34343" cy="569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25858" y="5445224"/>
            <a:ext cx="5166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Ultima Thulé survolé par 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New Horizons  le  01/01/2019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orbite  affinée par  occultation  en Argentine  (2017) 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et </a:t>
            </a:r>
            <a:r>
              <a:rPr lang="fr-FR" dirty="0">
                <a:solidFill>
                  <a:srgbClr val="FFFF00"/>
                </a:solidFill>
              </a:rPr>
              <a:t>S</a:t>
            </a:r>
            <a:r>
              <a:rPr lang="fr-FR" dirty="0" smtClean="0">
                <a:solidFill>
                  <a:srgbClr val="FFFF00"/>
                </a:solidFill>
              </a:rPr>
              <a:t>énégal (2018)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49560"/>
            <a:ext cx="6619798" cy="436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2" y="-243408"/>
            <a:ext cx="800100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35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9525"/>
            <a:ext cx="927893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5130" y="839742"/>
            <a:ext cx="8351337" cy="521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93694" y="470410"/>
            <a:ext cx="817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Étoile magnitude 14, occultée le 1 Octobre à 2h30 TU (4H30 local</a:t>
            </a:r>
            <a:r>
              <a:rPr lang="fr-FR" dirty="0" smtClean="0">
                <a:solidFill>
                  <a:srgbClr val="FFFF00"/>
                </a:solidFill>
              </a:rPr>
              <a:t>). Temps de pose  1s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2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25130" r="7745"/>
          <a:stretch/>
        </p:blipFill>
        <p:spPr bwMode="auto">
          <a:xfrm>
            <a:off x="395536" y="1052736"/>
            <a:ext cx="8658226" cy="427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71600" y="5589240"/>
            <a:ext cx="776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22 stations sur des « cordes » espacées de </a:t>
            </a:r>
            <a:r>
              <a:rPr lang="fr-FR" dirty="0" smtClean="0"/>
              <a:t>4.3 km, ombre se déplaçant à 4 km/s. </a:t>
            </a:r>
          </a:p>
          <a:p>
            <a:r>
              <a:rPr lang="fr-FR" dirty="0" smtClean="0"/>
              <a:t>A18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654288" cy="60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Ombre théorique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37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04533E-6 L 0.50764 0.574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82" y="28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43160" cy="4525963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5292080" cy="39599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7327" y="3585754"/>
            <a:ext cx="3743398" cy="280109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79573" y="4947946"/>
            <a:ext cx="3639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Dobson</a:t>
            </a:r>
            <a:r>
              <a:rPr lang="fr-FR" b="1" dirty="0" smtClean="0"/>
              <a:t> 16’ (40 cm) F4.5 </a:t>
            </a:r>
            <a:r>
              <a:rPr lang="fr-FR" b="1" dirty="0" err="1" smtClean="0"/>
              <a:t>Skywatcher</a:t>
            </a:r>
            <a:endParaRPr lang="fr-FR" b="1" dirty="0" smtClean="0"/>
          </a:p>
          <a:p>
            <a:r>
              <a:rPr lang="fr-FR" b="1" dirty="0" smtClean="0"/>
              <a:t>Monture Alt-</a:t>
            </a:r>
            <a:r>
              <a:rPr lang="fr-FR" b="1" dirty="0" err="1" smtClean="0"/>
              <a:t>Az</a:t>
            </a:r>
            <a:r>
              <a:rPr lang="fr-FR" b="1" dirty="0" smtClean="0"/>
              <a:t> motorisée GOTO</a:t>
            </a:r>
            <a:endParaRPr lang="fr-F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7" t="4206" b="50000"/>
          <a:stretch/>
        </p:blipFill>
        <p:spPr bwMode="auto">
          <a:xfrm>
            <a:off x="131438" y="1791724"/>
            <a:ext cx="8887850" cy="278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119483" y="2132856"/>
            <a:ext cx="2911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Télescope de Newton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9862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58" y="260648"/>
            <a:ext cx="9205158" cy="575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7544" y="6156012"/>
            <a:ext cx="19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2M pixels, refroidie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70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:\Echanges\occultation\20210929_183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76" y="980728"/>
            <a:ext cx="9162176" cy="515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All-hands meeting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08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25345" cy="6083564"/>
          </a:xfrm>
        </p:spPr>
      </p:pic>
      <p:sp>
        <p:nvSpPr>
          <p:cNvPr id="3" name="ZoneTexte 2"/>
          <p:cNvSpPr txBox="1"/>
          <p:nvPr/>
        </p:nvSpPr>
        <p:spPr>
          <a:xfrm>
            <a:off x="179512" y="6338429"/>
            <a:ext cx="319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~100 personnes dont 6 Français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6333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7"/>
          <a:stretch/>
        </p:blipFill>
        <p:spPr>
          <a:xfrm>
            <a:off x="2843808" y="260648"/>
            <a:ext cx="3672408" cy="36745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95383"/>
            <a:ext cx="3744416" cy="4992555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-2772816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presse </a:t>
            </a:r>
          </a:p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parle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15907"/>
          <a:stretch/>
        </p:blipFill>
        <p:spPr>
          <a:xfrm>
            <a:off x="0" y="2143380"/>
            <a:ext cx="4283968" cy="4845636"/>
          </a:xfrm>
        </p:spPr>
      </p:pic>
    </p:spTree>
    <p:extLst>
      <p:ext uri="{BB962C8B-B14F-4D97-AF65-F5344CB8AC3E}">
        <p14:creationId xmlns:p14="http://schemas.microsoft.com/office/powerpoint/2010/main" val="88348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02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05" y="11602"/>
            <a:ext cx="2840195" cy="21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3" t="29621" r="7541" b="2658"/>
          <a:stretch/>
        </p:blipFill>
        <p:spPr bwMode="auto">
          <a:xfrm>
            <a:off x="323528" y="972273"/>
            <a:ext cx="8479593" cy="501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6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7439" cy="5145435"/>
          </a:xfr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Choix d’un site le long de la corde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673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172"/>
            <a:ext cx="9132135" cy="5136826"/>
          </a:xfr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Rencontre avec des locaux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17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80528" y="-99392"/>
            <a:ext cx="9649072" cy="74168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9" name="Picture 3" descr="D:\Echanges\occultation\IMG_20210930_035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60" y="1772816"/>
            <a:ext cx="6603043" cy="49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Echanges\occultation\IMG_20210930_03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851920" cy="288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-9152" y="3559948"/>
            <a:ext cx="28529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Procédure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Montage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Collimation des miroirs</a:t>
            </a:r>
            <a:endParaRPr lang="fr-FR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Alignement du chercheur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Alignement du télescope 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     (</a:t>
            </a:r>
            <a:r>
              <a:rPr lang="fr-FR" dirty="0" smtClean="0">
                <a:solidFill>
                  <a:srgbClr val="FFFF00"/>
                </a:solidFill>
              </a:rPr>
              <a:t>2 étoiles)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Recherche du champ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Prise de </a:t>
            </a:r>
            <a:r>
              <a:rPr lang="fr-FR" dirty="0" smtClean="0">
                <a:solidFill>
                  <a:srgbClr val="FFFF00"/>
                </a:solidFill>
              </a:rPr>
              <a:t>vue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     (soft sur PC préconfiguré)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958014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site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77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285750"/>
            <a:ext cx="9675813" cy="743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99" y="692696"/>
            <a:ext cx="9119947" cy="569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27474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Juste avant l’événement…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099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6" t="5792" r="13008"/>
          <a:stretch/>
        </p:blipFill>
        <p:spPr bwMode="auto">
          <a:xfrm>
            <a:off x="-40320" y="332656"/>
            <a:ext cx="9219281" cy="631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3728" y="2420888"/>
            <a:ext cx="702027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67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158750"/>
            <a:ext cx="9675813" cy="743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62355"/>
            <a:ext cx="5364089" cy="319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3" y="0"/>
            <a:ext cx="4685977" cy="367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Resultats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/>
              <a:t>Un certain nombre de stations ont pu observer l’étoile au moment de l’occultation;</a:t>
            </a:r>
          </a:p>
          <a:p>
            <a:pPr marL="0" indent="0">
              <a:buNone/>
            </a:pPr>
            <a:r>
              <a:rPr lang="fr-FR" b="1" dirty="0" smtClean="0"/>
              <a:t>Aucune des 22 stations n’a vu l’occultation de notre côté;</a:t>
            </a:r>
          </a:p>
          <a:p>
            <a:pPr marL="0" indent="0">
              <a:buNone/>
            </a:pPr>
            <a:r>
              <a:rPr lang="fr-FR" b="1" dirty="0" smtClean="0"/>
              <a:t>Une équipe indépendante utilisant une autre prédiction a pu voir 2 (3?) occultations nettement plus à l’Est.</a:t>
            </a:r>
          </a:p>
          <a:p>
            <a:pPr marL="0" indent="0">
              <a:buNone/>
            </a:pPr>
            <a:r>
              <a:rPr lang="fr-FR" b="1" dirty="0" smtClean="0"/>
              <a:t>Conclusion: nos prédictions étaient fausses.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20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1124744"/>
            <a:ext cx="40323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https://ericfrappa.com/euraster</a:t>
            </a:r>
            <a:r>
              <a:rPr lang="fr-FR" dirty="0" smtClean="0">
                <a:hlinkClick r:id="rId2"/>
              </a:rPr>
              <a:t>/</a:t>
            </a:r>
            <a:endParaRPr lang="fr-FR" dirty="0" smtClean="0"/>
          </a:p>
          <a:p>
            <a:endParaRPr lang="fr-FR" dirty="0"/>
          </a:p>
          <a:p>
            <a:r>
              <a:rPr lang="fr-FR" dirty="0">
                <a:hlinkClick r:id="rId3" action="ppaction://hlinkfile"/>
              </a:rPr>
              <a:t>D:\Echanges\occultation\PallasOccult.av</a:t>
            </a:r>
            <a:r>
              <a:rPr lang="fr-FR" dirty="0"/>
              <a:t>i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5914" y="23488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https://www.euraster.net/results/2021/index.html</a:t>
            </a:r>
          </a:p>
        </p:txBody>
      </p:sp>
    </p:spTree>
    <p:extLst>
      <p:ext uri="{BB962C8B-B14F-4D97-AF65-F5344CB8AC3E}">
        <p14:creationId xmlns:p14="http://schemas.microsoft.com/office/powerpoint/2010/main" val="35259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285601" cy="446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15666"/>
            <a:ext cx="66103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1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9525"/>
            <a:ext cx="927893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9525"/>
            <a:ext cx="6768752" cy="67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24328" y="3613666"/>
            <a:ext cx="14818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5879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Grecs</a:t>
            </a:r>
          </a:p>
          <a:p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3445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Troyens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74" y="41895"/>
            <a:ext cx="2618685" cy="209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8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234950"/>
            <a:ext cx="9675813" cy="743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2" t="31600" r="17615" b="15067"/>
          <a:stretch/>
        </p:blipFill>
        <p:spPr bwMode="auto">
          <a:xfrm>
            <a:off x="179512" y="115836"/>
            <a:ext cx="4208585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25006" r="30401" b="8845"/>
          <a:stretch/>
        </p:blipFill>
        <p:spPr bwMode="auto">
          <a:xfrm>
            <a:off x="4209992" y="3429000"/>
            <a:ext cx="4726129" cy="332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25693" r="16033"/>
          <a:stretch/>
        </p:blipFill>
        <p:spPr bwMode="auto">
          <a:xfrm>
            <a:off x="318675" y="3462712"/>
            <a:ext cx="3382987" cy="325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4" t="29917" r="16782" b="10768"/>
          <a:stretch/>
        </p:blipFill>
        <p:spPr bwMode="auto">
          <a:xfrm>
            <a:off x="5266797" y="465188"/>
            <a:ext cx="3669324" cy="26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2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 smtClean="0"/>
              <a:t>La méthode d‘occultation est une méthode puissante, (assez) facile à mettre en œuvre, mesurant les dimensions et paramètres d’orbites d’</a:t>
            </a:r>
            <a:r>
              <a:rPr lang="fr-FR" b="1" dirty="0" err="1" smtClean="0"/>
              <a:t>astéroides</a:t>
            </a:r>
            <a:r>
              <a:rPr lang="fr-FR" b="1" dirty="0" smtClean="0"/>
              <a:t> lointains.   </a:t>
            </a:r>
          </a:p>
          <a:p>
            <a:r>
              <a:rPr lang="fr-FR" b="1" dirty="0" smtClean="0"/>
              <a:t>Les mesures d’occultation sont de beaux exemples de science participative, qui vont le rester encore longtemps. </a:t>
            </a:r>
          </a:p>
          <a:p>
            <a:r>
              <a:rPr lang="fr-FR" b="1" dirty="0" smtClean="0"/>
              <a:t>Les campagnes sont l’occasion d’un brassage intéressant de personnes de différents horizons.</a:t>
            </a:r>
          </a:p>
          <a:p>
            <a:r>
              <a:rPr lang="fr-FR" b="1" dirty="0" smtClean="0"/>
              <a:t>Prise de données par des amateurs, analysées par des professionnels.</a:t>
            </a:r>
          </a:p>
          <a:p>
            <a:r>
              <a:rPr lang="fr-FR" b="1" dirty="0" smtClean="0"/>
              <a:t>Bonne chance à Lucy, premier survol d’un troyen prévu en 2027.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8305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40" y="957868"/>
            <a:ext cx="635000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081046" y="457508"/>
            <a:ext cx="2981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Points de Lagrange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36579" y="980728"/>
            <a:ext cx="3757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Joseph Louis de </a:t>
            </a:r>
            <a:r>
              <a:rPr lang="fr-FR" dirty="0" smtClean="0"/>
              <a:t>Lagrange (1736-1813)</a:t>
            </a:r>
            <a:endParaRPr lang="fr-FR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416" y="1119723"/>
            <a:ext cx="5803944" cy="4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8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Modèle de Nice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229600" cy="274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9564" y="4941168"/>
            <a:ext cx="8657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troyens de Jupiter reflètent la composition fossile (« Lucy ») du système solaire primitif</a:t>
            </a:r>
          </a:p>
          <a:p>
            <a:r>
              <a:rPr lang="fr-FR" dirty="0" smtClean="0"/>
              <a:t>lointain.</a:t>
            </a:r>
          </a:p>
          <a:p>
            <a:r>
              <a:rPr lang="fr-FR" dirty="0" smtClean="0"/>
              <a:t>Les points de Lagrange, initialement « ouverts », sont aujourd’hui gravitationnellement</a:t>
            </a:r>
          </a:p>
          <a:p>
            <a:r>
              <a:rPr lang="fr-FR" dirty="0" smtClean="0"/>
              <a:t>« fermés ».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771800" y="1920822"/>
            <a:ext cx="1005981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Jupiter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</a:p>
          <a:p>
            <a:r>
              <a:rPr lang="fr-FR" dirty="0" smtClean="0">
                <a:solidFill>
                  <a:schemeClr val="accent6"/>
                </a:solidFill>
              </a:rPr>
              <a:t>Saturne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</a:p>
          <a:p>
            <a:r>
              <a:rPr lang="fr-FR" dirty="0" smtClean="0">
                <a:solidFill>
                  <a:schemeClr val="tx2"/>
                </a:solidFill>
              </a:rPr>
              <a:t>Neptune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chemeClr val="accent5"/>
                </a:solidFill>
              </a:rPr>
              <a:t>Uranus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91880" y="1416579"/>
            <a:ext cx="307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Résonance 2:1 Saturne Jupiter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68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734" y="3469650"/>
            <a:ext cx="9405670" cy="425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75" y="2885607"/>
            <a:ext cx="62865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682" y="2885608"/>
            <a:ext cx="4429521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657" y="349678"/>
            <a:ext cx="28416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93046" y="3100318"/>
            <a:ext cx="175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16 Octobre 2021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1109643"/>
            <a:ext cx="69837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PI:  H.F. </a:t>
            </a:r>
            <a:r>
              <a:rPr lang="en-US" b="1" dirty="0" err="1"/>
              <a:t>Levison</a:t>
            </a:r>
            <a:r>
              <a:rPr lang="en-US" b="1" dirty="0"/>
              <a:t>, Southwest Research Institute (SWRI</a:t>
            </a:r>
            <a:r>
              <a:rPr lang="en-US" b="1" dirty="0" smtClean="0"/>
              <a:t>), Boulder, Co</a:t>
            </a:r>
            <a:endParaRPr lang="fr-FR" b="1" dirty="0" smtClean="0"/>
          </a:p>
          <a:p>
            <a:r>
              <a:rPr lang="fr-FR" b="1" dirty="0" smtClean="0"/>
              <a:t>Mission « probe-</a:t>
            </a:r>
            <a:r>
              <a:rPr lang="fr-FR" b="1" dirty="0" err="1" smtClean="0"/>
              <a:t>scale</a:t>
            </a:r>
            <a:r>
              <a:rPr lang="fr-FR" b="1" dirty="0" smtClean="0"/>
              <a:t> »: 1Md$</a:t>
            </a:r>
          </a:p>
          <a:p>
            <a:r>
              <a:rPr lang="fr-FR" b="1" dirty="0" smtClean="0"/>
              <a:t>Masse: 1500 kg, 700 kg d’ergol</a:t>
            </a:r>
          </a:p>
          <a:p>
            <a:r>
              <a:rPr lang="fr-FR" b="1" dirty="0" smtClean="0"/>
              <a:t>3 instruments à bord (caméra, spectromètre imageur, spectromètre IR) </a:t>
            </a:r>
          </a:p>
          <a:p>
            <a:r>
              <a:rPr lang="fr-FR" b="1" dirty="0" smtClean="0"/>
              <a:t>Lanceur ATLAS 5</a:t>
            </a:r>
          </a:p>
          <a:p>
            <a:endParaRPr lang="fr-FR" b="1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Lucy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143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5725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7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676456" cy="485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292" y="30129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"Analysis indicates that the array is between 75% and 95% deployed</a:t>
            </a:r>
            <a:r>
              <a:rPr lang="en-US" dirty="0" smtClean="0"/>
              <a:t>.” NASA </a:t>
            </a:r>
            <a:r>
              <a:rPr lang="en-US" dirty="0"/>
              <a:t>officials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022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9525"/>
            <a:ext cx="927893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4" y="1016000"/>
            <a:ext cx="8890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775" y="188640"/>
            <a:ext cx="1024113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536" y="548680"/>
            <a:ext cx="6336704" cy="2952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30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14562</TotalTime>
  <Words>376</Words>
  <Application>Microsoft Office PowerPoint</Application>
  <PresentationFormat>Affichage à l'écran (4:3)</PresentationFormat>
  <Paragraphs>89</Paragraphs>
  <Slides>31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Modèle de Nice</vt:lpstr>
      <vt:lpstr>Mission Lucy</vt:lpstr>
      <vt:lpstr>Présentation PowerPoint</vt:lpstr>
      <vt:lpstr>Présentation PowerPoint</vt:lpstr>
      <vt:lpstr>Présentation PowerPoint</vt:lpstr>
      <vt:lpstr>Polymele</vt:lpstr>
      <vt:lpstr>Présentation PowerPoint</vt:lpstr>
      <vt:lpstr>Présentation PowerPoint</vt:lpstr>
      <vt:lpstr>Présentation PowerPoint</vt:lpstr>
      <vt:lpstr>Ombre théorique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Resultats </vt:lpstr>
      <vt:lpstr>Présentation PowerPoint</vt:lpstr>
      <vt:lpstr>Présentation PowerPoint</vt:lpstr>
      <vt:lpstr>Présentation PowerPoint</vt:lpstr>
      <vt:lpstr>Conclusion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lott</dc:creator>
  <cp:lastModifiedBy>benoit lott</cp:lastModifiedBy>
  <cp:revision>90</cp:revision>
  <dcterms:created xsi:type="dcterms:W3CDTF">2021-11-12T21:34:04Z</dcterms:created>
  <dcterms:modified xsi:type="dcterms:W3CDTF">2021-11-26T13:36:26Z</dcterms:modified>
</cp:coreProperties>
</file>