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media/media4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699" r:id="rId5"/>
  </p:sldMasterIdLst>
  <p:sldIdLst>
    <p:sldId id="259" r:id="rId6"/>
    <p:sldId id="307" r:id="rId7"/>
    <p:sldId id="306" r:id="rId8"/>
    <p:sldId id="286" r:id="rId9"/>
    <p:sldId id="317" r:id="rId10"/>
    <p:sldId id="311" r:id="rId11"/>
    <p:sldId id="312" r:id="rId12"/>
    <p:sldId id="313" r:id="rId13"/>
    <p:sldId id="314" r:id="rId14"/>
    <p:sldId id="318" r:id="rId15"/>
    <p:sldId id="315" r:id="rId16"/>
    <p:sldId id="299" r:id="rId17"/>
    <p:sldId id="301" r:id="rId18"/>
    <p:sldId id="300" r:id="rId19"/>
    <p:sldId id="309" r:id="rId20"/>
    <p:sldId id="279" r:id="rId21"/>
    <p:sldId id="283" r:id="rId22"/>
    <p:sldId id="319" r:id="rId23"/>
    <p:sldId id="303" r:id="rId24"/>
    <p:sldId id="298" r:id="rId25"/>
    <p:sldId id="305" r:id="rId26"/>
    <p:sldId id="275" r:id="rId27"/>
    <p:sldId id="320" r:id="rId28"/>
    <p:sldId id="310" r:id="rId29"/>
    <p:sldId id="293" r:id="rId30"/>
    <p:sldId id="296" r:id="rId31"/>
    <p:sldId id="289" r:id="rId32"/>
    <p:sldId id="276" r:id="rId33"/>
    <p:sldId id="277" r:id="rId34"/>
    <p:sldId id="269" r:id="rId35"/>
    <p:sldId id="260" r:id="rId36"/>
    <p:sldId id="270" r:id="rId37"/>
    <p:sldId id="284" r:id="rId38"/>
    <p:sldId id="297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720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84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99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77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5F0F1-DAF4-4070-B035-B2837BF7ED2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1A4D7-743E-46FF-BF4C-0C6754C19921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5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A5A11-DC58-4310-8C37-37E9B9E548A9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5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E45F9-091D-48C8-B888-35CA08A1817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5F3A-B4C1-4DB5-A140-FA9F1E2FCD00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7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E61AE-671D-4BB1-A419-ED1DC330295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7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43663" y="5876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483D-B782-419C-B4F4-D17C305986A8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7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24231-F497-46F9-99F7-49FF82B51BA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6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84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6A97D-1628-41CD-8169-1E32A0C2D448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3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83D9E-8939-4C22-826A-68F972713C5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9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E9DCD-14EF-4EDC-963D-C1EA9694D207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89E17-C104-42E5-802C-6F420CA20C6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4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9153A-4CF3-4D17-9243-E11E1CF1D2A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81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7B9245-CC51-4D87-8430-B37D2F1506B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9417-F451-4DE0-BFB9-00D4354810D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57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11F0B-8C49-41B6-A7C4-04E52C46CCA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8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85213-1B45-4CFC-B05A-D1D87F12D676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32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798FC-0163-4217-83DC-55DFD1165B0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7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14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84A1-1724-47A4-B15E-E59FF8E22C87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7340E-0A6D-407B-A63D-54B156598926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6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5C2E-D1BC-4952-A65B-7A82AF8FD113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8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10743-4E8D-47D0-A0D9-D8D4E501810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38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137C4-5C45-417A-B48F-9706F092BCC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28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6D3D6-D1DA-4EA2-A761-D66A658D805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2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52B43-4447-4765-A166-3176C76240F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28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4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57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84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3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71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79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1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1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5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8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68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2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2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6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7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4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7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76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682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21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60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14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14C0-DFE0-40B7-9675-E05DAC5F1B50}" type="datetimeFigureOut">
              <a:rPr lang="fr-FR" smtClean="0"/>
              <a:t>09/11/2017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7ED5D-E34F-4A8B-A107-0BF12588FAA9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 bwMode="auto">
          <a:xfrm>
            <a:off x="971600" y="1268760"/>
            <a:ext cx="7488832" cy="0"/>
          </a:xfrm>
          <a:prstGeom prst="line">
            <a:avLst/>
          </a:prstGeom>
          <a:solidFill>
            <a:srgbClr val="00CC99"/>
          </a:solidFill>
          <a:ln w="76200" cap="flat" cmpd="thickThin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208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8C91E-F1CF-449D-A105-013A9898DF58}" type="slidenum">
              <a:rPr lang="fr-FR" altLang="fr-FR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r-FR" sz="1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r-FR" sz="1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Text Box 13"/>
          <p:cNvSpPr txBox="1">
            <a:spLocks noChangeArrowheads="1"/>
          </p:cNvSpPr>
          <p:nvPr/>
        </p:nvSpPr>
        <p:spPr bwMode="auto">
          <a:xfrm>
            <a:off x="6934200" y="5157788"/>
            <a:ext cx="3048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fr-FR" sz="1200" b="1" i="0" dirty="0" smtClean="0">
                <a:solidFill>
                  <a:srgbClr val="3333CC"/>
                </a:solidFill>
              </a:rPr>
              <a:t>	</a:t>
            </a:r>
          </a:p>
        </p:txBody>
      </p:sp>
      <p:cxnSp>
        <p:nvCxnSpPr>
          <p:cNvPr id="9" name="Connecteur droit 8"/>
          <p:cNvCxnSpPr/>
          <p:nvPr userDrawn="1"/>
        </p:nvCxnSpPr>
        <p:spPr bwMode="auto">
          <a:xfrm>
            <a:off x="971600" y="1268760"/>
            <a:ext cx="7488832" cy="0"/>
          </a:xfrm>
          <a:prstGeom prst="line">
            <a:avLst/>
          </a:prstGeom>
          <a:solidFill>
            <a:srgbClr val="00CC99"/>
          </a:solidFill>
          <a:ln w="76200" cap="flat" cmpd="thickThin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889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900813-FA07-45E7-99AA-01E766B94A60}" type="slidenum">
              <a:rPr lang="fr-FR" alt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950913" y="105251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 bwMode="auto">
          <a:xfrm>
            <a:off x="971600" y="1268760"/>
            <a:ext cx="7488832" cy="0"/>
          </a:xfrm>
          <a:prstGeom prst="line">
            <a:avLst/>
          </a:prstGeom>
          <a:solidFill>
            <a:srgbClr val="00CC99"/>
          </a:solidFill>
          <a:ln w="76200" cap="flat" cmpd="thickThin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967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14C0-DFE0-40B7-9675-E05DAC5F1B5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09/11/2017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7ED5D-E34F-4A8B-A107-0BF12588FA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 bwMode="auto">
          <a:xfrm>
            <a:off x="971600" y="1268760"/>
            <a:ext cx="7488832" cy="0"/>
          </a:xfrm>
          <a:prstGeom prst="line">
            <a:avLst/>
          </a:prstGeom>
          <a:solidFill>
            <a:srgbClr val="00CC99"/>
          </a:solidFill>
          <a:ln w="76200" cap="flat" cmpd="thickThin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351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7" Type="http://schemas.openxmlformats.org/officeDocument/2006/relationships/image" Target="../media/image15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520" y="-99392"/>
            <a:ext cx="9361040" cy="70344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48" y="-26680"/>
            <a:ext cx="6444208" cy="652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0616" y="1268760"/>
            <a:ext cx="52654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Fusion de deux étoiles à neutrons </a:t>
            </a:r>
            <a:endParaRPr lang="fr-FR" sz="2800" b="1" dirty="0" smtClean="0">
              <a:solidFill>
                <a:schemeClr val="bg1"/>
              </a:solidFill>
            </a:endParaRPr>
          </a:p>
          <a:p>
            <a:r>
              <a:rPr lang="fr-FR" sz="2800" b="1" dirty="0" smtClean="0">
                <a:solidFill>
                  <a:schemeClr val="bg1"/>
                </a:solidFill>
              </a:rPr>
              <a:t>et </a:t>
            </a:r>
            <a:r>
              <a:rPr lang="fr-FR" sz="2800" b="1" dirty="0" err="1" smtClean="0">
                <a:solidFill>
                  <a:schemeClr val="bg1"/>
                </a:solidFill>
              </a:rPr>
              <a:t>kilonova</a:t>
            </a:r>
            <a:endParaRPr lang="fr-FR" sz="2800" b="1" dirty="0" smtClean="0">
              <a:solidFill>
                <a:schemeClr val="bg1"/>
              </a:solidFill>
            </a:endParaRPr>
          </a:p>
          <a:p>
            <a:r>
              <a:rPr lang="fr-FR" sz="2800" b="1" dirty="0" smtClean="0">
                <a:solidFill>
                  <a:schemeClr val="bg1"/>
                </a:solidFill>
              </a:rPr>
              <a:t>Une nouvelle </a:t>
            </a:r>
            <a:r>
              <a:rPr lang="fr-FR" sz="2800" b="1" dirty="0" smtClean="0">
                <a:solidFill>
                  <a:schemeClr val="bg1"/>
                </a:solidFill>
              </a:rPr>
              <a:t>ère </a:t>
            </a:r>
            <a:r>
              <a:rPr lang="fr-FR" sz="2800" b="1" dirty="0" smtClean="0">
                <a:solidFill>
                  <a:schemeClr val="bg1"/>
                </a:solidFill>
              </a:rPr>
              <a:t>pour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l’astronomie </a:t>
            </a:r>
            <a:endParaRPr lang="fr-FR" sz="2800" b="1" dirty="0" smtClean="0">
              <a:solidFill>
                <a:schemeClr val="bg1"/>
              </a:solidFill>
            </a:endParaRPr>
          </a:p>
          <a:p>
            <a:endParaRPr lang="fr-FR" sz="2800" b="1" dirty="0" smtClean="0">
              <a:solidFill>
                <a:schemeClr val="bg1"/>
              </a:solidFill>
            </a:endParaRP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3068960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      Les ondes gravitationnelles:</a:t>
            </a:r>
          </a:p>
          <a:p>
            <a:r>
              <a:rPr lang="fr-FR" sz="3200" b="1" dirty="0" smtClean="0">
                <a:solidFill>
                  <a:srgbClr val="C00000"/>
                </a:solidFill>
              </a:rPr>
              <a:t>   Vibrations de l’espace-temps</a:t>
            </a:r>
          </a:p>
        </p:txBody>
      </p:sp>
    </p:spTree>
    <p:extLst>
      <p:ext uri="{BB962C8B-B14F-4D97-AF65-F5344CB8AC3E}">
        <p14:creationId xmlns:p14="http://schemas.microsoft.com/office/powerpoint/2010/main" val="25260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1760" y="581619"/>
            <a:ext cx="535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Rappels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l’espace-temps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312" y="1484784"/>
            <a:ext cx="873164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C</a:t>
            </a:r>
            <a:r>
              <a:rPr lang="fr-FR" sz="2000" b="1" dirty="0" smtClean="0"/>
              <a:t>onstance de la vitesse de la lumière </a:t>
            </a:r>
            <a:r>
              <a:rPr lang="fr-FR" sz="2000" b="1" dirty="0" smtClean="0">
                <a:latin typeface="Arial"/>
                <a:cs typeface="Arial"/>
              </a:rPr>
              <a:t>→</a:t>
            </a:r>
            <a:r>
              <a:rPr lang="fr-FR" sz="2000" b="1" dirty="0" smtClean="0"/>
              <a:t> le temps est « relatif ». L’espace aussi.</a:t>
            </a:r>
          </a:p>
          <a:p>
            <a:r>
              <a:rPr lang="fr-FR" sz="2000" b="1" dirty="0" smtClean="0"/>
              <a:t>(« Relativité restreinte</a:t>
            </a:r>
            <a:r>
              <a:rPr lang="fr-FR" sz="2000" b="1" dirty="0"/>
              <a:t> </a:t>
            </a:r>
            <a:r>
              <a:rPr lang="fr-FR" sz="2000" b="1" dirty="0" smtClean="0"/>
              <a:t>», Einstein 1915).</a:t>
            </a:r>
            <a:endParaRPr lang="fr-FR" sz="2000" b="1" dirty="0"/>
          </a:p>
          <a:p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 L’espace et le temps sont liés et forment un ensemble appelé « espace-temps 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Toute loi physique faisant intervenir temps et espace doit le faire selon les principes de la Relativité </a:t>
            </a:r>
            <a:r>
              <a:rPr lang="fr-FR" sz="2000" b="1" dirty="0"/>
              <a:t>r</a:t>
            </a:r>
            <a:r>
              <a:rPr lang="fr-FR" sz="2000" b="1" dirty="0" smtClean="0"/>
              <a:t>estreinte</a:t>
            </a:r>
            <a:r>
              <a:rPr lang="fr-FR" sz="2000" b="1" dirty="0" smtClean="0"/>
              <a:t> </a:t>
            </a:r>
            <a:r>
              <a:rPr lang="fr-FR" sz="2000" b="1" dirty="0" smtClean="0"/>
              <a:t>.  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Ce n’est pas le cas de la gravitation de Newton.  Nouvelle théorie</a:t>
            </a:r>
            <a:r>
              <a:rPr lang="fr-FR" sz="2000" b="1" dirty="0"/>
              <a:t> </a:t>
            </a:r>
            <a:r>
              <a:rPr lang="fr-FR" sz="2000" b="1" dirty="0" smtClean="0"/>
              <a:t>géométrique </a:t>
            </a:r>
            <a:r>
              <a:rPr lang="fr-FR" sz="2000" b="1" dirty="0"/>
              <a:t>de la </a:t>
            </a:r>
            <a:r>
              <a:rPr lang="fr-FR" sz="2000" b="1" dirty="0" smtClean="0"/>
              <a:t>gravitation</a:t>
            </a:r>
            <a:r>
              <a:rPr lang="fr-FR" sz="2000" b="1" dirty="0"/>
              <a:t> </a:t>
            </a:r>
            <a:r>
              <a:rPr lang="fr-FR" sz="2000" b="1" dirty="0" smtClean="0"/>
              <a:t>(« Relativité Générale », Einstein, 1915) : les masses courbent l’espace-temps.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D</a:t>
            </a:r>
            <a:r>
              <a:rPr lang="fr-FR" sz="2000" b="1" dirty="0" smtClean="0"/>
              <a:t>eux masses en mouvement l’une par rapport à l’autre émettent des ondes gravitationnelles (Einstein, 1916).  Controverse historique sur la réalité de l’effet. Effet </a:t>
            </a:r>
            <a:r>
              <a:rPr lang="fr-FR" sz="2000" b="1" i="1" dirty="0" smtClean="0"/>
              <a:t>très</a:t>
            </a:r>
            <a:r>
              <a:rPr lang="fr-FR" sz="2000" b="1" dirty="0" smtClean="0"/>
              <a:t> </a:t>
            </a:r>
            <a:r>
              <a:rPr lang="fr-FR" sz="2000" b="1" dirty="0" smtClean="0"/>
              <a:t>faible, l ’espace-temps est très rigide.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4499992" y="1484784"/>
            <a:ext cx="4094039" cy="3382963"/>
            <a:chOff x="-1398705" y="620688"/>
            <a:chExt cx="4094039" cy="3382963"/>
          </a:xfrm>
        </p:grpSpPr>
        <p:pic>
          <p:nvPicPr>
            <p:cNvPr id="4" name="Picture 7" descr="Afficher l'image d'orig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5216" y="620688"/>
              <a:ext cx="1546236" cy="333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09" y="620688"/>
              <a:ext cx="2359025" cy="338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Connecteur droit 5"/>
            <p:cNvCxnSpPr/>
            <p:nvPr/>
          </p:nvCxnSpPr>
          <p:spPr>
            <a:xfrm>
              <a:off x="-1335216" y="620688"/>
              <a:ext cx="1546236" cy="3335861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1398705" y="627015"/>
              <a:ext cx="1609725" cy="3371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22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96875" y="-242888"/>
            <a:ext cx="9648825" cy="720090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3315" name="Picture 2" descr="Résultat de recherche d'images pour &quot;black hole trampoli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49388"/>
            <a:ext cx="669607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504" y="450287"/>
            <a:ext cx="50212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Courbure de l’espace-temps</a:t>
            </a:r>
          </a:p>
        </p:txBody>
      </p:sp>
      <p:pic>
        <p:nvPicPr>
          <p:cNvPr id="13317" name="Picture 4" descr="Cover of CERN Courier Volume 56 Issu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323850"/>
            <a:ext cx="17018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70" y="240860"/>
            <a:ext cx="3625742" cy="239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6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179388"/>
            <a:ext cx="9675813" cy="722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Ondes gravitationnelles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9" y="1068004"/>
            <a:ext cx="8642922" cy="5848378"/>
          </a:xfrm>
        </p:spPr>
      </p:pic>
      <p:pic>
        <p:nvPicPr>
          <p:cNvPr id="5" name="gw-waves-singl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1061656"/>
            <a:ext cx="2286000" cy="22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5417138" cy="36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491880" y="416858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GW150914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13554" r="17835" b="14267"/>
          <a:stretch/>
        </p:blipFill>
        <p:spPr bwMode="auto">
          <a:xfrm>
            <a:off x="5436096" y="3367865"/>
            <a:ext cx="3592590" cy="229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07504" y="1340768"/>
            <a:ext cx="8962335" cy="1518886"/>
            <a:chOff x="107504" y="1340768"/>
            <a:chExt cx="8962335" cy="1518886"/>
          </a:xfrm>
        </p:grpSpPr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40768"/>
              <a:ext cx="4711874" cy="1518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4932040" y="1556792"/>
              <a:ext cx="413779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prstClr val="black"/>
                  </a:solidFill>
                </a:rPr>
                <a:t>Amplitude:   </a:t>
              </a:r>
              <a:r>
                <a:rPr lang="fr-FR" sz="2000" b="1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D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L/L~10</a:t>
              </a:r>
              <a:r>
                <a:rPr lang="fr-FR" sz="2000" b="1" baseline="30000" dirty="0" smtClean="0">
                  <a:solidFill>
                    <a:prstClr val="black"/>
                  </a:solidFill>
                </a:rPr>
                <a:t>-21</a:t>
              </a:r>
              <a:endParaRPr lang="fr-FR" sz="2000" b="1" dirty="0" smtClean="0">
                <a:solidFill>
                  <a:prstClr val="black"/>
                </a:solidFill>
              </a:endParaRPr>
            </a:p>
            <a:p>
              <a:r>
                <a:rPr lang="fr-FR" sz="2000" b="1" dirty="0" smtClean="0">
                  <a:solidFill>
                    <a:prstClr val="black"/>
                  </a:solidFill>
                </a:rPr>
                <a:t>Fusion de  deux trous noirs de 30 </a:t>
              </a:r>
              <a:r>
                <a:rPr lang="fr-FR" sz="2000" b="1" dirty="0" err="1" smtClean="0">
                  <a:solidFill>
                    <a:prstClr val="black"/>
                  </a:solidFill>
                </a:rPr>
                <a:t>M</a:t>
              </a:r>
              <a:r>
                <a:rPr lang="fr-FR" sz="2000" b="1" baseline="-25000" dirty="0" err="1" smtClean="0">
                  <a:solidFill>
                    <a:prstClr val="black"/>
                  </a:solidFill>
                </a:rPr>
                <a:t>ʘ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fr-FR" sz="2000" b="1" dirty="0" smtClean="0">
                  <a:solidFill>
                    <a:prstClr val="black"/>
                  </a:solidFill>
                </a:rPr>
                <a:t>Pas de lumière associée détectée</a:t>
              </a:r>
              <a:endParaRPr lang="fr-FR" sz="2000" b="1" baseline="30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07" y="2859654"/>
            <a:ext cx="2972951" cy="236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11760" y="4856791"/>
            <a:ext cx="1424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interférences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502339" cy="209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5536" y="3892406"/>
            <a:ext cx="84909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signaux (durées, nombre d’oscillations,   périodes, amplitudes, différence de temps </a:t>
            </a:r>
          </a:p>
          <a:p>
            <a:r>
              <a:rPr lang="fr-FR" b="1" dirty="0" smtClean="0"/>
              <a:t>d’arrivée….)  fournissent une pléthore d’informations: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m</a:t>
            </a:r>
            <a:r>
              <a:rPr lang="fr-FR" b="1" dirty="0" smtClean="0"/>
              <a:t>asses des deux  partenaires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smtClean="0"/>
              <a:t>masse  de l’objet final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smtClean="0"/>
              <a:t>position dans le ciel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d</a:t>
            </a:r>
            <a:r>
              <a:rPr lang="fr-FR" b="1" dirty="0" smtClean="0"/>
              <a:t>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smtClean="0"/>
              <a:t>…</a:t>
            </a:r>
            <a:endParaRPr lang="fr-FR" b="1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27296" y="3326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Informations collectées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52864"/>
            <a:ext cx="3552056" cy="19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71600" y="1324248"/>
            <a:ext cx="31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O2: 30 Nov. 2016-25 Aout 2017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20303"/>
              </p:ext>
            </p:extLst>
          </p:nvPr>
        </p:nvGraphicFramePr>
        <p:xfrm>
          <a:off x="1259633" y="1700808"/>
          <a:ext cx="6984775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838"/>
                <a:gridCol w="1107070"/>
                <a:gridCol w="1291582"/>
                <a:gridCol w="1080401"/>
                <a:gridCol w="689036"/>
                <a:gridCol w="1432848"/>
              </a:tblGrid>
              <a:tr h="64700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Name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Duration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Distance (</a:t>
                      </a:r>
                      <a:r>
                        <a:rPr lang="fr-FR" sz="1200" b="0" dirty="0" err="1" smtClean="0"/>
                        <a:t>Mpc</a:t>
                      </a:r>
                      <a:r>
                        <a:rPr lang="fr-FR" sz="1200" b="0" dirty="0" smtClean="0"/>
                        <a:t>)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M</a:t>
                      </a:r>
                      <a:r>
                        <a:rPr lang="fr-FR" sz="1200" b="0" baseline="-25000" dirty="0" smtClean="0"/>
                        <a:t>1</a:t>
                      </a:r>
                      <a:r>
                        <a:rPr lang="fr-FR" sz="1200" b="0" baseline="0" dirty="0" smtClean="0"/>
                        <a:t>   </a:t>
                      </a:r>
                    </a:p>
                    <a:p>
                      <a:pPr algn="ctr"/>
                      <a:r>
                        <a:rPr lang="fr-FR" sz="1200" b="0" baseline="0" dirty="0" smtClean="0"/>
                        <a:t>(</a:t>
                      </a:r>
                      <a:r>
                        <a:rPr lang="fr-FR" sz="1200" b="0" baseline="0" dirty="0" err="1" smtClean="0"/>
                        <a:t>M</a:t>
                      </a:r>
                      <a:r>
                        <a:rPr lang="fr-FR" sz="1200" b="0" baseline="-25000" dirty="0" err="1" smtClean="0"/>
                        <a:t>ʘ</a:t>
                      </a:r>
                      <a:r>
                        <a:rPr lang="fr-FR" sz="1200" b="0" baseline="0" dirty="0" smtClean="0"/>
                        <a:t>)</a:t>
                      </a:r>
                      <a:r>
                        <a:rPr lang="fr-FR" sz="1200" b="0" baseline="-25000" dirty="0" smtClean="0"/>
                        <a:t> </a:t>
                      </a:r>
                      <a:endParaRPr lang="fr-FR" sz="12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M</a:t>
                      </a:r>
                      <a:r>
                        <a:rPr lang="fr-FR" sz="1200" b="0" baseline="-25000" dirty="0" smtClean="0"/>
                        <a:t>2</a:t>
                      </a:r>
                      <a:endParaRPr lang="fr-FR" sz="1200" b="0" baseline="0" dirty="0" smtClean="0"/>
                    </a:p>
                    <a:p>
                      <a:pPr algn="ctr"/>
                      <a:r>
                        <a:rPr lang="fr-FR" sz="1200" b="0" baseline="0" dirty="0" smtClean="0"/>
                        <a:t>(</a:t>
                      </a:r>
                      <a:r>
                        <a:rPr lang="fr-FR" sz="1200" b="0" baseline="0" dirty="0" err="1" smtClean="0"/>
                        <a:t>M</a:t>
                      </a:r>
                      <a:r>
                        <a:rPr lang="fr-FR" sz="1200" b="0" baseline="-25000" dirty="0" err="1" smtClean="0"/>
                        <a:t>ʘ</a:t>
                      </a:r>
                      <a:r>
                        <a:rPr lang="fr-FR" sz="1200" b="0" baseline="0" dirty="0" smtClean="0"/>
                        <a:t>)</a:t>
                      </a:r>
                      <a:r>
                        <a:rPr lang="fr-FR" sz="1200" b="0" baseline="-25000" dirty="0" smtClean="0"/>
                        <a:t> </a:t>
                      </a:r>
                    </a:p>
                    <a:p>
                      <a:pPr algn="ctr"/>
                      <a:endParaRPr lang="fr-FR" sz="12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baseline="0" dirty="0" err="1" smtClean="0"/>
                        <a:t>E</a:t>
                      </a:r>
                      <a:r>
                        <a:rPr lang="fr-FR" sz="1200" b="0" baseline="-25000" dirty="0" err="1" smtClean="0"/>
                        <a:t>emit</a:t>
                      </a:r>
                      <a:r>
                        <a:rPr lang="fr-FR" sz="1200" b="0" baseline="-25000" dirty="0" smtClean="0"/>
                        <a:t>.</a:t>
                      </a:r>
                      <a:r>
                        <a:rPr lang="fr-FR" sz="1200" b="0" baseline="0" dirty="0" smtClean="0"/>
                        <a:t> </a:t>
                      </a:r>
                    </a:p>
                    <a:p>
                      <a:pPr algn="ctr"/>
                      <a:r>
                        <a:rPr lang="fr-FR" sz="1200" b="0" baseline="0" dirty="0" smtClean="0"/>
                        <a:t>(</a:t>
                      </a:r>
                      <a:r>
                        <a:rPr lang="fr-FR" sz="1200" b="0" baseline="0" dirty="0" err="1" smtClean="0"/>
                        <a:t>M</a:t>
                      </a:r>
                      <a:r>
                        <a:rPr lang="fr-FR" sz="1200" b="0" baseline="-25000" dirty="0" err="1" smtClean="0"/>
                        <a:t>ʘ</a:t>
                      </a:r>
                      <a:r>
                        <a:rPr lang="fr-FR" sz="1200" b="0" baseline="-25000" dirty="0" smtClean="0"/>
                        <a:t> </a:t>
                      </a:r>
                      <a:r>
                        <a:rPr lang="fr-FR" sz="1200" b="0" baseline="0" dirty="0" smtClean="0"/>
                        <a:t>c</a:t>
                      </a:r>
                      <a:r>
                        <a:rPr lang="fr-FR" sz="1200" b="0" baseline="30000" dirty="0" smtClean="0"/>
                        <a:t>2</a:t>
                      </a:r>
                      <a:r>
                        <a:rPr lang="fr-FR" sz="1200" b="0" baseline="0" dirty="0" smtClean="0"/>
                        <a:t>)</a:t>
                      </a:r>
                      <a:r>
                        <a:rPr lang="fr-FR" sz="1200" b="0" baseline="-25000" dirty="0" smtClean="0"/>
                        <a:t> </a:t>
                      </a:r>
                    </a:p>
                    <a:p>
                      <a:pPr algn="ctr"/>
                      <a:endParaRPr lang="fr-FR" sz="1200" b="0" baseline="-250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GW150914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 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410</a:t>
                      </a:r>
                      <a:r>
                        <a:rPr lang="fr-FR" sz="1400" baseline="0" dirty="0" smtClean="0"/>
                        <a:t>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29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GW151226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1.6 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14.7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GW170104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0.3 </a:t>
                      </a:r>
                      <a:r>
                        <a:rPr lang="fr-FR" sz="1400" dirty="0" smtClean="0"/>
                        <a:t>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880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31.2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19.4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fr-FR" sz="1400" dirty="0"/>
                    </a:p>
                  </a:txBody>
                  <a:tcPr/>
                </a:tc>
              </a:tr>
              <a:tr h="41431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GW170814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0.3 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25.3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2.7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9552" y="70182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événements de fusions de trous noirs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b="377"/>
          <a:stretch/>
        </p:blipFill>
        <p:spPr bwMode="auto">
          <a:xfrm>
            <a:off x="4854466" y="5157192"/>
            <a:ext cx="3950494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72" y="4005064"/>
            <a:ext cx="3154592" cy="101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33"/>
          <a:stretch/>
        </p:blipFill>
        <p:spPr bwMode="auto">
          <a:xfrm>
            <a:off x="4654352" y="3975952"/>
            <a:ext cx="4350722" cy="91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91" y="5172784"/>
            <a:ext cx="1687954" cy="14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24" y="1548522"/>
            <a:ext cx="635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24248"/>
            <a:ext cx="4762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2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327794"/>
            <a:ext cx="7355160" cy="796950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GW170814 (1</a:t>
            </a:r>
            <a:r>
              <a:rPr lang="fr-FR" sz="36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1658"/>
            <a:ext cx="7900243" cy="48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55830"/>
            <a:ext cx="1857400" cy="13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5949280"/>
            <a:ext cx="8087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O2: 30 Nov. 2016-25 Aout 2017. </a:t>
            </a:r>
            <a:r>
              <a:rPr lang="fr-FR" dirty="0" err="1" smtClean="0"/>
              <a:t>Virgo</a:t>
            </a:r>
            <a:r>
              <a:rPr lang="fr-FR" dirty="0" smtClean="0"/>
              <a:t> opérationnel à partir du 1</a:t>
            </a:r>
            <a:r>
              <a:rPr lang="fr-FR" baseline="30000" dirty="0" smtClean="0"/>
              <a:t>er</a:t>
            </a:r>
            <a:r>
              <a:rPr lang="fr-FR" dirty="0" smtClean="0"/>
              <a:t> Aout 2017.</a:t>
            </a:r>
          </a:p>
          <a:p>
            <a:r>
              <a:rPr lang="fr-FR" dirty="0" smtClean="0"/>
              <a:t>Sensitivité  au « NS-NS </a:t>
            </a:r>
            <a:r>
              <a:rPr lang="fr-FR" dirty="0" err="1" smtClean="0"/>
              <a:t>merger</a:t>
            </a:r>
            <a:r>
              <a:rPr lang="fr-FR" dirty="0" smtClean="0"/>
              <a:t> » LIGO 70 </a:t>
            </a:r>
            <a:r>
              <a:rPr lang="fr-FR" dirty="0" err="1" smtClean="0"/>
              <a:t>Mpc</a:t>
            </a:r>
            <a:r>
              <a:rPr lang="fr-FR" dirty="0" smtClean="0"/>
              <a:t>  (design: 200 </a:t>
            </a:r>
            <a:r>
              <a:rPr lang="fr-FR" dirty="0" err="1" smtClean="0"/>
              <a:t>Mpc</a:t>
            </a:r>
            <a:r>
              <a:rPr lang="fr-FR" dirty="0" smtClean="0"/>
              <a:t>), VIRGO ~40 </a:t>
            </a:r>
            <a:r>
              <a:rPr lang="fr-FR" dirty="0" err="1" smtClean="0"/>
              <a:t>Mpc</a:t>
            </a:r>
            <a:endParaRPr lang="fr-FR" dirty="0" smtClean="0"/>
          </a:p>
          <a:p>
            <a:r>
              <a:rPr lang="fr-FR" dirty="0" smtClean="0"/>
              <a:t>(design 130 </a:t>
            </a:r>
            <a:r>
              <a:rPr lang="fr-FR" dirty="0" err="1" smtClean="0"/>
              <a:t>Mpc</a:t>
            </a:r>
            <a:r>
              <a:rPr lang="fr-FR" dirty="0" smtClean="0"/>
              <a:t> 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1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79712" y="2795507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La </a:t>
            </a:r>
            <a:r>
              <a:rPr lang="fr-FR" sz="3200" b="1" dirty="0" err="1" smtClean="0">
                <a:solidFill>
                  <a:srgbClr val="C00000"/>
                </a:solidFill>
              </a:rPr>
              <a:t>kilonova</a:t>
            </a:r>
            <a:r>
              <a:rPr lang="fr-FR" sz="3200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Site de formation des éléments    chimiques lourds</a:t>
            </a:r>
            <a:endParaRPr lang="fr-FR" sz="3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7494"/>
          <a:stretch/>
        </p:blipFill>
        <p:spPr bwMode="auto">
          <a:xfrm>
            <a:off x="1160800" y="1412776"/>
            <a:ext cx="6978882" cy="37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187624" y="32779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Abondances solaires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40511" y="5176337"/>
            <a:ext cx="8723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éléments sont caractérisés par leur nombre de protons (Z)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gal au nombre d’électrons, qui définit les propriétés chimiques.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part les éléments très légers, ils sont tous formés dans des étoiles (ou des explosions d’étoiles).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133350"/>
            <a:ext cx="936466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12740_Neutron_Star_Merger_Good_1080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700" y="1600200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9248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4" y="1196752"/>
            <a:ext cx="8512574" cy="548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06896" y="55780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(nucléosynthèse) des éléments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11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98880"/>
            <a:ext cx="3917684" cy="169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1560" y="55780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des éléments 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lourds  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0486" y="4221088"/>
            <a:ext cx="2360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processus r 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voir Teresa pour les</a:t>
            </a: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questions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49" y="3130497"/>
            <a:ext cx="6302377" cy="376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32730" y="269822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« </a:t>
            </a:r>
            <a:r>
              <a:rPr lang="fr-F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kilonova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 »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3568" y="6275486"/>
            <a:ext cx="79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 »: 1000 x plus lumineux qu’une nova, terme inventé en 2010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t="22000" r="30900" b="9023"/>
          <a:stretch/>
        </p:blipFill>
        <p:spPr bwMode="auto">
          <a:xfrm>
            <a:off x="2627784" y="1484784"/>
            <a:ext cx="4549559" cy="460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1778" r="35700" b="17022"/>
          <a:stretch/>
        </p:blipFill>
        <p:spPr bwMode="auto">
          <a:xfrm>
            <a:off x="2670316" y="1507081"/>
            <a:ext cx="4507027" cy="458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2795507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La fusion d’étoiles à neutrons</a:t>
            </a:r>
          </a:p>
          <a:p>
            <a:pPr algn="ctr"/>
            <a:r>
              <a:rPr lang="fr-FR" sz="3200" b="1" dirty="0">
                <a:solidFill>
                  <a:srgbClr val="C00000"/>
                </a:solidFill>
              </a:rPr>
              <a:t>d</a:t>
            </a:r>
            <a:r>
              <a:rPr lang="fr-FR" sz="3200" b="1" dirty="0" smtClean="0">
                <a:solidFill>
                  <a:srgbClr val="C00000"/>
                </a:solidFill>
              </a:rPr>
              <a:t>u 17 Août 2017</a:t>
            </a:r>
            <a:endParaRPr lang="fr-FR" sz="3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3768" y="665768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Etat des lieux avant GW170817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6555" y="1628800"/>
            <a:ext cx="863249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Sursauts gamma courts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origine supposée: fusion (« coalescence ») d’étoiles à neutrons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smtClean="0">
                <a:latin typeface="Arial" panose="020B0604020202020204" pitchFamily="34" charset="0"/>
                <a:cs typeface="Arial" panose="020B0604020202020204" pitchFamily="34" charset="0"/>
              </a:rPr>
              <a:t>Ondes gravitationnelles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ondes détectées, mais toutes provenant de fusion de trous noirs </a:t>
            </a:r>
          </a:p>
          <a:p>
            <a:r>
              <a:rPr lang="fr-FR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(durée &lt; 2s, pas d’émission de lumière détectée)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usion d’étoiles à neutrons prédite et très attendue.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prédite théoriquement    </a:t>
            </a:r>
            <a:endParaRPr lang="fr-FR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3" t="42569" r="32250" b="24911"/>
          <a:stretch/>
        </p:blipFill>
        <p:spPr bwMode="auto">
          <a:xfrm>
            <a:off x="5364088" y="3933056"/>
            <a:ext cx="356232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1484784"/>
            <a:ext cx="5060032" cy="467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4621" y="2606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Gamma-ray </a:t>
            </a:r>
            <a:r>
              <a:rPr lang="fr-FR" altLang="fr-FR" sz="2800" b="1" i="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Burst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Monitor (GBM)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onboard</a:t>
            </a:r>
            <a:r>
              <a:rPr lang="fr-FR" altLang="fr-FR" sz="28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Fermi</a:t>
            </a:r>
            <a:endParaRPr lang="fr-FR" altLang="fr-FR" sz="28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559765" y="1916832"/>
            <a:ext cx="34804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~ 300 short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GRBs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(5x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fewer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long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GRBs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0% of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GRBs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redshifts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BM_GW170817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207293"/>
            <a:ext cx="7969250" cy="4525963"/>
          </a:xfrm>
        </p:spPr>
      </p:pic>
      <p:sp>
        <p:nvSpPr>
          <p:cNvPr id="3" name="ZoneTexte 2"/>
          <p:cNvSpPr txBox="1"/>
          <p:nvPr/>
        </p:nvSpPr>
        <p:spPr>
          <a:xfrm>
            <a:off x="2411760" y="476672"/>
            <a:ext cx="4650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GRB 170817A/GW 170817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"/>
          <a:stretch/>
        </p:blipFill>
        <p:spPr bwMode="auto">
          <a:xfrm>
            <a:off x="611560" y="116632"/>
            <a:ext cx="37674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049488" y="40466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GW170817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2591458" cy="27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67" y="4221088"/>
            <a:ext cx="2721733" cy="15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028384" y="2124492"/>
            <a:ext cx="103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glitch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2458" y="5600640"/>
            <a:ext cx="6133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60s, environ 3000 cycles</a:t>
            </a:r>
          </a:p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~1.5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=2.74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fr-FR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d=130 Millions années lumière (c’est proche!) ,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&gt; 0.025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372"/>
            <a:ext cx="4992628" cy="499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4" y="1591742"/>
            <a:ext cx="43529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26532" y="14070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LIGO/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30 deg.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      GBM 1100 deg.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26532" y="673532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Localisations 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26116" y="648330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+neutrinos &amp; </a:t>
            </a:r>
            <a:r>
              <a:rPr lang="fr-FR" dirty="0" err="1" smtClean="0"/>
              <a:t>UHECRs</a:t>
            </a: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6698"/>
            <a:ext cx="6336704" cy="356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889248" y="615826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Couverture « </a:t>
            </a:r>
            <a:r>
              <a:rPr lang="fr-F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multilongueur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d’onde »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6" y="5024843"/>
            <a:ext cx="7014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GMB: GCN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14s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 LIGO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+7 min, GCN+27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min GCN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+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40min GW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+6H15</a:t>
            </a:r>
            <a:endParaRPr lang="fr-FR" dirty="0" smtClean="0"/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(GCN: Gamma-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rayCoordinates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Network)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70 groups/collaborations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2500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950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4" y="1196752"/>
            <a:ext cx="8375451" cy="429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5530006"/>
            <a:ext cx="9289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Etoile à neutrons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cœur effondré d’une étoile massive après son explosion en  supernova: Masse 1.4 à 3 fois celle du soleil, rayon~ 10 km. Certaines sont vues comme des pulsars (émission pulsée comme celle d’un phare).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Etoile à neutrons</a:t>
            </a:r>
            <a:endParaRPr lang="fr-FR" sz="32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1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25260" r="14983" b="4272"/>
          <a:stretch/>
        </p:blipFill>
        <p:spPr bwMode="auto">
          <a:xfrm>
            <a:off x="899592" y="1591181"/>
            <a:ext cx="7448217" cy="431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73224" y="404664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Fermi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1204" y="5949280"/>
            <a:ext cx="806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Transient</a:t>
            </a:r>
            <a:r>
              <a:rPr lang="fr-FR" b="1" dirty="0" smtClean="0"/>
              <a:t> in NGC 4993 (Hydra, d=40 </a:t>
            </a:r>
            <a:r>
              <a:rPr lang="fr-FR" b="1" dirty="0" err="1" smtClean="0"/>
              <a:t>Mpc</a:t>
            </a:r>
            <a:r>
              <a:rPr lang="fr-FR" b="1" dirty="0" smtClean="0"/>
              <a:t>) , 1M2H  group, </a:t>
            </a:r>
            <a:r>
              <a:rPr lang="fr-FR" b="1" dirty="0" err="1" smtClean="0"/>
              <a:t>Swope</a:t>
            </a:r>
            <a:r>
              <a:rPr lang="fr-FR" b="1" dirty="0" smtClean="0"/>
              <a:t>  </a:t>
            </a:r>
            <a:r>
              <a:rPr lang="fr-FR" b="1" dirty="0" err="1" smtClean="0"/>
              <a:t>Telescope</a:t>
            </a:r>
            <a:r>
              <a:rPr lang="fr-FR" b="1" dirty="0" smtClean="0"/>
              <a:t> in Chili </a:t>
            </a:r>
            <a:endParaRPr lang="fr-FR" b="1" dirty="0" smtClean="0"/>
          </a:p>
          <a:p>
            <a:r>
              <a:rPr lang="fr-FR" b="1" dirty="0" err="1" smtClean="0"/>
              <a:t>Decay</a:t>
            </a:r>
            <a:r>
              <a:rPr lang="fr-FR" b="1" dirty="0" smtClean="0"/>
              <a:t> compatible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that</a:t>
            </a:r>
            <a:r>
              <a:rPr lang="fr-FR" b="1" dirty="0" smtClean="0"/>
              <a:t> </a:t>
            </a:r>
            <a:r>
              <a:rPr lang="fr-FR" b="1" dirty="0" err="1" smtClean="0"/>
              <a:t>expected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a </a:t>
            </a:r>
            <a:r>
              <a:rPr lang="fr-FR" b="1" dirty="0" err="1" smtClean="0"/>
              <a:t>kilonova</a:t>
            </a:r>
            <a:r>
              <a:rPr lang="fr-FR" b="1" dirty="0" smtClean="0"/>
              <a:t> </a:t>
            </a:r>
            <a:endParaRPr lang="fr-FR" b="1" dirty="0" smtClean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4212" y="836712"/>
            <a:ext cx="4059597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Astronomical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fr-FR" sz="40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NGC 4993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3c1703fe8d.site.internapcdn.net/newman/gfx/news/hires/2017/1-nasashubb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79862"/>
            <a:ext cx="4790926" cy="51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8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t="39580" r="35694" b="27620"/>
          <a:stretch/>
        </p:blipFill>
        <p:spPr bwMode="auto">
          <a:xfrm>
            <a:off x="4813059" y="1561748"/>
            <a:ext cx="4151429" cy="20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043608" y="471810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Propriétés mesurées</a:t>
            </a:r>
            <a:r>
              <a:rPr lang="fr-FR" sz="28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23068" y="3717032"/>
            <a:ext cx="45298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M</a:t>
            </a:r>
            <a:r>
              <a:rPr lang="fr-FR" b="1" dirty="0" smtClean="0"/>
              <a:t>asses </a:t>
            </a:r>
            <a:r>
              <a:rPr lang="fr-FR" b="1" dirty="0" smtClean="0"/>
              <a:t>des deux partenaires 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</a:t>
            </a:r>
            <a:r>
              <a:rPr lang="fr-FR" b="1" dirty="0" smtClean="0"/>
              <a:t>~</a:t>
            </a:r>
            <a:r>
              <a:rPr lang="fr-FR" b="1" dirty="0" smtClean="0"/>
              <a:t> </a:t>
            </a:r>
            <a:r>
              <a:rPr lang="fr-FR" b="1" dirty="0" smtClean="0"/>
              <a:t>celles d’étoiles à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Distance: 130 Millions d’années lumière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Grand angle par rapport entre la ligne de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visée et le  jet, d’où la faible luminosité du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 sursaut gamma.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Résidu final: étoile à neutrons ou trou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noir? On ne sait pas.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100 masses terrestres d’Au!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5" y="1561748"/>
            <a:ext cx="454818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39230" r="40461" b="4462"/>
          <a:stretch/>
        </p:blipFill>
        <p:spPr bwMode="auto">
          <a:xfrm>
            <a:off x="4644008" y="1889910"/>
            <a:ext cx="4525370" cy="29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28800"/>
            <a:ext cx="5040560" cy="4525963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err="1" smtClean="0"/>
              <a:t>Comparaision</a:t>
            </a:r>
            <a:r>
              <a:rPr lang="fr-FR" b="1" dirty="0" smtClean="0"/>
              <a:t> des méthodes de mesure de </a:t>
            </a:r>
            <a:r>
              <a:rPr lang="fr-FR" b="1" dirty="0" err="1" smtClean="0"/>
              <a:t>dsitances</a:t>
            </a:r>
            <a:r>
              <a:rPr lang="fr-FR" b="1" dirty="0" smtClean="0"/>
              <a:t> </a:t>
            </a:r>
            <a:endParaRPr lang="fr-FR" b="1" dirty="0" smtClean="0"/>
          </a:p>
          <a:p>
            <a:r>
              <a:rPr lang="fr-FR" b="1" dirty="0" smtClean="0"/>
              <a:t>Propriétés de la matière </a:t>
            </a:r>
            <a:r>
              <a:rPr lang="fr-FR" b="1" dirty="0"/>
              <a:t>nucléaire </a:t>
            </a:r>
            <a:endParaRPr lang="fr-FR" b="1" dirty="0" smtClean="0"/>
          </a:p>
          <a:p>
            <a:pPr lvl="1"/>
            <a:r>
              <a:rPr lang="fr-FR" b="1" dirty="0"/>
              <a:t>E</a:t>
            </a:r>
            <a:r>
              <a:rPr lang="fr-FR" b="1" dirty="0" smtClean="0"/>
              <a:t>ffets de marée</a:t>
            </a:r>
          </a:p>
          <a:p>
            <a:pPr lvl="1"/>
            <a:r>
              <a:rPr lang="fr-FR" b="1" dirty="0" smtClean="0"/>
              <a:t>Résidu de la fusion: étoile à neutrons </a:t>
            </a:r>
          </a:p>
          <a:p>
            <a:pPr marL="400050" lvl="1" indent="0">
              <a:buNone/>
            </a:pPr>
            <a:r>
              <a:rPr lang="fr-FR" b="1" dirty="0"/>
              <a:t> </a:t>
            </a:r>
            <a:r>
              <a:rPr lang="fr-FR" b="1" dirty="0" smtClean="0"/>
              <a:t>    </a:t>
            </a:r>
            <a:r>
              <a:rPr lang="fr-FR" b="1" dirty="0" err="1" smtClean="0"/>
              <a:t>hypermassive</a:t>
            </a:r>
            <a:r>
              <a:rPr lang="fr-FR" b="1" dirty="0" smtClean="0"/>
              <a:t> métastable? </a:t>
            </a:r>
          </a:p>
          <a:p>
            <a:pPr lvl="1"/>
            <a:r>
              <a:rPr lang="fr-FR" b="1" dirty="0" smtClean="0"/>
              <a:t>contrainte sur </a:t>
            </a:r>
            <a:r>
              <a:rPr lang="fr-FR" b="1" dirty="0"/>
              <a:t>l</a:t>
            </a:r>
            <a:r>
              <a:rPr lang="fr-FR" b="1" dirty="0" smtClean="0"/>
              <a:t>e rayon d’une étoile à neutron: R </a:t>
            </a:r>
            <a:r>
              <a:rPr lang="fr-FR" b="1" baseline="-25000" dirty="0" smtClean="0"/>
              <a:t>1.6 </a:t>
            </a:r>
            <a:r>
              <a:rPr lang="fr-FR" b="1" baseline="-25000" dirty="0" err="1" smtClean="0"/>
              <a:t>M</a:t>
            </a:r>
            <a:r>
              <a:rPr lang="fr-FR" sz="1000" b="1" baseline="-55000" dirty="0" err="1" smtClean="0"/>
              <a:t>ʘ</a:t>
            </a:r>
            <a:r>
              <a:rPr lang="fr-FR" b="1" dirty="0" smtClean="0"/>
              <a:t>&lt; 10.7 km</a:t>
            </a:r>
          </a:p>
          <a:p>
            <a:r>
              <a:rPr lang="fr-FR" b="1" dirty="0" smtClean="0"/>
              <a:t>Différence de vitesse propagation Lumière vs. Gravitation &lt;10 </a:t>
            </a:r>
            <a:r>
              <a:rPr lang="fr-FR" b="1" baseline="30000" dirty="0" smtClean="0"/>
              <a:t>-15</a:t>
            </a:r>
            <a:r>
              <a:rPr lang="fr-FR" b="1" dirty="0" smtClean="0"/>
              <a:t>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87624" y="476672"/>
            <a:ext cx="735516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Autre p</a:t>
            </a:r>
            <a:r>
              <a:rPr lang="fr-FR" sz="3600" b="1" noProof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hysique</a:t>
            </a:r>
            <a:r>
              <a:rPr lang="fr-FR" sz="3600" b="1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L’événement du 17 Août 2017 marque le début de l’ère de l’astronomie multi-messager.</a:t>
            </a:r>
          </a:p>
          <a:p>
            <a:r>
              <a:rPr lang="fr-FR" sz="2800" b="1" dirty="0" smtClean="0"/>
              <a:t>Les sursauts gamma courts sont bien dus à la fusion d’étoiles à neutrons </a:t>
            </a:r>
          </a:p>
          <a:p>
            <a:r>
              <a:rPr lang="fr-FR" sz="2800" b="1" dirty="0" smtClean="0"/>
              <a:t>Les éléments lourds sont bien produits dans des </a:t>
            </a:r>
            <a:r>
              <a:rPr lang="fr-FR" sz="2800" b="1" dirty="0" err="1" smtClean="0"/>
              <a:t>kilonovas</a:t>
            </a:r>
            <a:r>
              <a:rPr lang="fr-FR" sz="2800" b="1" dirty="0" smtClean="0"/>
              <a:t>.</a:t>
            </a:r>
          </a:p>
          <a:p>
            <a:r>
              <a:rPr lang="fr-FR" sz="2800" b="1" dirty="0" smtClean="0"/>
              <a:t>Beaucoup de telles détections sont attendues dans le futur (6 à 120/an). Pour un premier événement, sa richesse a été extraordinaire.  </a:t>
            </a:r>
          </a:p>
          <a:p>
            <a:pPr marL="0" indent="0">
              <a:buNone/>
            </a:pP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0805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 cet évènement est exceptionnel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/>
              <a:t>Détection </a:t>
            </a:r>
            <a:r>
              <a:rPr lang="fr-FR" b="1" i="1" dirty="0" smtClean="0">
                <a:solidFill>
                  <a:srgbClr val="FF0000"/>
                </a:solidFill>
              </a:rPr>
              <a:t>simultanée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fr-FR" b="1" dirty="0" smtClean="0"/>
              <a:t>d’une </a:t>
            </a:r>
            <a:r>
              <a:rPr lang="fr-FR" b="1" dirty="0"/>
              <a:t>onde gravitationnelle correspondant à la fusion de deux étoiles à </a:t>
            </a:r>
            <a:r>
              <a:rPr lang="fr-FR" b="1" dirty="0" smtClean="0"/>
              <a:t>neutrons </a:t>
            </a:r>
          </a:p>
          <a:p>
            <a:endParaRPr lang="fr-FR" b="1" dirty="0" smtClean="0"/>
          </a:p>
          <a:p>
            <a:r>
              <a:rPr lang="fr-FR" b="1" dirty="0"/>
              <a:t>d</a:t>
            </a:r>
            <a:r>
              <a:rPr lang="fr-FR" b="1" dirty="0" smtClean="0"/>
              <a:t>’un sursaut gamma court</a:t>
            </a:r>
          </a:p>
          <a:p>
            <a:endParaRPr lang="fr-FR" b="1" dirty="0" smtClean="0"/>
          </a:p>
          <a:p>
            <a:r>
              <a:rPr lang="fr-FR" b="1" dirty="0" smtClean="0"/>
              <a:t>d’une « </a:t>
            </a:r>
            <a:r>
              <a:rPr lang="fr-FR" b="1" dirty="0" err="1" smtClean="0"/>
              <a:t>kilonova</a:t>
            </a:r>
            <a:r>
              <a:rPr lang="fr-FR" b="1" dirty="0" smtClean="0"/>
              <a:t> » où des éléments lourds sont produits. </a:t>
            </a:r>
            <a:endParaRPr lang="fr-FR" sz="2400" b="1" dirty="0" smtClean="0"/>
          </a:p>
          <a:p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331640" y="2411596"/>
            <a:ext cx="7897418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9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5</a:t>
            </a:r>
            <a:r>
              <a:rPr lang="fr-FR" sz="2400" baseline="30000" dirty="0" smtClean="0">
                <a:solidFill>
                  <a:srgbClr val="FF0000"/>
                </a:solidFill>
              </a:rPr>
              <a:t>ème</a:t>
            </a:r>
            <a:r>
              <a:rPr lang="fr-FR" sz="2400" dirty="0" smtClean="0">
                <a:solidFill>
                  <a:srgbClr val="FF0000"/>
                </a:solidFill>
              </a:rPr>
              <a:t> onde gravitationnelle détectée, mais d’un type nouveau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39752" y="3789040"/>
            <a:ext cx="6843027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9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r</a:t>
            </a:r>
            <a:r>
              <a:rPr lang="fr-FR" sz="2400" dirty="0" smtClean="0">
                <a:solidFill>
                  <a:srgbClr val="FF0000"/>
                </a:solidFill>
              </a:rPr>
              <a:t>elativement courant, ~1/semaine, origine incertaine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71800" y="5085184"/>
            <a:ext cx="3683637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9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j</a:t>
            </a:r>
            <a:r>
              <a:rPr lang="fr-FR" sz="2400" dirty="0" smtClean="0">
                <a:solidFill>
                  <a:srgbClr val="FF0000"/>
                </a:solidFill>
              </a:rPr>
              <a:t>amais observée jusqu’alors 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3768" y="2720939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      Sursauts gamma:</a:t>
            </a:r>
          </a:p>
          <a:p>
            <a:r>
              <a:rPr lang="fr-FR" sz="3200" b="1" dirty="0" smtClean="0">
                <a:solidFill>
                  <a:srgbClr val="C00000"/>
                </a:solidFill>
              </a:rPr>
              <a:t>Les explosions les plus puissantes de l’Univers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183784" y="828040"/>
            <a:ext cx="708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fr-FR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altLang="fr-FR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spectre</a:t>
            </a:r>
            <a:r>
              <a:rPr lang="en-US" altLang="fr-FR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fr-FR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électromagnétique</a:t>
            </a:r>
            <a:r>
              <a:rPr lang="en-US" altLang="fr-FR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8435" name="Picture 3" descr="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33825"/>
            <a:ext cx="54864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13063"/>
            <a:ext cx="8610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85800" y="1243608"/>
            <a:ext cx="7548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FR" altLang="fr-FR" sz="2400">
                <a:latin typeface="Times New Roman" pitchFamily="18" charset="0"/>
              </a:rPr>
              <a:t>3 notions équivalentes: fréquence, longueur d’ onde, énergie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916238" y="1635125"/>
            <a:ext cx="28384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C00000"/>
                </a:solidFill>
                <a:latin typeface="Times New Roman" pitchFamily="18" charset="0"/>
              </a:rPr>
              <a:t>E = h</a:t>
            </a:r>
            <a:r>
              <a:rPr lang="fr-FR" altLang="fr-FR" sz="3600">
                <a:solidFill>
                  <a:srgbClr val="C00000"/>
                </a:solidFill>
                <a:latin typeface="Symbol" pitchFamily="18" charset="2"/>
              </a:rPr>
              <a:t>n </a:t>
            </a:r>
            <a:r>
              <a:rPr lang="fr-FR" altLang="fr-FR" sz="3600">
                <a:solidFill>
                  <a:srgbClr val="C00000"/>
                </a:solidFill>
                <a:latin typeface="Times New Roman" pitchFamily="18" charset="0"/>
              </a:rPr>
              <a:t>= hc/</a:t>
            </a:r>
            <a:r>
              <a:rPr lang="fr-FR" altLang="fr-FR" sz="3600">
                <a:solidFill>
                  <a:srgbClr val="C0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1066800" y="3751263"/>
            <a:ext cx="1524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2438400" y="3751263"/>
            <a:ext cx="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3581400" y="3751263"/>
            <a:ext cx="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648200" y="3751263"/>
            <a:ext cx="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H="1">
            <a:off x="5791200" y="3751263"/>
            <a:ext cx="381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323850" y="2781300"/>
            <a:ext cx="8458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651125" y="2251075"/>
            <a:ext cx="386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fr-FR" sz="2400">
                <a:latin typeface="Times New Roman" pitchFamily="18" charset="0"/>
              </a:rPr>
              <a:t>E et </a:t>
            </a:r>
            <a:r>
              <a:rPr lang="en-US" altLang="fr-FR" sz="2400">
                <a:latin typeface="Symbol" pitchFamily="18" charset="2"/>
              </a:rPr>
              <a:t>n</a:t>
            </a:r>
            <a:r>
              <a:rPr lang="en-US" altLang="fr-FR" sz="2400">
                <a:latin typeface="Times New Roman" pitchFamily="18" charset="0"/>
              </a:rPr>
              <a:t> augmentent, </a:t>
            </a:r>
            <a:r>
              <a:rPr lang="en-US" altLang="fr-FR" sz="2400">
                <a:latin typeface="Symbol" pitchFamily="18" charset="2"/>
              </a:rPr>
              <a:t>l</a:t>
            </a:r>
            <a:r>
              <a:rPr lang="en-US" altLang="fr-FR" sz="2400">
                <a:latin typeface="Times New Roman" pitchFamily="18" charset="0"/>
              </a:rPr>
              <a:t> diminue </a:t>
            </a:r>
          </a:p>
        </p:txBody>
      </p:sp>
      <p:pic>
        <p:nvPicPr>
          <p:cNvPr id="18446" name="Picture 14" descr="family_I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373688"/>
            <a:ext cx="23050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4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RB_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" y="1829653"/>
            <a:ext cx="3657600" cy="295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11188" y="620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36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</a:t>
            </a:r>
            <a:endParaRPr lang="fr-FR" altLang="fr-FR" sz="36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2" name="Picture 6" descr="bat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/>
          <a:stretch>
            <a:fillRect/>
          </a:stretch>
        </p:blipFill>
        <p:spPr bwMode="auto">
          <a:xfrm>
            <a:off x="4690532" y="1480554"/>
            <a:ext cx="3705397" cy="26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Line 11"/>
          <p:cNvSpPr>
            <a:spLocks noChangeShapeType="1"/>
          </p:cNvSpPr>
          <p:nvPr/>
        </p:nvSpPr>
        <p:spPr bwMode="auto">
          <a:xfrm>
            <a:off x="2699792" y="3140001"/>
            <a:ext cx="0" cy="1081087"/>
          </a:xfrm>
          <a:prstGeom prst="line">
            <a:avLst/>
          </a:prstGeom>
          <a:noFill/>
          <a:ln w="9525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4" name="Text Box 12"/>
          <p:cNvSpPr txBox="1">
            <a:spLocks noChangeArrowheads="1"/>
          </p:cNvSpPr>
          <p:nvPr/>
        </p:nvSpPr>
        <p:spPr bwMode="auto">
          <a:xfrm>
            <a:off x="1673002" y="2636912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i="0">
                <a:solidFill>
                  <a:srgbClr val="000000"/>
                </a:solidFill>
              </a:rPr>
              <a:t>courts</a:t>
            </a:r>
          </a:p>
        </p:txBody>
      </p:sp>
      <p:sp>
        <p:nvSpPr>
          <p:cNvPr id="48135" name="Text Box 13"/>
          <p:cNvSpPr txBox="1">
            <a:spLocks noChangeArrowheads="1"/>
          </p:cNvSpPr>
          <p:nvPr/>
        </p:nvSpPr>
        <p:spPr bwMode="auto">
          <a:xfrm>
            <a:off x="2595835" y="2332112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i="0" dirty="0">
                <a:solidFill>
                  <a:srgbClr val="000000"/>
                </a:solidFill>
              </a:rPr>
              <a:t>longs</a:t>
            </a:r>
          </a:p>
        </p:txBody>
      </p:sp>
      <p:sp>
        <p:nvSpPr>
          <p:cNvPr id="48136" name="Text Box 14"/>
          <p:cNvSpPr txBox="1">
            <a:spLocks noChangeArrowheads="1"/>
          </p:cNvSpPr>
          <p:nvPr/>
        </p:nvSpPr>
        <p:spPr bwMode="auto">
          <a:xfrm>
            <a:off x="331117" y="5002212"/>
            <a:ext cx="433163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Découverts en 1967, «révélés » en 1973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‘prompt’: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100 ms-100 s (sous structure ms) </a:t>
            </a:r>
            <a:endParaRPr lang="fr-FR" altLang="fr-FR" sz="1400" b="1" i="0" dirty="0">
              <a:solidFill>
                <a:srgbClr val="FF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‘rémanence’: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 quelques jours </a:t>
            </a:r>
            <a:endParaRPr lang="fr-FR" altLang="fr-FR" sz="1400" b="1" i="0" dirty="0" smtClean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1</a:t>
            </a:r>
            <a:r>
              <a:rPr lang="fr-FR" altLang="fr-FR" sz="1400" b="1" i="0" baseline="30000" dirty="0" smtClean="0">
                <a:solidFill>
                  <a:srgbClr val="333399"/>
                </a:solidFill>
                <a:cs typeface="Times New Roman" pitchFamily="18" charset="0"/>
              </a:rPr>
              <a:t>ère</a:t>
            </a: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 mesure de distance: 1997 pour un GRB long,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 smtClean="0">
                <a:solidFill>
                  <a:srgbClr val="333399"/>
                </a:solidFill>
                <a:cs typeface="Times New Roman" pitchFamily="18" charset="0"/>
              </a:rPr>
              <a:t>2005 pour un GRB court </a:t>
            </a: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latin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b="1" i="0" dirty="0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04" y="4103820"/>
            <a:ext cx="26638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3" y="3685088"/>
            <a:ext cx="293211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932040" y="1551837"/>
            <a:ext cx="3384376" cy="1661139"/>
            <a:chOff x="5436096" y="1262360"/>
            <a:chExt cx="3816424" cy="194386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7" t="4938" r="20145" b="50463"/>
            <a:stretch/>
          </p:blipFill>
          <p:spPr>
            <a:xfrm>
              <a:off x="5436096" y="1262360"/>
              <a:ext cx="3741008" cy="194386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436096" y="1268760"/>
              <a:ext cx="640859" cy="2518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1349585"/>
              <a:ext cx="720080" cy="261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22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49203" y="620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32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gamma: longs vs. courts</a:t>
            </a:r>
            <a:endParaRPr lang="fr-FR" altLang="fr-FR" sz="32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69476main_binary_merg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7768" y="2348880"/>
            <a:ext cx="4373063" cy="2980928"/>
          </a:xfrm>
          <a:prstGeom prst="rect">
            <a:avLst/>
          </a:prstGeom>
        </p:spPr>
      </p:pic>
      <p:pic>
        <p:nvPicPr>
          <p:cNvPr id="11" name="69479main_collapsa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047" y="2435776"/>
            <a:ext cx="4245585" cy="28940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4007" y="1381195"/>
            <a:ext cx="8959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Différentes observations ont conduit à penser que les sursauts longs sont dus à  l’explosion d’étoiles très massives, alors que les sursauts courts sont dus à la fusion d ’étoiles à neutrons</a:t>
            </a: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11188" y="620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Sursauts </a:t>
            </a:r>
            <a:r>
              <a:rPr lang="fr-FR" altLang="fr-FR" sz="3600" b="1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</a:t>
            </a:r>
            <a:endParaRPr lang="fr-FR" altLang="fr-FR" sz="3600" b="1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6" name="Text Box 14"/>
          <p:cNvSpPr txBox="1">
            <a:spLocks noChangeArrowheads="1"/>
          </p:cNvSpPr>
          <p:nvPr/>
        </p:nvSpPr>
        <p:spPr bwMode="auto">
          <a:xfrm>
            <a:off x="501120" y="5102552"/>
            <a:ext cx="389401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‘prompt’: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100 ms-100 s (sous structure ms) </a:t>
            </a:r>
            <a:endParaRPr lang="fr-FR" altLang="fr-FR" sz="1400" b="1" i="0" dirty="0">
              <a:solidFill>
                <a:srgbClr val="FF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FF0000"/>
                </a:solidFill>
                <a:cs typeface="Times New Roman" pitchFamily="18" charset="0"/>
              </a:rPr>
              <a:t>‘rémanence’:</a:t>
            </a:r>
            <a:r>
              <a:rPr lang="fr-FR" altLang="fr-FR" sz="1400" b="1" i="0" dirty="0">
                <a:solidFill>
                  <a:srgbClr val="333399"/>
                </a:solidFill>
                <a:cs typeface="Times New Roman" pitchFamily="18" charset="0"/>
              </a:rPr>
              <a:t>  quelques jours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333399"/>
                </a:solidFill>
              </a:rPr>
              <a:t>Explosions les plus puissantes connues</a:t>
            </a:r>
            <a:endParaRPr lang="fr-FR" altLang="fr-FR" sz="1400" b="1" i="0" dirty="0">
              <a:solidFill>
                <a:srgbClr val="333399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 err="1">
                <a:solidFill>
                  <a:srgbClr val="333399"/>
                </a:solidFill>
              </a:rPr>
              <a:t>E</a:t>
            </a:r>
            <a:r>
              <a:rPr lang="fr-FR" altLang="fr-FR" sz="1400" b="1" i="0" baseline="-25000" dirty="0" err="1">
                <a:solidFill>
                  <a:srgbClr val="333399"/>
                </a:solidFill>
              </a:rPr>
              <a:t>iso</a:t>
            </a:r>
            <a:r>
              <a:rPr lang="fr-FR" altLang="fr-FR" sz="1400" b="1" i="0" dirty="0">
                <a:solidFill>
                  <a:srgbClr val="333399"/>
                </a:solidFill>
              </a:rPr>
              <a:t>=10</a:t>
            </a:r>
            <a:r>
              <a:rPr lang="fr-FR" altLang="fr-FR" sz="1400" b="1" i="0" baseline="30000" dirty="0">
                <a:solidFill>
                  <a:srgbClr val="333399"/>
                </a:solidFill>
              </a:rPr>
              <a:t>53</a:t>
            </a:r>
            <a:r>
              <a:rPr lang="fr-FR" altLang="fr-FR" sz="1400" b="1" i="0" dirty="0">
                <a:solidFill>
                  <a:srgbClr val="333399"/>
                </a:solidFill>
              </a:rPr>
              <a:t>-10</a:t>
            </a:r>
            <a:r>
              <a:rPr lang="fr-FR" altLang="fr-FR" sz="1400" b="1" i="0" baseline="30000" dirty="0">
                <a:solidFill>
                  <a:srgbClr val="333399"/>
                </a:solidFill>
              </a:rPr>
              <a:t>55</a:t>
            </a:r>
            <a:r>
              <a:rPr lang="fr-FR" altLang="fr-FR" sz="1400" b="1" i="0" dirty="0">
                <a:solidFill>
                  <a:srgbClr val="333399"/>
                </a:solidFill>
              </a:rPr>
              <a:t> erg </a:t>
            </a:r>
            <a:r>
              <a:rPr lang="fr-FR" altLang="fr-FR" sz="1400" b="1" i="0" dirty="0" smtClean="0">
                <a:solidFill>
                  <a:srgbClr val="333399"/>
                </a:solidFill>
              </a:rPr>
              <a:t>  </a:t>
            </a:r>
            <a:endParaRPr lang="fr-FR" altLang="fr-FR" sz="1400" b="1" i="0" dirty="0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400" b="1" i="0" dirty="0">
              <a:solidFill>
                <a:srgbClr val="333399"/>
              </a:solidFill>
              <a:latin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b="1" i="0" dirty="0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12" name="Picture 5" descr="Researchers-View-Gamma-Ray-Burst-GRB-13042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40" y="1412776"/>
            <a:ext cx="6572128" cy="368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473189" y="5301208"/>
            <a:ext cx="23310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0" dirty="0">
                <a:solidFill>
                  <a:srgbClr val="000000"/>
                </a:solidFill>
              </a:rPr>
              <a:t>Naissance d’un trou noir </a:t>
            </a:r>
            <a:endParaRPr lang="fr-FR" altLang="fr-FR" sz="1400" b="1" i="0" dirty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13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24565</TotalTime>
  <Words>812</Words>
  <Application>Microsoft Office PowerPoint</Application>
  <PresentationFormat>Affichage à l'écran (4:3)</PresentationFormat>
  <Paragraphs>189</Paragraphs>
  <Slides>34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Thème Office</vt:lpstr>
      <vt:lpstr>Modèle par défaut</vt:lpstr>
      <vt:lpstr>1_Modèle par défaut</vt:lpstr>
      <vt:lpstr>1_Thème Office</vt:lpstr>
      <vt:lpstr>2_Thème Office</vt:lpstr>
      <vt:lpstr>Présentation PowerPoint</vt:lpstr>
      <vt:lpstr>Présentation PowerPoint</vt:lpstr>
      <vt:lpstr>Présentation PowerPoint</vt:lpstr>
      <vt:lpstr> Pourquoi cet évènement est exceptionnel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Ondes gravitationnelles</vt:lpstr>
      <vt:lpstr>Présentation PowerPoint</vt:lpstr>
      <vt:lpstr>Informations collectées</vt:lpstr>
      <vt:lpstr>Présentation PowerPoint</vt:lpstr>
      <vt:lpstr>GW170814 (1er avec Virgo)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lott</dc:creator>
  <cp:lastModifiedBy>benoit lott</cp:lastModifiedBy>
  <cp:revision>267</cp:revision>
  <dcterms:created xsi:type="dcterms:W3CDTF">2017-10-20T12:44:01Z</dcterms:created>
  <dcterms:modified xsi:type="dcterms:W3CDTF">2017-11-10T09:35:40Z</dcterms:modified>
</cp:coreProperties>
</file>