
<file path=[Content_Types].xml><?xml version="1.0" encoding="utf-8"?>
<Types xmlns="http://schemas.openxmlformats.org/package/2006/content-types">
  <Default Extension="webm" ContentType="video/unknown"/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62" r:id="rId4"/>
    <p:sldId id="286" r:id="rId5"/>
    <p:sldId id="273" r:id="rId6"/>
    <p:sldId id="295" r:id="rId7"/>
    <p:sldId id="292" r:id="rId8"/>
    <p:sldId id="287" r:id="rId9"/>
    <p:sldId id="293" r:id="rId10"/>
    <p:sldId id="282" r:id="rId11"/>
    <p:sldId id="279" r:id="rId12"/>
    <p:sldId id="283" r:id="rId13"/>
    <p:sldId id="275" r:id="rId14"/>
    <p:sldId id="296" r:id="rId15"/>
    <p:sldId id="267" r:id="rId16"/>
    <p:sldId id="281" r:id="rId17"/>
    <p:sldId id="289" r:id="rId18"/>
    <p:sldId id="276" r:id="rId19"/>
    <p:sldId id="277" r:id="rId20"/>
    <p:sldId id="269" r:id="rId21"/>
    <p:sldId id="260" r:id="rId22"/>
    <p:sldId id="291" r:id="rId23"/>
    <p:sldId id="270" r:id="rId24"/>
    <p:sldId id="284" r:id="rId25"/>
    <p:sldId id="258" r:id="rId26"/>
    <p:sldId id="257" r:id="rId27"/>
    <p:sldId id="297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58" y="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84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993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775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5F0F1-DAF4-4070-B035-B2837BF7ED24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7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1A4D7-743E-46FF-BF4C-0C6754C19921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5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A5A11-DC58-4310-8C37-37E9B9E548A9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56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E45F9-091D-48C8-B888-35CA08A1817E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37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B5F3A-B4C1-4DB5-A140-FA9F1E2FCD00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74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E61AE-671D-4BB1-A419-ED1DC3302954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78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43663" y="58769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E483D-B782-419C-B4F4-D17C305986A8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75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24231-F497-46F9-99F7-49FF82B51BAA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65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843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6A97D-1628-41CD-8169-1E32A0C2D448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38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83D9E-8939-4C22-826A-68F972713C55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93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E9DCD-14EF-4EDC-963D-C1EA9694D207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38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89E17-C104-42E5-802C-6F420CA20C62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42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9153A-4CF3-4D17-9243-E11E1CF1D2A5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81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7B9245-CC51-4D87-8430-B37D2F1506BF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1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144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575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68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0682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21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360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142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314C0-DFE0-40B7-9675-E05DAC5F1B50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 bwMode="auto">
          <a:xfrm>
            <a:off x="971600" y="1268760"/>
            <a:ext cx="7488832" cy="0"/>
          </a:xfrm>
          <a:prstGeom prst="line">
            <a:avLst/>
          </a:prstGeom>
          <a:solidFill>
            <a:srgbClr val="00CC99"/>
          </a:solidFill>
          <a:ln w="76200" cap="flat" cmpd="thickThin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1208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A8C91E-F1CF-449D-A105-013A9898DF58}" type="slidenum">
              <a:rPr lang="fr-FR" altLang="fr-FR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r-FR" sz="1400" i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r-FR" sz="1400" i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3" name="Text Box 13"/>
          <p:cNvSpPr txBox="1">
            <a:spLocks noChangeArrowheads="1"/>
          </p:cNvSpPr>
          <p:nvPr/>
        </p:nvSpPr>
        <p:spPr bwMode="auto">
          <a:xfrm>
            <a:off x="6934200" y="5157788"/>
            <a:ext cx="3048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fr-FR" sz="1200" b="1" i="0" dirty="0" smtClean="0">
                <a:solidFill>
                  <a:srgbClr val="3333CC"/>
                </a:solidFill>
              </a:rPr>
              <a:t>	</a:t>
            </a:r>
          </a:p>
        </p:txBody>
      </p:sp>
      <p:cxnSp>
        <p:nvCxnSpPr>
          <p:cNvPr id="9" name="Connecteur droit 8"/>
          <p:cNvCxnSpPr/>
          <p:nvPr userDrawn="1"/>
        </p:nvCxnSpPr>
        <p:spPr bwMode="auto">
          <a:xfrm>
            <a:off x="971600" y="1268760"/>
            <a:ext cx="7488832" cy="0"/>
          </a:xfrm>
          <a:prstGeom prst="line">
            <a:avLst/>
          </a:prstGeom>
          <a:solidFill>
            <a:srgbClr val="00CC99"/>
          </a:solidFill>
          <a:ln w="76200" cap="flat" cmpd="thickThin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8893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g"/><Relationship Id="rId7" Type="http://schemas.openxmlformats.org/officeDocument/2006/relationships/image" Target="../media/image12.png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3.m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 descr="Artist's impression of merging neutron st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4341"/>
            <a:ext cx="9144000" cy="729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0" y="5301208"/>
            <a:ext cx="70184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Fusion de deux étoiles à neutrons et </a:t>
            </a:r>
            <a:r>
              <a:rPr lang="fr-FR" sz="2800" b="1" dirty="0" err="1" smtClean="0">
                <a:solidFill>
                  <a:schemeClr val="bg1"/>
                </a:solidFill>
              </a:rPr>
              <a:t>kilonova</a:t>
            </a:r>
            <a:r>
              <a:rPr lang="fr-FR" sz="2800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L’ère de l’astronomie multi-messager </a:t>
            </a:r>
          </a:p>
          <a:p>
            <a:endParaRPr lang="fr-FR" sz="2800" b="1" dirty="0" smtClean="0">
              <a:solidFill>
                <a:schemeClr val="bg1"/>
              </a:solidFill>
            </a:endParaRPr>
          </a:p>
          <a:p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9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971600" y="1324248"/>
            <a:ext cx="31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O2: 30 Nov. 2016-25 Aout 2017</a:t>
            </a:r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520303"/>
              </p:ext>
            </p:extLst>
          </p:nvPr>
        </p:nvGraphicFramePr>
        <p:xfrm>
          <a:off x="1259633" y="1700808"/>
          <a:ext cx="6984775" cy="2304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3838"/>
                <a:gridCol w="1107070"/>
                <a:gridCol w="1291582"/>
                <a:gridCol w="1080401"/>
                <a:gridCol w="689036"/>
                <a:gridCol w="1432848"/>
              </a:tblGrid>
              <a:tr h="647008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Name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Duration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Distance (</a:t>
                      </a:r>
                      <a:r>
                        <a:rPr lang="fr-FR" sz="1200" b="0" dirty="0" err="1" smtClean="0"/>
                        <a:t>Mpc</a:t>
                      </a:r>
                      <a:r>
                        <a:rPr lang="fr-FR" sz="1200" b="0" dirty="0" smtClean="0"/>
                        <a:t>)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M</a:t>
                      </a:r>
                      <a:r>
                        <a:rPr lang="fr-FR" sz="1200" b="0" baseline="-25000" dirty="0" smtClean="0"/>
                        <a:t>1</a:t>
                      </a:r>
                      <a:r>
                        <a:rPr lang="fr-FR" sz="1200" b="0" baseline="0" dirty="0" smtClean="0"/>
                        <a:t>   </a:t>
                      </a:r>
                    </a:p>
                    <a:p>
                      <a:pPr algn="ctr"/>
                      <a:r>
                        <a:rPr lang="fr-FR" sz="1200" b="0" baseline="0" dirty="0" smtClean="0"/>
                        <a:t>(</a:t>
                      </a:r>
                      <a:r>
                        <a:rPr lang="fr-FR" sz="1200" b="0" baseline="0" dirty="0" err="1" smtClean="0"/>
                        <a:t>M</a:t>
                      </a:r>
                      <a:r>
                        <a:rPr lang="fr-FR" sz="1200" b="0" baseline="-25000" dirty="0" err="1" smtClean="0"/>
                        <a:t>ʘ</a:t>
                      </a:r>
                      <a:r>
                        <a:rPr lang="fr-FR" sz="1200" b="0" baseline="0" dirty="0" smtClean="0"/>
                        <a:t>)</a:t>
                      </a:r>
                      <a:r>
                        <a:rPr lang="fr-FR" sz="1200" b="0" baseline="-25000" dirty="0" smtClean="0"/>
                        <a:t> </a:t>
                      </a:r>
                      <a:endParaRPr lang="fr-FR" sz="1200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M</a:t>
                      </a:r>
                      <a:r>
                        <a:rPr lang="fr-FR" sz="1200" b="0" baseline="-25000" dirty="0" smtClean="0"/>
                        <a:t>2</a:t>
                      </a:r>
                      <a:endParaRPr lang="fr-FR" sz="1200" b="0" baseline="0" dirty="0" smtClean="0"/>
                    </a:p>
                    <a:p>
                      <a:pPr algn="ctr"/>
                      <a:r>
                        <a:rPr lang="fr-FR" sz="1200" b="0" baseline="0" dirty="0" smtClean="0"/>
                        <a:t>(</a:t>
                      </a:r>
                      <a:r>
                        <a:rPr lang="fr-FR" sz="1200" b="0" baseline="0" dirty="0" err="1" smtClean="0"/>
                        <a:t>M</a:t>
                      </a:r>
                      <a:r>
                        <a:rPr lang="fr-FR" sz="1200" b="0" baseline="-25000" dirty="0" err="1" smtClean="0"/>
                        <a:t>ʘ</a:t>
                      </a:r>
                      <a:r>
                        <a:rPr lang="fr-FR" sz="1200" b="0" baseline="0" dirty="0" smtClean="0"/>
                        <a:t>)</a:t>
                      </a:r>
                      <a:r>
                        <a:rPr lang="fr-FR" sz="1200" b="0" baseline="-25000" dirty="0" smtClean="0"/>
                        <a:t> </a:t>
                      </a:r>
                    </a:p>
                    <a:p>
                      <a:pPr algn="ctr"/>
                      <a:endParaRPr lang="fr-FR" sz="1200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baseline="0" dirty="0" err="1" smtClean="0"/>
                        <a:t>E</a:t>
                      </a:r>
                      <a:r>
                        <a:rPr lang="fr-FR" sz="1200" b="0" baseline="-25000" dirty="0" err="1" smtClean="0"/>
                        <a:t>emit</a:t>
                      </a:r>
                      <a:r>
                        <a:rPr lang="fr-FR" sz="1200" b="0" baseline="-25000" dirty="0" smtClean="0"/>
                        <a:t>.</a:t>
                      </a:r>
                      <a:r>
                        <a:rPr lang="fr-FR" sz="1200" b="0" baseline="0" dirty="0" smtClean="0"/>
                        <a:t> </a:t>
                      </a:r>
                    </a:p>
                    <a:p>
                      <a:pPr algn="ctr"/>
                      <a:r>
                        <a:rPr lang="fr-FR" sz="1200" b="0" baseline="0" dirty="0" smtClean="0"/>
                        <a:t>(</a:t>
                      </a:r>
                      <a:r>
                        <a:rPr lang="fr-FR" sz="1200" b="0" baseline="0" dirty="0" err="1" smtClean="0"/>
                        <a:t>M</a:t>
                      </a:r>
                      <a:r>
                        <a:rPr lang="fr-FR" sz="1200" b="0" baseline="-25000" dirty="0" err="1" smtClean="0"/>
                        <a:t>ʘ</a:t>
                      </a:r>
                      <a:r>
                        <a:rPr lang="fr-FR" sz="1200" b="0" baseline="-25000" dirty="0" smtClean="0"/>
                        <a:t> </a:t>
                      </a:r>
                      <a:r>
                        <a:rPr lang="fr-FR" sz="1200" b="0" baseline="0" dirty="0" smtClean="0"/>
                        <a:t>c</a:t>
                      </a:r>
                      <a:r>
                        <a:rPr lang="fr-FR" sz="1200" b="0" baseline="30000" dirty="0" smtClean="0"/>
                        <a:t>2</a:t>
                      </a:r>
                      <a:r>
                        <a:rPr lang="fr-FR" sz="1200" b="0" baseline="0" dirty="0" smtClean="0"/>
                        <a:t>)</a:t>
                      </a:r>
                      <a:r>
                        <a:rPr lang="fr-FR" sz="1200" b="0" baseline="-25000" dirty="0" smtClean="0"/>
                        <a:t> </a:t>
                      </a:r>
                    </a:p>
                    <a:p>
                      <a:pPr algn="ctr"/>
                      <a:endParaRPr lang="fr-FR" sz="1200" b="0" baseline="-25000" dirty="0"/>
                    </a:p>
                  </a:txBody>
                  <a:tcPr/>
                </a:tc>
              </a:tr>
              <a:tr h="414312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GW150914 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0.2 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410</a:t>
                      </a:r>
                      <a:r>
                        <a:rPr lang="fr-FR" sz="1400" baseline="0" dirty="0" smtClean="0"/>
                        <a:t> 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36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29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</a:t>
                      </a:r>
                      <a:endParaRPr lang="fr-FR" sz="1400" dirty="0"/>
                    </a:p>
                  </a:txBody>
                  <a:tcPr/>
                </a:tc>
              </a:tr>
              <a:tr h="414312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GW151226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1.6 </a:t>
                      </a:r>
                      <a:r>
                        <a:rPr lang="fr-FR" sz="1400" dirty="0" smtClean="0"/>
                        <a:t>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14.7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7.5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</a:t>
                      </a:r>
                      <a:endParaRPr lang="fr-FR" sz="1400" dirty="0"/>
                    </a:p>
                  </a:txBody>
                  <a:tcPr/>
                </a:tc>
              </a:tr>
              <a:tr h="414312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GW170104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0.3 </a:t>
                      </a:r>
                      <a:r>
                        <a:rPr lang="fr-FR" sz="1400" dirty="0" smtClean="0"/>
                        <a:t>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880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31.2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19.4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</a:t>
                      </a:r>
                      <a:endParaRPr lang="fr-FR" sz="1400" dirty="0"/>
                    </a:p>
                  </a:txBody>
                  <a:tcPr/>
                </a:tc>
              </a:tr>
              <a:tr h="414312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GW170814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0.3 </a:t>
                      </a:r>
                      <a:r>
                        <a:rPr lang="fr-FR" sz="1400" dirty="0" smtClean="0"/>
                        <a:t>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30.5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25.3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2.7</a:t>
                      </a:r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39552" y="51222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i="0" dirty="0" smtClean="0">
                <a:solidFill>
                  <a:srgbClr val="CC0000"/>
                </a:solidFill>
              </a:rPr>
              <a:t>4 événements de f</a:t>
            </a:r>
            <a:r>
              <a:rPr lang="fr-FR" altLang="fr-FR" sz="2800" b="1" i="0" dirty="0" smtClean="0">
                <a:solidFill>
                  <a:srgbClr val="CC0000"/>
                </a:solidFill>
              </a:rPr>
              <a:t>usions </a:t>
            </a:r>
            <a:r>
              <a:rPr lang="fr-FR" altLang="fr-FR" sz="2800" b="1" i="0" dirty="0" smtClean="0">
                <a:solidFill>
                  <a:srgbClr val="CC0000"/>
                </a:solidFill>
              </a:rPr>
              <a:t>de trous noirs</a:t>
            </a:r>
            <a:endParaRPr lang="fr-FR" altLang="fr-FR" sz="2800" b="1" i="0" dirty="0">
              <a:solidFill>
                <a:srgbClr val="CC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b="377"/>
          <a:stretch/>
        </p:blipFill>
        <p:spPr bwMode="auto">
          <a:xfrm>
            <a:off x="4854466" y="5157192"/>
            <a:ext cx="3950494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072" y="4005064"/>
            <a:ext cx="3154592" cy="101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33"/>
          <a:stretch/>
        </p:blipFill>
        <p:spPr bwMode="auto">
          <a:xfrm>
            <a:off x="4654352" y="3975952"/>
            <a:ext cx="4350722" cy="91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91" y="5172784"/>
            <a:ext cx="1687954" cy="141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24" y="1548522"/>
            <a:ext cx="6350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24248"/>
            <a:ext cx="47625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2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7280" y="260648"/>
            <a:ext cx="7355160" cy="796950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GW170814 (1</a:t>
            </a:r>
            <a:r>
              <a:rPr lang="fr-FR" sz="40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avec </a:t>
            </a:r>
            <a:r>
              <a:rPr lang="fr-FR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Virgo</a:t>
            </a:r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1658"/>
            <a:ext cx="7900243" cy="488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55830"/>
            <a:ext cx="1857400" cy="139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51520" y="5949280"/>
            <a:ext cx="80874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O2: 30 Nov. 2016-25 Aout 2017. </a:t>
            </a:r>
            <a:r>
              <a:rPr lang="fr-FR" dirty="0" err="1" smtClean="0"/>
              <a:t>Virgo</a:t>
            </a:r>
            <a:r>
              <a:rPr lang="fr-FR" dirty="0" smtClean="0"/>
              <a:t> opérationnel à partir du 1</a:t>
            </a:r>
            <a:r>
              <a:rPr lang="fr-FR" baseline="30000" dirty="0" smtClean="0"/>
              <a:t>er</a:t>
            </a:r>
            <a:r>
              <a:rPr lang="fr-FR" dirty="0" smtClean="0"/>
              <a:t> Aout 2017.</a:t>
            </a:r>
          </a:p>
          <a:p>
            <a:r>
              <a:rPr lang="fr-FR" dirty="0" smtClean="0"/>
              <a:t>Sensitivité  au « NS-NS </a:t>
            </a:r>
            <a:r>
              <a:rPr lang="fr-FR" dirty="0" err="1" smtClean="0"/>
              <a:t>merger</a:t>
            </a:r>
            <a:r>
              <a:rPr lang="fr-FR" dirty="0" smtClean="0"/>
              <a:t> » LIGO 70 </a:t>
            </a:r>
            <a:r>
              <a:rPr lang="fr-FR" dirty="0" err="1" smtClean="0"/>
              <a:t>Mpc</a:t>
            </a:r>
            <a:r>
              <a:rPr lang="fr-FR" dirty="0" smtClean="0"/>
              <a:t>  (design: 200 </a:t>
            </a:r>
            <a:r>
              <a:rPr lang="fr-FR" dirty="0" err="1" smtClean="0"/>
              <a:t>Mpc</a:t>
            </a:r>
            <a:r>
              <a:rPr lang="fr-FR" dirty="0" smtClean="0"/>
              <a:t>), VIRGO ~40 </a:t>
            </a:r>
            <a:r>
              <a:rPr lang="fr-FR" dirty="0" err="1" smtClean="0"/>
              <a:t>Mpc</a:t>
            </a:r>
            <a:endParaRPr lang="fr-FR" dirty="0" smtClean="0"/>
          </a:p>
          <a:p>
            <a:r>
              <a:rPr lang="fr-FR" dirty="0" smtClean="0"/>
              <a:t>(design 130 </a:t>
            </a:r>
            <a:r>
              <a:rPr lang="fr-FR" dirty="0" err="1" smtClean="0"/>
              <a:t>Mpc</a:t>
            </a:r>
            <a:r>
              <a:rPr lang="fr-FR" dirty="0" smtClean="0"/>
              <a:t> 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419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5" t="33162" r="25196" b="9356"/>
          <a:stretch/>
        </p:blipFill>
        <p:spPr bwMode="auto">
          <a:xfrm>
            <a:off x="1509333" y="1484784"/>
            <a:ext cx="6657637" cy="446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832730" y="269822"/>
            <a:ext cx="7355160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« </a:t>
            </a:r>
            <a:r>
              <a:rPr lang="fr-FR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kilonova</a:t>
            </a: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 »</a:t>
            </a: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24386" y="6275486"/>
            <a:ext cx="542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Kilonova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 »: 1000 x plus lumineux qu’une nova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BM_GW170817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207293"/>
            <a:ext cx="7969250" cy="4525963"/>
          </a:xfrm>
        </p:spPr>
      </p:pic>
      <p:sp>
        <p:nvSpPr>
          <p:cNvPr id="3" name="ZoneTexte 2"/>
          <p:cNvSpPr txBox="1"/>
          <p:nvPr/>
        </p:nvSpPr>
        <p:spPr>
          <a:xfrm>
            <a:off x="2411760" y="476672"/>
            <a:ext cx="4650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GRB 170817A/GW 170817</a:t>
            </a:r>
            <a:endParaRPr lang="fr-F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9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62918"/>
            <a:ext cx="444500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512" y="553939"/>
            <a:ext cx="49196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22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99392"/>
            <a:ext cx="5162453" cy="730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-36512" y="1700808"/>
            <a:ext cx="41088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GBM: GCN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issued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14s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LIGO: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+7 min, GCN+27 min</a:t>
            </a: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GCN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coincidence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: +40 min</a:t>
            </a:r>
          </a:p>
          <a:p>
            <a:pPr lvl="0"/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+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6H15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 smtClean="0"/>
          </a:p>
          <a:p>
            <a:r>
              <a:rPr lang="fr-FR" dirty="0" smtClean="0"/>
              <a:t>(GCN: Gamma-</a:t>
            </a:r>
            <a:r>
              <a:rPr lang="fr-FR" dirty="0" err="1" smtClean="0"/>
              <a:t>rayCoordinates</a:t>
            </a:r>
            <a:r>
              <a:rPr lang="fr-FR" dirty="0" smtClean="0"/>
              <a:t> Network)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187624" y="611977"/>
            <a:ext cx="1657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>
                <a:solidFill>
                  <a:srgbClr val="C00000"/>
                </a:solidFill>
              </a:rPr>
              <a:t>Timeline</a:t>
            </a:r>
            <a:endParaRPr lang="fr-F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27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384182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3049488" y="404664"/>
            <a:ext cx="7355160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GW170817</a:t>
            </a: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2776"/>
            <a:ext cx="2591458" cy="278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67" y="4221088"/>
            <a:ext cx="2721733" cy="153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028384" y="2124492"/>
            <a:ext cx="1036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« </a:t>
            </a:r>
            <a:r>
              <a:rPr lang="fr-FR" dirty="0" err="1" smtClean="0"/>
              <a:t>glitch</a:t>
            </a:r>
            <a:r>
              <a:rPr lang="fr-FR" dirty="0" smtClean="0"/>
              <a:t> »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82458" y="5600640"/>
            <a:ext cx="4759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S/N=32.4, T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 60s, environ 3000 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cycles</a:t>
            </a:r>
          </a:p>
          <a:p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=1.36-1.60 </a:t>
            </a:r>
            <a:r>
              <a:rPr lang="fr-F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6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r>
              <a:rPr lang="fr-FR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lang="fr-FR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=1.17-1.74 </a:t>
            </a:r>
            <a:r>
              <a:rPr lang="fr-F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6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lang="fr-FR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=2.74 </a:t>
            </a:r>
            <a:r>
              <a:rPr lang="fr-F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6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endParaRPr lang="fr-FR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=40 </a:t>
            </a:r>
            <a:r>
              <a:rPr lang="fr-F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Mpc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(z=0.008), E</a:t>
            </a:r>
            <a:r>
              <a:rPr lang="fr-FR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GW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&gt; 0.025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6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4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6372"/>
            <a:ext cx="4992628" cy="499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4" y="1591742"/>
            <a:ext cx="435292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26532" y="14070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LIGO/</a:t>
            </a:r>
            <a:r>
              <a:rPr lang="fr-FR" dirty="0" err="1" smtClean="0"/>
              <a:t>Virgo</a:t>
            </a:r>
            <a:r>
              <a:rPr lang="fr-FR" dirty="0" smtClean="0"/>
              <a:t>: 30 deg.</a:t>
            </a:r>
            <a:r>
              <a:rPr lang="fr-FR" baseline="30000" dirty="0" smtClean="0"/>
              <a:t>2</a:t>
            </a:r>
            <a:r>
              <a:rPr lang="fr-FR" dirty="0"/>
              <a:t> </a:t>
            </a:r>
            <a:r>
              <a:rPr lang="fr-FR" dirty="0" smtClean="0"/>
              <a:t>       GBM 1100 deg.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sp>
        <p:nvSpPr>
          <p:cNvPr id="4" name="ZoneTexte 3"/>
          <p:cNvSpPr txBox="1"/>
          <p:nvPr/>
        </p:nvSpPr>
        <p:spPr>
          <a:xfrm>
            <a:off x="3326532" y="673532"/>
            <a:ext cx="255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</a:t>
            </a:r>
            <a:r>
              <a:rPr lang="fr-F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</a:t>
            </a:r>
            <a:r>
              <a:rPr lang="fr-F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59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2" t="21701" r="29578" b="9757"/>
          <a:stretch/>
        </p:blipFill>
        <p:spPr bwMode="auto">
          <a:xfrm>
            <a:off x="4396469" y="695791"/>
            <a:ext cx="4856051" cy="571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26116" y="6483300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+neutrinos &amp; </a:t>
            </a:r>
            <a:r>
              <a:rPr lang="fr-FR" dirty="0" err="1" smtClean="0"/>
              <a:t>UHECRs</a:t>
            </a:r>
            <a:endParaRPr lang="fr-F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5" y="1556792"/>
            <a:ext cx="4193912" cy="235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-1568008" y="404664"/>
            <a:ext cx="7355160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MW </a:t>
            </a:r>
            <a:r>
              <a:rPr lang="fr-FR" b="1" noProof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follow</a:t>
            </a:r>
            <a:r>
              <a:rPr lang="fr-FR" b="1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-up</a:t>
            </a: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21844" y="4293096"/>
            <a:ext cx="43524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GMB: GCN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issued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14s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LIGO: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+7 min, GCN+27 min</a:t>
            </a: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GCN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coincidence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: +40min</a:t>
            </a: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GW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: +6H15</a:t>
            </a:r>
            <a:endParaRPr lang="fr-FR" dirty="0" smtClean="0"/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(GCN: Gamma-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rayCoordinates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Network)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MW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: 2500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authors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, 950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78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t="25260" r="14983" b="4272"/>
          <a:stretch/>
        </p:blipFill>
        <p:spPr bwMode="auto">
          <a:xfrm>
            <a:off x="899592" y="1591181"/>
            <a:ext cx="7448217" cy="431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673224" y="404664"/>
            <a:ext cx="7355160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Fermi</a:t>
            </a: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32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8520" y="-99392"/>
            <a:ext cx="9361040" cy="71287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Neutron_star_merger_animation_ending_with_kilonova_explosion.webm.480p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124744"/>
            <a:ext cx="8494228" cy="47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0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01204" y="5949280"/>
            <a:ext cx="795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Transient</a:t>
            </a:r>
            <a:r>
              <a:rPr lang="fr-FR" dirty="0" smtClean="0"/>
              <a:t> in NGC </a:t>
            </a:r>
            <a:r>
              <a:rPr lang="fr-FR" dirty="0" smtClean="0"/>
              <a:t>4993 </a:t>
            </a:r>
            <a:r>
              <a:rPr lang="fr-FR" dirty="0" smtClean="0"/>
              <a:t>(Hydra, d=40 </a:t>
            </a:r>
            <a:r>
              <a:rPr lang="fr-FR" dirty="0" err="1" smtClean="0"/>
              <a:t>Mpc</a:t>
            </a:r>
            <a:r>
              <a:rPr lang="fr-FR" dirty="0" smtClean="0"/>
              <a:t>) , 1M2H  </a:t>
            </a:r>
            <a:r>
              <a:rPr lang="fr-FR" dirty="0" smtClean="0"/>
              <a:t>group, </a:t>
            </a:r>
            <a:r>
              <a:rPr lang="fr-FR" dirty="0" err="1" smtClean="0"/>
              <a:t>Swope</a:t>
            </a:r>
            <a:r>
              <a:rPr lang="fr-FR" dirty="0" smtClean="0"/>
              <a:t>  </a:t>
            </a:r>
            <a:r>
              <a:rPr lang="fr-FR" dirty="0" err="1" smtClean="0"/>
              <a:t>Telescope</a:t>
            </a:r>
            <a:r>
              <a:rPr lang="fr-FR" dirty="0" smtClean="0"/>
              <a:t> in Chili </a:t>
            </a:r>
            <a:endParaRPr lang="fr-FR" dirty="0" smtClean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80355" y="1052736"/>
            <a:ext cx="4059597" cy="2232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Astronomical</a:t>
            </a:r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transient</a:t>
            </a:r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fr-FR" sz="4000" b="1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NGC 4993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3c1703fe8d.site.internapcdn.net/newman/gfx/news/hires/2017/1-nasashubbl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79862"/>
            <a:ext cx="4790926" cy="512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86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t="31467" r="36134" b="4462"/>
          <a:stretch/>
        </p:blipFill>
        <p:spPr bwMode="auto">
          <a:xfrm>
            <a:off x="1115616" y="1317618"/>
            <a:ext cx="6335985" cy="448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51520" y="5746030"/>
            <a:ext cx="9120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Jet vu à grand angle( « </a:t>
            </a:r>
            <a:r>
              <a:rPr lang="fr-FR" dirty="0" err="1">
                <a:solidFill>
                  <a:prstClr val="black"/>
                </a:solidFill>
              </a:rPr>
              <a:t>hors-axe</a:t>
            </a:r>
            <a:r>
              <a:rPr lang="fr-FR" dirty="0">
                <a:solidFill>
                  <a:prstClr val="black"/>
                </a:solidFill>
              </a:rPr>
              <a:t> »): compatible avec pas </a:t>
            </a:r>
            <a:r>
              <a:rPr lang="fr-FR" dirty="0" smtClean="0">
                <a:solidFill>
                  <a:prstClr val="black"/>
                </a:solidFill>
              </a:rPr>
              <a:t>d’émission  rémanente (« </a:t>
            </a:r>
            <a:r>
              <a:rPr lang="fr-FR" dirty="0" err="1" smtClean="0">
                <a:solidFill>
                  <a:prstClr val="black"/>
                </a:solidFill>
              </a:rPr>
              <a:t>afterglow</a:t>
            </a:r>
            <a:r>
              <a:rPr lang="fr-FR" dirty="0" smtClean="0">
                <a:solidFill>
                  <a:prstClr val="black"/>
                </a:solidFill>
              </a:rPr>
              <a:t> »)  </a:t>
            </a:r>
            <a:endParaRPr lang="fr-FR" dirty="0">
              <a:solidFill>
                <a:prstClr val="black"/>
              </a:solidFill>
            </a:endParaRPr>
          </a:p>
          <a:p>
            <a:r>
              <a:rPr lang="fr-FR" dirty="0" smtClean="0">
                <a:solidFill>
                  <a:prstClr val="black"/>
                </a:solidFill>
              </a:rPr>
              <a:t>en gamma,  retardée en x et radio (« orpheline »).    </a:t>
            </a:r>
            <a:r>
              <a:rPr lang="fr-FR" dirty="0">
                <a:solidFill>
                  <a:prstClr val="black"/>
                </a:solidFill>
                <a:latin typeface="Symbol" panose="05050102010706020507" pitchFamily="18" charset="2"/>
              </a:rPr>
              <a:t>Q</a:t>
            </a:r>
            <a:r>
              <a:rPr lang="fr-FR" dirty="0">
                <a:solidFill>
                  <a:prstClr val="black"/>
                </a:solidFill>
              </a:rPr>
              <a:t>~23</a:t>
            </a:r>
            <a:r>
              <a:rPr lang="fr-FR" dirty="0" smtClean="0">
                <a:solidFill>
                  <a:prstClr val="black"/>
                </a:solidFill>
              </a:rPr>
              <a:t>°</a:t>
            </a:r>
          </a:p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673224" y="404664"/>
            <a:ext cx="7355160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GRB 170817A </a:t>
            </a: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42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37129"/>
            <a:ext cx="2690534" cy="206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22791" r="40667" b="11377"/>
          <a:stretch/>
        </p:blipFill>
        <p:spPr bwMode="auto">
          <a:xfrm>
            <a:off x="179512" y="1660158"/>
            <a:ext cx="4320480" cy="515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06548" y="5661248"/>
            <a:ext cx="2649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Metzger </a:t>
            </a:r>
            <a:r>
              <a:rPr lang="fr-FR" dirty="0" err="1" smtClean="0"/>
              <a:t>arXiv</a:t>
            </a:r>
            <a:r>
              <a:rPr lang="fr-FR" dirty="0" smtClean="0"/>
              <a:t> 1710.05931</a:t>
            </a:r>
            <a:endParaRPr lang="fr-FR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0" t="39580" r="35694" b="27620"/>
          <a:stretch/>
        </p:blipFill>
        <p:spPr bwMode="auto">
          <a:xfrm>
            <a:off x="4788024" y="1705764"/>
            <a:ext cx="4151429" cy="208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1043608" y="471810"/>
            <a:ext cx="7355160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noProof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  <a:r>
              <a:rPr lang="fr-FR" sz="2800" b="1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004048" y="6093296"/>
            <a:ext cx="2943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Expected</a:t>
            </a:r>
            <a:r>
              <a:rPr lang="fr-FR" dirty="0" smtClean="0"/>
              <a:t> rate in O3: 6-120/y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324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t="39230" r="40461" b="4462"/>
          <a:stretch/>
        </p:blipFill>
        <p:spPr bwMode="auto">
          <a:xfrm>
            <a:off x="4644008" y="1889910"/>
            <a:ext cx="4525370" cy="29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844824"/>
            <a:ext cx="5040560" cy="4525963"/>
          </a:xfrm>
        </p:spPr>
        <p:txBody>
          <a:bodyPr>
            <a:normAutofit fontScale="70000" lnSpcReduction="20000"/>
          </a:bodyPr>
          <a:lstStyle/>
          <a:p>
            <a:r>
              <a:rPr lang="fr-FR" b="1" dirty="0" smtClean="0"/>
              <a:t>Nouvelle détermination de la </a:t>
            </a:r>
          </a:p>
          <a:p>
            <a:pPr marL="0" indent="0">
              <a:buNone/>
            </a:pPr>
            <a:r>
              <a:rPr lang="fr-FR" b="1" dirty="0" smtClean="0"/>
              <a:t>     constante </a:t>
            </a:r>
            <a:r>
              <a:rPr lang="fr-FR" b="1" dirty="0" smtClean="0"/>
              <a:t>de Hubble </a:t>
            </a:r>
          </a:p>
          <a:p>
            <a:r>
              <a:rPr lang="fr-FR" b="1" dirty="0" smtClean="0"/>
              <a:t>Equation </a:t>
            </a:r>
            <a:r>
              <a:rPr lang="fr-FR" b="1" dirty="0"/>
              <a:t>d ’état de la  </a:t>
            </a:r>
            <a:r>
              <a:rPr lang="fr-FR" b="1" dirty="0" smtClean="0"/>
              <a:t>matière </a:t>
            </a:r>
            <a:r>
              <a:rPr lang="fr-FR" b="1" dirty="0"/>
              <a:t>nucléaire </a:t>
            </a:r>
            <a:endParaRPr lang="fr-FR" b="1" dirty="0" smtClean="0"/>
          </a:p>
          <a:p>
            <a:pPr lvl="1"/>
            <a:r>
              <a:rPr lang="fr-FR" b="1" dirty="0"/>
              <a:t>E</a:t>
            </a:r>
            <a:r>
              <a:rPr lang="fr-FR" b="1" dirty="0" smtClean="0"/>
              <a:t>ffets </a:t>
            </a:r>
            <a:r>
              <a:rPr lang="fr-FR" b="1" dirty="0" smtClean="0"/>
              <a:t>de </a:t>
            </a:r>
            <a:r>
              <a:rPr lang="fr-FR" b="1" dirty="0" smtClean="0"/>
              <a:t>marée</a:t>
            </a:r>
          </a:p>
          <a:p>
            <a:pPr lvl="1"/>
            <a:r>
              <a:rPr lang="fr-FR" b="1" dirty="0" smtClean="0"/>
              <a:t>Résidu de la fusion: étoile à neutrons </a:t>
            </a:r>
          </a:p>
          <a:p>
            <a:pPr marL="400050" lvl="1" indent="0">
              <a:buNone/>
            </a:pPr>
            <a:r>
              <a:rPr lang="fr-FR" b="1" dirty="0"/>
              <a:t> </a:t>
            </a:r>
            <a:r>
              <a:rPr lang="fr-FR" b="1" dirty="0" smtClean="0"/>
              <a:t>    </a:t>
            </a:r>
            <a:r>
              <a:rPr lang="fr-FR" b="1" dirty="0" err="1" smtClean="0"/>
              <a:t>hypermassive</a:t>
            </a:r>
            <a:r>
              <a:rPr lang="fr-FR" b="1" dirty="0" smtClean="0"/>
              <a:t> métastable? </a:t>
            </a:r>
          </a:p>
          <a:p>
            <a:pPr lvl="1"/>
            <a:r>
              <a:rPr lang="fr-FR" b="1" dirty="0" smtClean="0"/>
              <a:t>contrainte </a:t>
            </a:r>
            <a:r>
              <a:rPr lang="fr-FR" b="1" dirty="0" smtClean="0"/>
              <a:t>sur </a:t>
            </a:r>
            <a:r>
              <a:rPr lang="fr-FR" b="1" dirty="0"/>
              <a:t>l</a:t>
            </a:r>
            <a:r>
              <a:rPr lang="fr-FR" b="1" dirty="0" smtClean="0"/>
              <a:t>e rayon d’une étoile à neutron: R </a:t>
            </a:r>
            <a:r>
              <a:rPr lang="fr-FR" b="1" baseline="-25000" dirty="0" smtClean="0"/>
              <a:t>1.6 </a:t>
            </a:r>
            <a:r>
              <a:rPr lang="fr-FR" b="1" baseline="-25000" dirty="0" err="1" smtClean="0"/>
              <a:t>M</a:t>
            </a:r>
            <a:r>
              <a:rPr lang="fr-FR" sz="1000" b="1" baseline="-55000" dirty="0" err="1" smtClean="0"/>
              <a:t>ʘ</a:t>
            </a:r>
            <a:r>
              <a:rPr lang="fr-FR" b="1" dirty="0" smtClean="0"/>
              <a:t>&lt; 10.7 </a:t>
            </a:r>
            <a:r>
              <a:rPr lang="fr-FR" b="1" dirty="0" smtClean="0"/>
              <a:t>km</a:t>
            </a:r>
            <a:endParaRPr lang="fr-FR" b="1" dirty="0" smtClean="0"/>
          </a:p>
          <a:p>
            <a:r>
              <a:rPr lang="fr-FR" b="1" dirty="0" smtClean="0"/>
              <a:t>Différence </a:t>
            </a:r>
            <a:r>
              <a:rPr lang="fr-FR" b="1" dirty="0" smtClean="0"/>
              <a:t>de vitesse propagation </a:t>
            </a:r>
            <a:r>
              <a:rPr lang="fr-FR" b="1" dirty="0" smtClean="0"/>
              <a:t>Lumière </a:t>
            </a:r>
            <a:r>
              <a:rPr lang="fr-FR" b="1" dirty="0" smtClean="0"/>
              <a:t>vs. </a:t>
            </a:r>
            <a:r>
              <a:rPr lang="fr-FR" b="1" dirty="0" smtClean="0"/>
              <a:t>Gravitation &lt;10 </a:t>
            </a:r>
            <a:r>
              <a:rPr lang="fr-FR" b="1" baseline="30000" dirty="0" smtClean="0"/>
              <a:t>-</a:t>
            </a:r>
            <a:r>
              <a:rPr lang="fr-FR" b="1" baseline="30000" dirty="0" smtClean="0"/>
              <a:t>15</a:t>
            </a:r>
            <a:r>
              <a:rPr lang="fr-FR" b="1" dirty="0" smtClean="0"/>
              <a:t> </a:t>
            </a:r>
            <a:endParaRPr lang="fr-FR" b="1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187624" y="397848"/>
            <a:ext cx="7355160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Autre p</a:t>
            </a:r>
            <a:r>
              <a:rPr lang="fr-FR" b="1" noProof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hysique</a:t>
            </a:r>
            <a:r>
              <a:rPr lang="fr-FR" b="1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4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5" t="17384" r="25577" b="4044"/>
          <a:stretch/>
        </p:blipFill>
        <p:spPr bwMode="auto">
          <a:xfrm>
            <a:off x="1805156" y="1565030"/>
            <a:ext cx="5756230" cy="503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187624" y="397848"/>
            <a:ext cx="7355160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Rumeurs &amp; fuites…</a:t>
            </a: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1763688" y="3573016"/>
            <a:ext cx="77717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3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 b="7538"/>
          <a:stretch/>
        </p:blipFill>
        <p:spPr bwMode="auto">
          <a:xfrm>
            <a:off x="0" y="522195"/>
            <a:ext cx="10160000" cy="425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4" r="1586" b="9951"/>
          <a:stretch/>
        </p:blipFill>
        <p:spPr bwMode="auto">
          <a:xfrm>
            <a:off x="0" y="3622863"/>
            <a:ext cx="9531326" cy="32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-27384"/>
            <a:ext cx="2908300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04" y="3250649"/>
            <a:ext cx="4292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3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fr-FR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r>
              <a:rPr lang="fr-FR" sz="2800" b="1" dirty="0" smtClean="0"/>
              <a:t>L’événement du 17 Août 2017 marque le début de l’ère de l’astronomie multi-messager.</a:t>
            </a:r>
          </a:p>
          <a:p>
            <a:r>
              <a:rPr lang="fr-FR" sz="2800" b="1" dirty="0" smtClean="0"/>
              <a:t>Il confirme magistralement les scénarios imaginés au cours des ans concernant la nature des sursauts gamma-courts et la nucléosynthèse par processus-r dans les </a:t>
            </a:r>
            <a:r>
              <a:rPr lang="fr-FR" sz="2800" b="1" dirty="0" err="1" smtClean="0"/>
              <a:t>kilonovas</a:t>
            </a:r>
            <a:r>
              <a:rPr lang="fr-FR" sz="2800" b="1" dirty="0" smtClean="0"/>
              <a:t>.</a:t>
            </a:r>
          </a:p>
          <a:p>
            <a:r>
              <a:rPr lang="fr-FR" sz="2800" b="1" dirty="0" smtClean="0"/>
              <a:t>Beaucoup de telles détections sont attendues dans le futur. Pour un premier événement, sa richesse a été extraordinaire.  </a:t>
            </a:r>
          </a:p>
          <a:p>
            <a:pPr marL="0" indent="0">
              <a:buNone/>
            </a:pPr>
            <a:endParaRPr lang="fr-FR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08050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fr-F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Reveal</a:t>
            </a:r>
            <a:r>
              <a:rPr 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fr-F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844824"/>
            <a:ext cx="8435280" cy="4525963"/>
          </a:xfrm>
        </p:spPr>
        <p:txBody>
          <a:bodyPr/>
          <a:lstStyle/>
          <a:p>
            <a:r>
              <a:rPr lang="fr-FR" b="1" dirty="0" smtClean="0"/>
              <a:t>Un sursaut gamma court </a:t>
            </a:r>
            <a:r>
              <a:rPr lang="fr-FR" b="1" dirty="0" smtClean="0"/>
              <a:t>GRB 170817A</a:t>
            </a:r>
            <a:endParaRPr lang="fr-FR" b="1" dirty="0" smtClean="0"/>
          </a:p>
          <a:p>
            <a:r>
              <a:rPr lang="fr-FR" b="1" dirty="0" smtClean="0"/>
              <a:t>Une onde gravitationnelle, </a:t>
            </a:r>
            <a:r>
              <a:rPr lang="fr-FR" b="1" dirty="0" smtClean="0"/>
              <a:t>GW170817, </a:t>
            </a:r>
            <a:r>
              <a:rPr lang="fr-FR" b="1" dirty="0" smtClean="0"/>
              <a:t>correspondant à la fusion de deux étoiles à neutrons</a:t>
            </a:r>
          </a:p>
          <a:p>
            <a:r>
              <a:rPr lang="fr-FR" b="1" dirty="0" smtClean="0"/>
              <a:t>Un événement transitoire  astronomique, </a:t>
            </a:r>
          </a:p>
          <a:p>
            <a:pPr marL="0" indent="0">
              <a:buNone/>
            </a:pPr>
            <a:r>
              <a:rPr lang="fr-FR" b="1" dirty="0" smtClean="0"/>
              <a:t>   AT 2017gfo, compatible avec une </a:t>
            </a:r>
            <a:r>
              <a:rPr lang="fr-FR" b="1" dirty="0" err="1" smtClean="0"/>
              <a:t>kilonova</a:t>
            </a:r>
            <a:endParaRPr lang="fr-FR" b="1" dirty="0" smtClean="0"/>
          </a:p>
          <a:p>
            <a:pPr marL="0" indent="0">
              <a:buNone/>
            </a:pPr>
            <a:r>
              <a:rPr lang="fr-FR" b="1" dirty="0"/>
              <a:t> </a:t>
            </a:r>
            <a:r>
              <a:rPr lang="fr-FR" b="1" dirty="0" smtClean="0"/>
              <a:t>  </a:t>
            </a:r>
            <a:r>
              <a:rPr lang="fr-FR" sz="2400" b="1" dirty="0" smtClean="0"/>
              <a:t>(nucléosynthèse d’éléments lourds)</a:t>
            </a:r>
            <a:endParaRPr lang="fr-FR" sz="2400" b="1" dirty="0" smtClean="0"/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08325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GRB_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2" y="1829653"/>
            <a:ext cx="3657600" cy="295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611188" y="68474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i="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Sursauts </a:t>
            </a:r>
            <a:r>
              <a:rPr lang="fr-FR" altLang="fr-FR" sz="2800" b="1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gamma</a:t>
            </a:r>
            <a:endParaRPr lang="fr-FR" altLang="fr-FR" sz="2800" b="1" i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132" name="Picture 6" descr="bat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4"/>
          <a:stretch>
            <a:fillRect/>
          </a:stretch>
        </p:blipFill>
        <p:spPr bwMode="auto">
          <a:xfrm>
            <a:off x="4690532" y="1480554"/>
            <a:ext cx="3705397" cy="266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Line 11"/>
          <p:cNvSpPr>
            <a:spLocks noChangeShapeType="1"/>
          </p:cNvSpPr>
          <p:nvPr/>
        </p:nvSpPr>
        <p:spPr bwMode="auto">
          <a:xfrm>
            <a:off x="2699792" y="3140001"/>
            <a:ext cx="0" cy="1081087"/>
          </a:xfrm>
          <a:prstGeom prst="line">
            <a:avLst/>
          </a:prstGeom>
          <a:noFill/>
          <a:ln w="9525">
            <a:solidFill>
              <a:srgbClr val="FF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i="1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4" name="Text Box 12"/>
          <p:cNvSpPr txBox="1">
            <a:spLocks noChangeArrowheads="1"/>
          </p:cNvSpPr>
          <p:nvPr/>
        </p:nvSpPr>
        <p:spPr bwMode="auto">
          <a:xfrm>
            <a:off x="1673002" y="2636912"/>
            <a:ext cx="666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i="0">
                <a:solidFill>
                  <a:srgbClr val="000000"/>
                </a:solidFill>
              </a:rPr>
              <a:t>courts</a:t>
            </a:r>
          </a:p>
        </p:txBody>
      </p:sp>
      <p:sp>
        <p:nvSpPr>
          <p:cNvPr id="48135" name="Text Box 13"/>
          <p:cNvSpPr txBox="1">
            <a:spLocks noChangeArrowheads="1"/>
          </p:cNvSpPr>
          <p:nvPr/>
        </p:nvSpPr>
        <p:spPr bwMode="auto">
          <a:xfrm>
            <a:off x="2595835" y="2332112"/>
            <a:ext cx="608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i="0" dirty="0">
                <a:solidFill>
                  <a:srgbClr val="000000"/>
                </a:solidFill>
              </a:rPr>
              <a:t>longs</a:t>
            </a:r>
          </a:p>
        </p:txBody>
      </p:sp>
      <p:sp>
        <p:nvSpPr>
          <p:cNvPr id="48136" name="Text Box 14"/>
          <p:cNvSpPr txBox="1">
            <a:spLocks noChangeArrowheads="1"/>
          </p:cNvSpPr>
          <p:nvPr/>
        </p:nvSpPr>
        <p:spPr bwMode="auto">
          <a:xfrm>
            <a:off x="331117" y="5002212"/>
            <a:ext cx="4331635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>
                <a:solidFill>
                  <a:srgbClr val="333399"/>
                </a:solidFill>
                <a:cs typeface="Times New Roman" pitchFamily="18" charset="0"/>
              </a:rPr>
              <a:t>Découverts en 1967, «révélés » en 1973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>
                <a:solidFill>
                  <a:srgbClr val="FF0000"/>
                </a:solidFill>
                <a:cs typeface="Times New Roman" pitchFamily="18" charset="0"/>
              </a:rPr>
              <a:t>‘prompt’:</a:t>
            </a:r>
            <a:r>
              <a:rPr lang="fr-FR" altLang="fr-FR" sz="1400" b="1" i="0" dirty="0">
                <a:solidFill>
                  <a:srgbClr val="333399"/>
                </a:solidFill>
                <a:cs typeface="Times New Roman" pitchFamily="18" charset="0"/>
              </a:rPr>
              <a:t> 100 ms-100 s (sous structure ms) </a:t>
            </a:r>
            <a:endParaRPr lang="fr-FR" altLang="fr-FR" sz="1400" b="1" i="0" dirty="0">
              <a:solidFill>
                <a:srgbClr val="FF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>
                <a:solidFill>
                  <a:srgbClr val="FF0000"/>
                </a:solidFill>
                <a:cs typeface="Times New Roman" pitchFamily="18" charset="0"/>
              </a:rPr>
              <a:t>‘rémanence’:</a:t>
            </a:r>
            <a:r>
              <a:rPr lang="fr-FR" altLang="fr-FR" sz="1400" b="1" i="0" dirty="0">
                <a:solidFill>
                  <a:srgbClr val="333399"/>
                </a:solidFill>
                <a:cs typeface="Times New Roman" pitchFamily="18" charset="0"/>
              </a:rPr>
              <a:t>  quelques jours </a:t>
            </a:r>
            <a:endParaRPr lang="fr-FR" altLang="fr-FR" sz="1400" b="1" i="0" dirty="0" smtClean="0">
              <a:solidFill>
                <a:srgbClr val="333399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altLang="fr-FR" sz="1400" b="1" i="0" dirty="0">
              <a:solidFill>
                <a:srgbClr val="333399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 smtClean="0">
                <a:solidFill>
                  <a:srgbClr val="333399"/>
                </a:solidFill>
                <a:cs typeface="Times New Roman" pitchFamily="18" charset="0"/>
              </a:rPr>
              <a:t>1</a:t>
            </a:r>
            <a:r>
              <a:rPr lang="fr-FR" altLang="fr-FR" sz="1400" b="1" i="0" baseline="30000" dirty="0" smtClean="0">
                <a:solidFill>
                  <a:srgbClr val="333399"/>
                </a:solidFill>
                <a:cs typeface="Times New Roman" pitchFamily="18" charset="0"/>
              </a:rPr>
              <a:t>ère</a:t>
            </a:r>
            <a:r>
              <a:rPr lang="fr-FR" altLang="fr-FR" sz="1400" b="1" i="0" dirty="0" smtClean="0">
                <a:solidFill>
                  <a:srgbClr val="333399"/>
                </a:solidFill>
                <a:cs typeface="Times New Roman" pitchFamily="18" charset="0"/>
              </a:rPr>
              <a:t> mesure de dista</a:t>
            </a:r>
            <a:r>
              <a:rPr lang="fr-FR" altLang="fr-FR" sz="1400" b="1" i="0" dirty="0" smtClean="0">
                <a:solidFill>
                  <a:srgbClr val="333399"/>
                </a:solidFill>
                <a:cs typeface="Times New Roman" pitchFamily="18" charset="0"/>
              </a:rPr>
              <a:t>nce: 1997 pour un GRB long,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 smtClean="0">
                <a:solidFill>
                  <a:srgbClr val="333399"/>
                </a:solidFill>
                <a:cs typeface="Times New Roman" pitchFamily="18" charset="0"/>
              </a:rPr>
              <a:t>2005 pour un GRB court </a:t>
            </a:r>
            <a:endParaRPr lang="fr-FR" altLang="fr-FR" sz="1400" b="1" i="0" dirty="0">
              <a:solidFill>
                <a:srgbClr val="333399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altLang="fr-FR" sz="1400" b="1" i="0" dirty="0">
              <a:solidFill>
                <a:srgbClr val="333399"/>
              </a:solidFill>
              <a:latin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altLang="fr-FR" b="1" i="0" dirty="0">
              <a:solidFill>
                <a:srgbClr val="000000"/>
              </a:solidFill>
              <a:latin typeface="Symbol" pitchFamily="18" charset="2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504" y="4103820"/>
            <a:ext cx="26638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173" y="3685088"/>
            <a:ext cx="2932113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4932040" y="1551837"/>
            <a:ext cx="3384376" cy="1661139"/>
            <a:chOff x="5436096" y="1262360"/>
            <a:chExt cx="3816424" cy="194386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7" t="4938" r="20145" b="50463"/>
            <a:stretch/>
          </p:blipFill>
          <p:spPr>
            <a:xfrm>
              <a:off x="5436096" y="1262360"/>
              <a:ext cx="3741008" cy="194386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5436096" y="1268760"/>
              <a:ext cx="640859" cy="2518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2440" y="1349585"/>
              <a:ext cx="720080" cy="261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404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611188" y="4857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i="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Sursauts </a:t>
            </a:r>
            <a:r>
              <a:rPr lang="fr-FR" altLang="fr-FR" sz="2800" b="1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gamma</a:t>
            </a:r>
            <a:endParaRPr lang="fr-FR" altLang="fr-FR" sz="2800" b="1" i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136" name="Text Box 14"/>
          <p:cNvSpPr txBox="1">
            <a:spLocks noChangeArrowheads="1"/>
          </p:cNvSpPr>
          <p:nvPr/>
        </p:nvSpPr>
        <p:spPr bwMode="auto">
          <a:xfrm>
            <a:off x="501120" y="5102552"/>
            <a:ext cx="3894015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1400" b="1" i="0" dirty="0">
              <a:solidFill>
                <a:srgbClr val="333399"/>
              </a:solidFill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>
                <a:solidFill>
                  <a:srgbClr val="FF0000"/>
                </a:solidFill>
                <a:cs typeface="Times New Roman" pitchFamily="18" charset="0"/>
              </a:rPr>
              <a:t>‘prompt’:</a:t>
            </a:r>
            <a:r>
              <a:rPr lang="fr-FR" altLang="fr-FR" sz="1400" b="1" i="0" dirty="0">
                <a:solidFill>
                  <a:srgbClr val="333399"/>
                </a:solidFill>
                <a:cs typeface="Times New Roman" pitchFamily="18" charset="0"/>
              </a:rPr>
              <a:t> 100 ms-100 s (sous structure ms) </a:t>
            </a:r>
            <a:endParaRPr lang="fr-FR" altLang="fr-FR" sz="1400" b="1" i="0" dirty="0">
              <a:solidFill>
                <a:srgbClr val="FF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>
                <a:solidFill>
                  <a:srgbClr val="FF0000"/>
                </a:solidFill>
                <a:cs typeface="Times New Roman" pitchFamily="18" charset="0"/>
              </a:rPr>
              <a:t>‘rémanence’:</a:t>
            </a:r>
            <a:r>
              <a:rPr lang="fr-FR" altLang="fr-FR" sz="1400" b="1" i="0" dirty="0">
                <a:solidFill>
                  <a:srgbClr val="333399"/>
                </a:solidFill>
                <a:cs typeface="Times New Roman" pitchFamily="18" charset="0"/>
              </a:rPr>
              <a:t>  quelques jours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>
                <a:solidFill>
                  <a:srgbClr val="333399"/>
                </a:solidFill>
              </a:rPr>
              <a:t>20% avec z&gt;5, </a:t>
            </a:r>
            <a:r>
              <a:rPr lang="fr-FR" altLang="fr-FR" sz="1400" b="1" i="0" dirty="0" err="1">
                <a:solidFill>
                  <a:srgbClr val="333399"/>
                </a:solidFill>
              </a:rPr>
              <a:t>z</a:t>
            </a:r>
            <a:r>
              <a:rPr lang="fr-FR" altLang="fr-FR" sz="1400" b="1" i="0" baseline="-25000" dirty="0" err="1">
                <a:solidFill>
                  <a:srgbClr val="333399"/>
                </a:solidFill>
              </a:rPr>
              <a:t>max</a:t>
            </a:r>
            <a:r>
              <a:rPr lang="fr-FR" altLang="fr-FR" sz="1400" b="1" i="0" dirty="0">
                <a:solidFill>
                  <a:srgbClr val="333399"/>
                </a:solidFill>
              </a:rPr>
              <a:t>=8.3</a:t>
            </a:r>
            <a:endParaRPr lang="fr-FR" altLang="fr-FR" sz="1400" b="1" i="0" dirty="0">
              <a:solidFill>
                <a:srgbClr val="333399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>
                <a:solidFill>
                  <a:srgbClr val="333399"/>
                </a:solidFill>
              </a:rPr>
              <a:t>Explosions les plus puissantes connues</a:t>
            </a:r>
            <a:endParaRPr lang="fr-FR" altLang="fr-FR" sz="1400" b="1" i="0" dirty="0">
              <a:solidFill>
                <a:srgbClr val="333399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 err="1">
                <a:solidFill>
                  <a:srgbClr val="333399"/>
                </a:solidFill>
              </a:rPr>
              <a:t>E</a:t>
            </a:r>
            <a:r>
              <a:rPr lang="fr-FR" altLang="fr-FR" sz="1400" b="1" i="0" baseline="-25000" dirty="0" err="1">
                <a:solidFill>
                  <a:srgbClr val="333399"/>
                </a:solidFill>
              </a:rPr>
              <a:t>iso</a:t>
            </a:r>
            <a:r>
              <a:rPr lang="fr-FR" altLang="fr-FR" sz="1400" b="1" i="0" dirty="0">
                <a:solidFill>
                  <a:srgbClr val="333399"/>
                </a:solidFill>
              </a:rPr>
              <a:t>=10</a:t>
            </a:r>
            <a:r>
              <a:rPr lang="fr-FR" altLang="fr-FR" sz="1400" b="1" i="0" baseline="30000" dirty="0">
                <a:solidFill>
                  <a:srgbClr val="333399"/>
                </a:solidFill>
              </a:rPr>
              <a:t>53</a:t>
            </a:r>
            <a:r>
              <a:rPr lang="fr-FR" altLang="fr-FR" sz="1400" b="1" i="0" dirty="0">
                <a:solidFill>
                  <a:srgbClr val="333399"/>
                </a:solidFill>
              </a:rPr>
              <a:t>-10</a:t>
            </a:r>
            <a:r>
              <a:rPr lang="fr-FR" altLang="fr-FR" sz="1400" b="1" i="0" baseline="30000" dirty="0">
                <a:solidFill>
                  <a:srgbClr val="333399"/>
                </a:solidFill>
              </a:rPr>
              <a:t>55</a:t>
            </a:r>
            <a:r>
              <a:rPr lang="fr-FR" altLang="fr-FR" sz="1400" b="1" i="0" dirty="0">
                <a:solidFill>
                  <a:srgbClr val="333399"/>
                </a:solidFill>
              </a:rPr>
              <a:t> erg </a:t>
            </a:r>
            <a:r>
              <a:rPr lang="fr-FR" altLang="fr-FR" sz="1400" b="1" i="0" dirty="0" smtClean="0">
                <a:solidFill>
                  <a:srgbClr val="333399"/>
                </a:solidFill>
              </a:rPr>
              <a:t>  </a:t>
            </a:r>
            <a:r>
              <a:rPr lang="fr-FR" altLang="fr-FR" sz="1400" b="1" i="0" dirty="0">
                <a:solidFill>
                  <a:srgbClr val="333399"/>
                </a:solidFill>
              </a:rPr>
              <a:t>(1</a:t>
            </a:r>
            <a:r>
              <a:rPr lang="fr-FR" altLang="fr-FR" sz="1400" b="1" i="0" dirty="0">
                <a:solidFill>
                  <a:srgbClr val="333399"/>
                </a:solidFill>
                <a:latin typeface="Symbol" pitchFamily="18" charset="2"/>
              </a:rPr>
              <a:t> </a:t>
            </a:r>
            <a:r>
              <a:rPr lang="fr-FR" altLang="fr-FR" sz="1400" b="1" i="0" dirty="0" err="1">
                <a:solidFill>
                  <a:srgbClr val="333399"/>
                </a:solidFill>
              </a:rPr>
              <a:t>M</a:t>
            </a:r>
            <a:r>
              <a:rPr lang="fr-FR" altLang="fr-FR" sz="1400" b="1" i="0" baseline="-25000" dirty="0" err="1">
                <a:solidFill>
                  <a:srgbClr val="333399"/>
                </a:solidFill>
                <a:latin typeface="Symbol" pitchFamily="18" charset="2"/>
              </a:rPr>
              <a:t>ʘ</a:t>
            </a:r>
            <a:r>
              <a:rPr lang="fr-FR" altLang="fr-FR" sz="1400" b="1" i="0" dirty="0">
                <a:solidFill>
                  <a:srgbClr val="333399"/>
                </a:solidFill>
                <a:latin typeface="Symbol" pitchFamily="18" charset="2"/>
              </a:rPr>
              <a:t>= </a:t>
            </a:r>
            <a:r>
              <a:rPr lang="fr-FR" altLang="fr-FR" sz="1400" b="1" i="0" dirty="0">
                <a:solidFill>
                  <a:srgbClr val="333399"/>
                </a:solidFill>
              </a:rPr>
              <a:t>2x10</a:t>
            </a:r>
            <a:r>
              <a:rPr lang="fr-FR" altLang="fr-FR" sz="1400" b="1" i="0" baseline="30000" dirty="0">
                <a:solidFill>
                  <a:srgbClr val="333399"/>
                </a:solidFill>
              </a:rPr>
              <a:t>54</a:t>
            </a:r>
            <a:r>
              <a:rPr lang="fr-FR" altLang="fr-FR" sz="1400" b="1" i="0" dirty="0">
                <a:solidFill>
                  <a:srgbClr val="333399"/>
                </a:solidFill>
              </a:rPr>
              <a:t> erg)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altLang="fr-FR" sz="1400" b="1" i="0" dirty="0">
              <a:solidFill>
                <a:srgbClr val="333399"/>
              </a:solidFill>
              <a:latin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altLang="fr-FR" b="1" i="0" dirty="0">
              <a:solidFill>
                <a:srgbClr val="000000"/>
              </a:solidFill>
              <a:latin typeface="Symbol" pitchFamily="18" charset="2"/>
            </a:endParaRPr>
          </a:p>
        </p:txBody>
      </p:sp>
      <p:pic>
        <p:nvPicPr>
          <p:cNvPr id="12" name="Picture 5" descr="Researchers-View-Gamma-Ray-Burst-GRB-130427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240" y="1412776"/>
            <a:ext cx="6572128" cy="368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473189" y="5353471"/>
            <a:ext cx="413125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>
                <a:solidFill>
                  <a:srgbClr val="000000"/>
                </a:solidFill>
              </a:rPr>
              <a:t>Naissance d’un trou noir - Jet avec </a:t>
            </a:r>
            <a:r>
              <a:rPr lang="fr-FR" altLang="fr-FR" sz="1400" b="1" i="0" dirty="0" smtClean="0">
                <a:solidFill>
                  <a:srgbClr val="000000"/>
                </a:solidFill>
                <a:latin typeface="Symbol" pitchFamily="18" charset="2"/>
              </a:rPr>
              <a:t>G~100-1000</a:t>
            </a:r>
            <a:endParaRPr lang="fr-FR" altLang="fr-FR" sz="1400" b="1" i="0" dirty="0">
              <a:solidFill>
                <a:srgbClr val="0000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731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t="30267" r="40900" b="10000"/>
          <a:stretch/>
        </p:blipFill>
        <p:spPr bwMode="auto">
          <a:xfrm>
            <a:off x="755576" y="1053148"/>
            <a:ext cx="7414688" cy="474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97444" y="47667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i="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Sursauts </a:t>
            </a:r>
            <a:r>
              <a:rPr lang="fr-FR" altLang="fr-FR" sz="2800" b="1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gamma courts</a:t>
            </a:r>
            <a:endParaRPr lang="fr-FR" altLang="fr-FR" sz="2800" b="1" i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11560" y="5801494"/>
            <a:ext cx="6442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Grande diversité de </a:t>
            </a:r>
            <a:r>
              <a:rPr lang="fr-FR" dirty="0" err="1" smtClean="0"/>
              <a:t>comportments</a:t>
            </a:r>
            <a:endParaRPr lang="fr-FR" dirty="0" smtClean="0"/>
          </a:p>
          <a:p>
            <a:r>
              <a:rPr lang="fr-FR" dirty="0" smtClean="0"/>
              <a:t> « Quand on a vu un sursaut gamma, on a vu un sursaut gamma.</a:t>
            </a:r>
            <a:r>
              <a:rPr lang="en-US" dirty="0" smtClean="0"/>
              <a:t>..</a:t>
            </a:r>
            <a:r>
              <a:rPr lang="fr-FR" dirty="0" smtClean="0"/>
              <a:t> »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151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752259"/>
              </p:ext>
            </p:extLst>
          </p:nvPr>
        </p:nvGraphicFramePr>
        <p:xfrm>
          <a:off x="838005" y="928526"/>
          <a:ext cx="7692870" cy="3436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4290"/>
                <a:gridCol w="2564290"/>
                <a:gridCol w="2564290"/>
              </a:tblGrid>
              <a:tr h="594020">
                <a:tc>
                  <a:txBody>
                    <a:bodyPr/>
                    <a:lstStyle/>
                    <a:p>
                      <a:pPr algn="ctr"/>
                      <a:endParaRPr lang="fr-F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 </a:t>
                      </a:r>
                      <a:r>
                        <a:rPr lang="fr-FR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GRBs</a:t>
                      </a:r>
                      <a:r>
                        <a:rPr lang="fr-FR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F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Short </a:t>
                      </a:r>
                      <a:r>
                        <a:rPr lang="fr-FR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GRBs</a:t>
                      </a:r>
                      <a:endParaRPr lang="fr-F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96428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 </a:t>
                      </a:r>
                      <a:endParaRPr lang="fr-F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T&gt;2s </a:t>
                      </a:r>
                      <a:endParaRPr lang="fr-F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T&lt;2s</a:t>
                      </a:r>
                      <a:endParaRPr lang="fr-F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96428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Distance</a:t>
                      </a:r>
                      <a:r>
                        <a:rPr lang="fr-FR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F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&lt;z&gt;=2.3</a:t>
                      </a:r>
                      <a:endParaRPr lang="fr-F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&lt;z&gt;=0.6</a:t>
                      </a:r>
                    </a:p>
                  </a:txBody>
                  <a:tcPr/>
                </a:tc>
              </a:tr>
              <a:tr h="496428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Prompt</a:t>
                      </a:r>
                      <a:r>
                        <a:rPr lang="fr-FR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fr-FR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Afterglow</a:t>
                      </a:r>
                      <a:endParaRPr lang="fr-F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brighter</a:t>
                      </a:r>
                      <a:endParaRPr lang="fr-F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fainter</a:t>
                      </a:r>
                      <a:endParaRPr lang="fr-FR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56846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 </a:t>
                      </a:r>
                      <a:endParaRPr lang="fr-F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Star-formation </a:t>
                      </a:r>
                      <a:r>
                        <a:rPr lang="fr-FR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regions</a:t>
                      </a:r>
                      <a:endParaRPr lang="fr-F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Outer</a:t>
                      </a:r>
                      <a:r>
                        <a:rPr lang="fr-FR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regions</a:t>
                      </a:r>
                      <a:endParaRPr lang="fr-F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96428"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Associated</a:t>
                      </a:r>
                      <a:r>
                        <a:rPr lang="fr-FR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fr-FR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SN</a:t>
                      </a:r>
                      <a:endParaRPr lang="fr-F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fr-F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3528" y="26064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i="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Sursauts </a:t>
            </a:r>
            <a:r>
              <a:rPr lang="fr-FR" altLang="fr-FR" sz="2800" b="1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gamma: longs vs. courts</a:t>
            </a:r>
            <a:endParaRPr lang="fr-FR" altLang="fr-FR" sz="2800" b="1" i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69476main_binary_merge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4088" y="4509120"/>
            <a:ext cx="2682875" cy="1828800"/>
          </a:xfrm>
          <a:prstGeom prst="rect">
            <a:avLst/>
          </a:prstGeom>
        </p:spPr>
      </p:pic>
      <p:pic>
        <p:nvPicPr>
          <p:cNvPr id="11" name="69479main_collapsar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8096" y="4494232"/>
            <a:ext cx="2682875" cy="1828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107504" y="4365104"/>
            <a:ext cx="8712968" cy="23042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609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3" t="42569" r="32250" b="24911"/>
          <a:stretch/>
        </p:blipFill>
        <p:spPr bwMode="auto">
          <a:xfrm>
            <a:off x="5364088" y="3933056"/>
            <a:ext cx="356232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6" y="1484784"/>
            <a:ext cx="5060032" cy="467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54621" y="26064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Gamma-ray </a:t>
            </a:r>
            <a:r>
              <a:rPr lang="fr-FR" altLang="fr-FR" sz="2800" b="1" i="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Burst</a:t>
            </a:r>
            <a:r>
              <a:rPr lang="fr-FR" altLang="fr-FR" sz="2800" b="1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Monitor (GBM)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i="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onboard</a:t>
            </a:r>
            <a:r>
              <a:rPr lang="fr-FR" altLang="fr-FR" sz="2800" b="1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Fermi</a:t>
            </a:r>
            <a:endParaRPr lang="fr-FR" altLang="fr-FR" sz="2800" b="1" i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559765" y="1916832"/>
            <a:ext cx="34804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~ 300 short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GRBs</a:t>
            </a:r>
            <a:endParaRPr lang="fr-F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(5x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fewer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 long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GRBs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0% of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GRBs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have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redshifts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13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5417138" cy="362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4711874" cy="151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491880" y="416858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GW150914</a:t>
            </a:r>
            <a:endParaRPr lang="fr-F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t="13554" r="17835" b="14267"/>
          <a:stretch/>
        </p:blipFill>
        <p:spPr bwMode="auto">
          <a:xfrm>
            <a:off x="5524686" y="3367865"/>
            <a:ext cx="3592590" cy="229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/>
              <p:cNvSpPr txBox="1"/>
              <p:nvPr/>
            </p:nvSpPr>
            <p:spPr>
              <a:xfrm>
                <a:off x="5724128" y="1556792"/>
                <a:ext cx="1930272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/>
                        </a:rPr>
                        <m:t>𝒉</m:t>
                      </m:r>
                      <m:r>
                        <a:rPr lang="fr-FR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b="1" i="1" smtClean="0">
                              <a:latin typeface="Cambria Math"/>
                            </a:rPr>
                            <m:t>𝟐</m:t>
                          </m:r>
                          <m:r>
                            <a:rPr lang="fr-FR" b="1" i="1" smtClean="0">
                              <a:latin typeface="Cambria Math"/>
                            </a:rPr>
                            <m:t>𝑮</m:t>
                          </m:r>
                        </m:num>
                        <m:den>
                          <m:sSup>
                            <m:sSupPr>
                              <m:ctrlPr>
                                <a:rPr lang="fr-FR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b="1" i="1" smtClean="0">
                                  <a:latin typeface="Cambria Math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fr-FR" b="1" i="1" smtClean="0">
                                  <a:latin typeface="Cambria Math"/>
                                </a:rPr>
                                <m:t>𝟒</m:t>
                              </m:r>
                            </m:sup>
                          </m:sSup>
                          <m:r>
                            <a:rPr lang="fr-FR" b="1" i="1" smtClean="0">
                              <a:latin typeface="Cambria Math"/>
                            </a:rPr>
                            <m:t>𝒓</m:t>
                          </m:r>
                        </m:den>
                      </m:f>
                      <m:acc>
                        <m:accPr>
                          <m:chr m:val="̈"/>
                          <m:ctrlPr>
                            <a:rPr lang="fr-FR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b="1" i="1" smtClean="0">
                              <a:latin typeface="Cambria Math"/>
                            </a:rPr>
                            <m:t>𝑸</m:t>
                          </m:r>
                        </m:e>
                      </m:acc>
                      <m:r>
                        <a:rPr lang="fr-FR" b="1" i="1" smtClean="0">
                          <a:latin typeface="Cambria Math"/>
                        </a:rPr>
                        <m:t>(</m:t>
                      </m:r>
                      <m:r>
                        <a:rPr lang="fr-FR" b="1" i="1" smtClean="0">
                          <a:latin typeface="Cambria Math"/>
                        </a:rPr>
                        <m:t>𝒕</m:t>
                      </m:r>
                      <m:r>
                        <a:rPr lang="fr-FR" b="1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FR" b="1" i="1" dirty="0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b="1" i="1" dirty="0" smtClean="0">
                              <a:latin typeface="Cambria Math"/>
                            </a:rPr>
                            <m:t>𝒓</m:t>
                          </m:r>
                        </m:num>
                        <m:den>
                          <m:r>
                            <a:rPr lang="fr-FR" b="1" i="1" dirty="0" smtClean="0">
                              <a:latin typeface="Cambria Math"/>
                            </a:rPr>
                            <m:t>𝒄</m:t>
                          </m:r>
                        </m:den>
                      </m:f>
                      <m:r>
                        <a:rPr lang="fr-FR" b="1" i="1" dirty="0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1556792"/>
                <a:ext cx="1930272" cy="6127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5525430" y="2348880"/>
            <a:ext cx="3350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Fusion of </a:t>
            </a:r>
            <a:r>
              <a:rPr lang="fr-FR" b="1" dirty="0" err="1" smtClean="0"/>
              <a:t>two</a:t>
            </a:r>
            <a:r>
              <a:rPr lang="fr-FR" b="1" dirty="0" smtClean="0"/>
              <a:t> ~30 </a:t>
            </a:r>
            <a:r>
              <a:rPr lang="fr-FR" b="1" dirty="0" err="1" smtClean="0"/>
              <a:t>M</a:t>
            </a:r>
            <a:r>
              <a:rPr lang="fr-FR" b="1" baseline="-25000" dirty="0" err="1" smtClean="0"/>
              <a:t>ʘ</a:t>
            </a:r>
            <a:r>
              <a:rPr lang="fr-FR" b="1" dirty="0" smtClean="0"/>
              <a:t> black </a:t>
            </a:r>
            <a:r>
              <a:rPr lang="fr-FR" b="1" dirty="0" err="1" smtClean="0"/>
              <a:t>holes</a:t>
            </a:r>
            <a:endParaRPr lang="fr-FR" b="1" dirty="0" smtClean="0"/>
          </a:p>
          <a:p>
            <a:r>
              <a:rPr lang="fr-FR" b="1" dirty="0" err="1" smtClean="0"/>
              <a:t>Error</a:t>
            </a:r>
            <a:r>
              <a:rPr lang="fr-FR" b="1" dirty="0" smtClean="0"/>
              <a:t> </a:t>
            </a:r>
            <a:r>
              <a:rPr lang="fr-FR" b="1" dirty="0" err="1" smtClean="0"/>
              <a:t>region</a:t>
            </a:r>
            <a:r>
              <a:rPr lang="fr-FR" b="1" dirty="0" smtClean="0"/>
              <a:t> ~600 deg</a:t>
            </a:r>
            <a:r>
              <a:rPr lang="fr-FR" b="1" baseline="30000" dirty="0" smtClean="0"/>
              <a:t>2</a:t>
            </a:r>
            <a:endParaRPr lang="fr-FR" b="1" baseline="30000" dirty="0"/>
          </a:p>
        </p:txBody>
      </p:sp>
    </p:spTree>
    <p:extLst>
      <p:ext uri="{BB962C8B-B14F-4D97-AF65-F5344CB8AC3E}">
        <p14:creationId xmlns:p14="http://schemas.microsoft.com/office/powerpoint/2010/main" val="344593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9192</TotalTime>
  <Words>559</Words>
  <Application>Microsoft Office PowerPoint</Application>
  <PresentationFormat>Affichage à l'écran (4:3)</PresentationFormat>
  <Paragraphs>148</Paragraphs>
  <Slides>26</Slides>
  <Notes>0</Notes>
  <HiddenSlides>0</HiddenSlides>
  <MMClips>4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28" baseType="lpstr">
      <vt:lpstr>Thème Office</vt:lpstr>
      <vt:lpstr>Modèle par défaut</vt:lpstr>
      <vt:lpstr>Présentation PowerPoint</vt:lpstr>
      <vt:lpstr>Présentation PowerPoint</vt:lpstr>
      <vt:lpstr> The “Big Reveal”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GW170814 (1er avec Virgo)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benoit lott</dc:creator>
  <cp:lastModifiedBy>benoit lott</cp:lastModifiedBy>
  <cp:revision>165</cp:revision>
  <dcterms:created xsi:type="dcterms:W3CDTF">2017-10-20T12:44:01Z</dcterms:created>
  <dcterms:modified xsi:type="dcterms:W3CDTF">2017-10-27T08:16:39Z</dcterms:modified>
</cp:coreProperties>
</file>