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6" r:id="rId3"/>
    <p:sldId id="278" r:id="rId4"/>
    <p:sldId id="272" r:id="rId5"/>
    <p:sldId id="273" r:id="rId6"/>
    <p:sldId id="275" r:id="rId7"/>
    <p:sldId id="274" r:id="rId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20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2CE7-F0AC-4D43-9DFA-0AD2F5AE1DC4}" type="datetimeFigureOut">
              <a:rPr lang="fr-FR" smtClean="0"/>
              <a:t>08/10/18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62D5-CA1E-D246-92DF-467CC24DCE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04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2CE7-F0AC-4D43-9DFA-0AD2F5AE1DC4}" type="datetimeFigureOut">
              <a:rPr lang="fr-FR" smtClean="0"/>
              <a:t>08/10/18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62D5-CA1E-D246-92DF-467CC24DCE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97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2CE7-F0AC-4D43-9DFA-0AD2F5AE1DC4}" type="datetimeFigureOut">
              <a:rPr lang="fr-FR" smtClean="0"/>
              <a:t>08/10/18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62D5-CA1E-D246-92DF-467CC24DCE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2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2CE7-F0AC-4D43-9DFA-0AD2F5AE1DC4}" type="datetimeFigureOut">
              <a:rPr lang="fr-FR" smtClean="0"/>
              <a:t>08/10/18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62D5-CA1E-D246-92DF-467CC24DCE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02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2CE7-F0AC-4D43-9DFA-0AD2F5AE1DC4}" type="datetimeFigureOut">
              <a:rPr lang="fr-FR" smtClean="0"/>
              <a:t>08/10/18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62D5-CA1E-D246-92DF-467CC24DCE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3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2CE7-F0AC-4D43-9DFA-0AD2F5AE1DC4}" type="datetimeFigureOut">
              <a:rPr lang="fr-FR" smtClean="0"/>
              <a:t>08/10/18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62D5-CA1E-D246-92DF-467CC24DCE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8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2CE7-F0AC-4D43-9DFA-0AD2F5AE1DC4}" type="datetimeFigureOut">
              <a:rPr lang="fr-FR" smtClean="0"/>
              <a:t>08/10/18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62D5-CA1E-D246-92DF-467CC24DCE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69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2CE7-F0AC-4D43-9DFA-0AD2F5AE1DC4}" type="datetimeFigureOut">
              <a:rPr lang="fr-FR" smtClean="0"/>
              <a:t>08/10/18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62D5-CA1E-D246-92DF-467CC24DCE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09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2CE7-F0AC-4D43-9DFA-0AD2F5AE1DC4}" type="datetimeFigureOut">
              <a:rPr lang="fr-FR" smtClean="0"/>
              <a:t>08/10/18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62D5-CA1E-D246-92DF-467CC24DCE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31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2CE7-F0AC-4D43-9DFA-0AD2F5AE1DC4}" type="datetimeFigureOut">
              <a:rPr lang="fr-FR" smtClean="0"/>
              <a:t>08/10/18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62D5-CA1E-D246-92DF-467CC24DCE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02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72CE7-F0AC-4D43-9DFA-0AD2F5AE1DC4}" type="datetimeFigureOut">
              <a:rPr lang="fr-FR" smtClean="0"/>
              <a:t>08/10/18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562D5-CA1E-D246-92DF-467CC24DCE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24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2CE7-F0AC-4D43-9DFA-0AD2F5AE1DC4}" type="datetimeFigureOut">
              <a:rPr lang="fr-FR" smtClean="0"/>
              <a:t>08/10/18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562D5-CA1E-D246-92DF-467CC24DCE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34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157" y="2477673"/>
            <a:ext cx="1993459" cy="12929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317" y="2478929"/>
            <a:ext cx="1924151" cy="12921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735" y="2461549"/>
            <a:ext cx="1757274" cy="12921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" y="2461549"/>
            <a:ext cx="1761067" cy="13191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133" y="2461549"/>
            <a:ext cx="1227666" cy="1309511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-16933" y="2461549"/>
            <a:ext cx="9144000" cy="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-16933" y="3780649"/>
            <a:ext cx="9144000" cy="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9127067" y="2461549"/>
            <a:ext cx="0" cy="131910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7645401" y="2478929"/>
            <a:ext cx="0" cy="131910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672949" y="2434580"/>
            <a:ext cx="0" cy="131910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3637157" y="2478929"/>
            <a:ext cx="0" cy="131910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1808360" y="2461549"/>
            <a:ext cx="0" cy="131910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6933" y="2478929"/>
            <a:ext cx="0" cy="1319100"/>
          </a:xfrm>
          <a:prstGeom prst="line">
            <a:avLst/>
          </a:prstGeom>
          <a:ln w="76200" cmpd="sng"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345865" y="328902"/>
            <a:ext cx="46961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Centre d’Etudes Nucléaires </a:t>
            </a:r>
          </a:p>
          <a:p>
            <a:pPr algn="ctr"/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de</a:t>
            </a:r>
          </a:p>
          <a:p>
            <a:pPr algn="ctr"/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Bordeaux-Gradignan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721822" y="4422689"/>
            <a:ext cx="16434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/>
              <a:t>F. </a:t>
            </a:r>
            <a:r>
              <a:rPr lang="fr-FR" sz="2400" dirty="0" err="1" smtClean="0"/>
              <a:t>Piquemal</a:t>
            </a:r>
            <a:endParaRPr lang="fr-FR" sz="2400" dirty="0" smtClean="0"/>
          </a:p>
          <a:p>
            <a:pPr algn="ctr"/>
            <a:r>
              <a:rPr lang="fr-FR" dirty="0" smtClean="0"/>
              <a:t>(CNRS/IN2P3)</a:t>
            </a:r>
            <a:endParaRPr lang="fr-FR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4900" y="6014770"/>
            <a:ext cx="1841500" cy="762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4767" y="6014770"/>
            <a:ext cx="1892300" cy="762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34" y="5910089"/>
            <a:ext cx="1562101" cy="86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8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/>
          <p:cNvSpPr txBox="1"/>
          <p:nvPr/>
        </p:nvSpPr>
        <p:spPr>
          <a:xfrm>
            <a:off x="3081057" y="3775186"/>
            <a:ext cx="2820819" cy="230832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fr-FR" sz="1600" dirty="0" smtClean="0"/>
              <a:t>CENBG: </a:t>
            </a:r>
            <a:r>
              <a:rPr lang="fr-FR" sz="1600" dirty="0" smtClean="0"/>
              <a:t>113 </a:t>
            </a:r>
            <a:r>
              <a:rPr lang="fr-FR" sz="1600" dirty="0" smtClean="0"/>
              <a:t>personnes</a:t>
            </a:r>
          </a:p>
          <a:p>
            <a:pPr lvl="1"/>
            <a:endParaRPr lang="fr-FR" sz="1600" dirty="0" smtClean="0"/>
          </a:p>
          <a:p>
            <a:pPr lvl="1"/>
            <a:r>
              <a:rPr lang="fr-FR" sz="1600" dirty="0" smtClean="0"/>
              <a:t>26 chercheurs CNRS</a:t>
            </a:r>
          </a:p>
          <a:p>
            <a:pPr lvl="1"/>
            <a:r>
              <a:rPr lang="fr-FR" sz="1600" dirty="0" smtClean="0"/>
              <a:t>20 Enseignants-chercheurs</a:t>
            </a:r>
          </a:p>
          <a:p>
            <a:pPr lvl="1"/>
            <a:r>
              <a:rPr lang="fr-FR" sz="1600" dirty="0" smtClean="0"/>
              <a:t>36 ITA CNRS</a:t>
            </a:r>
          </a:p>
          <a:p>
            <a:pPr lvl="1"/>
            <a:r>
              <a:rPr lang="fr-FR" sz="1600" dirty="0" smtClean="0"/>
              <a:t>5 </a:t>
            </a:r>
            <a:r>
              <a:rPr lang="fr-FR" sz="1600" dirty="0" smtClean="0"/>
              <a:t>BIATSS </a:t>
            </a:r>
            <a:r>
              <a:rPr lang="fr-FR" sz="1600" dirty="0" smtClean="0"/>
              <a:t>Université</a:t>
            </a:r>
          </a:p>
          <a:p>
            <a:pPr lvl="1"/>
            <a:r>
              <a:rPr lang="fr-FR" sz="1600" dirty="0" smtClean="0"/>
              <a:t>12 doctorants</a:t>
            </a:r>
          </a:p>
          <a:p>
            <a:pPr lvl="1"/>
            <a:r>
              <a:rPr lang="fr-FR" sz="1600" dirty="0" smtClean="0"/>
              <a:t>5 post-docs</a:t>
            </a:r>
            <a:endParaRPr lang="fr-FR" sz="1600" dirty="0"/>
          </a:p>
        </p:txBody>
      </p:sp>
      <p:cxnSp>
        <p:nvCxnSpPr>
          <p:cNvPr id="30" name="Connecteur droit 29"/>
          <p:cNvCxnSpPr/>
          <p:nvPr/>
        </p:nvCxnSpPr>
        <p:spPr bwMode="auto">
          <a:xfrm>
            <a:off x="0" y="65187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123"/>
            <a:ext cx="1841500" cy="762000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2821600" y="-60748"/>
            <a:ext cx="2589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E46C0A"/>
                </a:solidFill>
              </a:rPr>
              <a:t>Présentation</a:t>
            </a:r>
            <a:endParaRPr lang="fr-FR" sz="3600" dirty="0">
              <a:solidFill>
                <a:srgbClr val="E46C0A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188358" y="6222415"/>
            <a:ext cx="67633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Laboratoire de physique nucléaire et physique des particules avec </a:t>
            </a:r>
          </a:p>
          <a:p>
            <a:r>
              <a:rPr lang="fr-FR" dirty="0"/>
              <a:t>d</a:t>
            </a:r>
            <a:r>
              <a:rPr lang="fr-FR" dirty="0" smtClean="0"/>
              <a:t>es composantes interdisciplinaires utilisant les techniques nucléaires</a:t>
            </a:r>
            <a:endParaRPr lang="fr-FR" dirty="0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379" y="1005843"/>
            <a:ext cx="4321585" cy="2628984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84" y="1005843"/>
            <a:ext cx="4225685" cy="262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9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22"/>
            <a:ext cx="9065172" cy="680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07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 bwMode="auto">
          <a:xfrm>
            <a:off x="0" y="65187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123"/>
            <a:ext cx="1841500" cy="762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21600" y="-60748"/>
            <a:ext cx="4910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E46C0A"/>
                </a:solidFill>
              </a:rPr>
              <a:t>Les activités scientifiques</a:t>
            </a:r>
            <a:endParaRPr lang="fr-FR" sz="3600" dirty="0">
              <a:solidFill>
                <a:srgbClr val="E46C0A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37518"/>
            <a:ext cx="2771800" cy="19673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 rot="3540000">
            <a:off x="828362" y="4546999"/>
            <a:ext cx="1001713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dirty="0">
                <a:solidFill>
                  <a:srgbClr val="FFFFFF"/>
                </a:solidFill>
                <a:latin typeface="Arial Black" pitchFamily="34" charset="0"/>
              </a:rPr>
              <a:t>3 minutes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 rot="3540000">
            <a:off x="125893" y="4793855"/>
            <a:ext cx="103822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dirty="0">
                <a:solidFill>
                  <a:srgbClr val="FFFFFF"/>
                </a:solidFill>
                <a:latin typeface="Arial Black" pitchFamily="34" charset="0"/>
              </a:rPr>
              <a:t>1 seconde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5381" y="3068492"/>
            <a:ext cx="21214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/>
                </a:solidFill>
              </a:rPr>
              <a:t>Propriétés du neutrino</a:t>
            </a:r>
          </a:p>
          <a:p>
            <a:pPr algn="ctr"/>
            <a:r>
              <a:rPr lang="fr-FR" sz="1600" b="1" dirty="0" smtClean="0">
                <a:solidFill>
                  <a:schemeClr val="accent6"/>
                </a:solidFill>
              </a:rPr>
              <a:t>Création de la matière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57088" y="5873255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79646"/>
                </a:solidFill>
              </a:rPr>
              <a:t>Astronomie gamma</a:t>
            </a:r>
          </a:p>
          <a:p>
            <a:pPr algn="ctr"/>
            <a:r>
              <a:rPr lang="fr-FR" sz="1600" b="1" dirty="0" smtClean="0">
                <a:solidFill>
                  <a:srgbClr val="F79646"/>
                </a:solidFill>
              </a:rPr>
              <a:t>Accélération des rayonnements</a:t>
            </a:r>
          </a:p>
          <a:p>
            <a:pPr algn="ctr"/>
            <a:r>
              <a:rPr lang="fr-FR" sz="1600" b="1" dirty="0" smtClean="0">
                <a:solidFill>
                  <a:srgbClr val="F79646"/>
                </a:solidFill>
              </a:rPr>
              <a:t>cosmiques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9512" y="980728"/>
            <a:ext cx="2952328" cy="267894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259256" y="3812110"/>
            <a:ext cx="2861653" cy="2951319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890" y="1152040"/>
            <a:ext cx="2256253" cy="1889164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253012" y="3095757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79646"/>
                </a:solidFill>
              </a:rPr>
              <a:t>Synthèse des éléments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83676" y="1002248"/>
            <a:ext cx="2592288" cy="267894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051" y="1098935"/>
            <a:ext cx="2256233" cy="195891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6"/>
          <a:srcRect r="20142"/>
          <a:stretch/>
        </p:blipFill>
        <p:spPr>
          <a:xfrm>
            <a:off x="397344" y="3939214"/>
            <a:ext cx="2616442" cy="178905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890" y="3939214"/>
            <a:ext cx="2339590" cy="178905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317200" y="980728"/>
            <a:ext cx="2592288" cy="267894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3347992" y="3812076"/>
            <a:ext cx="2592288" cy="267894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3317200" y="3074237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79646"/>
                </a:solidFill>
              </a:rPr>
              <a:t>Noyaux exotiques</a:t>
            </a:r>
          </a:p>
          <a:p>
            <a:pPr algn="ctr"/>
            <a:r>
              <a:rPr lang="fr-FR" sz="1600" b="1" dirty="0" smtClean="0">
                <a:solidFill>
                  <a:srgbClr val="F79646"/>
                </a:solidFill>
              </a:rPr>
              <a:t>Structure nucléaire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347992" y="5834101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79646"/>
                </a:solidFill>
              </a:rPr>
              <a:t>Excitation nucléaire</a:t>
            </a:r>
          </a:p>
          <a:p>
            <a:pPr algn="ctr"/>
            <a:r>
              <a:rPr lang="fr-FR" sz="1600" b="1" dirty="0" smtClean="0">
                <a:solidFill>
                  <a:srgbClr val="F79646"/>
                </a:solidFill>
              </a:rPr>
              <a:t> par laser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181004" y="3837338"/>
            <a:ext cx="2592288" cy="267894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ZoneTexte 33"/>
          <p:cNvSpPr txBox="1"/>
          <p:nvPr/>
        </p:nvSpPr>
        <p:spPr>
          <a:xfrm>
            <a:off x="6181004" y="5818833"/>
            <a:ext cx="252028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79646"/>
                </a:solidFill>
              </a:rPr>
              <a:t>Aval du cycle électronucléaire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3675" y="3939214"/>
            <a:ext cx="2393773" cy="178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9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 bwMode="auto">
          <a:xfrm>
            <a:off x="0" y="65187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123"/>
            <a:ext cx="1841500" cy="762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21600" y="-60748"/>
            <a:ext cx="4910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E46C0A"/>
                </a:solidFill>
              </a:rPr>
              <a:t>Les activités scientifiques</a:t>
            </a:r>
            <a:endParaRPr lang="fr-FR" sz="3600" dirty="0">
              <a:solidFill>
                <a:srgbClr val="E46C0A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 rot="3540000">
            <a:off x="2320906" y="4699624"/>
            <a:ext cx="1001713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dirty="0">
                <a:solidFill>
                  <a:srgbClr val="FFFFFF"/>
                </a:solidFill>
                <a:latin typeface="Arial Black" pitchFamily="34" charset="0"/>
              </a:rPr>
              <a:t>3 minutes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 rot="3540000">
            <a:off x="1618437" y="4946480"/>
            <a:ext cx="103822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200" dirty="0">
                <a:solidFill>
                  <a:srgbClr val="FFFFFF"/>
                </a:solidFill>
                <a:latin typeface="Arial Black" pitchFamily="34" charset="0"/>
              </a:rPr>
              <a:t>1 seconde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56671" y="2906372"/>
            <a:ext cx="2458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/>
                </a:solidFill>
              </a:rPr>
              <a:t>Micro irradiation et cancer</a:t>
            </a:r>
          </a:p>
          <a:p>
            <a:pPr algn="ctr"/>
            <a:r>
              <a:rPr lang="fr-FR" sz="1600" b="1" dirty="0" smtClean="0">
                <a:solidFill>
                  <a:schemeClr val="accent6"/>
                </a:solidFill>
              </a:rPr>
              <a:t>Micro-analyse chimique et </a:t>
            </a:r>
          </a:p>
          <a:p>
            <a:pPr algn="ctr"/>
            <a:r>
              <a:rPr lang="fr-FR" sz="1600" b="1" dirty="0" smtClean="0">
                <a:solidFill>
                  <a:schemeClr val="accent6"/>
                </a:solidFill>
              </a:rPr>
              <a:t>nanoparticules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683630" y="5911829"/>
            <a:ext cx="30243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79646"/>
                </a:solidFill>
              </a:rPr>
              <a:t>Cosmochimie, Datation &amp; Géochimie Environnementale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9512" y="818607"/>
            <a:ext cx="2834274" cy="291876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1751800" y="3964735"/>
            <a:ext cx="2861653" cy="268449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6156377" y="2932157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79646"/>
                </a:solidFill>
              </a:rPr>
              <a:t>Mécanismes de toxicité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87041" y="757588"/>
            <a:ext cx="2592288" cy="267894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3317200" y="805098"/>
            <a:ext cx="2592288" cy="267894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5242981" y="3812075"/>
            <a:ext cx="2592288" cy="2951354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3330712" y="2925627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79646"/>
                </a:solidFill>
              </a:rPr>
              <a:t>Simulations GEANT4-DNA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378101" y="5841238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79646"/>
                </a:solidFill>
              </a:rPr>
              <a:t>interactions radioéléments-microorganismes dans des sites liés au nucléaire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959312"/>
            <a:ext cx="2377100" cy="194706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730" y="990855"/>
            <a:ext cx="2382750" cy="197530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/>
          <a:srcRect l="67478"/>
          <a:stretch/>
        </p:blipFill>
        <p:spPr>
          <a:xfrm>
            <a:off x="6350238" y="800234"/>
            <a:ext cx="2230575" cy="223846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939" y="4091838"/>
            <a:ext cx="2656340" cy="192014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265" y="3939213"/>
            <a:ext cx="2321204" cy="17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2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43" y="666791"/>
            <a:ext cx="9144000" cy="61912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51" y="3209736"/>
            <a:ext cx="2438111" cy="22916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085" y="5524801"/>
            <a:ext cx="1363105" cy="87050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04992" y="6425271"/>
            <a:ext cx="1201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bg1"/>
                </a:solidFill>
              </a:rPr>
              <a:t>CERN Isolde</a:t>
            </a:r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19" y="5671209"/>
            <a:ext cx="1226760" cy="873726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0" y="6555988"/>
            <a:ext cx="22073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FFFFFF"/>
                </a:solidFill>
              </a:rPr>
              <a:t>Laboratoire souterrain de Modane</a:t>
            </a:r>
            <a:endParaRPr lang="fr-FR" sz="1100" b="1" dirty="0">
              <a:solidFill>
                <a:srgbClr val="FFFFFF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7300" y="2784173"/>
            <a:ext cx="1396726" cy="979794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3018425" y="3724901"/>
            <a:ext cx="76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Chooz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555" y="1979298"/>
            <a:ext cx="1338298" cy="885285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909953" y="1609966"/>
            <a:ext cx="83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GANIL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4933" y="666791"/>
            <a:ext cx="2258279" cy="143344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837308" y="2100238"/>
            <a:ext cx="153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Satellite Fermi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1212" y="3582672"/>
            <a:ext cx="3350886" cy="167544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1212" y="5501366"/>
            <a:ext cx="1486336" cy="771751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18" name="ZoneTexte 17"/>
          <p:cNvSpPr txBox="1"/>
          <p:nvPr/>
        </p:nvSpPr>
        <p:spPr>
          <a:xfrm>
            <a:off x="7561893" y="2172133"/>
            <a:ext cx="1216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FFFF"/>
                </a:solidFill>
              </a:rPr>
              <a:t>JUNO ( Chine)</a:t>
            </a:r>
            <a:endParaRPr lang="fr-FR" sz="1400" b="1" dirty="0">
              <a:solidFill>
                <a:srgbClr val="FFFFFF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3142" y="2442103"/>
            <a:ext cx="968956" cy="1068568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20" name="ZoneTexte 19"/>
          <p:cNvSpPr txBox="1"/>
          <p:nvPr/>
        </p:nvSpPr>
        <p:spPr>
          <a:xfrm>
            <a:off x="5251212" y="6288613"/>
            <a:ext cx="1335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FFFF"/>
                </a:solidFill>
              </a:rPr>
              <a:t>HESS (Namibie)</a:t>
            </a:r>
            <a:endParaRPr lang="fr-FR" sz="1400" b="1" dirty="0">
              <a:solidFill>
                <a:srgbClr val="FFFFFF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2158" y="4253177"/>
            <a:ext cx="1241743" cy="826324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22" name="ZoneTexte 21"/>
          <p:cNvSpPr txBox="1"/>
          <p:nvPr/>
        </p:nvSpPr>
        <p:spPr>
          <a:xfrm>
            <a:off x="2657342" y="5104226"/>
            <a:ext cx="175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Tchernobyl (Ukraine)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3607" y="5501366"/>
            <a:ext cx="1121732" cy="771751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24" name="ZoneTexte 23"/>
          <p:cNvSpPr txBox="1"/>
          <p:nvPr/>
        </p:nvSpPr>
        <p:spPr>
          <a:xfrm>
            <a:off x="7323607" y="6341209"/>
            <a:ext cx="1227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FFFF"/>
                </a:solidFill>
              </a:rPr>
              <a:t>RIKEN (Japon)</a:t>
            </a:r>
            <a:endParaRPr lang="fr-FR" sz="1400" b="1" dirty="0">
              <a:solidFill>
                <a:srgbClr val="FFFFFF"/>
              </a:solidFill>
            </a:endParaRPr>
          </a:p>
        </p:txBody>
      </p:sp>
      <p:cxnSp>
        <p:nvCxnSpPr>
          <p:cNvPr id="28" name="Connecteur droit 27"/>
          <p:cNvCxnSpPr/>
          <p:nvPr/>
        </p:nvCxnSpPr>
        <p:spPr bwMode="auto">
          <a:xfrm>
            <a:off x="0" y="65187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ZoneTexte 28"/>
          <p:cNvSpPr txBox="1"/>
          <p:nvPr/>
        </p:nvSpPr>
        <p:spPr>
          <a:xfrm>
            <a:off x="2455450" y="0"/>
            <a:ext cx="51347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E46C0A"/>
                </a:solidFill>
              </a:rPr>
              <a:t>Quelques lieux d’expériences</a:t>
            </a:r>
            <a:r>
              <a:rPr lang="fr-FR" sz="2000" dirty="0" smtClean="0">
                <a:solidFill>
                  <a:srgbClr val="E46C0A"/>
                </a:solidFill>
              </a:rPr>
              <a:t>)</a:t>
            </a:r>
            <a:endParaRPr lang="fr-FR" sz="2000" dirty="0">
              <a:solidFill>
                <a:srgbClr val="E46C0A"/>
              </a:solidFill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110123"/>
            <a:ext cx="1841500" cy="762000"/>
          </a:xfrm>
          <a:prstGeom prst="rect">
            <a:avLst/>
          </a:prstGeom>
        </p:spPr>
      </p:pic>
      <p:cxnSp>
        <p:nvCxnSpPr>
          <p:cNvPr id="32" name="Connecteur droit avec flèche 31"/>
          <p:cNvCxnSpPr>
            <a:endCxn id="5" idx="1"/>
          </p:cNvCxnSpPr>
          <p:nvPr/>
        </p:nvCxnSpPr>
        <p:spPr>
          <a:xfrm>
            <a:off x="1325814" y="4666339"/>
            <a:ext cx="1058271" cy="1293717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V="1">
            <a:off x="933674" y="2864584"/>
            <a:ext cx="392140" cy="1659342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1214828" y="3358266"/>
            <a:ext cx="1482472" cy="1165660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>
            <a:endCxn id="7" idx="0"/>
          </p:cNvCxnSpPr>
          <p:nvPr/>
        </p:nvCxnSpPr>
        <p:spPr>
          <a:xfrm flipH="1">
            <a:off x="1002699" y="4822861"/>
            <a:ext cx="323115" cy="848348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>
            <a:endCxn id="21" idx="1"/>
          </p:cNvCxnSpPr>
          <p:nvPr/>
        </p:nvCxnSpPr>
        <p:spPr>
          <a:xfrm>
            <a:off x="1841500" y="4523926"/>
            <a:ext cx="1030658" cy="142413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V="1">
            <a:off x="8048912" y="3510671"/>
            <a:ext cx="0" cy="631050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>
            <a:endCxn id="17" idx="0"/>
          </p:cNvCxnSpPr>
          <p:nvPr/>
        </p:nvCxnSpPr>
        <p:spPr>
          <a:xfrm flipH="1">
            <a:off x="5994380" y="4666339"/>
            <a:ext cx="1073713" cy="835027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>
            <a:endCxn id="23" idx="0"/>
          </p:cNvCxnSpPr>
          <p:nvPr/>
        </p:nvCxnSpPr>
        <p:spPr>
          <a:xfrm flipH="1">
            <a:off x="7884473" y="4141721"/>
            <a:ext cx="285526" cy="1359645"/>
          </a:xfrm>
          <a:prstGeom prst="straightConnector1">
            <a:avLst/>
          </a:prstGeom>
          <a:ln w="38100" cmpd="sng">
            <a:solidFill>
              <a:schemeClr val="bg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670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 bwMode="auto">
          <a:xfrm>
            <a:off x="0" y="651877"/>
            <a:ext cx="9144000" cy="0"/>
          </a:xfrm>
          <a:prstGeom prst="line">
            <a:avLst/>
          </a:prstGeom>
          <a:solidFill>
            <a:srgbClr val="00B8FF"/>
          </a:solidFill>
          <a:ln w="57150" cap="flat" cmpd="sng" algn="ctr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  <a:tileRect r="-100000" b="-10000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123"/>
            <a:ext cx="1841500" cy="762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21600" y="-60748"/>
            <a:ext cx="2780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E46C0A"/>
                </a:solidFill>
              </a:rPr>
              <a:t>Plates-formes</a:t>
            </a:r>
            <a:endParaRPr lang="fr-FR" sz="3600" dirty="0">
              <a:solidFill>
                <a:srgbClr val="E46C0A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90" y="1224781"/>
            <a:ext cx="2170949" cy="14501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89" y="2783054"/>
            <a:ext cx="2170949" cy="163131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059914" y="74752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</a:rPr>
              <a:t>AIFIRA</a:t>
            </a:r>
            <a:endParaRPr lang="fr-FR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34432" y="4579880"/>
            <a:ext cx="23775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Accélérateur  H</a:t>
            </a:r>
            <a:r>
              <a:rPr lang="fr-FR" baseline="30000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,D</a:t>
            </a:r>
            <a:r>
              <a:rPr lang="fr-FR" baseline="30000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,He</a:t>
            </a:r>
            <a:r>
              <a:rPr lang="fr-FR" baseline="30000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  <a:p>
            <a:r>
              <a:rPr lang="fr-FR" dirty="0" smtClean="0"/>
              <a:t>Physique nucléaire</a:t>
            </a:r>
          </a:p>
          <a:p>
            <a:r>
              <a:rPr lang="fr-FR" dirty="0" smtClean="0"/>
              <a:t>Neutrons</a:t>
            </a:r>
          </a:p>
          <a:p>
            <a:r>
              <a:rPr lang="fr-FR" dirty="0" smtClean="0"/>
              <a:t>Biologie</a:t>
            </a:r>
          </a:p>
          <a:p>
            <a:r>
              <a:rPr lang="fr-FR" dirty="0" smtClean="0"/>
              <a:t>Chimie</a:t>
            </a:r>
          </a:p>
          <a:p>
            <a:r>
              <a:rPr lang="fr-FR" dirty="0" smtClean="0"/>
              <a:t>Matériaux</a:t>
            </a:r>
          </a:p>
          <a:p>
            <a:r>
              <a:rPr lang="fr-FR" dirty="0" smtClean="0"/>
              <a:t>Valorisation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981" y="1224781"/>
            <a:ext cx="2459824" cy="145019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903" y="1227155"/>
            <a:ext cx="2203551" cy="1447820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4049763" y="76929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>
                <a:solidFill>
                  <a:srgbClr val="604A7B"/>
                </a:solidFill>
              </a:rPr>
              <a:t>PRISNA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972046" y="785824"/>
            <a:ext cx="1316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fr-FR" dirty="0">
                <a:solidFill>
                  <a:srgbClr val="604A7B"/>
                </a:solidFill>
              </a:rPr>
              <a:t>PIAGARA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398903" y="4566370"/>
            <a:ext cx="279562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Mesures de très faible </a:t>
            </a:r>
          </a:p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Radioactivité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dirty="0" smtClean="0"/>
              <a:t>Sélection matériaux</a:t>
            </a:r>
          </a:p>
          <a:p>
            <a:r>
              <a:rPr lang="fr-FR" dirty="0"/>
              <a:t>E</a:t>
            </a:r>
            <a:r>
              <a:rPr lang="fr-FR" dirty="0" smtClean="0"/>
              <a:t>manation radon</a:t>
            </a:r>
          </a:p>
          <a:p>
            <a:r>
              <a:rPr lang="fr-FR" dirty="0" smtClean="0"/>
              <a:t>Environnement</a:t>
            </a:r>
          </a:p>
          <a:p>
            <a:r>
              <a:rPr lang="fr-FR" dirty="0" smtClean="0"/>
              <a:t>Datation (vins de Bordeaux)</a:t>
            </a:r>
          </a:p>
          <a:p>
            <a:r>
              <a:rPr lang="fr-FR" dirty="0" smtClean="0"/>
              <a:t>Applications</a:t>
            </a:r>
          </a:p>
          <a:p>
            <a:r>
              <a:rPr lang="fr-FR" dirty="0" smtClean="0"/>
              <a:t>Valorisation</a:t>
            </a:r>
            <a:endParaRPr lang="fr-FR" dirty="0"/>
          </a:p>
        </p:txBody>
      </p:sp>
      <p:sp>
        <p:nvSpPr>
          <p:cNvPr id="34" name="Rectangle 33"/>
          <p:cNvSpPr/>
          <p:nvPr/>
        </p:nvSpPr>
        <p:spPr>
          <a:xfrm>
            <a:off x="6453687" y="4583670"/>
            <a:ext cx="21737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Mesures de gaz rares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dirty="0" smtClean="0"/>
              <a:t>Géochimie</a:t>
            </a:r>
          </a:p>
          <a:p>
            <a:r>
              <a:rPr lang="fr-FR" dirty="0" smtClean="0"/>
              <a:t>Datation</a:t>
            </a:r>
          </a:p>
          <a:p>
            <a:r>
              <a:rPr lang="fr-FR" dirty="0" smtClean="0"/>
              <a:t>Environnement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2143" y="2891134"/>
            <a:ext cx="2171953" cy="14691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3980" y="2832949"/>
            <a:ext cx="2457013" cy="152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3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3711</TotalTime>
  <Words>208</Words>
  <Application>Microsoft Macintosh PowerPoint</Application>
  <PresentationFormat>Présentation à l'écran (4:3)</PresentationFormat>
  <Paragraphs>73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Laboratoire Souterrain de Modane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Fabrice PIQUEMAL</dc:creator>
  <cp:lastModifiedBy>Fabrice PIQUEMAL</cp:lastModifiedBy>
  <cp:revision>60</cp:revision>
  <dcterms:created xsi:type="dcterms:W3CDTF">2018-05-24T09:21:36Z</dcterms:created>
  <dcterms:modified xsi:type="dcterms:W3CDTF">2018-10-09T08:56:53Z</dcterms:modified>
</cp:coreProperties>
</file>