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5" r:id="rId2"/>
    <p:sldId id="376" r:id="rId3"/>
    <p:sldId id="346" r:id="rId4"/>
    <p:sldId id="362" r:id="rId5"/>
    <p:sldId id="354" r:id="rId6"/>
    <p:sldId id="359" r:id="rId7"/>
    <p:sldId id="366" r:id="rId8"/>
    <p:sldId id="365" r:id="rId9"/>
    <p:sldId id="375" r:id="rId10"/>
    <p:sldId id="367" r:id="rId11"/>
    <p:sldId id="356" r:id="rId12"/>
    <p:sldId id="363" r:id="rId13"/>
    <p:sldId id="371" r:id="rId14"/>
    <p:sldId id="372" r:id="rId15"/>
    <p:sldId id="383" r:id="rId16"/>
    <p:sldId id="345" r:id="rId17"/>
    <p:sldId id="282" r:id="rId18"/>
    <p:sldId id="386" r:id="rId19"/>
    <p:sldId id="317" r:id="rId20"/>
    <p:sldId id="315" r:id="rId21"/>
    <p:sldId id="335" r:id="rId22"/>
    <p:sldId id="388" r:id="rId23"/>
    <p:sldId id="336" r:id="rId24"/>
    <p:sldId id="303" r:id="rId25"/>
    <p:sldId id="373" r:id="rId26"/>
    <p:sldId id="306" r:id="rId27"/>
    <p:sldId id="391" r:id="rId28"/>
    <p:sldId id="380" r:id="rId29"/>
    <p:sldId id="381" r:id="rId30"/>
    <p:sldId id="338" r:id="rId31"/>
    <p:sldId id="390" r:id="rId32"/>
    <p:sldId id="379" r:id="rId33"/>
    <p:sldId id="378" r:id="rId34"/>
    <p:sldId id="382" r:id="rId35"/>
    <p:sldId id="384" r:id="rId36"/>
    <p:sldId id="343" r:id="rId37"/>
    <p:sldId id="337" r:id="rId38"/>
    <p:sldId id="385" r:id="rId39"/>
    <p:sldId id="389" r:id="rId40"/>
    <p:sldId id="387" r:id="rId41"/>
    <p:sldId id="392" r:id="rId42"/>
  </p:sldIdLst>
  <p:sldSz cx="9144000" cy="6858000" type="screen4x3"/>
  <p:notesSz cx="6794500" cy="9906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66CCFF"/>
    <a:srgbClr val="00FFFF"/>
    <a:srgbClr val="FFCC00"/>
    <a:srgbClr val="FFFF66"/>
    <a:srgbClr val="0033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909" autoAdjust="0"/>
    <p:restoredTop sz="94660"/>
  </p:normalViewPr>
  <p:slideViewPr>
    <p:cSldViewPr>
      <p:cViewPr>
        <p:scale>
          <a:sx n="100" d="100"/>
          <a:sy n="100" d="100"/>
        </p:scale>
        <p:origin x="-883" y="10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1286" y="-101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Cliquez pour modifier les styles du texte du masque</a:t>
            </a:r>
          </a:p>
          <a:p>
            <a:pPr lvl="1"/>
            <a:r>
              <a:rPr lang="fr-FR" altLang="fr-FR" noProof="0" smtClean="0"/>
              <a:t>Deuxième niveau</a:t>
            </a:r>
          </a:p>
          <a:p>
            <a:pPr lvl="2"/>
            <a:r>
              <a:rPr lang="fr-FR" altLang="fr-FR" noProof="0" smtClean="0"/>
              <a:t>Troisième niveau</a:t>
            </a:r>
          </a:p>
          <a:p>
            <a:pPr lvl="3"/>
            <a:r>
              <a:rPr lang="fr-FR" altLang="fr-FR" noProof="0" smtClean="0"/>
              <a:t>Quatrième niveau</a:t>
            </a:r>
          </a:p>
          <a:p>
            <a:pPr lvl="4"/>
            <a:r>
              <a:rPr lang="fr-FR" altLang="fr-FR" noProof="0" smtClean="0"/>
              <a:t>Cinquième niveau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7F1153-4331-4D74-8664-DE3543EC625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9981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fld id="{3E75D988-280D-42A0-8146-77A5E6575A98}" type="slidenum">
              <a:rPr lang="fr-FR" altLang="fr-FR" i="0">
                <a:latin typeface="Times New Roman" pitchFamily="18" charset="0"/>
              </a:rPr>
              <a:pPr eaLnBrk="1" hangingPunct="1"/>
              <a:t>9</a:t>
            </a:fld>
            <a:endParaRPr lang="fr-FR" altLang="fr-FR" i="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3138" y="765175"/>
            <a:ext cx="4894262" cy="367188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673" y="4743168"/>
            <a:ext cx="4973197" cy="4437368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C22FC4-109C-4B03-A711-D81A7E5C0277}" type="slidenum">
              <a:rPr lang="fr-FR" altLang="fr-FR" smtClean="0"/>
              <a:pPr eaLnBrk="1" hangingPunct="1">
                <a:spcBef>
                  <a:spcPct val="0"/>
                </a:spcBef>
              </a:pPr>
              <a:t>19</a:t>
            </a:fld>
            <a:endParaRPr lang="fr-FR" altLang="fr-F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39775"/>
            <a:ext cx="4924425" cy="369411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342" y="4681273"/>
            <a:ext cx="5001507" cy="4521333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04A0C1-02AB-4293-A50C-F6D681BB0678}" type="slidenum">
              <a:rPr lang="fr-FR" altLang="fr-FR" smtClean="0"/>
              <a:pPr eaLnBrk="1" hangingPunct="1">
                <a:spcBef>
                  <a:spcPct val="0"/>
                </a:spcBef>
              </a:pPr>
              <a:t>20</a:t>
            </a:fld>
            <a:endParaRPr lang="fr-FR" altLang="fr-FR" smtClean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50217" y="9410700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35877500" indent="-354457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48904525" indent="-48039338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90017F-4B8C-4799-9883-311CFB100A52}" type="slidenum">
              <a:rPr lang="en-US" altLang="fr-FR">
                <a:latin typeface="Times New Roman" pitchFamily="18" charset="0"/>
                <a:ea typeface="ＭＳ Ｐゴシック" pitchFamily="1" charset="-128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fr-FR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38188"/>
            <a:ext cx="4930775" cy="3698875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14" y="4684712"/>
            <a:ext cx="5003080" cy="4519613"/>
          </a:xfrm>
          <a:noFill/>
        </p:spPr>
        <p:txBody>
          <a:bodyPr lIns="89908" tIns="44953" rIns="89908" bIns="44953"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B9424-559E-4BEF-BA5E-A8F01547FA6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83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F658B-0588-4815-B48E-AF17BD5056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193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AA67A-0420-47F3-A3BD-E9B4CA5F2C7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3231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BCC9B-7D2C-4CDE-927A-9E8191BE9B6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484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408712" cy="864096"/>
          </a:xfrm>
        </p:spPr>
        <p:txBody>
          <a:bodyPr/>
          <a:lstStyle>
            <a:lvl1pPr>
              <a:defRPr sz="3200" b="1">
                <a:solidFill>
                  <a:srgbClr val="C000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C3295-9776-4710-995B-7E16E75566E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3140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997C8-E98A-4C7E-BCA9-6A8BEE3ADC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023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48C8D-E565-4CBC-B6E6-02E5209229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819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B01A6-D359-49D1-BCE6-DFB307D47C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8736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94338-1D11-4C84-941A-72520860A3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7682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093F8-6112-4FC1-999B-AE66ECD600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385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737AF-C961-48C7-9929-FB38A97424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11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AC2-CFA5-4580-8887-04D60CEDDF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384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7734ACA-5E54-4161-A271-BA0F2ED216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274638"/>
            <a:ext cx="82296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2" name="Line 9"/>
          <p:cNvSpPr>
            <a:spLocks noChangeShapeType="1"/>
          </p:cNvSpPr>
          <p:nvPr userDrawn="1"/>
        </p:nvSpPr>
        <p:spPr bwMode="auto">
          <a:xfrm>
            <a:off x="1173163" y="817563"/>
            <a:ext cx="736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033" name="Image 49" descr="logo Fermi.jpe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0"/>
            <a:ext cx="12763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file:///D:\Echanges\movies\69476main_binary_merger.mpg" TargetMode="External"/><Relationship Id="rId7" Type="http://schemas.openxmlformats.org/officeDocument/2006/relationships/image" Target="../media/image22.jpeg"/><Relationship Id="rId2" Type="http://schemas.openxmlformats.org/officeDocument/2006/relationships/video" Target="file:///D:\Echanges\movies\69479main_collapsar.mpg" TargetMode="External"/><Relationship Id="rId1" Type="http://schemas.microsoft.com/office/2007/relationships/media" Target="file:///D:\Echanges\movies\69479main_collapsar.mpg" TargetMode="Externa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7.xml"/><Relationship Id="rId4" Type="http://schemas.openxmlformats.org/officeDocument/2006/relationships/video" Target="file:///D:\Echanges\movies\69476main_binary_merger.mpg" TargetMode="Externa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5936" y="-99392"/>
            <a:ext cx="5328591" cy="28083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2" name="Picture 4" descr="glas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-201675" y="-569258"/>
            <a:ext cx="4322618" cy="426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763688" y="754536"/>
            <a:ext cx="880370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>
                <a:solidFill>
                  <a:srgbClr val="FFFF66"/>
                </a:solidFill>
              </a:rPr>
              <a:t/>
            </a:r>
            <a:br>
              <a:rPr lang="en-US" altLang="fr-FR" sz="2000" b="1" dirty="0">
                <a:solidFill>
                  <a:srgbClr val="FFFF66"/>
                </a:solidFill>
              </a:rPr>
            </a:br>
            <a:r>
              <a:rPr lang="en-US" altLang="fr-FR" sz="2000" b="1" dirty="0" smtClean="0">
                <a:solidFill>
                  <a:srgbClr val="FFFF66"/>
                </a:solidFill>
              </a:rPr>
              <a:t>    </a:t>
            </a:r>
            <a:r>
              <a:rPr lang="en-US" altLang="fr-FR" sz="2000" b="1" dirty="0" err="1" smtClean="0">
                <a:solidFill>
                  <a:srgbClr val="FFFF66"/>
                </a:solidFill>
              </a:rPr>
              <a:t>Masterclasse</a:t>
            </a:r>
            <a:r>
              <a:rPr lang="en-US" altLang="fr-FR" sz="2000" b="1" dirty="0" smtClean="0">
                <a:solidFill>
                  <a:srgbClr val="FFFF66"/>
                </a:solidFill>
              </a:rPr>
              <a:t> </a:t>
            </a:r>
            <a:r>
              <a:rPr lang="en-US" altLang="fr-FR" sz="2000" b="1" dirty="0">
                <a:solidFill>
                  <a:srgbClr val="FFFF66"/>
                </a:solidFill>
              </a:rPr>
              <a:t>en </a:t>
            </a:r>
            <a:r>
              <a:rPr lang="en-US" altLang="fr-FR" sz="2000" b="1" dirty="0" err="1">
                <a:solidFill>
                  <a:srgbClr val="FFFF66"/>
                </a:solidFill>
              </a:rPr>
              <a:t>Astroparticules</a:t>
            </a:r>
            <a:r>
              <a:rPr lang="en-US" altLang="fr-FR" sz="2000" b="1" dirty="0">
                <a:solidFill>
                  <a:srgbClr val="FFFF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 smtClean="0">
                <a:solidFill>
                  <a:srgbClr val="FFFF66"/>
                </a:solidFill>
              </a:rPr>
              <a:t>“Les </a:t>
            </a:r>
            <a:r>
              <a:rPr lang="en-US" altLang="fr-FR" sz="2000" b="1" dirty="0" err="1">
                <a:solidFill>
                  <a:srgbClr val="FFFF66"/>
                </a:solidFill>
              </a:rPr>
              <a:t>Trous</a:t>
            </a:r>
            <a:r>
              <a:rPr lang="en-US" altLang="fr-FR" sz="2000" b="1" dirty="0">
                <a:solidFill>
                  <a:srgbClr val="FFFF66"/>
                </a:solidFill>
              </a:rPr>
              <a:t> Noirs </a:t>
            </a:r>
            <a:r>
              <a:rPr lang="en-US" altLang="fr-FR" sz="2000" b="1" dirty="0" err="1">
                <a:solidFill>
                  <a:srgbClr val="FFFF66"/>
                </a:solidFill>
              </a:rPr>
              <a:t>Vus</a:t>
            </a:r>
            <a:r>
              <a:rPr lang="en-US" altLang="fr-FR" sz="2000" b="1" dirty="0">
                <a:solidFill>
                  <a:srgbClr val="FFFF66"/>
                </a:solidFill>
              </a:rPr>
              <a:t> en </a:t>
            </a:r>
            <a:r>
              <a:rPr lang="en-US" altLang="fr-FR" sz="2000" b="1" dirty="0" err="1">
                <a:solidFill>
                  <a:srgbClr val="FFFF66"/>
                </a:solidFill>
              </a:rPr>
              <a:t>Rayons</a:t>
            </a:r>
            <a:r>
              <a:rPr lang="en-US" altLang="fr-FR" sz="2000" b="1" dirty="0">
                <a:solidFill>
                  <a:srgbClr val="FFFF66"/>
                </a:solidFill>
              </a:rPr>
              <a:t> </a:t>
            </a:r>
            <a:r>
              <a:rPr lang="en-US" altLang="fr-FR" sz="2000" b="1" dirty="0" smtClean="0">
                <a:solidFill>
                  <a:srgbClr val="FFFF66"/>
                </a:solidFill>
              </a:rPr>
              <a:t>Gamma”</a:t>
            </a:r>
            <a:r>
              <a:rPr lang="en-US" altLang="fr-FR" sz="2000" b="1" dirty="0">
                <a:solidFill>
                  <a:srgbClr val="FFFF66"/>
                </a:solidFill>
              </a:rPr>
              <a:t/>
            </a:r>
            <a:br>
              <a:rPr lang="en-US" altLang="fr-FR" sz="2000" b="1" dirty="0">
                <a:solidFill>
                  <a:srgbClr val="FFFF66"/>
                </a:solidFill>
              </a:rPr>
            </a:br>
            <a:r>
              <a:rPr lang="fr-FR" altLang="fr-FR" sz="1400" b="1" dirty="0">
                <a:solidFill>
                  <a:srgbClr val="FFFF99"/>
                </a:solidFill>
              </a:rPr>
              <a:t>Benoît </a:t>
            </a:r>
            <a:r>
              <a:rPr lang="fr-FR" altLang="fr-FR" sz="1400" b="1" dirty="0" err="1">
                <a:solidFill>
                  <a:srgbClr val="FFFF99"/>
                </a:solidFill>
              </a:rPr>
              <a:t>Lott</a:t>
            </a:r>
            <a:r>
              <a:rPr lang="fr-FR" altLang="fr-FR" sz="1400" b="1" dirty="0">
                <a:solidFill>
                  <a:srgbClr val="FFFF99"/>
                </a:solidFill>
              </a:rPr>
              <a:t> </a:t>
            </a:r>
            <a:r>
              <a:rPr lang="fr-FR" altLang="fr-FR" sz="1400" b="1" dirty="0" smtClean="0">
                <a:solidFill>
                  <a:srgbClr val="FFFF99"/>
                </a:solidFill>
              </a:rPr>
              <a:t>- Denis </a:t>
            </a:r>
            <a:r>
              <a:rPr lang="fr-FR" altLang="fr-FR" sz="1400" b="1" dirty="0" err="1">
                <a:solidFill>
                  <a:srgbClr val="FFFF99"/>
                </a:solidFill>
              </a:rPr>
              <a:t>Dumora</a:t>
            </a:r>
            <a:r>
              <a:rPr lang="fr-FR" altLang="fr-FR" sz="1400" b="1" dirty="0">
                <a:solidFill>
                  <a:srgbClr val="FFFF99"/>
                </a:solidFill>
              </a:rPr>
              <a:t/>
            </a:r>
            <a:br>
              <a:rPr lang="fr-FR" altLang="fr-FR" sz="1400" b="1" dirty="0">
                <a:solidFill>
                  <a:srgbClr val="FFFF99"/>
                </a:solidFill>
              </a:rPr>
            </a:br>
            <a:r>
              <a:rPr lang="fr-FR" altLang="fr-FR" sz="1400" b="1" dirty="0">
                <a:solidFill>
                  <a:srgbClr val="FFFF99"/>
                </a:solidFill>
              </a:rPr>
              <a:t>CENBG, Gradignan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FFFF99"/>
                </a:solidFill>
              </a:rPr>
              <a:t>Eric </a:t>
            </a:r>
            <a:r>
              <a:rPr lang="fr-FR" altLang="fr-FR" sz="1400" b="1" dirty="0" err="1">
                <a:solidFill>
                  <a:srgbClr val="FFFF99"/>
                </a:solidFill>
              </a:rPr>
              <a:t>Nuss</a:t>
            </a:r>
            <a:endParaRPr lang="fr-FR" altLang="fr-FR" sz="1400" b="1" dirty="0">
              <a:solidFill>
                <a:srgbClr val="FFFF99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 smtClean="0">
                <a:solidFill>
                  <a:srgbClr val="FFFF99"/>
                </a:solidFill>
              </a:rPr>
              <a:t>LUPM, Montpellier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 smtClean="0">
                <a:solidFill>
                  <a:srgbClr val="FFFF99"/>
                </a:solidFill>
              </a:rPr>
              <a:t>Nov. 2015</a:t>
            </a:r>
            <a:endParaRPr lang="fr-FR" altLang="fr-FR" sz="2000" dirty="0" smtClean="0">
              <a:solidFill>
                <a:srgbClr val="FFFF9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2" y="2640335"/>
            <a:ext cx="9450694" cy="4217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447675" y="142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Vie et mort d’une étoile </a:t>
            </a:r>
          </a:p>
        </p:txBody>
      </p:sp>
      <p:sp>
        <p:nvSpPr>
          <p:cNvPr id="9219" name="ZoneTexte 1"/>
          <p:cNvSpPr txBox="1">
            <a:spLocks noChangeArrowheads="1"/>
          </p:cNvSpPr>
          <p:nvPr/>
        </p:nvSpPr>
        <p:spPr bwMode="auto">
          <a:xfrm>
            <a:off x="301625" y="1146175"/>
            <a:ext cx="80867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Une étoile est un grand fourneau nucléaire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qui </a:t>
            </a:r>
            <a:r>
              <a:rPr lang="fr-FR" altLang="fr-FR" sz="1800" dirty="0"/>
              <a:t>transforme des </a:t>
            </a:r>
            <a:r>
              <a:rPr lang="fr-FR" altLang="fr-FR" sz="1800" dirty="0" smtClean="0"/>
              <a:t>noyaux légers </a:t>
            </a:r>
            <a:r>
              <a:rPr lang="fr-FR" altLang="fr-FR" sz="1800" dirty="0"/>
              <a:t>en noyaux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plus </a:t>
            </a:r>
            <a:r>
              <a:rPr lang="fr-FR" altLang="fr-FR" sz="1800" dirty="0"/>
              <a:t>lourds par fusion en dégageant une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quantité </a:t>
            </a:r>
            <a:r>
              <a:rPr lang="fr-FR" altLang="fr-FR" sz="1800" dirty="0"/>
              <a:t>énorme d’énergie.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Plus </a:t>
            </a:r>
            <a:r>
              <a:rPr lang="fr-FR" altLang="fr-FR" sz="1800" dirty="0"/>
              <a:t>une étoile est massive, plus lourds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seront </a:t>
            </a:r>
            <a:r>
              <a:rPr lang="fr-FR" altLang="fr-FR" sz="1800" dirty="0"/>
              <a:t>les noyaux qu’elle peut former, mais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aussi </a:t>
            </a:r>
            <a:r>
              <a:rPr lang="fr-FR" altLang="fr-FR" sz="1800" dirty="0"/>
              <a:t>plus courte sera sa vie (10 milliards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d’années </a:t>
            </a:r>
            <a:r>
              <a:rPr lang="fr-FR" altLang="fr-FR" sz="1800" dirty="0"/>
              <a:t>pour le soleil, 30 millions d’années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pour </a:t>
            </a:r>
            <a:r>
              <a:rPr lang="fr-FR" altLang="fr-FR" sz="1800" dirty="0"/>
              <a:t>une étoile 10 fois plus massive).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L’étoile vit tant qu’elle a du « carburant ». Il y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a </a:t>
            </a:r>
            <a:r>
              <a:rPr lang="fr-FR" altLang="fr-FR" sz="1800" dirty="0"/>
              <a:t>un équilibre constant entre la gravité et la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pression </a:t>
            </a:r>
            <a:r>
              <a:rPr lang="fr-FR" altLang="fr-FR" sz="1800" dirty="0"/>
              <a:t>qui vient de la production d’énergie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au </a:t>
            </a:r>
            <a:r>
              <a:rPr lang="fr-FR" altLang="fr-FR" sz="1800" dirty="0"/>
              <a:t>centre. </a:t>
            </a:r>
            <a:r>
              <a:rPr lang="fr-FR" altLang="fr-FR" sz="1800" dirty="0" smtClean="0"/>
              <a:t> Quand l’étoile vient à court </a:t>
            </a:r>
            <a:r>
              <a:rPr lang="fr-FR" altLang="fr-FR" sz="1800" dirty="0"/>
              <a:t>de carburant, </a:t>
            </a:r>
            <a:endParaRPr lang="fr-FR" altLang="fr-FR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l’équilibre </a:t>
            </a:r>
            <a:r>
              <a:rPr lang="fr-FR" altLang="fr-FR" sz="1800" dirty="0"/>
              <a:t>dans l’étoile est rompu: l’étoile va se </a:t>
            </a:r>
            <a:r>
              <a:rPr lang="fr-FR" altLang="fr-FR" sz="1800" dirty="0" smtClean="0"/>
              <a:t>contracter.</a:t>
            </a:r>
            <a:endParaRPr lang="fr-FR" altLang="fr-FR" sz="1800" dirty="0"/>
          </a:p>
        </p:txBody>
      </p:sp>
      <p:pic>
        <p:nvPicPr>
          <p:cNvPr id="11266" name="Picture 2" descr="http://images.slideplayer.fr/1/179213/slides/slide_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10344" r="16262" b="10195"/>
          <a:stretch/>
        </p:blipFill>
        <p:spPr bwMode="auto">
          <a:xfrm>
            <a:off x="5076056" y="1150452"/>
            <a:ext cx="3825241" cy="33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t="36130" r="59895" b="31937"/>
          <a:stretch>
            <a:fillRect/>
          </a:stretch>
        </p:blipFill>
        <p:spPr bwMode="auto">
          <a:xfrm>
            <a:off x="6889750" y="603250"/>
            <a:ext cx="2254250" cy="23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691680" y="188640"/>
            <a:ext cx="5760641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Vie et mort d’une étoile </a:t>
            </a:r>
          </a:p>
        </p:txBody>
      </p:sp>
      <p:sp>
        <p:nvSpPr>
          <p:cNvPr id="10244" name="ZoneTexte 1"/>
          <p:cNvSpPr txBox="1">
            <a:spLocks noChangeArrowheads="1"/>
          </p:cNvSpPr>
          <p:nvPr/>
        </p:nvSpPr>
        <p:spPr bwMode="auto">
          <a:xfrm>
            <a:off x="179388" y="862013"/>
            <a:ext cx="4897437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A court de  carburant, l’équilibre dans l’étoile  est rompu: </a:t>
            </a:r>
            <a:r>
              <a:rPr lang="fr-FR" altLang="fr-FR" sz="1800" dirty="0" smtClean="0"/>
              <a:t>le cœur de l’étoile </a:t>
            </a:r>
            <a:r>
              <a:rPr lang="fr-FR" altLang="fr-FR" sz="1800" dirty="0"/>
              <a:t>va se </a:t>
            </a:r>
            <a:r>
              <a:rPr lang="fr-FR" altLang="fr-FR" sz="1800" dirty="0" smtClean="0"/>
              <a:t>contracter et pour les plus massives s’effondrer sur lui-même.</a:t>
            </a:r>
            <a:endParaRPr lang="fr-FR" altLang="fr-F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 Pour les étoiles pas trop massives, des effets de mécanique quantique vont entrer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en jeu. Les électrons et les neutrons n’aiment pas être trop comprimés ensemble. La pression résultante va stopper la contraction.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Les étoiles de masse proche du soleil vont finir une étoile lumineuse que l’on appelle une naine blanche.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Celles plus massives vont finir en étoile à neutrons, dans une explosion appelée supernova.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Pour les étoiles très massives, ces phénomènes sont insuffisants pour empêcher une contraction infinie: un trou noir est né!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Pour </a:t>
            </a:r>
            <a:r>
              <a:rPr lang="fr-FR" altLang="fr-FR" sz="1800" dirty="0" smtClean="0"/>
              <a:t>les </a:t>
            </a:r>
            <a:r>
              <a:rPr lang="fr-FR" altLang="fr-FR" sz="1800" dirty="0"/>
              <a:t>plus massives, cela est associé à une explosion gigantesque (</a:t>
            </a:r>
            <a:r>
              <a:rPr lang="fr-FR" altLang="fr-FR" sz="1800" dirty="0" err="1"/>
              <a:t>hypernova</a:t>
            </a:r>
            <a:r>
              <a:rPr lang="fr-FR" altLang="fr-FR" sz="1800" dirty="0"/>
              <a:t>) </a:t>
            </a:r>
            <a:r>
              <a:rPr lang="fr-FR" altLang="fr-FR" sz="1800" dirty="0" smtClean="0"/>
              <a:t>où </a:t>
            </a:r>
            <a:r>
              <a:rPr lang="fr-FR" altLang="fr-FR" sz="1800" dirty="0"/>
              <a:t>un jet très rapide est produit:  un sursaut gamma. </a:t>
            </a: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37888" r="40819" b="34393"/>
          <a:stretch>
            <a:fillRect/>
          </a:stretch>
        </p:blipFill>
        <p:spPr bwMode="auto">
          <a:xfrm>
            <a:off x="5173663" y="2781300"/>
            <a:ext cx="219233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9" t="37828" r="21667" b="31721"/>
          <a:stretch>
            <a:fillRect/>
          </a:stretch>
        </p:blipFill>
        <p:spPr bwMode="auto">
          <a:xfrm>
            <a:off x="6921500" y="4632325"/>
            <a:ext cx="2208213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GRB_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3024187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4683125" y="3860800"/>
            <a:ext cx="421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courts: coallescence d’objets compacts</a:t>
            </a:r>
            <a:r>
              <a:rPr lang="fr-FR" altLang="fr-FR" sz="1800"/>
              <a:t> </a:t>
            </a: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611188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Sursauts gamma</a:t>
            </a: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5364163" y="1117600"/>
            <a:ext cx="296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longs: hypernova/collapsar</a:t>
            </a:r>
            <a:r>
              <a:rPr lang="fr-FR" altLang="fr-FR" sz="1800"/>
              <a:t> </a:t>
            </a:r>
          </a:p>
        </p:txBody>
      </p:sp>
      <p:pic>
        <p:nvPicPr>
          <p:cNvPr id="11270" name="Picture 8" descr="bats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789363"/>
            <a:ext cx="3313113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69479main_collapsar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076825" y="1557338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69476main_binary_merger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148263" y="4221163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1"/>
          <p:cNvSpPr txBox="1">
            <a:spLocks noChangeArrowheads="1"/>
          </p:cNvSpPr>
          <p:nvPr/>
        </p:nvSpPr>
        <p:spPr bwMode="auto">
          <a:xfrm rot="-5400000">
            <a:off x="8231982" y="5793581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Crédit: NASA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5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4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5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5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4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524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1"/>
          <p:cNvSpPr txBox="1">
            <a:spLocks noChangeArrowheads="1"/>
          </p:cNvSpPr>
          <p:nvPr/>
        </p:nvSpPr>
        <p:spPr bwMode="auto">
          <a:xfrm>
            <a:off x="240244" y="980728"/>
            <a:ext cx="894668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Dans les </a:t>
            </a:r>
            <a:r>
              <a:rPr lang="fr-FR" altLang="fr-FR" sz="2000" dirty="0" smtClean="0"/>
              <a:t>jets des </a:t>
            </a:r>
            <a:r>
              <a:rPr lang="fr-FR" altLang="fr-FR" sz="2000" dirty="0" err="1" smtClean="0"/>
              <a:t>blazars</a:t>
            </a:r>
            <a:r>
              <a:rPr lang="fr-FR" altLang="fr-FR" sz="2000" dirty="0" smtClean="0"/>
              <a:t> et des sursauts gamma, </a:t>
            </a:r>
            <a:r>
              <a:rPr lang="fr-FR" altLang="fr-FR" sz="2000" dirty="0"/>
              <a:t>des </a:t>
            </a:r>
            <a:r>
              <a:rPr lang="fr-FR" altLang="fr-FR" sz="2000" i="1" dirty="0"/>
              <a:t>particules</a:t>
            </a:r>
            <a:r>
              <a:rPr lang="fr-FR" altLang="fr-FR" sz="2000" dirty="0"/>
              <a:t> (électrons </a:t>
            </a:r>
            <a:endParaRPr lang="fr-FR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ou </a:t>
            </a:r>
            <a:r>
              <a:rPr lang="fr-FR" altLang="fr-FR" sz="2000" dirty="0"/>
              <a:t>protons) sont </a:t>
            </a:r>
            <a:r>
              <a:rPr lang="fr-FR" altLang="fr-FR" sz="2000" i="1" dirty="0"/>
              <a:t>accélérées</a:t>
            </a:r>
            <a:r>
              <a:rPr lang="fr-FR" altLang="fr-FR" sz="2000" dirty="0"/>
              <a:t> à de très </a:t>
            </a:r>
            <a:r>
              <a:rPr lang="fr-FR" altLang="fr-FR" sz="2000" dirty="0" smtClean="0"/>
              <a:t>hautes </a:t>
            </a:r>
            <a:r>
              <a:rPr lang="fr-FR" altLang="fr-FR" sz="2000" dirty="0"/>
              <a:t>énergies ( </a:t>
            </a:r>
            <a:r>
              <a:rPr lang="fr-FR" altLang="fr-FR" sz="2000" dirty="0" err="1"/>
              <a:t>TeV</a:t>
            </a:r>
            <a:r>
              <a:rPr lang="fr-FR" altLang="fr-FR" sz="2000" dirty="0"/>
              <a:t>  et au-delà).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Ces</a:t>
            </a:r>
            <a:r>
              <a:rPr lang="fr-FR" altLang="fr-FR" sz="2000" i="1" dirty="0"/>
              <a:t> particules </a:t>
            </a:r>
            <a:r>
              <a:rPr lang="fr-FR" altLang="fr-FR" sz="2000" dirty="0"/>
              <a:t>émettent des </a:t>
            </a:r>
            <a:r>
              <a:rPr lang="fr-FR" altLang="fr-FR" sz="2000" i="1" dirty="0"/>
              <a:t>rayonnements</a:t>
            </a:r>
            <a:r>
              <a:rPr lang="fr-FR" altLang="fr-FR" sz="2000" dirty="0"/>
              <a:t>, dont </a:t>
            </a:r>
            <a:r>
              <a:rPr lang="fr-FR" altLang="fr-FR" sz="2000" b="1" i="1" dirty="0"/>
              <a:t>des rayons </a:t>
            </a:r>
            <a:r>
              <a:rPr lang="fr-FR" altLang="fr-FR" sz="2000" b="1" i="1" dirty="0" smtClean="0"/>
              <a:t>gamma</a:t>
            </a:r>
            <a:r>
              <a:rPr lang="fr-FR" altLang="fr-FR" sz="2000" b="1" dirty="0" smtClean="0"/>
              <a:t> </a:t>
            </a:r>
            <a:r>
              <a:rPr lang="fr-FR" altLang="fr-FR" sz="2000" dirty="0"/>
              <a:t>en </a:t>
            </a:r>
            <a:endParaRPr lang="fr-FR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interagissant  avec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la </a:t>
            </a:r>
            <a:r>
              <a:rPr lang="fr-FR" altLang="fr-FR" sz="2000" dirty="0"/>
              <a:t>matière, </a:t>
            </a:r>
            <a:endParaRPr lang="fr-FR" altLang="fr-FR" sz="2000" dirty="0" smtClean="0"/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d’autres </a:t>
            </a:r>
            <a:r>
              <a:rPr lang="fr-FR" altLang="fr-FR" sz="2000" dirty="0"/>
              <a:t>rayonnements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des champs </a:t>
            </a:r>
            <a:r>
              <a:rPr lang="fr-FR" altLang="fr-FR" sz="2000" dirty="0"/>
              <a:t>magnétiques</a:t>
            </a:r>
            <a:r>
              <a:rPr lang="fr-FR" altLang="fr-FR" sz="20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Les rayons gamma ne peuvent être produits que par des particules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grande énergie. Leur détection permet d’étudier </a:t>
            </a:r>
            <a:r>
              <a:rPr lang="fr-FR" altLang="fr-FR" sz="2000" i="1" dirty="0" smtClean="0"/>
              <a:t>les accélérateurs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 dirty="0" smtClean="0"/>
              <a:t>cosmiques de Univers</a:t>
            </a:r>
            <a:r>
              <a:rPr lang="fr-FR" altLang="fr-FR" sz="2000" dirty="0" smtClean="0"/>
              <a:t>: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des noyaux actifs de galaxie (très variables dans le temps)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des sursauts gamma (des explosions qui durent quelques secondes)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des pulsars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altLang="fr-FR" sz="2000" dirty="0" smtClean="0"/>
              <a:t>des restes de </a:t>
            </a:r>
            <a:r>
              <a:rPr lang="fr-FR" altLang="fr-FR" sz="2000" dirty="0" err="1" smtClean="0"/>
              <a:t>supernovae</a:t>
            </a:r>
            <a:r>
              <a:rPr lang="fr-FR" altLang="fr-FR" sz="2000" dirty="0" smtClean="0"/>
              <a:t>, dont certains accélèrent les rayons cosmiques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 smtClean="0"/>
              <a:t>     bombardant la Terre.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  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18864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L’astronomie gamma et les accélérateurs cosmiques</a:t>
            </a:r>
          </a:p>
          <a:p>
            <a:pPr>
              <a:defRPr/>
            </a:pPr>
            <a:r>
              <a:rPr lang="fr-FR" alt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408712" cy="864096"/>
          </a:xfrm>
        </p:spPr>
        <p:txBody>
          <a:bodyPr/>
          <a:lstStyle/>
          <a:p>
            <a:pPr eaLnBrk="1" hangingPunct="1"/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Astronomie gamma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Les rayons gamma n’atteignent pas le sol: il faut un télescope embarqué sur un satellite pour les détecter.</a:t>
            </a:r>
          </a:p>
          <a:p>
            <a:pPr eaLnBrk="1" hangingPunct="1">
              <a:defRPr/>
            </a:pPr>
            <a:r>
              <a:rPr lang="fr-FR" sz="2800" dirty="0" smtClean="0"/>
              <a:t>Le rayonnement est tellement ténu que l’on détecte un «grain de lumière » (un photon)  à la fois. </a:t>
            </a:r>
            <a:endParaRPr lang="fr-FR" sz="2800" dirty="0"/>
          </a:p>
          <a:p>
            <a:pPr marL="0" indent="0" eaLnBrk="1" hangingPunct="1">
              <a:buFontTx/>
              <a:buNone/>
              <a:defRPr/>
            </a:pPr>
            <a:endParaRPr lang="fr-FR" sz="2800" dirty="0" smtClean="0"/>
          </a:p>
          <a:p>
            <a:pPr marL="0" indent="0" eaLnBrk="1" hangingPunct="1">
              <a:buFontTx/>
              <a:buNone/>
              <a:defRPr/>
            </a:pPr>
            <a:endParaRPr lang="fr-FR" sz="2800" dirty="0" smtClean="0"/>
          </a:p>
          <a:p>
            <a:pPr marL="0" indent="0" eaLnBrk="1" hangingPunct="1">
              <a:buFontTx/>
              <a:buNone/>
              <a:defRPr/>
            </a:pPr>
            <a:endParaRPr lang="fr-FR" sz="2800" dirty="0" smtClean="0"/>
          </a:p>
          <a:p>
            <a:pPr marL="0" indent="0" eaLnBrk="1" hangingPunct="1">
              <a:buFontTx/>
              <a:buNone/>
              <a:defRPr/>
            </a:pPr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408712" cy="864096"/>
          </a:xfrm>
        </p:spPr>
        <p:txBody>
          <a:bodyPr/>
          <a:lstStyle/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mesure avec un  télescope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80728"/>
            <a:ext cx="8424936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fr-FR" sz="2400" dirty="0" smtClean="0">
                <a:solidFill>
                  <a:srgbClr val="000000"/>
                </a:solidFill>
              </a:rPr>
              <a:t>Surface </a:t>
            </a:r>
            <a:r>
              <a:rPr lang="fr-FR" sz="2400" dirty="0">
                <a:solidFill>
                  <a:srgbClr val="000000"/>
                </a:solidFill>
              </a:rPr>
              <a:t>de </a:t>
            </a:r>
            <a:r>
              <a:rPr lang="fr-FR" sz="2400" dirty="0" smtClean="0">
                <a:solidFill>
                  <a:srgbClr val="000000"/>
                </a:solidFill>
              </a:rPr>
              <a:t>collection: </a:t>
            </a:r>
            <a:r>
              <a:rPr lang="fr-FR" sz="2400" dirty="0" smtClean="0"/>
              <a:t>Les télescopes et lunettes en lumière visible permettent de collecter plus de lumière que ne le peut l’œil humain. Cette surface n’est pas forcément la surface géométrique: effet d’inclinaison + « efficacité » imparfaite.</a:t>
            </a:r>
          </a:p>
          <a:p>
            <a:pPr marL="0" indent="0" algn="just">
              <a:buNone/>
            </a:pPr>
            <a:endParaRPr lang="fr-FR" sz="2400" dirty="0" smtClean="0"/>
          </a:p>
          <a:p>
            <a:pPr marL="0" indent="0" algn="just">
              <a:buNone/>
            </a:pPr>
            <a:r>
              <a:rPr lang="fr-FR" sz="2400" dirty="0"/>
              <a:t>Temps de </a:t>
            </a:r>
            <a:r>
              <a:rPr lang="fr-FR" sz="2400" dirty="0" smtClean="0"/>
              <a:t>collection: En utilisant d’abord des plaques photographiques puis des détecteurs électroniques (CCD), on peut collecter plus de lumière en observant longtemps. </a:t>
            </a:r>
          </a:p>
          <a:p>
            <a:pPr marL="0" lvl="0" indent="0" algn="just">
              <a:buNone/>
            </a:pPr>
            <a:endParaRPr lang="fr-FR" sz="2400" dirty="0">
              <a:solidFill>
                <a:srgbClr val="000000"/>
              </a:solidFill>
            </a:endParaRPr>
          </a:p>
          <a:p>
            <a:pPr marL="0" lvl="0" indent="0" algn="just">
              <a:buNone/>
            </a:pPr>
            <a:r>
              <a:rPr lang="fr-FR" sz="2400" dirty="0" smtClean="0">
                <a:solidFill>
                  <a:srgbClr val="000000"/>
                </a:solidFill>
              </a:rPr>
              <a:t>Grandissement. La </a:t>
            </a:r>
            <a:r>
              <a:rPr lang="fr-FR" sz="2400" dirty="0">
                <a:solidFill>
                  <a:srgbClr val="000000"/>
                </a:solidFill>
              </a:rPr>
              <a:t>combinaison </a:t>
            </a:r>
            <a:r>
              <a:rPr lang="fr-FR" sz="2400" dirty="0" smtClean="0">
                <a:solidFill>
                  <a:srgbClr val="000000"/>
                </a:solidFill>
              </a:rPr>
              <a:t>d’éléments </a:t>
            </a:r>
            <a:r>
              <a:rPr lang="fr-FR" sz="2400" dirty="0">
                <a:solidFill>
                  <a:srgbClr val="000000"/>
                </a:solidFill>
              </a:rPr>
              <a:t>optiques convergents et divergents permet d’obtenir une image agrandie par rapport à la vision humaine</a:t>
            </a:r>
            <a:r>
              <a:rPr lang="fr-FR" sz="2400" dirty="0" smtClean="0">
                <a:solidFill>
                  <a:srgbClr val="000000"/>
                </a:solidFill>
              </a:rPr>
              <a:t>. Malheureusement, on ne peut pas focaliser les rayons gamma. </a:t>
            </a:r>
          </a:p>
          <a:p>
            <a:pPr marL="0" lvl="0" indent="0" algn="just"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marL="0" lvl="0" indent="0" algn="just">
              <a:buNone/>
            </a:pPr>
            <a:endParaRPr lang="fr-FR" sz="2800" dirty="0" smtClean="0">
              <a:solidFill>
                <a:srgbClr val="000000"/>
              </a:solidFill>
            </a:endParaRPr>
          </a:p>
          <a:p>
            <a:pPr marL="0" lvl="0" indent="0" algn="just"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fr-FR" sz="2800" dirty="0" smtClean="0"/>
          </a:p>
          <a:p>
            <a:pPr marL="0" indent="0" algn="just">
              <a:buNone/>
            </a:pPr>
            <a:endParaRPr lang="fr-FR" sz="2800" dirty="0" smtClean="0"/>
          </a:p>
          <a:p>
            <a:pPr marL="0" indent="0" algn="just">
              <a:buNone/>
            </a:pPr>
            <a:r>
              <a:rPr lang="fr-FR" sz="2800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2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408712" cy="864096"/>
          </a:xfrm>
        </p:spPr>
        <p:txBody>
          <a:bodyPr/>
          <a:lstStyle/>
          <a:p>
            <a:pPr eaLnBrk="1" hangingPunct="1"/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et luminosité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ZoneTexte 9"/>
              <p:cNvSpPr txBox="1">
                <a:spLocks noChangeArrowheads="1"/>
              </p:cNvSpPr>
              <p:nvPr/>
            </p:nvSpPr>
            <p:spPr bwMode="auto">
              <a:xfrm>
                <a:off x="4211638" y="908720"/>
                <a:ext cx="4163384" cy="6370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FF0000"/>
                    </a:solidFill>
                  </a:rPr>
                  <a:t>Flux 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 err="1">
                        <a:latin typeface="Cambria Math"/>
                      </a:rPr>
                      <m:t>𝑝</m:t>
                    </m:r>
                    <m:r>
                      <a:rPr lang="fr-FR" altLang="fr-FR" sz="1800" i="1" dirty="0">
                        <a:latin typeface="Cambria Math"/>
                      </a:rPr>
                      <m:t>= </m:t>
                    </m:r>
                    <m:r>
                      <a:rPr lang="fr-FR" altLang="fr-FR" sz="1800" i="1" dirty="0">
                        <a:latin typeface="Cambria Math"/>
                      </a:rPr>
                      <m:t>𝑁</m:t>
                    </m:r>
                    <m:r>
                      <a:rPr lang="fr-FR" altLang="fr-FR" sz="1800" i="1" dirty="0">
                        <a:latin typeface="Cambria Math"/>
                      </a:rPr>
                      <m:t> / </m:t>
                    </m:r>
                    <m:r>
                      <a:rPr lang="fr-FR" altLang="fr-FR" sz="1800" i="1" dirty="0">
                        <a:latin typeface="Cambria Math"/>
                      </a:rPr>
                      <m:t>𝑆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i="1" dirty="0">
                        <a:latin typeface="Cambria Math"/>
                      </a:rPr>
                      <m:t>𝑇</m:t>
                    </m:r>
                  </m:oMath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</a:rPr>
                      <m:t>𝐹</m:t>
                    </m:r>
                    <m:r>
                      <a:rPr lang="fr-FR" altLang="fr-FR" sz="1800" b="0" i="1" baseline="-25000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fr-FR" altLang="fr-FR" sz="1800" dirty="0"/>
                  <a:t>= Flux </a:t>
                </a:r>
                <a:r>
                  <a:rPr lang="fr-FR" altLang="fr-FR" sz="1800" dirty="0" smtClean="0"/>
                  <a:t> (ph cm</a:t>
                </a:r>
                <a:r>
                  <a:rPr lang="fr-FR" altLang="fr-FR" sz="1800" baseline="30000" dirty="0" smtClean="0"/>
                  <a:t>-2 </a:t>
                </a:r>
                <a:r>
                  <a:rPr lang="fr-FR" altLang="fr-FR" sz="1800" dirty="0" smtClean="0"/>
                  <a:t>s </a:t>
                </a:r>
                <a:r>
                  <a:rPr lang="fr-FR" altLang="fr-FR" sz="1800" baseline="30000" dirty="0" smtClean="0"/>
                  <a:t>-1</a:t>
                </a:r>
                <a:r>
                  <a:rPr lang="fr-FR" altLang="fr-FR" sz="1800" dirty="0" smtClean="0"/>
                  <a:t>)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fr-FR" altLang="fr-FR" sz="1800" dirty="0"/>
                  <a:t>  = Nombre de photons collectés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𝑆</m:t>
                    </m:r>
                  </m:oMath>
                </a14:m>
                <a:r>
                  <a:rPr lang="fr-FR" altLang="fr-FR" sz="1800" dirty="0"/>
                  <a:t>  = Surface de collection (</a:t>
                </a:r>
                <a:r>
                  <a:rPr lang="fr-FR" altLang="fr-FR" sz="1800" dirty="0" smtClean="0"/>
                  <a:t>cm</a:t>
                </a:r>
                <a:r>
                  <a:rPr lang="fr-FR" altLang="fr-FR" sz="1800" baseline="30000" dirty="0" smtClean="0"/>
                  <a:t>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𝑇</m:t>
                    </m:r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altLang="fr-FR" sz="1800" dirty="0"/>
                  <a:t> = Temps </a:t>
                </a:r>
                <a:r>
                  <a:rPr lang="fr-FR" altLang="fr-FR" sz="1800" dirty="0" smtClean="0"/>
                  <a:t>de collection </a:t>
                </a:r>
                <a:r>
                  <a:rPr lang="fr-FR" altLang="fr-FR" sz="1800" dirty="0"/>
                  <a:t>(s)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 smtClean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FF0000"/>
                    </a:solidFill>
                  </a:rPr>
                  <a:t>Flux d’énergie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latin typeface="Cambria Math"/>
                      </a:rPr>
                      <m:t>𝐸</m:t>
                    </m:r>
                    <m:r>
                      <a:rPr lang="fr-FR" altLang="fr-FR" sz="1800" i="1" dirty="0">
                        <a:latin typeface="Cambria Math"/>
                      </a:rPr>
                      <m:t>= </m:t>
                    </m:r>
                    <m:r>
                      <a:rPr lang="fr-FR" altLang="fr-FR" sz="1800" i="1" dirty="0" err="1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 err="1">
                        <a:latin typeface="Cambria Math"/>
                      </a:rPr>
                      <m:t>𝑝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i="1" dirty="0">
                        <a:latin typeface="Cambria Math"/>
                      </a:rPr>
                      <m:t>𝐸</m:t>
                    </m:r>
                  </m:oMath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latin typeface="Cambria Math"/>
                      </a:rPr>
                      <m:t>𝐸</m:t>
                    </m:r>
                  </m:oMath>
                </a14:m>
                <a:r>
                  <a:rPr lang="fr-FR" altLang="fr-FR" sz="1800" dirty="0"/>
                  <a:t>= Flux d’énergie (W cm</a:t>
                </a:r>
                <a:r>
                  <a:rPr lang="fr-FR" altLang="fr-FR" sz="1800" baseline="30000" dirty="0"/>
                  <a:t>-2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𝐸</m:t>
                    </m:r>
                  </m:oMath>
                </a14:m>
                <a:r>
                  <a:rPr lang="fr-FR" altLang="fr-FR" sz="1800" dirty="0"/>
                  <a:t> = énergie moyenne des photons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/>
                  <a:t>1 MeV= 1.6 10</a:t>
                </a:r>
                <a:r>
                  <a:rPr lang="fr-FR" altLang="fr-FR" sz="1800" baseline="30000" dirty="0"/>
                  <a:t>-13</a:t>
                </a:r>
                <a:r>
                  <a:rPr lang="fr-FR" altLang="fr-FR" sz="1800" dirty="0"/>
                  <a:t> J </a:t>
                </a:r>
                <a:endParaRPr lang="fr-FR" altLang="fr-FR" sz="1800" dirty="0" smtClean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FF0000"/>
                    </a:solidFill>
                  </a:rPr>
                  <a:t>Fluence</a:t>
                </a:r>
                <a:r>
                  <a:rPr lang="fr-FR" altLang="fr-FR" sz="1800" dirty="0" smtClean="0"/>
                  <a:t> 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dirty="0">
                        <a:latin typeface="Cambria Math"/>
                      </a:rPr>
                      <m:t>= </m:t>
                    </m:r>
                    <m:r>
                      <a:rPr lang="fr-FR" altLang="fr-FR" sz="1800" i="1" dirty="0">
                        <a:latin typeface="Cambria Math"/>
                      </a:rPr>
                      <m:t>𝑁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b="0" i="1" dirty="0" smtClean="0">
                        <a:latin typeface="Cambria Math"/>
                      </a:rPr>
                      <m:t>𝐸</m:t>
                    </m:r>
                    <m:r>
                      <a:rPr lang="fr-FR" altLang="fr-FR" sz="1800" i="1" dirty="0">
                        <a:latin typeface="Cambria Math"/>
                      </a:rPr>
                      <m:t>/ </m:t>
                    </m:r>
                    <m:r>
                      <a:rPr lang="fr-FR" altLang="fr-FR" sz="1800" i="1" dirty="0">
                        <a:latin typeface="Cambria Math"/>
                      </a:rPr>
                      <m:t>𝑆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</m:oMath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</a:rPr>
                      <m:t>𝐹</m:t>
                    </m:r>
                  </m:oMath>
                </a14:m>
                <a:r>
                  <a:rPr lang="fr-FR" altLang="fr-FR" sz="1800" dirty="0"/>
                  <a:t>= </a:t>
                </a:r>
                <a:r>
                  <a:rPr lang="fr-FR" altLang="fr-FR" sz="1800" dirty="0" smtClean="0"/>
                  <a:t>Fluence  (J  </a:t>
                </a:r>
                <a:r>
                  <a:rPr lang="fr-FR" altLang="fr-FR" sz="1800" dirty="0"/>
                  <a:t>cm</a:t>
                </a:r>
                <a:r>
                  <a:rPr lang="fr-FR" altLang="fr-FR" sz="1800" baseline="30000" dirty="0"/>
                  <a:t>-2 </a:t>
                </a:r>
                <a:r>
                  <a:rPr lang="fr-FR" altLang="fr-FR" sz="1800" dirty="0" smtClean="0"/>
                  <a:t>)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fr-FR" altLang="fr-FR" sz="1800" dirty="0"/>
                  <a:t>  = Nombre de photons collectés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>
                        <a:latin typeface="Cambria Math"/>
                      </a:rPr>
                      <m:t>𝑆</m:t>
                    </m:r>
                  </m:oMath>
                </a14:m>
                <a:r>
                  <a:rPr lang="fr-FR" altLang="fr-FR" sz="1800" dirty="0"/>
                  <a:t>  = Surface de collection (cm</a:t>
                </a:r>
                <a:r>
                  <a:rPr lang="fr-FR" altLang="fr-FR" sz="1800" baseline="30000" dirty="0"/>
                  <a:t>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 smtClean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FF0000"/>
                    </a:solidFill>
                  </a:rPr>
                  <a:t>Luminosité 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𝐿</m:t>
                    </m:r>
                    <m:r>
                      <a:rPr lang="fr-FR" altLang="fr-FR" sz="1800" i="1" dirty="0" smtClean="0">
                        <a:latin typeface="Cambria Math"/>
                      </a:rPr>
                      <m:t> = 4 </m:t>
                    </m:r>
                  </m:oMath>
                </a14:m>
                <a:r>
                  <a:rPr lang="fr-FR" altLang="fr-FR" sz="1800" dirty="0" smtClean="0">
                    <a:latin typeface="Symbol" panose="05050102010706020507" pitchFamily="18" charset="2"/>
                  </a:rPr>
                  <a:t>p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  <m:r>
                      <a:rPr lang="fr-FR" altLang="fr-FR" sz="1800" i="1" dirty="0" smtClean="0">
                        <a:latin typeface="Cambria Math"/>
                      </a:rPr>
                      <m:t>𝑑</m:t>
                    </m:r>
                    <m:r>
                      <a:rPr lang="fr-FR" altLang="fr-FR" sz="1800" i="1" baseline="30000" dirty="0">
                        <a:latin typeface="Cambria Math"/>
                      </a:rPr>
                      <m:t>2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i="1" dirty="0">
                        <a:solidFill>
                          <a:srgbClr val="000000"/>
                        </a:solidFill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fr-FR" altLang="fr-FR" sz="1800" i="1" dirty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𝐿</m:t>
                    </m:r>
                  </m:oMath>
                </a14:m>
                <a:r>
                  <a:rPr lang="fr-FR" altLang="fr-FR" sz="1800" dirty="0"/>
                  <a:t> = Luminosité  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(W)</a:t>
                </a:r>
                <a:endParaRPr lang="fr-FR" altLang="fr-FR" sz="1800" baseline="300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fr-FR" altLang="fr-FR" sz="1800" dirty="0">
                    <a:solidFill>
                      <a:srgbClr val="000000"/>
                    </a:solidFill>
                  </a:rPr>
                  <a:t> = distance (cm)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 smtClean="0">
                    <a:solidFill>
                      <a:srgbClr val="000000"/>
                    </a:solidFill>
                  </a:rPr>
                  <a:t>Luminosité 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du Soleil: 4 10</a:t>
                </a:r>
                <a:r>
                  <a:rPr lang="fr-FR" altLang="fr-FR" sz="1800" baseline="30000" dirty="0">
                    <a:solidFill>
                      <a:srgbClr val="000000"/>
                    </a:solidFill>
                  </a:rPr>
                  <a:t>26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 W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>
                    <a:solidFill>
                      <a:srgbClr val="000000"/>
                    </a:solidFill>
                  </a:rPr>
                  <a:t>Luminosité de la Voie Lactée: 5 10</a:t>
                </a:r>
                <a:r>
                  <a:rPr lang="fr-FR" altLang="fr-FR" sz="1800" baseline="30000" dirty="0">
                    <a:solidFill>
                      <a:srgbClr val="000000"/>
                    </a:solidFill>
                  </a:rPr>
                  <a:t>36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 W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baseline="30000" dirty="0"/>
              </a:p>
            </p:txBody>
          </p:sp>
        </mc:Choice>
        <mc:Fallback xmlns="">
          <p:sp>
            <p:nvSpPr>
              <p:cNvPr id="1638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638" y="908720"/>
                <a:ext cx="4163384" cy="6370975"/>
              </a:xfrm>
              <a:prstGeom prst="rect">
                <a:avLst/>
              </a:prstGeom>
              <a:blipFill rotWithShape="1">
                <a:blip r:embed="rId2"/>
                <a:stretch>
                  <a:fillRect l="-1318" t="-478" r="-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0" y="1196752"/>
            <a:ext cx="3169920" cy="23774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0" y="1196752"/>
            <a:ext cx="3169920" cy="237744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2136" y="3783320"/>
            <a:ext cx="40324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Le nombre de photons produit dans </a:t>
            </a:r>
          </a:p>
          <a:p>
            <a:r>
              <a:rPr lang="fr-FR" sz="1600" i="1" dirty="0" smtClean="0"/>
              <a:t>un cône par unité de temps reste </a:t>
            </a:r>
          </a:p>
          <a:p>
            <a:r>
              <a:rPr lang="fr-FR" sz="1600" i="1" dirty="0"/>
              <a:t>c</a:t>
            </a:r>
            <a:r>
              <a:rPr lang="fr-FR" sz="1600" i="1" dirty="0" smtClean="0"/>
              <a:t>onstant et donc indépendant de la </a:t>
            </a:r>
          </a:p>
          <a:p>
            <a:r>
              <a:rPr lang="fr-FR" sz="1600" i="1" dirty="0" smtClean="0"/>
              <a:t>distance à la source. A une distance </a:t>
            </a:r>
          </a:p>
          <a:p>
            <a:r>
              <a:rPr lang="fr-FR" sz="1600" i="1" dirty="0" smtClean="0"/>
              <a:t>donnée, la surface interceptée par ce </a:t>
            </a:r>
          </a:p>
          <a:p>
            <a:r>
              <a:rPr lang="fr-FR" sz="1600" i="1" dirty="0" smtClean="0"/>
              <a:t>cône varie comme le carré de la distance.</a:t>
            </a:r>
          </a:p>
          <a:p>
            <a:r>
              <a:rPr lang="fr-FR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228084main_fairopen4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188913"/>
            <a:ext cx="4235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250825" y="2924175"/>
            <a:ext cx="647700" cy="3352800"/>
            <a:chOff x="158" y="1071"/>
            <a:chExt cx="408" cy="2112"/>
          </a:xfrm>
        </p:grpSpPr>
        <p:grpSp>
          <p:nvGrpSpPr>
            <p:cNvPr id="18442" name="Group 11"/>
            <p:cNvGrpSpPr>
              <a:grpSpLocks/>
            </p:cNvGrpSpPr>
            <p:nvPr/>
          </p:nvGrpSpPr>
          <p:grpSpPr bwMode="auto">
            <a:xfrm>
              <a:off x="201" y="1346"/>
              <a:ext cx="312" cy="183"/>
              <a:chOff x="1961" y="4064"/>
              <a:chExt cx="210" cy="127"/>
            </a:xfrm>
          </p:grpSpPr>
          <p:grpSp>
            <p:nvGrpSpPr>
              <p:cNvPr id="18520" name="Group 12"/>
              <p:cNvGrpSpPr>
                <a:grpSpLocks/>
              </p:cNvGrpSpPr>
              <p:nvPr/>
            </p:nvGrpSpPr>
            <p:grpSpPr bwMode="auto">
              <a:xfrm rot="-25177">
                <a:off x="1961" y="4064"/>
                <a:ext cx="210" cy="127"/>
                <a:chOff x="2592" y="3696"/>
                <a:chExt cx="368" cy="240"/>
              </a:xfrm>
            </p:grpSpPr>
            <p:sp>
              <p:nvSpPr>
                <p:cNvPr id="18522" name="Freeform 13"/>
                <p:cNvSpPr>
                  <a:spLocks/>
                </p:cNvSpPr>
                <p:nvPr/>
              </p:nvSpPr>
              <p:spPr bwMode="auto">
                <a:xfrm>
                  <a:off x="2598" y="3703"/>
                  <a:ext cx="362" cy="233"/>
                </a:xfrm>
                <a:custGeom>
                  <a:avLst/>
                  <a:gdLst>
                    <a:gd name="T0" fmla="*/ 0 w 5643"/>
                    <a:gd name="T1" fmla="*/ 0 h 3720"/>
                    <a:gd name="T2" fmla="*/ 0 w 5643"/>
                    <a:gd name="T3" fmla="*/ 0 h 3720"/>
                    <a:gd name="T4" fmla="*/ 0 w 5643"/>
                    <a:gd name="T5" fmla="*/ 0 h 3720"/>
                    <a:gd name="T6" fmla="*/ 0 w 5643"/>
                    <a:gd name="T7" fmla="*/ 0 h 3720"/>
                    <a:gd name="T8" fmla="*/ 0 w 5643"/>
                    <a:gd name="T9" fmla="*/ 0 h 3720"/>
                    <a:gd name="T10" fmla="*/ 0 w 5643"/>
                    <a:gd name="T11" fmla="*/ 0 h 372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43"/>
                    <a:gd name="T19" fmla="*/ 0 h 3720"/>
                    <a:gd name="T20" fmla="*/ 5643 w 5643"/>
                    <a:gd name="T21" fmla="*/ 3720 h 372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43" h="3720">
                      <a:moveTo>
                        <a:pt x="0" y="0"/>
                      </a:moveTo>
                      <a:lnTo>
                        <a:pt x="5643" y="0"/>
                      </a:lnTo>
                      <a:lnTo>
                        <a:pt x="5643" y="3720"/>
                      </a:lnTo>
                      <a:lnTo>
                        <a:pt x="0" y="3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23" name="Freeform 14"/>
                <p:cNvSpPr>
                  <a:spLocks/>
                </p:cNvSpPr>
                <p:nvPr/>
              </p:nvSpPr>
              <p:spPr bwMode="auto">
                <a:xfrm>
                  <a:off x="2592" y="3696"/>
                  <a:ext cx="362" cy="232"/>
                </a:xfrm>
                <a:custGeom>
                  <a:avLst/>
                  <a:gdLst>
                    <a:gd name="T0" fmla="*/ 0 w 5637"/>
                    <a:gd name="T1" fmla="*/ 0 h 3718"/>
                    <a:gd name="T2" fmla="*/ 0 w 5637"/>
                    <a:gd name="T3" fmla="*/ 0 h 3718"/>
                    <a:gd name="T4" fmla="*/ 0 w 5637"/>
                    <a:gd name="T5" fmla="*/ 0 h 3718"/>
                    <a:gd name="T6" fmla="*/ 0 w 5637"/>
                    <a:gd name="T7" fmla="*/ 0 h 3718"/>
                    <a:gd name="T8" fmla="*/ 0 w 5637"/>
                    <a:gd name="T9" fmla="*/ 0 h 3718"/>
                    <a:gd name="T10" fmla="*/ 0 w 5637"/>
                    <a:gd name="T11" fmla="*/ 0 h 37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37"/>
                    <a:gd name="T19" fmla="*/ 0 h 3718"/>
                    <a:gd name="T20" fmla="*/ 5637 w 5637"/>
                    <a:gd name="T21" fmla="*/ 3718 h 37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37" h="3718">
                      <a:moveTo>
                        <a:pt x="0" y="0"/>
                      </a:moveTo>
                      <a:lnTo>
                        <a:pt x="5637" y="0"/>
                      </a:lnTo>
                      <a:lnTo>
                        <a:pt x="5637" y="3718"/>
                      </a:lnTo>
                      <a:lnTo>
                        <a:pt x="0" y="3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24" name="Freeform 15"/>
                <p:cNvSpPr>
                  <a:spLocks/>
                </p:cNvSpPr>
                <p:nvPr/>
              </p:nvSpPr>
              <p:spPr bwMode="auto">
                <a:xfrm>
                  <a:off x="2592" y="3696"/>
                  <a:ext cx="121" cy="232"/>
                </a:xfrm>
                <a:custGeom>
                  <a:avLst/>
                  <a:gdLst>
                    <a:gd name="T0" fmla="*/ 0 w 1886"/>
                    <a:gd name="T1" fmla="*/ 0 h 3718"/>
                    <a:gd name="T2" fmla="*/ 0 w 1886"/>
                    <a:gd name="T3" fmla="*/ 0 h 3718"/>
                    <a:gd name="T4" fmla="*/ 0 w 1886"/>
                    <a:gd name="T5" fmla="*/ 0 h 3718"/>
                    <a:gd name="T6" fmla="*/ 0 w 1886"/>
                    <a:gd name="T7" fmla="*/ 0 h 3718"/>
                    <a:gd name="T8" fmla="*/ 0 w 1886"/>
                    <a:gd name="T9" fmla="*/ 0 h 3718"/>
                    <a:gd name="T10" fmla="*/ 0 w 1886"/>
                    <a:gd name="T11" fmla="*/ 0 h 37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86"/>
                    <a:gd name="T19" fmla="*/ 0 h 3718"/>
                    <a:gd name="T20" fmla="*/ 1886 w 1886"/>
                    <a:gd name="T21" fmla="*/ 3718 h 37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86" h="3718">
                      <a:moveTo>
                        <a:pt x="0" y="0"/>
                      </a:moveTo>
                      <a:lnTo>
                        <a:pt x="1886" y="0"/>
                      </a:lnTo>
                      <a:lnTo>
                        <a:pt x="1886" y="3718"/>
                      </a:lnTo>
                      <a:lnTo>
                        <a:pt x="0" y="3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25" name="Freeform 16"/>
                <p:cNvSpPr>
                  <a:spLocks/>
                </p:cNvSpPr>
                <p:nvPr/>
              </p:nvSpPr>
              <p:spPr bwMode="auto">
                <a:xfrm>
                  <a:off x="2833" y="3696"/>
                  <a:ext cx="121" cy="232"/>
                </a:xfrm>
                <a:custGeom>
                  <a:avLst/>
                  <a:gdLst>
                    <a:gd name="T0" fmla="*/ 0 w 1888"/>
                    <a:gd name="T1" fmla="*/ 0 h 3718"/>
                    <a:gd name="T2" fmla="*/ 0 w 1888"/>
                    <a:gd name="T3" fmla="*/ 0 h 3718"/>
                    <a:gd name="T4" fmla="*/ 0 w 1888"/>
                    <a:gd name="T5" fmla="*/ 0 h 3718"/>
                    <a:gd name="T6" fmla="*/ 0 w 1888"/>
                    <a:gd name="T7" fmla="*/ 0 h 3718"/>
                    <a:gd name="T8" fmla="*/ 0 w 1888"/>
                    <a:gd name="T9" fmla="*/ 0 h 3718"/>
                    <a:gd name="T10" fmla="*/ 0 w 1888"/>
                    <a:gd name="T11" fmla="*/ 0 h 37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88"/>
                    <a:gd name="T19" fmla="*/ 0 h 3718"/>
                    <a:gd name="T20" fmla="*/ 1888 w 1888"/>
                    <a:gd name="T21" fmla="*/ 3718 h 37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88" h="3718">
                      <a:moveTo>
                        <a:pt x="0" y="0"/>
                      </a:moveTo>
                      <a:lnTo>
                        <a:pt x="1888" y="0"/>
                      </a:lnTo>
                      <a:lnTo>
                        <a:pt x="1888" y="3718"/>
                      </a:lnTo>
                      <a:lnTo>
                        <a:pt x="0" y="3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8521" name="Line 17"/>
              <p:cNvSpPr>
                <a:spLocks noChangeShapeType="1"/>
              </p:cNvSpPr>
              <p:nvPr/>
            </p:nvSpPr>
            <p:spPr bwMode="auto">
              <a:xfrm>
                <a:off x="1962" y="4189"/>
                <a:ext cx="206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443" name="Group 18"/>
            <p:cNvGrpSpPr>
              <a:grpSpLocks/>
            </p:cNvGrpSpPr>
            <p:nvPr/>
          </p:nvGrpSpPr>
          <p:grpSpPr bwMode="auto">
            <a:xfrm rot="26142">
              <a:off x="200" y="1622"/>
              <a:ext cx="312" cy="181"/>
              <a:chOff x="2832" y="1177"/>
              <a:chExt cx="1481" cy="1006"/>
            </a:xfrm>
          </p:grpSpPr>
          <p:sp>
            <p:nvSpPr>
              <p:cNvPr id="18516" name="Freeform 19"/>
              <p:cNvSpPr>
                <a:spLocks/>
              </p:cNvSpPr>
              <p:nvPr/>
            </p:nvSpPr>
            <p:spPr bwMode="auto">
              <a:xfrm>
                <a:off x="2856" y="1211"/>
                <a:ext cx="1457" cy="972"/>
              </a:xfrm>
              <a:custGeom>
                <a:avLst/>
                <a:gdLst>
                  <a:gd name="T0" fmla="*/ 0 w 4373"/>
                  <a:gd name="T1" fmla="*/ 0 h 2918"/>
                  <a:gd name="T2" fmla="*/ 0 w 4373"/>
                  <a:gd name="T3" fmla="*/ 0 h 2918"/>
                  <a:gd name="T4" fmla="*/ 0 w 4373"/>
                  <a:gd name="T5" fmla="*/ 0 h 2918"/>
                  <a:gd name="T6" fmla="*/ 0 w 4373"/>
                  <a:gd name="T7" fmla="*/ 0 h 2918"/>
                  <a:gd name="T8" fmla="*/ 0 w 4373"/>
                  <a:gd name="T9" fmla="*/ 0 h 2918"/>
                  <a:gd name="T10" fmla="*/ 0 w 4373"/>
                  <a:gd name="T11" fmla="*/ 0 h 29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73"/>
                  <a:gd name="T19" fmla="*/ 0 h 2918"/>
                  <a:gd name="T20" fmla="*/ 4373 w 4373"/>
                  <a:gd name="T21" fmla="*/ 2918 h 29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73" h="2918">
                    <a:moveTo>
                      <a:pt x="0" y="0"/>
                    </a:moveTo>
                    <a:lnTo>
                      <a:pt x="4373" y="0"/>
                    </a:lnTo>
                    <a:lnTo>
                      <a:pt x="4373" y="2918"/>
                    </a:lnTo>
                    <a:lnTo>
                      <a:pt x="0" y="29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7" name="Freeform 20"/>
              <p:cNvSpPr>
                <a:spLocks/>
              </p:cNvSpPr>
              <p:nvPr/>
            </p:nvSpPr>
            <p:spPr bwMode="auto">
              <a:xfrm>
                <a:off x="2832" y="1177"/>
                <a:ext cx="1457" cy="972"/>
              </a:xfrm>
              <a:custGeom>
                <a:avLst/>
                <a:gdLst>
                  <a:gd name="T0" fmla="*/ 0 w 4370"/>
                  <a:gd name="T1" fmla="*/ 0 h 2916"/>
                  <a:gd name="T2" fmla="*/ 0 w 4370"/>
                  <a:gd name="T3" fmla="*/ 0 h 2916"/>
                  <a:gd name="T4" fmla="*/ 0 w 4370"/>
                  <a:gd name="T5" fmla="*/ 0 h 2916"/>
                  <a:gd name="T6" fmla="*/ 0 w 4370"/>
                  <a:gd name="T7" fmla="*/ 0 h 2916"/>
                  <a:gd name="T8" fmla="*/ 0 w 4370"/>
                  <a:gd name="T9" fmla="*/ 0 h 2916"/>
                  <a:gd name="T10" fmla="*/ 0 w 4370"/>
                  <a:gd name="T11" fmla="*/ 0 h 29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70"/>
                  <a:gd name="T19" fmla="*/ 0 h 2916"/>
                  <a:gd name="T20" fmla="*/ 4370 w 4370"/>
                  <a:gd name="T21" fmla="*/ 2916 h 29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70" h="2916">
                    <a:moveTo>
                      <a:pt x="0" y="0"/>
                    </a:moveTo>
                    <a:lnTo>
                      <a:pt x="4370" y="0"/>
                    </a:lnTo>
                    <a:lnTo>
                      <a:pt x="4370" y="2916"/>
                    </a:lnTo>
                    <a:lnTo>
                      <a:pt x="0" y="2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8" name="Freeform 21"/>
              <p:cNvSpPr>
                <a:spLocks/>
              </p:cNvSpPr>
              <p:nvPr/>
            </p:nvSpPr>
            <p:spPr bwMode="auto">
              <a:xfrm>
                <a:off x="2832" y="1177"/>
                <a:ext cx="487" cy="972"/>
              </a:xfrm>
              <a:custGeom>
                <a:avLst/>
                <a:gdLst>
                  <a:gd name="T0" fmla="*/ 0 w 1461"/>
                  <a:gd name="T1" fmla="*/ 0 h 2916"/>
                  <a:gd name="T2" fmla="*/ 0 w 1461"/>
                  <a:gd name="T3" fmla="*/ 0 h 2916"/>
                  <a:gd name="T4" fmla="*/ 0 w 1461"/>
                  <a:gd name="T5" fmla="*/ 0 h 2916"/>
                  <a:gd name="T6" fmla="*/ 0 w 1461"/>
                  <a:gd name="T7" fmla="*/ 0 h 2916"/>
                  <a:gd name="T8" fmla="*/ 0 w 1461"/>
                  <a:gd name="T9" fmla="*/ 0 h 2916"/>
                  <a:gd name="T10" fmla="*/ 0 w 1461"/>
                  <a:gd name="T11" fmla="*/ 0 h 29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1"/>
                  <a:gd name="T19" fmla="*/ 0 h 2916"/>
                  <a:gd name="T20" fmla="*/ 1461 w 1461"/>
                  <a:gd name="T21" fmla="*/ 2916 h 29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1" h="2916">
                    <a:moveTo>
                      <a:pt x="0" y="0"/>
                    </a:moveTo>
                    <a:lnTo>
                      <a:pt x="1461" y="0"/>
                    </a:lnTo>
                    <a:lnTo>
                      <a:pt x="1461" y="2916"/>
                    </a:lnTo>
                    <a:lnTo>
                      <a:pt x="0" y="2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9" name="Freeform 22"/>
              <p:cNvSpPr>
                <a:spLocks/>
              </p:cNvSpPr>
              <p:nvPr/>
            </p:nvSpPr>
            <p:spPr bwMode="auto">
              <a:xfrm>
                <a:off x="3801" y="1177"/>
                <a:ext cx="488" cy="972"/>
              </a:xfrm>
              <a:custGeom>
                <a:avLst/>
                <a:gdLst>
                  <a:gd name="T0" fmla="*/ 0 w 1464"/>
                  <a:gd name="T1" fmla="*/ 0 h 2916"/>
                  <a:gd name="T2" fmla="*/ 0 w 1464"/>
                  <a:gd name="T3" fmla="*/ 0 h 2916"/>
                  <a:gd name="T4" fmla="*/ 0 w 1464"/>
                  <a:gd name="T5" fmla="*/ 0 h 2916"/>
                  <a:gd name="T6" fmla="*/ 0 w 1464"/>
                  <a:gd name="T7" fmla="*/ 0 h 2916"/>
                  <a:gd name="T8" fmla="*/ 0 w 1464"/>
                  <a:gd name="T9" fmla="*/ 0 h 2916"/>
                  <a:gd name="T10" fmla="*/ 0 w 1464"/>
                  <a:gd name="T11" fmla="*/ 0 h 29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4"/>
                  <a:gd name="T19" fmla="*/ 0 h 2916"/>
                  <a:gd name="T20" fmla="*/ 1464 w 1464"/>
                  <a:gd name="T21" fmla="*/ 2916 h 29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4" h="2916">
                    <a:moveTo>
                      <a:pt x="0" y="0"/>
                    </a:moveTo>
                    <a:lnTo>
                      <a:pt x="1464" y="0"/>
                    </a:lnTo>
                    <a:lnTo>
                      <a:pt x="1464" y="2916"/>
                    </a:lnTo>
                    <a:lnTo>
                      <a:pt x="0" y="2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444" name="Rectangle 24"/>
            <p:cNvSpPr>
              <a:spLocks noChangeArrowheads="1"/>
            </p:cNvSpPr>
            <p:nvPr/>
          </p:nvSpPr>
          <p:spPr bwMode="auto">
            <a:xfrm>
              <a:off x="200" y="1888"/>
              <a:ext cx="308" cy="18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cs typeface="Arial" charset="0"/>
              </a:endParaRPr>
            </a:p>
          </p:txBody>
        </p:sp>
        <p:sp>
          <p:nvSpPr>
            <p:cNvPr id="18445" name="Oval 25"/>
            <p:cNvSpPr>
              <a:spLocks noChangeArrowheads="1"/>
            </p:cNvSpPr>
            <p:nvPr/>
          </p:nvSpPr>
          <p:spPr bwMode="auto">
            <a:xfrm>
              <a:off x="297" y="1929"/>
              <a:ext cx="124" cy="1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2400" b="1">
                <a:cs typeface="Arial" charset="0"/>
              </a:endParaRPr>
            </a:p>
          </p:txBody>
        </p:sp>
        <p:grpSp>
          <p:nvGrpSpPr>
            <p:cNvPr id="18446" name="Group 98"/>
            <p:cNvGrpSpPr>
              <a:grpSpLocks/>
            </p:cNvGrpSpPr>
            <p:nvPr/>
          </p:nvGrpSpPr>
          <p:grpSpPr bwMode="auto">
            <a:xfrm>
              <a:off x="201" y="2171"/>
              <a:ext cx="312" cy="184"/>
              <a:chOff x="-189773" y="2523626"/>
              <a:chExt cx="322691" cy="185033"/>
            </a:xfrm>
          </p:grpSpPr>
          <p:sp>
            <p:nvSpPr>
              <p:cNvPr id="18512" name="Rectangle 27"/>
              <p:cNvSpPr>
                <a:spLocks noChangeArrowheads="1"/>
              </p:cNvSpPr>
              <p:nvPr/>
            </p:nvSpPr>
            <p:spPr bwMode="auto">
              <a:xfrm rot="-7619">
                <a:off x="-189773" y="2523626"/>
                <a:ext cx="322691" cy="1850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cs typeface="Arial" charset="0"/>
                </a:endParaRPr>
              </a:p>
            </p:txBody>
          </p:sp>
          <p:sp>
            <p:nvSpPr>
              <p:cNvPr id="18513" name="Rectangle 28"/>
              <p:cNvSpPr>
                <a:spLocks noChangeArrowheads="1"/>
              </p:cNvSpPr>
              <p:nvPr/>
            </p:nvSpPr>
            <p:spPr bwMode="auto">
              <a:xfrm rot="-7619">
                <a:off x="-186409" y="2525358"/>
                <a:ext cx="315962" cy="181570"/>
              </a:xfrm>
              <a:prstGeom prst="rect">
                <a:avLst/>
              </a:prstGeom>
              <a:solidFill>
                <a:srgbClr val="00D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cs typeface="Arial" charset="0"/>
                </a:endParaRPr>
              </a:p>
            </p:txBody>
          </p:sp>
          <p:sp>
            <p:nvSpPr>
              <p:cNvPr id="18514" name="Rectangle 29"/>
              <p:cNvSpPr>
                <a:spLocks noChangeArrowheads="1"/>
              </p:cNvSpPr>
              <p:nvPr/>
            </p:nvSpPr>
            <p:spPr bwMode="auto">
              <a:xfrm rot="-7619">
                <a:off x="-133701" y="2525536"/>
                <a:ext cx="49343" cy="1815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cs typeface="Arial" charset="0"/>
                </a:endParaRPr>
              </a:p>
            </p:txBody>
          </p:sp>
          <p:sp>
            <p:nvSpPr>
              <p:cNvPr id="18515" name="Rectangle 30"/>
              <p:cNvSpPr>
                <a:spLocks noChangeArrowheads="1"/>
              </p:cNvSpPr>
              <p:nvPr/>
            </p:nvSpPr>
            <p:spPr bwMode="auto">
              <a:xfrm rot="-7619">
                <a:off x="-186408" y="2600806"/>
                <a:ext cx="315962" cy="309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cs typeface="Arial" charset="0"/>
                </a:endParaRPr>
              </a:p>
            </p:txBody>
          </p:sp>
        </p:grpSp>
        <p:grpSp>
          <p:nvGrpSpPr>
            <p:cNvPr id="18447" name="Group 96"/>
            <p:cNvGrpSpPr>
              <a:grpSpLocks/>
            </p:cNvGrpSpPr>
            <p:nvPr/>
          </p:nvGrpSpPr>
          <p:grpSpPr bwMode="auto">
            <a:xfrm>
              <a:off x="201" y="1071"/>
              <a:ext cx="312" cy="183"/>
              <a:chOff x="175574" y="2536296"/>
              <a:chExt cx="337802" cy="190445"/>
            </a:xfrm>
          </p:grpSpPr>
          <p:sp>
            <p:nvSpPr>
              <p:cNvPr id="18452" name="Freeform 32"/>
              <p:cNvSpPr>
                <a:spLocks/>
              </p:cNvSpPr>
              <p:nvPr/>
            </p:nvSpPr>
            <p:spPr bwMode="auto">
              <a:xfrm rot="29648">
                <a:off x="183235" y="2543999"/>
                <a:ext cx="330141" cy="182742"/>
              </a:xfrm>
              <a:custGeom>
                <a:avLst/>
                <a:gdLst>
                  <a:gd name="T0" fmla="*/ 0 w 3110"/>
                  <a:gd name="T1" fmla="*/ 0 h 2069"/>
                  <a:gd name="T2" fmla="*/ 2147483647 w 3110"/>
                  <a:gd name="T3" fmla="*/ 0 h 2069"/>
                  <a:gd name="T4" fmla="*/ 2147483647 w 3110"/>
                  <a:gd name="T5" fmla="*/ 2147483647 h 2069"/>
                  <a:gd name="T6" fmla="*/ 2147483647 w 3110"/>
                  <a:gd name="T7" fmla="*/ 2147483647 h 2069"/>
                  <a:gd name="T8" fmla="*/ 0 w 3110"/>
                  <a:gd name="T9" fmla="*/ 0 h 2069"/>
                  <a:gd name="T10" fmla="*/ 0 w 3110"/>
                  <a:gd name="T11" fmla="*/ 0 h 20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10"/>
                  <a:gd name="T19" fmla="*/ 0 h 2069"/>
                  <a:gd name="T20" fmla="*/ 3110 w 3110"/>
                  <a:gd name="T21" fmla="*/ 2069 h 20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10" h="2069">
                    <a:moveTo>
                      <a:pt x="0" y="0"/>
                    </a:moveTo>
                    <a:lnTo>
                      <a:pt x="3110" y="0"/>
                    </a:lnTo>
                    <a:lnTo>
                      <a:pt x="3110" y="2069"/>
                    </a:lnTo>
                    <a:lnTo>
                      <a:pt x="11" y="20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3" name="Freeform 33"/>
              <p:cNvSpPr>
                <a:spLocks/>
              </p:cNvSpPr>
              <p:nvPr/>
            </p:nvSpPr>
            <p:spPr bwMode="auto">
              <a:xfrm rot="29648">
                <a:off x="176299" y="2537130"/>
                <a:ext cx="328974" cy="181770"/>
              </a:xfrm>
              <a:custGeom>
                <a:avLst/>
                <a:gdLst>
                  <a:gd name="T0" fmla="*/ 0 w 3107"/>
                  <a:gd name="T1" fmla="*/ 0 h 2053"/>
                  <a:gd name="T2" fmla="*/ 2147483647 w 3107"/>
                  <a:gd name="T3" fmla="*/ 0 h 2053"/>
                  <a:gd name="T4" fmla="*/ 2147483647 w 3107"/>
                  <a:gd name="T5" fmla="*/ 2147483647 h 2053"/>
                  <a:gd name="T6" fmla="*/ 0 w 3107"/>
                  <a:gd name="T7" fmla="*/ 2147483647 h 2053"/>
                  <a:gd name="T8" fmla="*/ 0 w 3107"/>
                  <a:gd name="T9" fmla="*/ 0 h 2053"/>
                  <a:gd name="T10" fmla="*/ 0 w 3107"/>
                  <a:gd name="T11" fmla="*/ 0 h 20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2053"/>
                  <a:gd name="T20" fmla="*/ 3107 w 3107"/>
                  <a:gd name="T21" fmla="*/ 2053 h 20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2053">
                    <a:moveTo>
                      <a:pt x="0" y="0"/>
                    </a:moveTo>
                    <a:lnTo>
                      <a:pt x="3107" y="0"/>
                    </a:lnTo>
                    <a:lnTo>
                      <a:pt x="3107" y="2053"/>
                    </a:lnTo>
                    <a:lnTo>
                      <a:pt x="0" y="20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4" name="Freeform 34"/>
              <p:cNvSpPr>
                <a:spLocks/>
              </p:cNvSpPr>
              <p:nvPr/>
            </p:nvSpPr>
            <p:spPr bwMode="auto">
              <a:xfrm rot="29648">
                <a:off x="176667" y="2536296"/>
                <a:ext cx="135323" cy="97203"/>
              </a:xfrm>
              <a:custGeom>
                <a:avLst/>
                <a:gdLst>
                  <a:gd name="T0" fmla="*/ 0 w 1274"/>
                  <a:gd name="T1" fmla="*/ 0 h 1100"/>
                  <a:gd name="T2" fmla="*/ 2147483647 w 1274"/>
                  <a:gd name="T3" fmla="*/ 0 h 1100"/>
                  <a:gd name="T4" fmla="*/ 2147483647 w 1274"/>
                  <a:gd name="T5" fmla="*/ 2147483647 h 1100"/>
                  <a:gd name="T6" fmla="*/ 0 w 1274"/>
                  <a:gd name="T7" fmla="*/ 2147483647 h 1100"/>
                  <a:gd name="T8" fmla="*/ 0 w 1274"/>
                  <a:gd name="T9" fmla="*/ 0 h 1100"/>
                  <a:gd name="T10" fmla="*/ 0 w 1274"/>
                  <a:gd name="T11" fmla="*/ 0 h 11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74"/>
                  <a:gd name="T19" fmla="*/ 0 h 1100"/>
                  <a:gd name="T20" fmla="*/ 1274 w 1274"/>
                  <a:gd name="T21" fmla="*/ 1100 h 11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74" h="1100">
                    <a:moveTo>
                      <a:pt x="0" y="0"/>
                    </a:moveTo>
                    <a:lnTo>
                      <a:pt x="1274" y="0"/>
                    </a:lnTo>
                    <a:lnTo>
                      <a:pt x="1274" y="1100"/>
                    </a:lnTo>
                    <a:lnTo>
                      <a:pt x="0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5" name="Freeform 35"/>
              <p:cNvSpPr>
                <a:spLocks/>
              </p:cNvSpPr>
              <p:nvPr/>
            </p:nvSpPr>
            <p:spPr bwMode="auto">
              <a:xfrm rot="29648">
                <a:off x="312344" y="2537717"/>
                <a:ext cx="193651" cy="13608"/>
              </a:xfrm>
              <a:custGeom>
                <a:avLst/>
                <a:gdLst>
                  <a:gd name="T0" fmla="*/ 0 w 1835"/>
                  <a:gd name="T1" fmla="*/ 0 h 158"/>
                  <a:gd name="T2" fmla="*/ 2147483647 w 1835"/>
                  <a:gd name="T3" fmla="*/ 2147483647 h 158"/>
                  <a:gd name="T4" fmla="*/ 2147483647 w 1835"/>
                  <a:gd name="T5" fmla="*/ 2147483647 h 158"/>
                  <a:gd name="T6" fmla="*/ 2147483647 w 1835"/>
                  <a:gd name="T7" fmla="*/ 0 h 158"/>
                  <a:gd name="T8" fmla="*/ 0 w 1835"/>
                  <a:gd name="T9" fmla="*/ 0 h 158"/>
                  <a:gd name="T10" fmla="*/ 0 w 1835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5"/>
                  <a:gd name="T19" fmla="*/ 0 h 158"/>
                  <a:gd name="T20" fmla="*/ 1835 w 1835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5" h="158">
                    <a:moveTo>
                      <a:pt x="0" y="0"/>
                    </a:moveTo>
                    <a:lnTo>
                      <a:pt x="3" y="158"/>
                    </a:lnTo>
                    <a:lnTo>
                      <a:pt x="1835" y="157"/>
                    </a:lnTo>
                    <a:lnTo>
                      <a:pt x="18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6" name="Freeform 36"/>
              <p:cNvSpPr>
                <a:spLocks/>
              </p:cNvSpPr>
              <p:nvPr/>
            </p:nvSpPr>
            <p:spPr bwMode="auto">
              <a:xfrm rot="29648">
                <a:off x="312101" y="2565904"/>
                <a:ext cx="193651" cy="13608"/>
              </a:xfrm>
              <a:custGeom>
                <a:avLst/>
                <a:gdLst>
                  <a:gd name="T0" fmla="*/ 2147483647 w 1835"/>
                  <a:gd name="T1" fmla="*/ 0 h 161"/>
                  <a:gd name="T2" fmla="*/ 0 w 1835"/>
                  <a:gd name="T3" fmla="*/ 2147483647 h 161"/>
                  <a:gd name="T4" fmla="*/ 2147483647 w 1835"/>
                  <a:gd name="T5" fmla="*/ 2147483647 h 161"/>
                  <a:gd name="T6" fmla="*/ 2147483647 w 1835"/>
                  <a:gd name="T7" fmla="*/ 0 h 161"/>
                  <a:gd name="T8" fmla="*/ 2147483647 w 1835"/>
                  <a:gd name="T9" fmla="*/ 0 h 161"/>
                  <a:gd name="T10" fmla="*/ 2147483647 w 1835"/>
                  <a:gd name="T11" fmla="*/ 0 h 1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5"/>
                  <a:gd name="T19" fmla="*/ 0 h 161"/>
                  <a:gd name="T20" fmla="*/ 1835 w 1835"/>
                  <a:gd name="T21" fmla="*/ 161 h 1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5" h="161">
                    <a:moveTo>
                      <a:pt x="3" y="0"/>
                    </a:moveTo>
                    <a:lnTo>
                      <a:pt x="0" y="159"/>
                    </a:lnTo>
                    <a:lnTo>
                      <a:pt x="1835" y="161"/>
                    </a:lnTo>
                    <a:lnTo>
                      <a:pt x="183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7" name="Freeform 37"/>
              <p:cNvSpPr>
                <a:spLocks/>
              </p:cNvSpPr>
              <p:nvPr/>
            </p:nvSpPr>
            <p:spPr bwMode="auto">
              <a:xfrm rot="29648">
                <a:off x="311866" y="2593120"/>
                <a:ext cx="193651" cy="13608"/>
              </a:xfrm>
              <a:custGeom>
                <a:avLst/>
                <a:gdLst>
                  <a:gd name="T0" fmla="*/ 0 w 1835"/>
                  <a:gd name="T1" fmla="*/ 0 h 155"/>
                  <a:gd name="T2" fmla="*/ 0 w 1835"/>
                  <a:gd name="T3" fmla="*/ 2147483647 h 155"/>
                  <a:gd name="T4" fmla="*/ 2147483647 w 1835"/>
                  <a:gd name="T5" fmla="*/ 2147483647 h 155"/>
                  <a:gd name="T6" fmla="*/ 2147483647 w 1835"/>
                  <a:gd name="T7" fmla="*/ 2147483647 h 155"/>
                  <a:gd name="T8" fmla="*/ 0 w 1835"/>
                  <a:gd name="T9" fmla="*/ 0 h 155"/>
                  <a:gd name="T10" fmla="*/ 0 w 1835"/>
                  <a:gd name="T11" fmla="*/ 0 h 1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5"/>
                  <a:gd name="T19" fmla="*/ 0 h 155"/>
                  <a:gd name="T20" fmla="*/ 1835 w 1835"/>
                  <a:gd name="T21" fmla="*/ 155 h 1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5" h="155">
                    <a:moveTo>
                      <a:pt x="0" y="0"/>
                    </a:moveTo>
                    <a:lnTo>
                      <a:pt x="0" y="155"/>
                    </a:lnTo>
                    <a:lnTo>
                      <a:pt x="1835" y="140"/>
                    </a:lnTo>
                    <a:lnTo>
                      <a:pt x="183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8" name="Freeform 38"/>
              <p:cNvSpPr>
                <a:spLocks/>
              </p:cNvSpPr>
              <p:nvPr/>
            </p:nvSpPr>
            <p:spPr bwMode="auto">
              <a:xfrm rot="29648">
                <a:off x="311623" y="2621308"/>
                <a:ext cx="193651" cy="13608"/>
              </a:xfrm>
              <a:custGeom>
                <a:avLst/>
                <a:gdLst>
                  <a:gd name="T0" fmla="*/ 0 w 1832"/>
                  <a:gd name="T1" fmla="*/ 0 h 153"/>
                  <a:gd name="T2" fmla="*/ 0 w 1832"/>
                  <a:gd name="T3" fmla="*/ 2147483647 h 153"/>
                  <a:gd name="T4" fmla="*/ 2147483647 w 1832"/>
                  <a:gd name="T5" fmla="*/ 2147483647 h 153"/>
                  <a:gd name="T6" fmla="*/ 2147483647 w 1832"/>
                  <a:gd name="T7" fmla="*/ 0 h 153"/>
                  <a:gd name="T8" fmla="*/ 0 w 1832"/>
                  <a:gd name="T9" fmla="*/ 0 h 153"/>
                  <a:gd name="T10" fmla="*/ 0 w 1832"/>
                  <a:gd name="T11" fmla="*/ 0 h 1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2"/>
                  <a:gd name="T19" fmla="*/ 0 h 153"/>
                  <a:gd name="T20" fmla="*/ 1832 w 1832"/>
                  <a:gd name="T21" fmla="*/ 153 h 1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2" h="153">
                    <a:moveTo>
                      <a:pt x="0" y="0"/>
                    </a:moveTo>
                    <a:lnTo>
                      <a:pt x="0" y="153"/>
                    </a:lnTo>
                    <a:lnTo>
                      <a:pt x="1832" y="142"/>
                    </a:lnTo>
                    <a:lnTo>
                      <a:pt x="18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59" name="Freeform 39"/>
              <p:cNvSpPr>
                <a:spLocks/>
              </p:cNvSpPr>
              <p:nvPr/>
            </p:nvSpPr>
            <p:spPr bwMode="auto">
              <a:xfrm rot="29648">
                <a:off x="176064" y="2646968"/>
                <a:ext cx="328974" cy="16525"/>
              </a:xfrm>
              <a:custGeom>
                <a:avLst/>
                <a:gdLst>
                  <a:gd name="T0" fmla="*/ 0 w 3107"/>
                  <a:gd name="T1" fmla="*/ 2147483647 h 184"/>
                  <a:gd name="T2" fmla="*/ 0 w 3107"/>
                  <a:gd name="T3" fmla="*/ 2147483647 h 184"/>
                  <a:gd name="T4" fmla="*/ 2147483647 w 3107"/>
                  <a:gd name="T5" fmla="*/ 2147483647 h 184"/>
                  <a:gd name="T6" fmla="*/ 2147483647 w 3107"/>
                  <a:gd name="T7" fmla="*/ 0 h 184"/>
                  <a:gd name="T8" fmla="*/ 0 w 3107"/>
                  <a:gd name="T9" fmla="*/ 2147483647 h 184"/>
                  <a:gd name="T10" fmla="*/ 0 w 3107"/>
                  <a:gd name="T11" fmla="*/ 2147483647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184"/>
                  <a:gd name="T20" fmla="*/ 3107 w 3107"/>
                  <a:gd name="T21" fmla="*/ 184 h 1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184">
                    <a:moveTo>
                      <a:pt x="0" y="10"/>
                    </a:moveTo>
                    <a:lnTo>
                      <a:pt x="0" y="172"/>
                    </a:lnTo>
                    <a:lnTo>
                      <a:pt x="3107" y="184"/>
                    </a:lnTo>
                    <a:lnTo>
                      <a:pt x="310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0" name="Freeform 40"/>
              <p:cNvSpPr>
                <a:spLocks/>
              </p:cNvSpPr>
              <p:nvPr/>
            </p:nvSpPr>
            <p:spPr bwMode="auto">
              <a:xfrm rot="29648">
                <a:off x="175829" y="2675156"/>
                <a:ext cx="328974" cy="14580"/>
              </a:xfrm>
              <a:custGeom>
                <a:avLst/>
                <a:gdLst>
                  <a:gd name="T0" fmla="*/ 0 w 3107"/>
                  <a:gd name="T1" fmla="*/ 2147483647 h 168"/>
                  <a:gd name="T2" fmla="*/ 0 w 3107"/>
                  <a:gd name="T3" fmla="*/ 2147483647 h 168"/>
                  <a:gd name="T4" fmla="*/ 2147483647 w 3107"/>
                  <a:gd name="T5" fmla="*/ 2147483647 h 168"/>
                  <a:gd name="T6" fmla="*/ 2147483647 w 3107"/>
                  <a:gd name="T7" fmla="*/ 0 h 168"/>
                  <a:gd name="T8" fmla="*/ 0 w 3107"/>
                  <a:gd name="T9" fmla="*/ 2147483647 h 168"/>
                  <a:gd name="T10" fmla="*/ 0 w 3107"/>
                  <a:gd name="T11" fmla="*/ 2147483647 h 1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168"/>
                  <a:gd name="T20" fmla="*/ 3107 w 3107"/>
                  <a:gd name="T21" fmla="*/ 168 h 1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168">
                    <a:moveTo>
                      <a:pt x="0" y="13"/>
                    </a:moveTo>
                    <a:lnTo>
                      <a:pt x="0" y="168"/>
                    </a:lnTo>
                    <a:lnTo>
                      <a:pt x="3107" y="158"/>
                    </a:lnTo>
                    <a:lnTo>
                      <a:pt x="310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1" name="Freeform 41"/>
              <p:cNvSpPr>
                <a:spLocks/>
              </p:cNvSpPr>
              <p:nvPr/>
            </p:nvSpPr>
            <p:spPr bwMode="auto">
              <a:xfrm rot="29648">
                <a:off x="175574" y="2704316"/>
                <a:ext cx="328974" cy="15552"/>
              </a:xfrm>
              <a:custGeom>
                <a:avLst/>
                <a:gdLst>
                  <a:gd name="T0" fmla="*/ 0 w 3107"/>
                  <a:gd name="T1" fmla="*/ 0 h 171"/>
                  <a:gd name="T2" fmla="*/ 0 w 3107"/>
                  <a:gd name="T3" fmla="*/ 2147483647 h 171"/>
                  <a:gd name="T4" fmla="*/ 2147483647 w 3107"/>
                  <a:gd name="T5" fmla="*/ 2147483647 h 171"/>
                  <a:gd name="T6" fmla="*/ 2147483647 w 3107"/>
                  <a:gd name="T7" fmla="*/ 2147483647 h 171"/>
                  <a:gd name="T8" fmla="*/ 0 w 3107"/>
                  <a:gd name="T9" fmla="*/ 0 h 171"/>
                  <a:gd name="T10" fmla="*/ 0 w 3107"/>
                  <a:gd name="T11" fmla="*/ 0 h 1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171"/>
                  <a:gd name="T20" fmla="*/ 3107 w 3107"/>
                  <a:gd name="T21" fmla="*/ 171 h 1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171">
                    <a:moveTo>
                      <a:pt x="0" y="0"/>
                    </a:moveTo>
                    <a:lnTo>
                      <a:pt x="0" y="170"/>
                    </a:lnTo>
                    <a:lnTo>
                      <a:pt x="3107" y="171"/>
                    </a:lnTo>
                    <a:lnTo>
                      <a:pt x="310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2" name="Freeform 42"/>
              <p:cNvSpPr>
                <a:spLocks/>
              </p:cNvSpPr>
              <p:nvPr/>
            </p:nvSpPr>
            <p:spPr bwMode="auto">
              <a:xfrm rot="29648">
                <a:off x="184021" y="2540670"/>
                <a:ext cx="8166" cy="5832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3" y="74"/>
                    </a:moveTo>
                    <a:lnTo>
                      <a:pt x="41" y="56"/>
                    </a:lnTo>
                    <a:lnTo>
                      <a:pt x="71" y="74"/>
                    </a:lnTo>
                    <a:lnTo>
                      <a:pt x="59" y="43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3" name="Freeform 43"/>
              <p:cNvSpPr>
                <a:spLocks/>
              </p:cNvSpPr>
              <p:nvPr/>
            </p:nvSpPr>
            <p:spPr bwMode="auto">
              <a:xfrm rot="29648">
                <a:off x="206185" y="2540861"/>
                <a:ext cx="8166" cy="5832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1" y="56"/>
                    </a:lnTo>
                    <a:lnTo>
                      <a:pt x="72" y="74"/>
                    </a:lnTo>
                    <a:lnTo>
                      <a:pt x="60" y="43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4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4" name="Freeform 44"/>
              <p:cNvSpPr>
                <a:spLocks/>
              </p:cNvSpPr>
              <p:nvPr/>
            </p:nvSpPr>
            <p:spPr bwMode="auto">
              <a:xfrm rot="29648">
                <a:off x="228349" y="2541058"/>
                <a:ext cx="9333" cy="5832"/>
              </a:xfrm>
              <a:custGeom>
                <a:avLst/>
                <a:gdLst>
                  <a:gd name="T0" fmla="*/ 2147483647 w 80"/>
                  <a:gd name="T1" fmla="*/ 2147483647 h 74"/>
                  <a:gd name="T2" fmla="*/ 2147483647 w 80"/>
                  <a:gd name="T3" fmla="*/ 2147483647 h 74"/>
                  <a:gd name="T4" fmla="*/ 2147483647 w 80"/>
                  <a:gd name="T5" fmla="*/ 2147483647 h 74"/>
                  <a:gd name="T6" fmla="*/ 2147483647 w 80"/>
                  <a:gd name="T7" fmla="*/ 2147483647 h 74"/>
                  <a:gd name="T8" fmla="*/ 2147483647 w 80"/>
                  <a:gd name="T9" fmla="*/ 2147483647 h 74"/>
                  <a:gd name="T10" fmla="*/ 2147483647 w 80"/>
                  <a:gd name="T11" fmla="*/ 2147483647 h 74"/>
                  <a:gd name="T12" fmla="*/ 2147483647 w 80"/>
                  <a:gd name="T13" fmla="*/ 0 h 74"/>
                  <a:gd name="T14" fmla="*/ 2147483647 w 80"/>
                  <a:gd name="T15" fmla="*/ 2147483647 h 74"/>
                  <a:gd name="T16" fmla="*/ 0 w 80"/>
                  <a:gd name="T17" fmla="*/ 2147483647 h 74"/>
                  <a:gd name="T18" fmla="*/ 2147483647 w 80"/>
                  <a:gd name="T19" fmla="*/ 2147483647 h 74"/>
                  <a:gd name="T20" fmla="*/ 2147483647 w 80"/>
                  <a:gd name="T21" fmla="*/ 2147483647 h 74"/>
                  <a:gd name="T22" fmla="*/ 2147483647 w 80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4"/>
                  <a:gd name="T38" fmla="*/ 80 w 80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4">
                    <a:moveTo>
                      <a:pt x="12" y="74"/>
                    </a:moveTo>
                    <a:lnTo>
                      <a:pt x="41" y="56"/>
                    </a:lnTo>
                    <a:lnTo>
                      <a:pt x="72" y="74"/>
                    </a:lnTo>
                    <a:lnTo>
                      <a:pt x="60" y="43"/>
                    </a:lnTo>
                    <a:lnTo>
                      <a:pt x="80" y="30"/>
                    </a:lnTo>
                    <a:lnTo>
                      <a:pt x="54" y="30"/>
                    </a:lnTo>
                    <a:lnTo>
                      <a:pt x="41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2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5" name="Freeform 45"/>
              <p:cNvSpPr>
                <a:spLocks/>
              </p:cNvSpPr>
              <p:nvPr/>
            </p:nvSpPr>
            <p:spPr bwMode="auto">
              <a:xfrm rot="29648">
                <a:off x="251679" y="2541254"/>
                <a:ext cx="8166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6"/>
                    </a:lnTo>
                    <a:lnTo>
                      <a:pt x="74" y="74"/>
                    </a:lnTo>
                    <a:lnTo>
                      <a:pt x="60" y="43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6" name="Freeform 46"/>
              <p:cNvSpPr>
                <a:spLocks/>
              </p:cNvSpPr>
              <p:nvPr/>
            </p:nvSpPr>
            <p:spPr bwMode="auto">
              <a:xfrm rot="29648">
                <a:off x="273843" y="2541450"/>
                <a:ext cx="9333" cy="5832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1" y="74"/>
                    </a:moveTo>
                    <a:lnTo>
                      <a:pt x="42" y="56"/>
                    </a:lnTo>
                    <a:lnTo>
                      <a:pt x="73" y="74"/>
                    </a:lnTo>
                    <a:lnTo>
                      <a:pt x="61" y="43"/>
                    </a:lnTo>
                    <a:lnTo>
                      <a:pt x="82" y="30"/>
                    </a:lnTo>
                    <a:lnTo>
                      <a:pt x="55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4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7" name="Freeform 47"/>
              <p:cNvSpPr>
                <a:spLocks/>
              </p:cNvSpPr>
              <p:nvPr/>
            </p:nvSpPr>
            <p:spPr bwMode="auto">
              <a:xfrm rot="29648">
                <a:off x="296008" y="2541641"/>
                <a:ext cx="9333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6"/>
                    </a:lnTo>
                    <a:lnTo>
                      <a:pt x="73" y="74"/>
                    </a:lnTo>
                    <a:lnTo>
                      <a:pt x="61" y="43"/>
                    </a:lnTo>
                    <a:lnTo>
                      <a:pt x="83" y="30"/>
                    </a:lnTo>
                    <a:lnTo>
                      <a:pt x="56" y="30"/>
                    </a:lnTo>
                    <a:lnTo>
                      <a:pt x="42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8" name="Freeform 48"/>
              <p:cNvSpPr>
                <a:spLocks/>
              </p:cNvSpPr>
              <p:nvPr/>
            </p:nvSpPr>
            <p:spPr bwMode="auto">
              <a:xfrm rot="29648">
                <a:off x="194431" y="2550486"/>
                <a:ext cx="9333" cy="6804"/>
              </a:xfrm>
              <a:custGeom>
                <a:avLst/>
                <a:gdLst>
                  <a:gd name="T0" fmla="*/ 2147483647 w 82"/>
                  <a:gd name="T1" fmla="*/ 2147483647 h 71"/>
                  <a:gd name="T2" fmla="*/ 2147483647 w 82"/>
                  <a:gd name="T3" fmla="*/ 2147483647 h 71"/>
                  <a:gd name="T4" fmla="*/ 2147483647 w 82"/>
                  <a:gd name="T5" fmla="*/ 2147483647 h 71"/>
                  <a:gd name="T6" fmla="*/ 2147483647 w 82"/>
                  <a:gd name="T7" fmla="*/ 2147483647 h 71"/>
                  <a:gd name="T8" fmla="*/ 2147483647 w 82"/>
                  <a:gd name="T9" fmla="*/ 2147483647 h 71"/>
                  <a:gd name="T10" fmla="*/ 2147483647 w 82"/>
                  <a:gd name="T11" fmla="*/ 2147483647 h 71"/>
                  <a:gd name="T12" fmla="*/ 2147483647 w 82"/>
                  <a:gd name="T13" fmla="*/ 0 h 71"/>
                  <a:gd name="T14" fmla="*/ 2147483647 w 82"/>
                  <a:gd name="T15" fmla="*/ 2147483647 h 71"/>
                  <a:gd name="T16" fmla="*/ 0 w 82"/>
                  <a:gd name="T17" fmla="*/ 2147483647 h 71"/>
                  <a:gd name="T18" fmla="*/ 2147483647 w 82"/>
                  <a:gd name="T19" fmla="*/ 2147483647 h 71"/>
                  <a:gd name="T20" fmla="*/ 2147483647 w 82"/>
                  <a:gd name="T21" fmla="*/ 2147483647 h 71"/>
                  <a:gd name="T22" fmla="*/ 2147483647 w 82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1"/>
                  <a:gd name="T38" fmla="*/ 82 w 82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1">
                    <a:moveTo>
                      <a:pt x="12" y="71"/>
                    </a:moveTo>
                    <a:lnTo>
                      <a:pt x="43" y="53"/>
                    </a:lnTo>
                    <a:lnTo>
                      <a:pt x="73" y="71"/>
                    </a:lnTo>
                    <a:lnTo>
                      <a:pt x="60" y="42"/>
                    </a:lnTo>
                    <a:lnTo>
                      <a:pt x="82" y="29"/>
                    </a:lnTo>
                    <a:lnTo>
                      <a:pt x="56" y="29"/>
                    </a:lnTo>
                    <a:lnTo>
                      <a:pt x="43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4" y="42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9" name="Freeform 49"/>
              <p:cNvSpPr>
                <a:spLocks/>
              </p:cNvSpPr>
              <p:nvPr/>
            </p:nvSpPr>
            <p:spPr bwMode="auto">
              <a:xfrm rot="29648">
                <a:off x="217762" y="2550682"/>
                <a:ext cx="8166" cy="6804"/>
              </a:xfrm>
              <a:custGeom>
                <a:avLst/>
                <a:gdLst>
                  <a:gd name="T0" fmla="*/ 2147483647 w 82"/>
                  <a:gd name="T1" fmla="*/ 2147483647 h 71"/>
                  <a:gd name="T2" fmla="*/ 2147483647 w 82"/>
                  <a:gd name="T3" fmla="*/ 2147483647 h 71"/>
                  <a:gd name="T4" fmla="*/ 2147483647 w 82"/>
                  <a:gd name="T5" fmla="*/ 2147483647 h 71"/>
                  <a:gd name="T6" fmla="*/ 2147483647 w 82"/>
                  <a:gd name="T7" fmla="*/ 2147483647 h 71"/>
                  <a:gd name="T8" fmla="*/ 2147483647 w 82"/>
                  <a:gd name="T9" fmla="*/ 2147483647 h 71"/>
                  <a:gd name="T10" fmla="*/ 2147483647 w 82"/>
                  <a:gd name="T11" fmla="*/ 2147483647 h 71"/>
                  <a:gd name="T12" fmla="*/ 2147483647 w 82"/>
                  <a:gd name="T13" fmla="*/ 0 h 71"/>
                  <a:gd name="T14" fmla="*/ 2147483647 w 82"/>
                  <a:gd name="T15" fmla="*/ 2147483647 h 71"/>
                  <a:gd name="T16" fmla="*/ 0 w 82"/>
                  <a:gd name="T17" fmla="*/ 2147483647 h 71"/>
                  <a:gd name="T18" fmla="*/ 2147483647 w 82"/>
                  <a:gd name="T19" fmla="*/ 2147483647 h 71"/>
                  <a:gd name="T20" fmla="*/ 2147483647 w 82"/>
                  <a:gd name="T21" fmla="*/ 2147483647 h 71"/>
                  <a:gd name="T22" fmla="*/ 2147483647 w 82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1"/>
                  <a:gd name="T38" fmla="*/ 82 w 82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1">
                    <a:moveTo>
                      <a:pt x="10" y="71"/>
                    </a:moveTo>
                    <a:lnTo>
                      <a:pt x="40" y="53"/>
                    </a:lnTo>
                    <a:lnTo>
                      <a:pt x="71" y="71"/>
                    </a:lnTo>
                    <a:lnTo>
                      <a:pt x="61" y="42"/>
                    </a:lnTo>
                    <a:lnTo>
                      <a:pt x="82" y="29"/>
                    </a:lnTo>
                    <a:lnTo>
                      <a:pt x="54" y="29"/>
                    </a:lnTo>
                    <a:lnTo>
                      <a:pt x="40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3" y="42"/>
                    </a:lnTo>
                    <a:lnTo>
                      <a:pt x="1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0" name="Freeform 50"/>
              <p:cNvSpPr>
                <a:spLocks/>
              </p:cNvSpPr>
              <p:nvPr/>
            </p:nvSpPr>
            <p:spPr bwMode="auto">
              <a:xfrm rot="29648">
                <a:off x="239926" y="2550878"/>
                <a:ext cx="9333" cy="6804"/>
              </a:xfrm>
              <a:custGeom>
                <a:avLst/>
                <a:gdLst>
                  <a:gd name="T0" fmla="*/ 2147483647 w 83"/>
                  <a:gd name="T1" fmla="*/ 2147483647 h 71"/>
                  <a:gd name="T2" fmla="*/ 2147483647 w 83"/>
                  <a:gd name="T3" fmla="*/ 2147483647 h 71"/>
                  <a:gd name="T4" fmla="*/ 2147483647 w 83"/>
                  <a:gd name="T5" fmla="*/ 2147483647 h 71"/>
                  <a:gd name="T6" fmla="*/ 2147483647 w 83"/>
                  <a:gd name="T7" fmla="*/ 2147483647 h 71"/>
                  <a:gd name="T8" fmla="*/ 2147483647 w 83"/>
                  <a:gd name="T9" fmla="*/ 2147483647 h 71"/>
                  <a:gd name="T10" fmla="*/ 2147483647 w 83"/>
                  <a:gd name="T11" fmla="*/ 2147483647 h 71"/>
                  <a:gd name="T12" fmla="*/ 2147483647 w 83"/>
                  <a:gd name="T13" fmla="*/ 0 h 71"/>
                  <a:gd name="T14" fmla="*/ 2147483647 w 83"/>
                  <a:gd name="T15" fmla="*/ 2147483647 h 71"/>
                  <a:gd name="T16" fmla="*/ 0 w 83"/>
                  <a:gd name="T17" fmla="*/ 2147483647 h 71"/>
                  <a:gd name="T18" fmla="*/ 2147483647 w 83"/>
                  <a:gd name="T19" fmla="*/ 2147483647 h 71"/>
                  <a:gd name="T20" fmla="*/ 2147483647 w 83"/>
                  <a:gd name="T21" fmla="*/ 2147483647 h 71"/>
                  <a:gd name="T22" fmla="*/ 2147483647 w 83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1"/>
                  <a:gd name="T38" fmla="*/ 83 w 83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1">
                    <a:moveTo>
                      <a:pt x="12" y="71"/>
                    </a:moveTo>
                    <a:lnTo>
                      <a:pt x="43" y="53"/>
                    </a:lnTo>
                    <a:lnTo>
                      <a:pt x="73" y="71"/>
                    </a:lnTo>
                    <a:lnTo>
                      <a:pt x="61" y="42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5" y="42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1" name="Freeform 51"/>
              <p:cNvSpPr>
                <a:spLocks/>
              </p:cNvSpPr>
              <p:nvPr/>
            </p:nvSpPr>
            <p:spPr bwMode="auto">
              <a:xfrm rot="29648">
                <a:off x="262090" y="2551069"/>
                <a:ext cx="9333" cy="6804"/>
              </a:xfrm>
              <a:custGeom>
                <a:avLst/>
                <a:gdLst>
                  <a:gd name="T0" fmla="*/ 2147483647 w 83"/>
                  <a:gd name="T1" fmla="*/ 2147483647 h 71"/>
                  <a:gd name="T2" fmla="*/ 2147483647 w 83"/>
                  <a:gd name="T3" fmla="*/ 2147483647 h 71"/>
                  <a:gd name="T4" fmla="*/ 2147483647 w 83"/>
                  <a:gd name="T5" fmla="*/ 2147483647 h 71"/>
                  <a:gd name="T6" fmla="*/ 2147483647 w 83"/>
                  <a:gd name="T7" fmla="*/ 2147483647 h 71"/>
                  <a:gd name="T8" fmla="*/ 2147483647 w 83"/>
                  <a:gd name="T9" fmla="*/ 2147483647 h 71"/>
                  <a:gd name="T10" fmla="*/ 2147483647 w 83"/>
                  <a:gd name="T11" fmla="*/ 2147483647 h 71"/>
                  <a:gd name="T12" fmla="*/ 2147483647 w 83"/>
                  <a:gd name="T13" fmla="*/ 0 h 71"/>
                  <a:gd name="T14" fmla="*/ 2147483647 w 83"/>
                  <a:gd name="T15" fmla="*/ 2147483647 h 71"/>
                  <a:gd name="T16" fmla="*/ 0 w 83"/>
                  <a:gd name="T17" fmla="*/ 2147483647 h 71"/>
                  <a:gd name="T18" fmla="*/ 2147483647 w 83"/>
                  <a:gd name="T19" fmla="*/ 2147483647 h 71"/>
                  <a:gd name="T20" fmla="*/ 2147483647 w 83"/>
                  <a:gd name="T21" fmla="*/ 2147483647 h 71"/>
                  <a:gd name="T22" fmla="*/ 2147483647 w 83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1"/>
                  <a:gd name="T38" fmla="*/ 83 w 83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1">
                    <a:moveTo>
                      <a:pt x="12" y="71"/>
                    </a:moveTo>
                    <a:lnTo>
                      <a:pt x="42" y="53"/>
                    </a:lnTo>
                    <a:lnTo>
                      <a:pt x="72" y="71"/>
                    </a:lnTo>
                    <a:lnTo>
                      <a:pt x="60" y="42"/>
                    </a:lnTo>
                    <a:lnTo>
                      <a:pt x="83" y="29"/>
                    </a:lnTo>
                    <a:lnTo>
                      <a:pt x="54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2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2" name="Freeform 52"/>
              <p:cNvSpPr>
                <a:spLocks/>
              </p:cNvSpPr>
              <p:nvPr/>
            </p:nvSpPr>
            <p:spPr bwMode="auto">
              <a:xfrm rot="29648">
                <a:off x="285421" y="2551265"/>
                <a:ext cx="8166" cy="6804"/>
              </a:xfrm>
              <a:custGeom>
                <a:avLst/>
                <a:gdLst>
                  <a:gd name="T0" fmla="*/ 2147483647 w 81"/>
                  <a:gd name="T1" fmla="*/ 2147483647 h 71"/>
                  <a:gd name="T2" fmla="*/ 2147483647 w 81"/>
                  <a:gd name="T3" fmla="*/ 2147483647 h 71"/>
                  <a:gd name="T4" fmla="*/ 2147483647 w 81"/>
                  <a:gd name="T5" fmla="*/ 2147483647 h 71"/>
                  <a:gd name="T6" fmla="*/ 2147483647 w 81"/>
                  <a:gd name="T7" fmla="*/ 2147483647 h 71"/>
                  <a:gd name="T8" fmla="*/ 2147483647 w 81"/>
                  <a:gd name="T9" fmla="*/ 2147483647 h 71"/>
                  <a:gd name="T10" fmla="*/ 2147483647 w 81"/>
                  <a:gd name="T11" fmla="*/ 2147483647 h 71"/>
                  <a:gd name="T12" fmla="*/ 2147483647 w 81"/>
                  <a:gd name="T13" fmla="*/ 0 h 71"/>
                  <a:gd name="T14" fmla="*/ 2147483647 w 81"/>
                  <a:gd name="T15" fmla="*/ 2147483647 h 71"/>
                  <a:gd name="T16" fmla="*/ 0 w 81"/>
                  <a:gd name="T17" fmla="*/ 2147483647 h 71"/>
                  <a:gd name="T18" fmla="*/ 2147483647 w 81"/>
                  <a:gd name="T19" fmla="*/ 2147483647 h 71"/>
                  <a:gd name="T20" fmla="*/ 2147483647 w 81"/>
                  <a:gd name="T21" fmla="*/ 2147483647 h 71"/>
                  <a:gd name="T22" fmla="*/ 2147483647 w 81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1"/>
                  <a:gd name="T38" fmla="*/ 81 w 81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1">
                    <a:moveTo>
                      <a:pt x="11" y="71"/>
                    </a:moveTo>
                    <a:lnTo>
                      <a:pt x="42" y="53"/>
                    </a:lnTo>
                    <a:lnTo>
                      <a:pt x="72" y="71"/>
                    </a:lnTo>
                    <a:lnTo>
                      <a:pt x="59" y="42"/>
                    </a:lnTo>
                    <a:lnTo>
                      <a:pt x="81" y="29"/>
                    </a:lnTo>
                    <a:lnTo>
                      <a:pt x="54" y="29"/>
                    </a:lnTo>
                    <a:lnTo>
                      <a:pt x="40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2"/>
                    </a:lnTo>
                    <a:lnTo>
                      <a:pt x="11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3" name="Freeform 53"/>
              <p:cNvSpPr>
                <a:spLocks/>
              </p:cNvSpPr>
              <p:nvPr/>
            </p:nvSpPr>
            <p:spPr bwMode="auto">
              <a:xfrm rot="29648">
                <a:off x="183849" y="2560110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3" y="73"/>
                    </a:moveTo>
                    <a:lnTo>
                      <a:pt x="41" y="55"/>
                    </a:lnTo>
                    <a:lnTo>
                      <a:pt x="71" y="73"/>
                    </a:lnTo>
                    <a:lnTo>
                      <a:pt x="59" y="45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5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4" name="Freeform 54"/>
              <p:cNvSpPr>
                <a:spLocks/>
              </p:cNvSpPr>
              <p:nvPr/>
            </p:nvSpPr>
            <p:spPr bwMode="auto">
              <a:xfrm rot="29648">
                <a:off x="206013" y="2560301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5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5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5" name="Freeform 55"/>
              <p:cNvSpPr>
                <a:spLocks/>
              </p:cNvSpPr>
              <p:nvPr/>
            </p:nvSpPr>
            <p:spPr bwMode="auto">
              <a:xfrm rot="29648">
                <a:off x="228177" y="2560497"/>
                <a:ext cx="9333" cy="6804"/>
              </a:xfrm>
              <a:custGeom>
                <a:avLst/>
                <a:gdLst>
                  <a:gd name="T0" fmla="*/ 2147483647 w 80"/>
                  <a:gd name="T1" fmla="*/ 2147483647 h 73"/>
                  <a:gd name="T2" fmla="*/ 2147483647 w 80"/>
                  <a:gd name="T3" fmla="*/ 2147483647 h 73"/>
                  <a:gd name="T4" fmla="*/ 2147483647 w 80"/>
                  <a:gd name="T5" fmla="*/ 2147483647 h 73"/>
                  <a:gd name="T6" fmla="*/ 2147483647 w 80"/>
                  <a:gd name="T7" fmla="*/ 2147483647 h 73"/>
                  <a:gd name="T8" fmla="*/ 2147483647 w 80"/>
                  <a:gd name="T9" fmla="*/ 2147483647 h 73"/>
                  <a:gd name="T10" fmla="*/ 2147483647 w 80"/>
                  <a:gd name="T11" fmla="*/ 2147483647 h 73"/>
                  <a:gd name="T12" fmla="*/ 2147483647 w 80"/>
                  <a:gd name="T13" fmla="*/ 0 h 73"/>
                  <a:gd name="T14" fmla="*/ 2147483647 w 80"/>
                  <a:gd name="T15" fmla="*/ 2147483647 h 73"/>
                  <a:gd name="T16" fmla="*/ 0 w 80"/>
                  <a:gd name="T17" fmla="*/ 2147483647 h 73"/>
                  <a:gd name="T18" fmla="*/ 2147483647 w 80"/>
                  <a:gd name="T19" fmla="*/ 2147483647 h 73"/>
                  <a:gd name="T20" fmla="*/ 2147483647 w 80"/>
                  <a:gd name="T21" fmla="*/ 2147483647 h 73"/>
                  <a:gd name="T22" fmla="*/ 2147483647 w 80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3"/>
                  <a:gd name="T38" fmla="*/ 80 w 80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3">
                    <a:moveTo>
                      <a:pt x="12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5"/>
                    </a:lnTo>
                    <a:lnTo>
                      <a:pt x="80" y="29"/>
                    </a:lnTo>
                    <a:lnTo>
                      <a:pt x="54" y="29"/>
                    </a:lnTo>
                    <a:lnTo>
                      <a:pt x="41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2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6" name="Freeform 56"/>
              <p:cNvSpPr>
                <a:spLocks/>
              </p:cNvSpPr>
              <p:nvPr/>
            </p:nvSpPr>
            <p:spPr bwMode="auto">
              <a:xfrm rot="29648">
                <a:off x="251508" y="2560694"/>
                <a:ext cx="8166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4" y="73"/>
                    </a:lnTo>
                    <a:lnTo>
                      <a:pt x="60" y="45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5" y="45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7" name="Freeform 57"/>
              <p:cNvSpPr>
                <a:spLocks/>
              </p:cNvSpPr>
              <p:nvPr/>
            </p:nvSpPr>
            <p:spPr bwMode="auto">
              <a:xfrm rot="29648">
                <a:off x="273672" y="2560890"/>
                <a:ext cx="9333" cy="6804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1" y="73"/>
                    </a:moveTo>
                    <a:lnTo>
                      <a:pt x="42" y="55"/>
                    </a:lnTo>
                    <a:lnTo>
                      <a:pt x="73" y="73"/>
                    </a:lnTo>
                    <a:lnTo>
                      <a:pt x="61" y="45"/>
                    </a:lnTo>
                    <a:lnTo>
                      <a:pt x="82" y="29"/>
                    </a:lnTo>
                    <a:lnTo>
                      <a:pt x="55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5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8" name="Freeform 58"/>
              <p:cNvSpPr>
                <a:spLocks/>
              </p:cNvSpPr>
              <p:nvPr/>
            </p:nvSpPr>
            <p:spPr bwMode="auto">
              <a:xfrm rot="29648">
                <a:off x="295836" y="2561081"/>
                <a:ext cx="9333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1" y="45"/>
                    </a:lnTo>
                    <a:lnTo>
                      <a:pt x="83" y="29"/>
                    </a:lnTo>
                    <a:lnTo>
                      <a:pt x="56" y="29"/>
                    </a:lnTo>
                    <a:lnTo>
                      <a:pt x="42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5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9" name="Freeform 59"/>
              <p:cNvSpPr>
                <a:spLocks/>
              </p:cNvSpPr>
              <p:nvPr/>
            </p:nvSpPr>
            <p:spPr bwMode="auto">
              <a:xfrm rot="29648">
                <a:off x="194259" y="2570898"/>
                <a:ext cx="9333" cy="5832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2" y="74"/>
                    </a:moveTo>
                    <a:lnTo>
                      <a:pt x="43" y="56"/>
                    </a:lnTo>
                    <a:lnTo>
                      <a:pt x="73" y="74"/>
                    </a:lnTo>
                    <a:lnTo>
                      <a:pt x="60" y="44"/>
                    </a:lnTo>
                    <a:lnTo>
                      <a:pt x="82" y="30"/>
                    </a:lnTo>
                    <a:lnTo>
                      <a:pt x="56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4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0" name="Freeform 60"/>
              <p:cNvSpPr>
                <a:spLocks/>
              </p:cNvSpPr>
              <p:nvPr/>
            </p:nvSpPr>
            <p:spPr bwMode="auto">
              <a:xfrm rot="29648">
                <a:off x="217590" y="2571094"/>
                <a:ext cx="8166" cy="5832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0" y="74"/>
                    </a:moveTo>
                    <a:lnTo>
                      <a:pt x="40" y="56"/>
                    </a:lnTo>
                    <a:lnTo>
                      <a:pt x="71" y="74"/>
                    </a:lnTo>
                    <a:lnTo>
                      <a:pt x="61" y="44"/>
                    </a:lnTo>
                    <a:lnTo>
                      <a:pt x="82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3" y="44"/>
                    </a:lnTo>
                    <a:lnTo>
                      <a:pt x="10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1" name="Freeform 61"/>
              <p:cNvSpPr>
                <a:spLocks/>
              </p:cNvSpPr>
              <p:nvPr/>
            </p:nvSpPr>
            <p:spPr bwMode="auto">
              <a:xfrm rot="29648">
                <a:off x="239754" y="2571290"/>
                <a:ext cx="9333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3" y="56"/>
                    </a:lnTo>
                    <a:lnTo>
                      <a:pt x="73" y="74"/>
                    </a:lnTo>
                    <a:lnTo>
                      <a:pt x="61" y="44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2" name="Freeform 62"/>
              <p:cNvSpPr>
                <a:spLocks/>
              </p:cNvSpPr>
              <p:nvPr/>
            </p:nvSpPr>
            <p:spPr bwMode="auto">
              <a:xfrm rot="29648">
                <a:off x="261918" y="2571481"/>
                <a:ext cx="9333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2" y="56"/>
                    </a:lnTo>
                    <a:lnTo>
                      <a:pt x="72" y="74"/>
                    </a:lnTo>
                    <a:lnTo>
                      <a:pt x="60" y="44"/>
                    </a:lnTo>
                    <a:lnTo>
                      <a:pt x="83" y="30"/>
                    </a:lnTo>
                    <a:lnTo>
                      <a:pt x="54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3" name="Freeform 63"/>
              <p:cNvSpPr>
                <a:spLocks/>
              </p:cNvSpPr>
              <p:nvPr/>
            </p:nvSpPr>
            <p:spPr bwMode="auto">
              <a:xfrm rot="29648">
                <a:off x="285249" y="2571677"/>
                <a:ext cx="8166" cy="5832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2" y="56"/>
                    </a:lnTo>
                    <a:lnTo>
                      <a:pt x="72" y="74"/>
                    </a:lnTo>
                    <a:lnTo>
                      <a:pt x="59" y="44"/>
                    </a:lnTo>
                    <a:lnTo>
                      <a:pt x="81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4" name="Freeform 64"/>
              <p:cNvSpPr>
                <a:spLocks/>
              </p:cNvSpPr>
              <p:nvPr/>
            </p:nvSpPr>
            <p:spPr bwMode="auto">
              <a:xfrm rot="29648">
                <a:off x="183673" y="2580522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3" y="73"/>
                    </a:moveTo>
                    <a:lnTo>
                      <a:pt x="41" y="55"/>
                    </a:lnTo>
                    <a:lnTo>
                      <a:pt x="71" y="73"/>
                    </a:lnTo>
                    <a:lnTo>
                      <a:pt x="59" y="43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5" name="Freeform 65"/>
              <p:cNvSpPr>
                <a:spLocks/>
              </p:cNvSpPr>
              <p:nvPr/>
            </p:nvSpPr>
            <p:spPr bwMode="auto">
              <a:xfrm rot="29648">
                <a:off x="205837" y="2580713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3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3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6" name="Freeform 66"/>
              <p:cNvSpPr>
                <a:spLocks/>
              </p:cNvSpPr>
              <p:nvPr/>
            </p:nvSpPr>
            <p:spPr bwMode="auto">
              <a:xfrm rot="29648">
                <a:off x="228001" y="2580909"/>
                <a:ext cx="9333" cy="6804"/>
              </a:xfrm>
              <a:custGeom>
                <a:avLst/>
                <a:gdLst>
                  <a:gd name="T0" fmla="*/ 2147483647 w 80"/>
                  <a:gd name="T1" fmla="*/ 2147483647 h 73"/>
                  <a:gd name="T2" fmla="*/ 2147483647 w 80"/>
                  <a:gd name="T3" fmla="*/ 2147483647 h 73"/>
                  <a:gd name="T4" fmla="*/ 2147483647 w 80"/>
                  <a:gd name="T5" fmla="*/ 2147483647 h 73"/>
                  <a:gd name="T6" fmla="*/ 2147483647 w 80"/>
                  <a:gd name="T7" fmla="*/ 2147483647 h 73"/>
                  <a:gd name="T8" fmla="*/ 2147483647 w 80"/>
                  <a:gd name="T9" fmla="*/ 2147483647 h 73"/>
                  <a:gd name="T10" fmla="*/ 2147483647 w 80"/>
                  <a:gd name="T11" fmla="*/ 2147483647 h 73"/>
                  <a:gd name="T12" fmla="*/ 2147483647 w 80"/>
                  <a:gd name="T13" fmla="*/ 0 h 73"/>
                  <a:gd name="T14" fmla="*/ 2147483647 w 80"/>
                  <a:gd name="T15" fmla="*/ 2147483647 h 73"/>
                  <a:gd name="T16" fmla="*/ 0 w 80"/>
                  <a:gd name="T17" fmla="*/ 2147483647 h 73"/>
                  <a:gd name="T18" fmla="*/ 2147483647 w 80"/>
                  <a:gd name="T19" fmla="*/ 2147483647 h 73"/>
                  <a:gd name="T20" fmla="*/ 2147483647 w 80"/>
                  <a:gd name="T21" fmla="*/ 2147483647 h 73"/>
                  <a:gd name="T22" fmla="*/ 2147483647 w 80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3"/>
                  <a:gd name="T38" fmla="*/ 80 w 80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3">
                    <a:moveTo>
                      <a:pt x="12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3"/>
                    </a:lnTo>
                    <a:lnTo>
                      <a:pt x="80" y="29"/>
                    </a:lnTo>
                    <a:lnTo>
                      <a:pt x="54" y="29"/>
                    </a:lnTo>
                    <a:lnTo>
                      <a:pt x="41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2" y="43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7" name="Freeform 67"/>
              <p:cNvSpPr>
                <a:spLocks/>
              </p:cNvSpPr>
              <p:nvPr/>
            </p:nvSpPr>
            <p:spPr bwMode="auto">
              <a:xfrm rot="29648">
                <a:off x="251331" y="2581105"/>
                <a:ext cx="8166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4" y="73"/>
                    </a:lnTo>
                    <a:lnTo>
                      <a:pt x="60" y="43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5" y="4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8" name="Freeform 68"/>
              <p:cNvSpPr>
                <a:spLocks/>
              </p:cNvSpPr>
              <p:nvPr/>
            </p:nvSpPr>
            <p:spPr bwMode="auto">
              <a:xfrm rot="29648">
                <a:off x="273496" y="2581302"/>
                <a:ext cx="9333" cy="6804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1" y="73"/>
                    </a:moveTo>
                    <a:lnTo>
                      <a:pt x="42" y="55"/>
                    </a:lnTo>
                    <a:lnTo>
                      <a:pt x="73" y="73"/>
                    </a:lnTo>
                    <a:lnTo>
                      <a:pt x="61" y="43"/>
                    </a:lnTo>
                    <a:lnTo>
                      <a:pt x="82" y="29"/>
                    </a:lnTo>
                    <a:lnTo>
                      <a:pt x="55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3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89" name="Freeform 69"/>
              <p:cNvSpPr>
                <a:spLocks/>
              </p:cNvSpPr>
              <p:nvPr/>
            </p:nvSpPr>
            <p:spPr bwMode="auto">
              <a:xfrm rot="29648">
                <a:off x="295660" y="2581493"/>
                <a:ext cx="9333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1" y="43"/>
                    </a:lnTo>
                    <a:lnTo>
                      <a:pt x="83" y="29"/>
                    </a:lnTo>
                    <a:lnTo>
                      <a:pt x="56" y="29"/>
                    </a:lnTo>
                    <a:lnTo>
                      <a:pt x="42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0" name="Freeform 70"/>
              <p:cNvSpPr>
                <a:spLocks/>
              </p:cNvSpPr>
              <p:nvPr/>
            </p:nvSpPr>
            <p:spPr bwMode="auto">
              <a:xfrm rot="29648">
                <a:off x="194083" y="2591309"/>
                <a:ext cx="9333" cy="5832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2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0" y="45"/>
                    </a:lnTo>
                    <a:lnTo>
                      <a:pt x="82" y="30"/>
                    </a:lnTo>
                    <a:lnTo>
                      <a:pt x="56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1" name="Freeform 71"/>
              <p:cNvSpPr>
                <a:spLocks/>
              </p:cNvSpPr>
              <p:nvPr/>
            </p:nvSpPr>
            <p:spPr bwMode="auto">
              <a:xfrm rot="29648">
                <a:off x="217414" y="2591506"/>
                <a:ext cx="8166" cy="5832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0" y="73"/>
                    </a:moveTo>
                    <a:lnTo>
                      <a:pt x="40" y="55"/>
                    </a:lnTo>
                    <a:lnTo>
                      <a:pt x="71" y="73"/>
                    </a:lnTo>
                    <a:lnTo>
                      <a:pt x="61" y="45"/>
                    </a:lnTo>
                    <a:lnTo>
                      <a:pt x="82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0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2" name="Freeform 72"/>
              <p:cNvSpPr>
                <a:spLocks/>
              </p:cNvSpPr>
              <p:nvPr/>
            </p:nvSpPr>
            <p:spPr bwMode="auto">
              <a:xfrm rot="29648">
                <a:off x="239578" y="2591702"/>
                <a:ext cx="9333" cy="5832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2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1" y="45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3" name="Freeform 73"/>
              <p:cNvSpPr>
                <a:spLocks/>
              </p:cNvSpPr>
              <p:nvPr/>
            </p:nvSpPr>
            <p:spPr bwMode="auto">
              <a:xfrm rot="29648">
                <a:off x="261742" y="2591893"/>
                <a:ext cx="9333" cy="5832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2" y="73"/>
                    </a:moveTo>
                    <a:lnTo>
                      <a:pt x="42" y="55"/>
                    </a:lnTo>
                    <a:lnTo>
                      <a:pt x="72" y="73"/>
                    </a:lnTo>
                    <a:lnTo>
                      <a:pt x="60" y="45"/>
                    </a:lnTo>
                    <a:lnTo>
                      <a:pt x="83" y="30"/>
                    </a:lnTo>
                    <a:lnTo>
                      <a:pt x="54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4" name="Freeform 74"/>
              <p:cNvSpPr>
                <a:spLocks/>
              </p:cNvSpPr>
              <p:nvPr/>
            </p:nvSpPr>
            <p:spPr bwMode="auto">
              <a:xfrm rot="29648">
                <a:off x="285073" y="2592089"/>
                <a:ext cx="8166" cy="5832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2" y="55"/>
                    </a:lnTo>
                    <a:lnTo>
                      <a:pt x="72" y="73"/>
                    </a:lnTo>
                    <a:lnTo>
                      <a:pt x="59" y="45"/>
                    </a:lnTo>
                    <a:lnTo>
                      <a:pt x="81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5" name="Freeform 75"/>
              <p:cNvSpPr>
                <a:spLocks/>
              </p:cNvSpPr>
              <p:nvPr/>
            </p:nvSpPr>
            <p:spPr bwMode="auto">
              <a:xfrm rot="29648">
                <a:off x="183497" y="2600934"/>
                <a:ext cx="8166" cy="6804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3" y="74"/>
                    </a:moveTo>
                    <a:lnTo>
                      <a:pt x="41" y="54"/>
                    </a:lnTo>
                    <a:lnTo>
                      <a:pt x="71" y="74"/>
                    </a:lnTo>
                    <a:lnTo>
                      <a:pt x="59" y="45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6" name="Freeform 76"/>
              <p:cNvSpPr>
                <a:spLocks/>
              </p:cNvSpPr>
              <p:nvPr/>
            </p:nvSpPr>
            <p:spPr bwMode="auto">
              <a:xfrm rot="29648">
                <a:off x="205661" y="2601125"/>
                <a:ext cx="8166" cy="6804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1" y="54"/>
                    </a:lnTo>
                    <a:lnTo>
                      <a:pt x="72" y="74"/>
                    </a:lnTo>
                    <a:lnTo>
                      <a:pt x="60" y="45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7" name="Freeform 77"/>
              <p:cNvSpPr>
                <a:spLocks/>
              </p:cNvSpPr>
              <p:nvPr/>
            </p:nvSpPr>
            <p:spPr bwMode="auto">
              <a:xfrm rot="29648">
                <a:off x="227825" y="2601321"/>
                <a:ext cx="9333" cy="6804"/>
              </a:xfrm>
              <a:custGeom>
                <a:avLst/>
                <a:gdLst>
                  <a:gd name="T0" fmla="*/ 2147483647 w 80"/>
                  <a:gd name="T1" fmla="*/ 2147483647 h 74"/>
                  <a:gd name="T2" fmla="*/ 2147483647 w 80"/>
                  <a:gd name="T3" fmla="*/ 2147483647 h 74"/>
                  <a:gd name="T4" fmla="*/ 2147483647 w 80"/>
                  <a:gd name="T5" fmla="*/ 2147483647 h 74"/>
                  <a:gd name="T6" fmla="*/ 2147483647 w 80"/>
                  <a:gd name="T7" fmla="*/ 2147483647 h 74"/>
                  <a:gd name="T8" fmla="*/ 2147483647 w 80"/>
                  <a:gd name="T9" fmla="*/ 2147483647 h 74"/>
                  <a:gd name="T10" fmla="*/ 2147483647 w 80"/>
                  <a:gd name="T11" fmla="*/ 2147483647 h 74"/>
                  <a:gd name="T12" fmla="*/ 2147483647 w 80"/>
                  <a:gd name="T13" fmla="*/ 0 h 74"/>
                  <a:gd name="T14" fmla="*/ 2147483647 w 80"/>
                  <a:gd name="T15" fmla="*/ 2147483647 h 74"/>
                  <a:gd name="T16" fmla="*/ 0 w 80"/>
                  <a:gd name="T17" fmla="*/ 2147483647 h 74"/>
                  <a:gd name="T18" fmla="*/ 2147483647 w 80"/>
                  <a:gd name="T19" fmla="*/ 2147483647 h 74"/>
                  <a:gd name="T20" fmla="*/ 2147483647 w 80"/>
                  <a:gd name="T21" fmla="*/ 2147483647 h 74"/>
                  <a:gd name="T22" fmla="*/ 2147483647 w 80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4"/>
                  <a:gd name="T38" fmla="*/ 80 w 80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4">
                    <a:moveTo>
                      <a:pt x="12" y="74"/>
                    </a:moveTo>
                    <a:lnTo>
                      <a:pt x="41" y="54"/>
                    </a:lnTo>
                    <a:lnTo>
                      <a:pt x="72" y="74"/>
                    </a:lnTo>
                    <a:lnTo>
                      <a:pt x="60" y="45"/>
                    </a:lnTo>
                    <a:lnTo>
                      <a:pt x="80" y="30"/>
                    </a:lnTo>
                    <a:lnTo>
                      <a:pt x="54" y="30"/>
                    </a:lnTo>
                    <a:lnTo>
                      <a:pt x="41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2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8" name="Freeform 78"/>
              <p:cNvSpPr>
                <a:spLocks/>
              </p:cNvSpPr>
              <p:nvPr/>
            </p:nvSpPr>
            <p:spPr bwMode="auto">
              <a:xfrm rot="29648">
                <a:off x="251155" y="2601517"/>
                <a:ext cx="8166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4"/>
                    </a:lnTo>
                    <a:lnTo>
                      <a:pt x="74" y="74"/>
                    </a:lnTo>
                    <a:lnTo>
                      <a:pt x="60" y="45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99" name="Freeform 79"/>
              <p:cNvSpPr>
                <a:spLocks/>
              </p:cNvSpPr>
              <p:nvPr/>
            </p:nvSpPr>
            <p:spPr bwMode="auto">
              <a:xfrm rot="29648">
                <a:off x="273320" y="2601714"/>
                <a:ext cx="9333" cy="6804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1" y="74"/>
                    </a:moveTo>
                    <a:lnTo>
                      <a:pt x="42" y="54"/>
                    </a:lnTo>
                    <a:lnTo>
                      <a:pt x="73" y="74"/>
                    </a:lnTo>
                    <a:lnTo>
                      <a:pt x="61" y="45"/>
                    </a:lnTo>
                    <a:lnTo>
                      <a:pt x="82" y="30"/>
                    </a:lnTo>
                    <a:lnTo>
                      <a:pt x="55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0" name="Freeform 80"/>
              <p:cNvSpPr>
                <a:spLocks/>
              </p:cNvSpPr>
              <p:nvPr/>
            </p:nvSpPr>
            <p:spPr bwMode="auto">
              <a:xfrm rot="29648">
                <a:off x="295484" y="2601905"/>
                <a:ext cx="9333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4"/>
                    </a:lnTo>
                    <a:lnTo>
                      <a:pt x="73" y="74"/>
                    </a:lnTo>
                    <a:lnTo>
                      <a:pt x="61" y="45"/>
                    </a:lnTo>
                    <a:lnTo>
                      <a:pt x="83" y="30"/>
                    </a:lnTo>
                    <a:lnTo>
                      <a:pt x="56" y="30"/>
                    </a:lnTo>
                    <a:lnTo>
                      <a:pt x="42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1" name="Freeform 81"/>
              <p:cNvSpPr>
                <a:spLocks/>
              </p:cNvSpPr>
              <p:nvPr/>
            </p:nvSpPr>
            <p:spPr bwMode="auto">
              <a:xfrm rot="29648">
                <a:off x="193912" y="2610749"/>
                <a:ext cx="9333" cy="6804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2" y="74"/>
                    </a:moveTo>
                    <a:lnTo>
                      <a:pt x="43" y="55"/>
                    </a:lnTo>
                    <a:lnTo>
                      <a:pt x="73" y="74"/>
                    </a:lnTo>
                    <a:lnTo>
                      <a:pt x="60" y="45"/>
                    </a:lnTo>
                    <a:lnTo>
                      <a:pt x="82" y="30"/>
                    </a:lnTo>
                    <a:lnTo>
                      <a:pt x="56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2" name="Freeform 82"/>
              <p:cNvSpPr>
                <a:spLocks/>
              </p:cNvSpPr>
              <p:nvPr/>
            </p:nvSpPr>
            <p:spPr bwMode="auto">
              <a:xfrm rot="29648">
                <a:off x="217242" y="2610946"/>
                <a:ext cx="8166" cy="6804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0" y="74"/>
                    </a:moveTo>
                    <a:lnTo>
                      <a:pt x="40" y="55"/>
                    </a:lnTo>
                    <a:lnTo>
                      <a:pt x="71" y="74"/>
                    </a:lnTo>
                    <a:lnTo>
                      <a:pt x="61" y="45"/>
                    </a:lnTo>
                    <a:lnTo>
                      <a:pt x="82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0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3" name="Freeform 83"/>
              <p:cNvSpPr>
                <a:spLocks/>
              </p:cNvSpPr>
              <p:nvPr/>
            </p:nvSpPr>
            <p:spPr bwMode="auto">
              <a:xfrm rot="29648">
                <a:off x="239406" y="2611142"/>
                <a:ext cx="9333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3" y="55"/>
                    </a:lnTo>
                    <a:lnTo>
                      <a:pt x="73" y="74"/>
                    </a:lnTo>
                    <a:lnTo>
                      <a:pt x="61" y="45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4" name="Freeform 84"/>
              <p:cNvSpPr>
                <a:spLocks/>
              </p:cNvSpPr>
              <p:nvPr/>
            </p:nvSpPr>
            <p:spPr bwMode="auto">
              <a:xfrm rot="29648">
                <a:off x="261570" y="2611333"/>
                <a:ext cx="9333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2" y="55"/>
                    </a:lnTo>
                    <a:lnTo>
                      <a:pt x="72" y="74"/>
                    </a:lnTo>
                    <a:lnTo>
                      <a:pt x="60" y="45"/>
                    </a:lnTo>
                    <a:lnTo>
                      <a:pt x="83" y="30"/>
                    </a:lnTo>
                    <a:lnTo>
                      <a:pt x="54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5" name="Freeform 85"/>
              <p:cNvSpPr>
                <a:spLocks/>
              </p:cNvSpPr>
              <p:nvPr/>
            </p:nvSpPr>
            <p:spPr bwMode="auto">
              <a:xfrm rot="29648">
                <a:off x="284901" y="2611529"/>
                <a:ext cx="8166" cy="6804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2" y="55"/>
                    </a:lnTo>
                    <a:lnTo>
                      <a:pt x="72" y="74"/>
                    </a:lnTo>
                    <a:lnTo>
                      <a:pt x="59" y="45"/>
                    </a:lnTo>
                    <a:lnTo>
                      <a:pt x="81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6" name="Freeform 86"/>
              <p:cNvSpPr>
                <a:spLocks/>
              </p:cNvSpPr>
              <p:nvPr/>
            </p:nvSpPr>
            <p:spPr bwMode="auto">
              <a:xfrm rot="29648">
                <a:off x="183321" y="2621346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3" y="73"/>
                    </a:moveTo>
                    <a:lnTo>
                      <a:pt x="41" y="54"/>
                    </a:lnTo>
                    <a:lnTo>
                      <a:pt x="71" y="73"/>
                    </a:lnTo>
                    <a:lnTo>
                      <a:pt x="59" y="42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4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7" name="Freeform 87"/>
              <p:cNvSpPr>
                <a:spLocks/>
              </p:cNvSpPr>
              <p:nvPr/>
            </p:nvSpPr>
            <p:spPr bwMode="auto">
              <a:xfrm rot="29648">
                <a:off x="205485" y="2621537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1" y="54"/>
                    </a:lnTo>
                    <a:lnTo>
                      <a:pt x="72" y="73"/>
                    </a:lnTo>
                    <a:lnTo>
                      <a:pt x="60" y="42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4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8" name="Freeform 88"/>
              <p:cNvSpPr>
                <a:spLocks/>
              </p:cNvSpPr>
              <p:nvPr/>
            </p:nvSpPr>
            <p:spPr bwMode="auto">
              <a:xfrm rot="29648">
                <a:off x="227649" y="2621733"/>
                <a:ext cx="9333" cy="6804"/>
              </a:xfrm>
              <a:custGeom>
                <a:avLst/>
                <a:gdLst>
                  <a:gd name="T0" fmla="*/ 2147483647 w 80"/>
                  <a:gd name="T1" fmla="*/ 2147483647 h 73"/>
                  <a:gd name="T2" fmla="*/ 2147483647 w 80"/>
                  <a:gd name="T3" fmla="*/ 2147483647 h 73"/>
                  <a:gd name="T4" fmla="*/ 2147483647 w 80"/>
                  <a:gd name="T5" fmla="*/ 2147483647 h 73"/>
                  <a:gd name="T6" fmla="*/ 2147483647 w 80"/>
                  <a:gd name="T7" fmla="*/ 2147483647 h 73"/>
                  <a:gd name="T8" fmla="*/ 2147483647 w 80"/>
                  <a:gd name="T9" fmla="*/ 2147483647 h 73"/>
                  <a:gd name="T10" fmla="*/ 2147483647 w 80"/>
                  <a:gd name="T11" fmla="*/ 2147483647 h 73"/>
                  <a:gd name="T12" fmla="*/ 2147483647 w 80"/>
                  <a:gd name="T13" fmla="*/ 0 h 73"/>
                  <a:gd name="T14" fmla="*/ 2147483647 w 80"/>
                  <a:gd name="T15" fmla="*/ 2147483647 h 73"/>
                  <a:gd name="T16" fmla="*/ 0 w 80"/>
                  <a:gd name="T17" fmla="*/ 2147483647 h 73"/>
                  <a:gd name="T18" fmla="*/ 2147483647 w 80"/>
                  <a:gd name="T19" fmla="*/ 2147483647 h 73"/>
                  <a:gd name="T20" fmla="*/ 2147483647 w 80"/>
                  <a:gd name="T21" fmla="*/ 2147483647 h 73"/>
                  <a:gd name="T22" fmla="*/ 2147483647 w 80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3"/>
                  <a:gd name="T38" fmla="*/ 80 w 80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3">
                    <a:moveTo>
                      <a:pt x="12" y="73"/>
                    </a:moveTo>
                    <a:lnTo>
                      <a:pt x="41" y="54"/>
                    </a:lnTo>
                    <a:lnTo>
                      <a:pt x="72" y="73"/>
                    </a:lnTo>
                    <a:lnTo>
                      <a:pt x="60" y="42"/>
                    </a:lnTo>
                    <a:lnTo>
                      <a:pt x="80" y="29"/>
                    </a:lnTo>
                    <a:lnTo>
                      <a:pt x="54" y="29"/>
                    </a:lnTo>
                    <a:lnTo>
                      <a:pt x="41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2" y="44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09" name="Freeform 89"/>
              <p:cNvSpPr>
                <a:spLocks/>
              </p:cNvSpPr>
              <p:nvPr/>
            </p:nvSpPr>
            <p:spPr bwMode="auto">
              <a:xfrm rot="29648">
                <a:off x="250979" y="2621929"/>
                <a:ext cx="8166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4"/>
                    </a:lnTo>
                    <a:lnTo>
                      <a:pt x="74" y="73"/>
                    </a:lnTo>
                    <a:lnTo>
                      <a:pt x="60" y="42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5" y="44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0" name="Freeform 90"/>
              <p:cNvSpPr>
                <a:spLocks/>
              </p:cNvSpPr>
              <p:nvPr/>
            </p:nvSpPr>
            <p:spPr bwMode="auto">
              <a:xfrm rot="29648">
                <a:off x="273143" y="2622125"/>
                <a:ext cx="9333" cy="6804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1" y="73"/>
                    </a:moveTo>
                    <a:lnTo>
                      <a:pt x="42" y="54"/>
                    </a:lnTo>
                    <a:lnTo>
                      <a:pt x="73" y="73"/>
                    </a:lnTo>
                    <a:lnTo>
                      <a:pt x="61" y="42"/>
                    </a:lnTo>
                    <a:lnTo>
                      <a:pt x="82" y="29"/>
                    </a:lnTo>
                    <a:lnTo>
                      <a:pt x="55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4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11" name="Freeform 91"/>
              <p:cNvSpPr>
                <a:spLocks/>
              </p:cNvSpPr>
              <p:nvPr/>
            </p:nvSpPr>
            <p:spPr bwMode="auto">
              <a:xfrm rot="29648">
                <a:off x="295308" y="2622317"/>
                <a:ext cx="9333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4"/>
                    </a:lnTo>
                    <a:lnTo>
                      <a:pt x="73" y="73"/>
                    </a:lnTo>
                    <a:lnTo>
                      <a:pt x="61" y="42"/>
                    </a:lnTo>
                    <a:lnTo>
                      <a:pt x="83" y="29"/>
                    </a:lnTo>
                    <a:lnTo>
                      <a:pt x="56" y="29"/>
                    </a:lnTo>
                    <a:lnTo>
                      <a:pt x="42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4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448" name="Group 119"/>
            <p:cNvGrpSpPr>
              <a:grpSpLocks/>
            </p:cNvGrpSpPr>
            <p:nvPr/>
          </p:nvGrpSpPr>
          <p:grpSpPr bwMode="auto">
            <a:xfrm>
              <a:off x="158" y="2823"/>
              <a:ext cx="408" cy="360"/>
              <a:chOff x="342900" y="4495800"/>
              <a:chExt cx="571500" cy="571500"/>
            </a:xfrm>
          </p:grpSpPr>
          <p:pic>
            <p:nvPicPr>
              <p:cNvPr id="18450" name="Picture 98" descr="DOE_Logo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5" t="11214" r="19601" b="12357"/>
              <a:stretch>
                <a:fillRect/>
              </a:stretch>
            </p:blipFill>
            <p:spPr bwMode="auto">
              <a:xfrm>
                <a:off x="419534" y="4579452"/>
                <a:ext cx="421473" cy="411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Donut 118"/>
              <p:cNvSpPr/>
              <p:nvPr/>
            </p:nvSpPr>
            <p:spPr>
              <a:xfrm>
                <a:off x="342900" y="4495800"/>
                <a:ext cx="571500" cy="571500"/>
              </a:xfrm>
              <a:prstGeom prst="donut">
                <a:avLst>
                  <a:gd name="adj" fmla="val 13758"/>
                </a:avLst>
              </a:prstGeom>
              <a:solidFill>
                <a:srgbClr val="8092A6"/>
              </a:solidFill>
              <a:ln>
                <a:solidFill>
                  <a:srgbClr val="7E92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8449" name="Picture 104" descr="nasaball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560"/>
              <a:ext cx="312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6" name="Picture 4" descr="LAT_cutaway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6169"/>
          <a:stretch>
            <a:fillRect/>
          </a:stretch>
        </p:blipFill>
        <p:spPr bwMode="auto">
          <a:xfrm>
            <a:off x="958850" y="3068638"/>
            <a:ext cx="3384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 flipV="1">
            <a:off x="3716338" y="3284538"/>
            <a:ext cx="2897187" cy="1141412"/>
          </a:xfrm>
          <a:prstGeom prst="straightConnector1">
            <a:avLst/>
          </a:prstGeom>
          <a:noFill/>
          <a:ln w="38100" algn="ctr">
            <a:solidFill>
              <a:srgbClr val="66FF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87" name="Text Box 91"/>
          <p:cNvSpPr txBox="1">
            <a:spLocks noChangeArrowheads="1"/>
          </p:cNvSpPr>
          <p:nvPr/>
        </p:nvSpPr>
        <p:spPr bwMode="auto">
          <a:xfrm>
            <a:off x="827088" y="333375"/>
            <a:ext cx="3600450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Large Area </a:t>
            </a:r>
          </a:p>
          <a:p>
            <a:pPr algn="ctr">
              <a:defRPr/>
            </a:pPr>
            <a:r>
              <a:rPr lang="fr-FR" altLang="fr-FR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Telescope</a:t>
            </a: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on </a:t>
            </a:r>
            <a:r>
              <a:rPr lang="fr-FR" altLang="fr-FR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board</a:t>
            </a: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Fermi</a:t>
            </a:r>
          </a:p>
          <a:p>
            <a:pPr algn="ctr">
              <a:defRPr/>
            </a:pPr>
            <a:r>
              <a:rPr lang="fr-FR" alt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satellite</a:t>
            </a:r>
          </a:p>
          <a:p>
            <a:pPr>
              <a:defRPr/>
            </a:pPr>
            <a:r>
              <a:rPr lang="en-US" alt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(launch: June 11, 2008)</a:t>
            </a:r>
            <a:endParaRPr lang="fr-FR" alt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9" name="Text Box 93"/>
          <p:cNvSpPr txBox="1">
            <a:spLocks noChangeArrowheads="1"/>
          </p:cNvSpPr>
          <p:nvPr/>
        </p:nvSpPr>
        <p:spPr bwMode="auto">
          <a:xfrm rot="-5400000">
            <a:off x="8231982" y="4901406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SimSun" pitchFamily="2" charset="-122"/>
              </a:rPr>
              <a:t>Crédit: NASA</a:t>
            </a:r>
          </a:p>
        </p:txBody>
      </p:sp>
      <p:sp>
        <p:nvSpPr>
          <p:cNvPr id="18440" name="Text Box 94"/>
          <p:cNvSpPr txBox="1">
            <a:spLocks noChangeArrowheads="1"/>
          </p:cNvSpPr>
          <p:nvPr/>
        </p:nvSpPr>
        <p:spPr bwMode="auto">
          <a:xfrm>
            <a:off x="2124075" y="2781300"/>
            <a:ext cx="2112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FF3300"/>
                </a:solidFill>
                <a:latin typeface="Symbol" pitchFamily="18" charset="2"/>
              </a:rPr>
              <a:t>g</a:t>
            </a:r>
            <a:r>
              <a:rPr lang="fr-FR" altLang="fr-FR" sz="1800" i="1">
                <a:solidFill>
                  <a:srgbClr val="FF3300"/>
                </a:solidFill>
                <a:latin typeface="SimSun" pitchFamily="2" charset="-122"/>
              </a:rPr>
              <a:t>   </a:t>
            </a:r>
            <a:r>
              <a:rPr lang="fr-FR" altLang="fr-FR" sz="1400" b="1" i="1">
                <a:solidFill>
                  <a:srgbClr val="FF3300"/>
                </a:solidFill>
                <a:latin typeface="SimSun" pitchFamily="2" charset="-122"/>
              </a:rPr>
              <a:t>incoming gamma ray</a:t>
            </a:r>
          </a:p>
        </p:txBody>
      </p:sp>
      <p:sp>
        <p:nvSpPr>
          <p:cNvPr id="18441" name="Text Box 95"/>
          <p:cNvSpPr txBox="1">
            <a:spLocks noChangeArrowheads="1"/>
          </p:cNvSpPr>
          <p:nvPr/>
        </p:nvSpPr>
        <p:spPr bwMode="auto">
          <a:xfrm>
            <a:off x="1855788" y="5991225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i="1">
                <a:solidFill>
                  <a:srgbClr val="FF3300"/>
                </a:solidFill>
                <a:latin typeface="SimSun" pitchFamily="2" charset="-122"/>
              </a:rPr>
              <a:t>e</a:t>
            </a:r>
            <a:r>
              <a:rPr lang="fr-FR" altLang="fr-FR" sz="1400" b="1" i="1" baseline="30000">
                <a:solidFill>
                  <a:srgbClr val="FF3300"/>
                </a:solidFill>
                <a:latin typeface="SimSun" pitchFamily="2" charset="-122"/>
              </a:rPr>
              <a:t>- </a:t>
            </a:r>
            <a:r>
              <a:rPr lang="fr-FR" altLang="fr-FR" sz="1400" b="1" i="1">
                <a:solidFill>
                  <a:srgbClr val="FF3300"/>
                </a:solidFill>
                <a:latin typeface="SimSun" pitchFamily="2" charset="-122"/>
              </a:rPr>
              <a:t>e</a:t>
            </a:r>
            <a:r>
              <a:rPr lang="fr-FR" altLang="fr-FR" sz="1400" b="1" i="1" baseline="30000">
                <a:solidFill>
                  <a:srgbClr val="FF3300"/>
                </a:solidFill>
                <a:latin typeface="SimSun" pitchFamily="2" charset="-122"/>
              </a:rPr>
              <a:t>+ </a:t>
            </a:r>
            <a:r>
              <a:rPr lang="fr-FR" altLang="fr-FR" sz="1400" b="1" i="1">
                <a:solidFill>
                  <a:srgbClr val="FF3300"/>
                </a:solidFill>
                <a:latin typeface="SimSun" pitchFamily="2" charset="-122"/>
              </a:rPr>
              <a:t>pair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asa.gov/images/content/245959main_launch-l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84" y="-99392"/>
            <a:ext cx="1039046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53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1676400" y="990600"/>
            <a:ext cx="6138863" cy="4114800"/>
            <a:chOff x="1104" y="432"/>
            <a:chExt cx="3867" cy="2592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104" y="720"/>
              <a:ext cx="3408" cy="23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2" name="Rectangle 4"/>
            <p:cNvSpPr>
              <a:spLocks noChangeArrowheads="1"/>
            </p:cNvSpPr>
            <p:nvPr/>
          </p:nvSpPr>
          <p:spPr bwMode="auto">
            <a:xfrm>
              <a:off x="2126" y="432"/>
              <a:ext cx="180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2000">
                  <a:solidFill>
                    <a:srgbClr val="D60D0D"/>
                  </a:solidFill>
                  <a:latin typeface="Symbol" pitchFamily="18" charset="2"/>
                </a:rPr>
                <a:t></a:t>
              </a:r>
            </a:p>
          </p:txBody>
        </p:sp>
        <p:sp>
          <p:nvSpPr>
            <p:cNvPr id="19463" name="Rectangle 5"/>
            <p:cNvSpPr>
              <a:spLocks noChangeArrowheads="1"/>
            </p:cNvSpPr>
            <p:nvPr/>
          </p:nvSpPr>
          <p:spPr bwMode="auto">
            <a:xfrm>
              <a:off x="1587" y="1154"/>
              <a:ext cx="1324" cy="1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4" name="Rectangle 6"/>
            <p:cNvSpPr>
              <a:spLocks noChangeArrowheads="1"/>
            </p:cNvSpPr>
            <p:nvPr/>
          </p:nvSpPr>
          <p:spPr bwMode="auto">
            <a:xfrm>
              <a:off x="1589" y="1349"/>
              <a:ext cx="1323" cy="1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5" name="Rectangle 7"/>
            <p:cNvSpPr>
              <a:spLocks noChangeArrowheads="1"/>
            </p:cNvSpPr>
            <p:nvPr/>
          </p:nvSpPr>
          <p:spPr bwMode="auto">
            <a:xfrm>
              <a:off x="1582" y="1554"/>
              <a:ext cx="1325" cy="1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6" name="Rectangle 8"/>
            <p:cNvSpPr>
              <a:spLocks noChangeArrowheads="1"/>
            </p:cNvSpPr>
            <p:nvPr/>
          </p:nvSpPr>
          <p:spPr bwMode="auto">
            <a:xfrm>
              <a:off x="1591" y="2185"/>
              <a:ext cx="1325" cy="1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7" name="Rectangle 9"/>
            <p:cNvSpPr>
              <a:spLocks noChangeArrowheads="1"/>
            </p:cNvSpPr>
            <p:nvPr/>
          </p:nvSpPr>
          <p:spPr bwMode="auto">
            <a:xfrm>
              <a:off x="1583" y="1760"/>
              <a:ext cx="1325" cy="1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8" name="Rectangle 10"/>
            <p:cNvSpPr>
              <a:spLocks noChangeArrowheads="1"/>
            </p:cNvSpPr>
            <p:nvPr/>
          </p:nvSpPr>
          <p:spPr bwMode="auto">
            <a:xfrm>
              <a:off x="1587" y="1976"/>
              <a:ext cx="1324" cy="14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69" name="Rectangle 11"/>
            <p:cNvSpPr>
              <a:spLocks noChangeArrowheads="1"/>
            </p:cNvSpPr>
            <p:nvPr/>
          </p:nvSpPr>
          <p:spPr bwMode="auto">
            <a:xfrm>
              <a:off x="1587" y="2331"/>
              <a:ext cx="1324" cy="279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70" name="Rectangle 12"/>
            <p:cNvSpPr>
              <a:spLocks noChangeArrowheads="1"/>
            </p:cNvSpPr>
            <p:nvPr/>
          </p:nvSpPr>
          <p:spPr bwMode="auto">
            <a:xfrm>
              <a:off x="2960" y="1033"/>
              <a:ext cx="60" cy="1292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71" name="Rectangle 13"/>
            <p:cNvSpPr>
              <a:spLocks noChangeArrowheads="1"/>
            </p:cNvSpPr>
            <p:nvPr/>
          </p:nvSpPr>
          <p:spPr bwMode="auto">
            <a:xfrm>
              <a:off x="1479" y="1037"/>
              <a:ext cx="56" cy="1288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72" name="Rectangle 14"/>
            <p:cNvSpPr>
              <a:spLocks noChangeArrowheads="1"/>
            </p:cNvSpPr>
            <p:nvPr/>
          </p:nvSpPr>
          <p:spPr bwMode="auto">
            <a:xfrm>
              <a:off x="1479" y="979"/>
              <a:ext cx="1541" cy="51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73" name="Line 15"/>
            <p:cNvSpPr>
              <a:spLocks noChangeShapeType="1"/>
            </p:cNvSpPr>
            <p:nvPr/>
          </p:nvSpPr>
          <p:spPr bwMode="auto">
            <a:xfrm>
              <a:off x="1584" y="1200"/>
              <a:ext cx="13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4" name="Line 16"/>
            <p:cNvSpPr>
              <a:spLocks noChangeShapeType="1"/>
            </p:cNvSpPr>
            <p:nvPr/>
          </p:nvSpPr>
          <p:spPr bwMode="auto">
            <a:xfrm>
              <a:off x="1598" y="1402"/>
              <a:ext cx="13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5" name="Line 17"/>
            <p:cNvSpPr>
              <a:spLocks noChangeShapeType="1"/>
            </p:cNvSpPr>
            <p:nvPr/>
          </p:nvSpPr>
          <p:spPr bwMode="auto">
            <a:xfrm>
              <a:off x="1601" y="1607"/>
              <a:ext cx="130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6" name="Line 18"/>
            <p:cNvSpPr>
              <a:spLocks noChangeShapeType="1"/>
            </p:cNvSpPr>
            <p:nvPr/>
          </p:nvSpPr>
          <p:spPr bwMode="auto">
            <a:xfrm>
              <a:off x="1602" y="1811"/>
              <a:ext cx="130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7" name="Line 19"/>
            <p:cNvSpPr>
              <a:spLocks noChangeShapeType="1"/>
            </p:cNvSpPr>
            <p:nvPr/>
          </p:nvSpPr>
          <p:spPr bwMode="auto">
            <a:xfrm>
              <a:off x="1593" y="2027"/>
              <a:ext cx="13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8" name="Line 20"/>
            <p:cNvSpPr>
              <a:spLocks noChangeShapeType="1"/>
            </p:cNvSpPr>
            <p:nvPr/>
          </p:nvSpPr>
          <p:spPr bwMode="auto">
            <a:xfrm>
              <a:off x="1596" y="2243"/>
              <a:ext cx="130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9" name="Line 21"/>
            <p:cNvSpPr>
              <a:spLocks noChangeShapeType="1"/>
            </p:cNvSpPr>
            <p:nvPr/>
          </p:nvSpPr>
          <p:spPr bwMode="auto">
            <a:xfrm flipH="1">
              <a:off x="2000" y="1569"/>
              <a:ext cx="213" cy="8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0" name="Line 22"/>
            <p:cNvSpPr>
              <a:spLocks noChangeShapeType="1"/>
            </p:cNvSpPr>
            <p:nvPr/>
          </p:nvSpPr>
          <p:spPr bwMode="auto">
            <a:xfrm>
              <a:off x="2224" y="1569"/>
              <a:ext cx="96" cy="8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1" name="Line 23"/>
            <p:cNvSpPr>
              <a:spLocks noChangeShapeType="1"/>
            </p:cNvSpPr>
            <p:nvPr/>
          </p:nvSpPr>
          <p:spPr bwMode="auto">
            <a:xfrm flipV="1">
              <a:off x="2213" y="716"/>
              <a:ext cx="80" cy="8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2" name="Rectangle 24"/>
            <p:cNvSpPr>
              <a:spLocks noChangeArrowheads="1"/>
            </p:cNvSpPr>
            <p:nvPr/>
          </p:nvSpPr>
          <p:spPr bwMode="auto">
            <a:xfrm>
              <a:off x="1710" y="2299"/>
              <a:ext cx="38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2000">
                  <a:solidFill>
                    <a:srgbClr val="FD0036"/>
                  </a:solidFill>
                  <a:latin typeface="Times New Roman" pitchFamily="18" charset="0"/>
                </a:rPr>
                <a:t>e</a:t>
              </a:r>
              <a:r>
                <a:rPr lang="en-US" altLang="fr-FR" sz="2000" b="1" baseline="30000">
                  <a:solidFill>
                    <a:srgbClr val="FD0036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9483" name="Rectangle 25"/>
            <p:cNvSpPr>
              <a:spLocks noChangeArrowheads="1"/>
            </p:cNvSpPr>
            <p:nvPr/>
          </p:nvSpPr>
          <p:spPr bwMode="auto">
            <a:xfrm>
              <a:off x="2295" y="2293"/>
              <a:ext cx="23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2000">
                  <a:solidFill>
                    <a:srgbClr val="FD0036"/>
                  </a:solidFill>
                  <a:latin typeface="Times New Roman" pitchFamily="18" charset="0"/>
                </a:rPr>
                <a:t>e</a:t>
              </a:r>
              <a:r>
                <a:rPr lang="en-US" altLang="fr-FR" sz="2000" b="1" baseline="30000">
                  <a:solidFill>
                    <a:srgbClr val="FD0036"/>
                  </a:solidFill>
                  <a:latin typeface="Times New Roman" pitchFamily="18" charset="0"/>
                </a:rPr>
                <a:t>–</a:t>
              </a:r>
            </a:p>
          </p:txBody>
        </p:sp>
        <p:sp>
          <p:nvSpPr>
            <p:cNvPr id="19484" name="Rectangle 26"/>
            <p:cNvSpPr>
              <a:spLocks noChangeArrowheads="1"/>
            </p:cNvSpPr>
            <p:nvPr/>
          </p:nvSpPr>
          <p:spPr bwMode="auto">
            <a:xfrm>
              <a:off x="3105" y="2295"/>
              <a:ext cx="1599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70000"/>
                </a:spcBef>
                <a:buFontTx/>
                <a:buChar char=" "/>
              </a:pPr>
              <a:r>
                <a:rPr lang="en-US" altLang="fr-FR" sz="1400" b="1">
                  <a:solidFill>
                    <a:srgbClr val="00279F"/>
                  </a:solidFill>
                </a:rPr>
                <a:t>Calorimeter  </a:t>
              </a:r>
            </a:p>
            <a:p>
              <a:pPr>
                <a:spcBef>
                  <a:spcPct val="0"/>
                </a:spcBef>
                <a:buFontTx/>
                <a:buChar char=" "/>
              </a:pPr>
              <a:r>
                <a:rPr lang="en-US" altLang="fr-FR" sz="1400" b="1">
                  <a:solidFill>
                    <a:srgbClr val="00279F"/>
                  </a:solidFill>
                </a:rPr>
                <a:t>(energy measurement)</a:t>
              </a:r>
            </a:p>
          </p:txBody>
        </p:sp>
        <p:sp>
          <p:nvSpPr>
            <p:cNvPr id="19485" name="Rectangle 27"/>
            <p:cNvSpPr>
              <a:spLocks noChangeArrowheads="1"/>
            </p:cNvSpPr>
            <p:nvPr/>
          </p:nvSpPr>
          <p:spPr bwMode="auto">
            <a:xfrm>
              <a:off x="3152" y="1715"/>
              <a:ext cx="141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solidFill>
                    <a:srgbClr val="00279F"/>
                  </a:solidFill>
                </a:rPr>
                <a:t>Particle Tracking Detectors</a:t>
              </a:r>
            </a:p>
          </p:txBody>
        </p:sp>
        <p:sp>
          <p:nvSpPr>
            <p:cNvPr id="19486" name="Line 28"/>
            <p:cNvSpPr>
              <a:spLocks noChangeShapeType="1"/>
            </p:cNvSpPr>
            <p:nvPr/>
          </p:nvSpPr>
          <p:spPr bwMode="auto">
            <a:xfrm>
              <a:off x="2832" y="1632"/>
              <a:ext cx="362" cy="1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7" name="Line 29"/>
            <p:cNvSpPr>
              <a:spLocks noChangeShapeType="1"/>
            </p:cNvSpPr>
            <p:nvPr/>
          </p:nvSpPr>
          <p:spPr bwMode="auto">
            <a:xfrm flipV="1">
              <a:off x="2880" y="912"/>
              <a:ext cx="284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8" name="Rectangle 30"/>
            <p:cNvSpPr>
              <a:spLocks noChangeArrowheads="1"/>
            </p:cNvSpPr>
            <p:nvPr/>
          </p:nvSpPr>
          <p:spPr bwMode="auto">
            <a:xfrm>
              <a:off x="3152" y="1334"/>
              <a:ext cx="1068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solidFill>
                    <a:srgbClr val="00279F"/>
                  </a:solidFill>
                </a:rPr>
                <a:t>Conversion Foil</a:t>
              </a:r>
            </a:p>
          </p:txBody>
        </p:sp>
        <p:sp>
          <p:nvSpPr>
            <p:cNvPr id="19489" name="Line 31"/>
            <p:cNvSpPr>
              <a:spLocks noChangeShapeType="1"/>
            </p:cNvSpPr>
            <p:nvPr/>
          </p:nvSpPr>
          <p:spPr bwMode="auto">
            <a:xfrm>
              <a:off x="2880" y="1344"/>
              <a:ext cx="305" cy="8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0" name="Line 32"/>
            <p:cNvSpPr>
              <a:spLocks noChangeShapeType="1"/>
            </p:cNvSpPr>
            <p:nvPr/>
          </p:nvSpPr>
          <p:spPr bwMode="auto">
            <a:xfrm>
              <a:off x="2856" y="2423"/>
              <a:ext cx="320" cy="1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1" name="Rectangle 33"/>
            <p:cNvSpPr>
              <a:spLocks noChangeArrowheads="1"/>
            </p:cNvSpPr>
            <p:nvPr/>
          </p:nvSpPr>
          <p:spPr bwMode="auto">
            <a:xfrm>
              <a:off x="3158" y="767"/>
              <a:ext cx="1813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solidFill>
                    <a:srgbClr val="00279F"/>
                  </a:solidFill>
                </a:rPr>
                <a:t>Anticoincidence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400" b="1">
                  <a:solidFill>
                    <a:srgbClr val="00279F"/>
                  </a:solidFill>
                </a:rPr>
                <a:t>Detector (background rejection)</a:t>
              </a:r>
            </a:p>
          </p:txBody>
        </p:sp>
        <p:sp>
          <p:nvSpPr>
            <p:cNvPr id="19492" name="Rectangle 34"/>
            <p:cNvSpPr>
              <a:spLocks noChangeArrowheads="1"/>
            </p:cNvSpPr>
            <p:nvPr/>
          </p:nvSpPr>
          <p:spPr bwMode="auto">
            <a:xfrm>
              <a:off x="1248" y="480"/>
              <a:ext cx="3359" cy="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493" name="Rectangle 35"/>
            <p:cNvSpPr>
              <a:spLocks noChangeArrowheads="1"/>
            </p:cNvSpPr>
            <p:nvPr/>
          </p:nvSpPr>
          <p:spPr bwMode="auto">
            <a:xfrm>
              <a:off x="2640" y="471"/>
              <a:ext cx="154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600" b="1" i="1">
                  <a:solidFill>
                    <a:schemeClr val="accent1"/>
                  </a:solidFill>
                  <a:latin typeface="Times New Roman" pitchFamily="18" charset="0"/>
                </a:rPr>
                <a:t>Pair-Conversion Telescope</a:t>
              </a:r>
            </a:p>
          </p:txBody>
        </p:sp>
      </p:grpSp>
      <p:sp>
        <p:nvSpPr>
          <p:cNvPr id="71716" name="Rectangle 36"/>
          <p:cNvSpPr>
            <a:spLocks noGrp="1" noChangeArrowheads="1"/>
          </p:cNvSpPr>
          <p:nvPr>
            <p:ph type="title"/>
          </p:nvPr>
        </p:nvSpPr>
        <p:spPr>
          <a:xfrm>
            <a:off x="44450" y="74613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Fermi Large Area Telescope (LAT)</a:t>
            </a:r>
          </a:p>
        </p:txBody>
      </p:sp>
      <p:sp>
        <p:nvSpPr>
          <p:cNvPr id="19460" name="Rectangle 37"/>
          <p:cNvSpPr>
            <a:spLocks noGrp="1" noChangeArrowheads="1"/>
          </p:cNvSpPr>
          <p:nvPr>
            <p:ph type="body" sz="half" idx="1"/>
          </p:nvPr>
        </p:nvSpPr>
        <p:spPr>
          <a:xfrm>
            <a:off x="479425" y="5229200"/>
            <a:ext cx="8382000" cy="1066800"/>
          </a:xfrm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fr-FR" sz="2400" i="1" dirty="0" smtClean="0">
                <a:latin typeface="Comic Sans MS" pitchFamily="66" charset="0"/>
              </a:rPr>
              <a:t>   </a:t>
            </a:r>
            <a:r>
              <a:rPr lang="en-US" altLang="fr-FR" sz="2400" i="1" dirty="0" smtClean="0"/>
              <a:t>Les photons gamma </a:t>
            </a:r>
            <a:r>
              <a:rPr lang="en-US" altLang="fr-FR" sz="2400" i="1" dirty="0" err="1" smtClean="0"/>
              <a:t>interagissent</a:t>
            </a:r>
            <a:r>
              <a:rPr lang="en-US" altLang="fr-FR" sz="2400" i="1" dirty="0" smtClean="0"/>
              <a:t> avec la </a:t>
            </a:r>
            <a:r>
              <a:rPr lang="en-US" altLang="fr-FR" sz="2400" i="1" dirty="0" err="1" smtClean="0"/>
              <a:t>matière</a:t>
            </a:r>
            <a:r>
              <a:rPr lang="en-US" altLang="fr-FR" sz="2400" i="1" dirty="0" smtClean="0"/>
              <a:t> par production de </a:t>
            </a:r>
            <a:r>
              <a:rPr lang="en-US" altLang="fr-FR" sz="2400" i="1" dirty="0" err="1" smtClean="0"/>
              <a:t>paires</a:t>
            </a:r>
            <a:r>
              <a:rPr lang="en-US" altLang="fr-FR" sz="2400" i="1" dirty="0" smtClean="0"/>
              <a:t> </a:t>
            </a:r>
            <a:r>
              <a:rPr lang="en-US" altLang="fr-FR" sz="2400" i="1" dirty="0" err="1" smtClean="0"/>
              <a:t>électron-positon</a:t>
            </a:r>
            <a:r>
              <a:rPr lang="en-US" altLang="fr-FR" sz="2400" i="1" dirty="0" smtClean="0"/>
              <a:t> (E=mc</a:t>
            </a:r>
            <a:r>
              <a:rPr lang="en-US" altLang="fr-FR" sz="2400" i="1" baseline="30000" dirty="0" smtClean="0"/>
              <a:t>2</a:t>
            </a:r>
            <a:r>
              <a:rPr lang="en-US" altLang="fr-FR" sz="2400" i="1" dirty="0" smtClean="0"/>
              <a:t>). Le LAT </a:t>
            </a:r>
            <a:r>
              <a:rPr lang="en-US" altLang="fr-FR" sz="2400" i="1" dirty="0" err="1" smtClean="0"/>
              <a:t>est</a:t>
            </a:r>
            <a:r>
              <a:rPr lang="en-US" altLang="fr-FR" sz="2400" i="1" dirty="0" smtClean="0"/>
              <a:t> un </a:t>
            </a:r>
            <a:r>
              <a:rPr lang="en-US" altLang="fr-FR" sz="2400" i="1" dirty="0" err="1" smtClean="0"/>
              <a:t>détecteur</a:t>
            </a:r>
            <a:r>
              <a:rPr lang="en-US" altLang="fr-FR" sz="2400" i="1" dirty="0" smtClean="0"/>
              <a:t> de </a:t>
            </a:r>
            <a:r>
              <a:rPr lang="en-US" altLang="fr-FR" sz="2400" i="1" dirty="0" err="1" smtClean="0"/>
              <a:t>particules</a:t>
            </a:r>
            <a:r>
              <a:rPr lang="en-US" altLang="fr-FR" sz="2400" i="1" dirty="0" smtClean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6408712" cy="864096"/>
          </a:xfrm>
        </p:spPr>
        <p:txBody>
          <a:bodyPr/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de la journée 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279301"/>
            <a:ext cx="8229600" cy="4525963"/>
          </a:xfrm>
        </p:spPr>
        <p:txBody>
          <a:bodyPr/>
          <a:lstStyle/>
          <a:p>
            <a:r>
              <a:rPr lang="fr-FR" sz="2400" b="1" dirty="0" smtClean="0"/>
              <a:t>Introduction</a:t>
            </a:r>
          </a:p>
          <a:p>
            <a:r>
              <a:rPr lang="fr-FR" sz="2400" b="1" dirty="0" smtClean="0"/>
              <a:t>Présentation </a:t>
            </a:r>
            <a:r>
              <a:rPr lang="fr-FR" sz="2400" b="1" dirty="0"/>
              <a:t>d</a:t>
            </a:r>
            <a:r>
              <a:rPr lang="fr-FR" sz="2400" b="1" dirty="0" smtClean="0"/>
              <a:t>es trous </a:t>
            </a:r>
            <a:r>
              <a:rPr lang="fr-FR" sz="2400" b="1" dirty="0"/>
              <a:t>n</a:t>
            </a:r>
            <a:r>
              <a:rPr lang="fr-FR" sz="2400" b="1" dirty="0" smtClean="0"/>
              <a:t>oirs (</a:t>
            </a:r>
            <a:r>
              <a:rPr lang="fr-FR" sz="2400" b="1" dirty="0" err="1" smtClean="0"/>
              <a:t>blazars</a:t>
            </a:r>
            <a:r>
              <a:rPr lang="fr-FR" sz="2400" b="1" dirty="0" smtClean="0"/>
              <a:t>, sursauts gamma) </a:t>
            </a:r>
          </a:p>
          <a:p>
            <a:r>
              <a:rPr lang="fr-FR" sz="2400" b="1" dirty="0" smtClean="0"/>
              <a:t>Présentation de l’astronomie en rayons </a:t>
            </a:r>
            <a:r>
              <a:rPr lang="fr-FR" sz="2400" b="1" dirty="0"/>
              <a:t>g</a:t>
            </a:r>
            <a:r>
              <a:rPr lang="fr-FR" sz="2400" b="1" dirty="0" smtClean="0"/>
              <a:t>amma</a:t>
            </a:r>
          </a:p>
          <a:p>
            <a:r>
              <a:rPr lang="fr-FR" sz="2400" b="1" dirty="0" smtClean="0"/>
              <a:t>Notions de flux et de luminosité</a:t>
            </a:r>
          </a:p>
          <a:p>
            <a:r>
              <a:rPr lang="fr-FR" sz="2400" b="1" dirty="0" smtClean="0"/>
              <a:t>Le télescope Fermi-LAT</a:t>
            </a:r>
          </a:p>
          <a:p>
            <a:r>
              <a:rPr lang="fr-FR" sz="2400" b="1" dirty="0" smtClean="0"/>
              <a:t>Les données du Fermi-LAT</a:t>
            </a:r>
          </a:p>
          <a:p>
            <a:r>
              <a:rPr lang="fr-FR" sz="2400" b="1" dirty="0" smtClean="0"/>
              <a:t>Création de cartes du ciel</a:t>
            </a:r>
          </a:p>
          <a:p>
            <a:r>
              <a:rPr lang="fr-FR" sz="2400" b="1" dirty="0" smtClean="0"/>
              <a:t>Etude d’une éruption de </a:t>
            </a:r>
            <a:r>
              <a:rPr lang="fr-FR" sz="2400" b="1" dirty="0" err="1" smtClean="0"/>
              <a:t>blazar</a:t>
            </a:r>
            <a:endParaRPr lang="fr-FR" sz="2400" b="1" dirty="0" smtClean="0"/>
          </a:p>
          <a:p>
            <a:r>
              <a:rPr lang="fr-FR" sz="2400" b="1" dirty="0" smtClean="0"/>
              <a:t>Etude d’un sursaut gamma</a:t>
            </a:r>
          </a:p>
          <a:p>
            <a:r>
              <a:rPr lang="fr-FR" sz="2400" b="1" dirty="0" smtClean="0"/>
              <a:t>Mise en commun des résultats </a:t>
            </a:r>
          </a:p>
          <a:p>
            <a:r>
              <a:rPr lang="fr-FR" sz="2400" b="1" dirty="0" err="1" smtClean="0"/>
              <a:t>Connection</a:t>
            </a:r>
            <a:r>
              <a:rPr lang="fr-FR" sz="2400" b="1" dirty="0" smtClean="0"/>
              <a:t> vidéo avec D.J. Thompson (NASA)  </a:t>
            </a:r>
            <a:endParaRPr lang="fr-FR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93" y="3492247"/>
            <a:ext cx="3515377" cy="23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79388"/>
            <a:ext cx="7820025" cy="6572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Photons gamma </a:t>
            </a:r>
            <a:r>
              <a:rPr lang="en-US" altLang="fr-F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dans</a:t>
            </a:r>
            <a:r>
              <a:rPr lang="en-US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 LAT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4288" y="5734050"/>
            <a:ext cx="8763001" cy="685800"/>
          </a:xfrm>
        </p:spPr>
        <p:txBody>
          <a:bodyPr lIns="0" rIns="0"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fr-FR" altLang="fr-FR" sz="1800" i="1" dirty="0" smtClean="0">
                <a:solidFill>
                  <a:srgbClr val="000000"/>
                </a:solidFill>
              </a:rPr>
              <a:t>      Les croix vertes indiquent les positions détectées des particules chargées, les lignes bleues indiquent les trajectoires reconstruites à partir des traces, et la ligne jaune montre la direction estimée du photon gamma. Les croix rouges indiquent les dépôts d'énergie détectés dans le calorimètre.</a:t>
            </a:r>
            <a:r>
              <a:rPr lang="fr-FR" altLang="fr-FR" sz="1800" i="1" dirty="0" smtClean="0"/>
              <a:t> </a:t>
            </a:r>
            <a:r>
              <a:rPr lang="en-US" altLang="fr-FR" sz="1800" i="1" dirty="0" smtClean="0"/>
              <a:t>	</a:t>
            </a:r>
          </a:p>
        </p:txBody>
      </p:sp>
      <p:pic>
        <p:nvPicPr>
          <p:cNvPr id="20484" name="Picture 4" descr="WiredAnimation-19185"/>
          <p:cNvPicPr>
            <a:picLocks noChangeAspect="1" noChangeArrowheads="1"/>
          </p:cNvPicPr>
          <p:nvPr/>
        </p:nvPicPr>
        <p:blipFill>
          <a:blip r:embed="rId3" cstate="email">
            <a:lum bright="4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162050"/>
            <a:ext cx="3884613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WiredAnimation-7280"/>
          <p:cNvPicPr>
            <a:picLocks noChangeAspect="1" noChangeArrowheads="1"/>
          </p:cNvPicPr>
          <p:nvPr/>
        </p:nvPicPr>
        <p:blipFill>
          <a:blip r:embed="rId4" cstate="email">
            <a:lum bright="4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1152525"/>
            <a:ext cx="38957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WiredAnimation-24601"/>
          <p:cNvPicPr>
            <a:picLocks noChangeAspect="1" noChangeArrowheads="1"/>
          </p:cNvPicPr>
          <p:nvPr/>
        </p:nvPicPr>
        <p:blipFill>
          <a:blip r:embed="rId5" cstate="email">
            <a:lum bright="4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388461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WiredAnimation-1698"/>
          <p:cNvPicPr>
            <a:picLocks noChangeAspect="1" noChangeArrowheads="1"/>
          </p:cNvPicPr>
          <p:nvPr/>
        </p:nvPicPr>
        <p:blipFill>
          <a:blip r:embed="rId6" cstate="email">
            <a:lum bright="4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3895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252413" y="-315913"/>
            <a:ext cx="9577388" cy="7561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98308" name="survey-tipped_30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27644"/>
            <a:ext cx="6516688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8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0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830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slac.stanford.edu/exp/glast/groups/canda/lat_Performance_files/gAeffEnergy_P8R2_SOURCE_V6fb_10MeV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72599"/>
            <a:ext cx="4773168" cy="32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lac.stanford.edu/exp/glast/groups/canda/lat_Performance_files/gAeffTheta_10000_P8R2_SOURCE_V6fb_10MeV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63"/>
            <a:ext cx="4773168" cy="32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8254" y="4216432"/>
            <a:ext cx="91759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Surface de collection </a:t>
            </a:r>
          </a:p>
          <a:p>
            <a:r>
              <a:rPr lang="fr-FR" sz="1600" dirty="0" smtClean="0"/>
              <a:t>Elle dépend de l’énergie (pourquoi?) et de l’angle que fait le rayon gamma avec l’axe du télescope.</a:t>
            </a:r>
          </a:p>
          <a:p>
            <a:r>
              <a:rPr lang="fr-FR" sz="1600" dirty="0" smtClean="0"/>
              <a:t>Si le détecteur était infiniment fin et enregistrait toute particule qui le touchait de manière uniforme, </a:t>
            </a:r>
          </a:p>
          <a:p>
            <a:r>
              <a:rPr lang="fr-FR" sz="1600" dirty="0" smtClean="0"/>
              <a:t>sa surface effective varierait comme le cosinus de l’angle.</a:t>
            </a:r>
          </a:p>
          <a:p>
            <a:endParaRPr lang="fr-FR" sz="1600" dirty="0"/>
          </a:p>
          <a:p>
            <a:r>
              <a:rPr lang="fr-FR" sz="1600" dirty="0" smtClean="0"/>
              <a:t>Résolution angulaire</a:t>
            </a:r>
            <a:endParaRPr lang="fr-FR" sz="1600" dirty="0"/>
          </a:p>
          <a:p>
            <a:r>
              <a:rPr lang="fr-FR" sz="1600" dirty="0" smtClean="0"/>
              <a:t>Une source ponctuelle dans le ciel ne l’est pas dans les données. Le télescope n’est  capable de </a:t>
            </a:r>
          </a:p>
          <a:p>
            <a:r>
              <a:rPr lang="fr-FR" sz="1600" dirty="0" smtClean="0"/>
              <a:t>mesurer la direction d’arrivée du photon qu’avec une certaine précision (« résolution angulaire »).</a:t>
            </a:r>
          </a:p>
          <a:p>
            <a:r>
              <a:rPr lang="fr-FR" sz="1600" dirty="0" smtClean="0"/>
              <a:t>Celle-ci est de l’ordre d’un degré à 100 MeV mais s’améliore avec l’énergie.  Les sources</a:t>
            </a:r>
          </a:p>
          <a:p>
            <a:r>
              <a:rPr lang="fr-FR" sz="1600" dirty="0"/>
              <a:t>p</a:t>
            </a:r>
            <a:r>
              <a:rPr lang="fr-FR" sz="1600" dirty="0" smtClean="0"/>
              <a:t>onctuelles apparaissent sous forme de taches plus ou moins étendues sur les cartes.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" y="981063"/>
            <a:ext cx="4656723" cy="315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1778" r="5162" b="6963"/>
          <a:stretch>
            <a:fillRect/>
          </a:stretch>
        </p:blipFill>
        <p:spPr bwMode="auto">
          <a:xfrm>
            <a:off x="107950" y="981075"/>
            <a:ext cx="9001125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979613" y="1889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116124" y="183690"/>
            <a:ext cx="72002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Serveur des données du Fermi-LAT à la NASA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données de Fermi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17573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Ouvrir un des fichiers de données hebdomadaires avec le programme </a:t>
            </a:r>
            <a:r>
              <a:rPr lang="fr-FR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fv</a:t>
            </a: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 (</a:t>
            </a:r>
            <a:r>
              <a:rPr lang="fr-FR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fits</a:t>
            </a: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fr-FR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viewer</a:t>
            </a:r>
            <a:r>
              <a:rPr lang="fr-FR" altLang="fr-FR" sz="2400" dirty="0" smtClean="0">
                <a:solidFill>
                  <a:srgbClr val="0033CC"/>
                </a:solidFill>
                <a:cs typeface="Times New Roman" pitchFamily="18" charset="0"/>
              </a:rPr>
              <a:t>)</a:t>
            </a:r>
            <a:endParaRPr lang="en-GB" altLang="fr-FR" sz="2400" dirty="0" smtClean="0">
              <a:solidFill>
                <a:srgbClr val="0033CC"/>
              </a:solidFill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"/>
            </a:pPr>
            <a:r>
              <a:rPr lang="en-GB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fv</a:t>
            </a:r>
            <a:r>
              <a:rPr lang="en-GB" altLang="fr-FR" sz="2400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GB" altLang="fr-FR" sz="2400" dirty="0" err="1" smtClean="0">
                <a:solidFill>
                  <a:srgbClr val="0033CC"/>
                </a:solidFill>
                <a:cs typeface="Times New Roman" pitchFamily="18" charset="0"/>
              </a:rPr>
              <a:t>fits_file</a:t>
            </a:r>
            <a:r>
              <a:rPr lang="en-GB" altLang="fr-FR" sz="2400" dirty="0" smtClean="0">
                <a:solidFill>
                  <a:srgbClr val="0033CC"/>
                </a:solidFill>
                <a:cs typeface="Times New Roman" pitchFamily="18" charset="0"/>
              </a:rPr>
              <a:t>/lat_photon_weekly_w074_p302_v001_filt.fits</a:t>
            </a:r>
            <a:endParaRPr lang="fr-FR" altLang="fr-FR" sz="2400" dirty="0" smtClean="0">
              <a:solidFill>
                <a:srgbClr val="0033CC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1" t="9651" r="20441" b="68533"/>
          <a:stretch>
            <a:fillRect/>
          </a:stretch>
        </p:blipFill>
        <p:spPr bwMode="auto">
          <a:xfrm>
            <a:off x="3132138" y="2276475"/>
            <a:ext cx="50212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9651" r="72649" b="34889"/>
          <a:stretch>
            <a:fillRect/>
          </a:stretch>
        </p:blipFill>
        <p:spPr bwMode="auto">
          <a:xfrm>
            <a:off x="2051050" y="2276475"/>
            <a:ext cx="1081088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5" t="29066" r="21265" b="9415"/>
          <a:stretch>
            <a:fillRect/>
          </a:stretch>
        </p:blipFill>
        <p:spPr bwMode="auto">
          <a:xfrm>
            <a:off x="3132138" y="3573463"/>
            <a:ext cx="55435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" y="1143000"/>
            <a:ext cx="9144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9497" y="5715000"/>
            <a:ext cx="8751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fond diffus est du à la production de rayons gamma par les particules du </a:t>
            </a:r>
          </a:p>
          <a:p>
            <a:r>
              <a:rPr lang="fr-FR" dirty="0" smtClean="0"/>
              <a:t>rayonnement cosmique qui </a:t>
            </a:r>
            <a:r>
              <a:rPr lang="fr-FR" dirty="0" err="1" smtClean="0"/>
              <a:t>intéragissent</a:t>
            </a:r>
            <a:r>
              <a:rPr lang="fr-FR" dirty="0" smtClean="0"/>
              <a:t> avec la matière (gaz, poussière) présente</a:t>
            </a:r>
          </a:p>
          <a:p>
            <a:r>
              <a:rPr lang="fr-FR" dirty="0"/>
              <a:t>d</a:t>
            </a:r>
            <a:r>
              <a:rPr lang="fr-FR" dirty="0" smtClean="0"/>
              <a:t>ans la Galaxie. Des sources ponctuelles sont également visibles.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43808" y="260648"/>
            <a:ext cx="3558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 ciel vu par Fermi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83568" y="908720"/>
            <a:ext cx="638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faite des photons de E&gt;1 </a:t>
            </a:r>
            <a:r>
              <a:rPr lang="fr-FR" dirty="0" err="1" smtClean="0"/>
              <a:t>GeV</a:t>
            </a:r>
            <a:r>
              <a:rPr lang="fr-FR" dirty="0" smtClean="0"/>
              <a:t> collectés pendant 4 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23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Créer une carte du ciel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908720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dirty="0" smtClean="0">
                <a:solidFill>
                  <a:srgbClr val="0033CC"/>
                </a:solidFill>
              </a:rPr>
              <a:t>&gt; </a:t>
            </a:r>
            <a:r>
              <a:rPr lang="fr-FR" altLang="fr-FR" dirty="0" err="1" smtClean="0">
                <a:solidFill>
                  <a:srgbClr val="0033CC"/>
                </a:solidFill>
              </a:rPr>
              <a:t>create_map</a:t>
            </a:r>
            <a:r>
              <a:rPr lang="fr-FR" altLang="fr-FR" dirty="0" smtClean="0">
                <a:solidFill>
                  <a:srgbClr val="0033CC"/>
                </a:solidFill>
              </a:rPr>
              <a:t>  #semaine (option)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altLang="fr-FR" dirty="0" smtClean="0">
                <a:solidFill>
                  <a:srgbClr val="0033CC"/>
                </a:solidFill>
              </a:rPr>
              <a:t>option= </a:t>
            </a:r>
            <a:r>
              <a:rPr lang="fr-FR" altLang="fr-FR" dirty="0" err="1" smtClean="0">
                <a:solidFill>
                  <a:srgbClr val="0033CC"/>
                </a:solidFill>
              </a:rPr>
              <a:t>cel</a:t>
            </a:r>
            <a:r>
              <a:rPr lang="fr-FR" altLang="fr-FR" dirty="0" smtClean="0">
                <a:solidFill>
                  <a:srgbClr val="0033CC"/>
                </a:solidFill>
              </a:rPr>
              <a:t>, gal, ait</a:t>
            </a:r>
            <a:r>
              <a:rPr lang="fr-FR" altLang="fr-FR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altLang="fr-FR" sz="2400" dirty="0" smtClean="0">
                <a:solidFill>
                  <a:srgbClr val="0033CC"/>
                </a:solidFill>
              </a:rPr>
              <a:t>Ex: </a:t>
            </a:r>
            <a:r>
              <a:rPr lang="fr-FR" altLang="fr-FR" sz="2400" dirty="0" err="1" smtClean="0">
                <a:solidFill>
                  <a:srgbClr val="0033CC"/>
                </a:solidFill>
              </a:rPr>
              <a:t>create_map</a:t>
            </a:r>
            <a:r>
              <a:rPr lang="fr-FR" altLang="fr-FR" sz="2400" dirty="0" smtClean="0">
                <a:solidFill>
                  <a:srgbClr val="0033CC"/>
                </a:solidFill>
              </a:rPr>
              <a:t> 129 ait</a:t>
            </a:r>
          </a:p>
        </p:txBody>
      </p:sp>
      <p:pic>
        <p:nvPicPr>
          <p:cNvPr id="25604" name="Picture 10" descr="3C454_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68008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17493"/>
            <a:ext cx="8435280" cy="4525963"/>
          </a:xfrm>
        </p:spPr>
        <p:txBody>
          <a:bodyPr/>
          <a:lstStyle/>
          <a:p>
            <a:r>
              <a:rPr lang="fr-FR" dirty="0" smtClean="0"/>
              <a:t>C’est le noyau actif de galaxie (</a:t>
            </a:r>
            <a:r>
              <a:rPr lang="fr-FR" dirty="0" err="1" smtClean="0"/>
              <a:t>blazar</a:t>
            </a:r>
            <a:r>
              <a:rPr lang="fr-FR" dirty="0" smtClean="0"/>
              <a:t>) le plus brillant détecté par le LAT, avec des éruptions spectaculaires.</a:t>
            </a:r>
          </a:p>
          <a:p>
            <a:r>
              <a:rPr lang="fr-FR" dirty="0" smtClean="0"/>
              <a:t>Il abrite un trou noir de 4 milliards de masse solaire. </a:t>
            </a:r>
          </a:p>
          <a:p>
            <a:r>
              <a:rPr lang="fr-FR" dirty="0" smtClean="0"/>
              <a:t>Il est  situé à une distance de 7.2 milliards d’année lumière </a:t>
            </a:r>
          </a:p>
          <a:p>
            <a:pPr marL="0" indent="0">
              <a:buNone/>
            </a:pPr>
            <a:r>
              <a:rPr lang="fr-FR" sz="2800" dirty="0" smtClean="0"/>
              <a:t>(décalage spectral=0.859).</a:t>
            </a:r>
          </a:p>
          <a:p>
            <a:r>
              <a:rPr lang="fr-FR" dirty="0" smtClean="0"/>
              <a:t>Ses coordonnées sont: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</a:t>
            </a:r>
            <a:r>
              <a:rPr lang="fr-FR" sz="2800" dirty="0" smtClean="0"/>
              <a:t>(RA, DEC)=(343.5°,16.15°) </a:t>
            </a:r>
            <a:endParaRPr lang="fr-FR" sz="2800" dirty="0"/>
          </a:p>
        </p:txBody>
      </p:sp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403648" y="885"/>
            <a:ext cx="6408712" cy="8640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 </a:t>
            </a:r>
            <a:r>
              <a:rPr lang="fr-FR" altLang="fr-FR" sz="32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blazar</a:t>
            </a:r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3C 454.3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43" y="4365104"/>
            <a:ext cx="2766708" cy="240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4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14185" r="20318" b="5815"/>
          <a:stretch/>
        </p:blipFill>
        <p:spPr bwMode="auto">
          <a:xfrm>
            <a:off x="1043608" y="1124744"/>
            <a:ext cx="7280143" cy="549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" y="498626"/>
            <a:ext cx="4736187" cy="618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3" t="50360" r="6975" b="10174"/>
          <a:stretch/>
        </p:blipFill>
        <p:spPr bwMode="auto">
          <a:xfrm>
            <a:off x="4772390" y="3890745"/>
            <a:ext cx="4258660" cy="211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72390" y="3899644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</a:t>
            </a:r>
            <a:r>
              <a:rPr lang="fr-FR" sz="1400" b="1" dirty="0" smtClean="0">
                <a:solidFill>
                  <a:schemeClr val="bg1"/>
                </a:solidFill>
              </a:rPr>
              <a:t>emaine 74</a:t>
            </a:r>
            <a:endParaRPr lang="fr-FR" sz="1400" b="1" dirty="0">
              <a:solidFill>
                <a:schemeClr val="bg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763231" y="1096919"/>
            <a:ext cx="4258660" cy="2115999"/>
            <a:chOff x="4763231" y="1096919"/>
            <a:chExt cx="4258660" cy="2115999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49" t="52405" r="12274" b="8038"/>
            <a:stretch/>
          </p:blipFill>
          <p:spPr bwMode="auto">
            <a:xfrm>
              <a:off x="4763706" y="1096919"/>
              <a:ext cx="4258185" cy="2115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4763231" y="1124744"/>
              <a:ext cx="1149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s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emaine 78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6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0" t="50056" r="12417" b="9463"/>
          <a:stretch/>
        </p:blipFill>
        <p:spPr bwMode="auto">
          <a:xfrm>
            <a:off x="5153674" y="4741795"/>
            <a:ext cx="3882822" cy="197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745" y="853365"/>
            <a:ext cx="878317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source du ciel est caractérisée par: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sa </a:t>
            </a:r>
            <a:r>
              <a:rPr lang="fr-FR" b="1" dirty="0" smtClean="0"/>
              <a:t>position</a:t>
            </a:r>
            <a:r>
              <a:rPr lang="fr-FR" dirty="0" smtClean="0"/>
              <a:t> dans le ciel (deux coordonnées, qui sont des angles équivalents aux </a:t>
            </a:r>
          </a:p>
          <a:p>
            <a:r>
              <a:rPr lang="fr-FR" dirty="0"/>
              <a:t>l</a:t>
            </a:r>
            <a:r>
              <a:rPr lang="fr-FR" dirty="0" smtClean="0"/>
              <a:t>ongitude et latitude sur Terre)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son </a:t>
            </a:r>
            <a:r>
              <a:rPr lang="fr-FR" b="1" dirty="0" smtClean="0"/>
              <a:t>flux</a:t>
            </a:r>
            <a:r>
              <a:rPr lang="fr-FR" dirty="0" smtClean="0"/>
              <a:t> (qui peut être variable dans le temps)</a:t>
            </a:r>
          </a:p>
          <a:p>
            <a:pPr marL="285750" indent="-285750">
              <a:buFontTx/>
              <a:buChar char="-"/>
            </a:pPr>
            <a:r>
              <a:rPr lang="fr-FR" dirty="0"/>
              <a:t>s</a:t>
            </a:r>
            <a:r>
              <a:rPr lang="fr-FR" dirty="0" smtClean="0"/>
              <a:t>a </a:t>
            </a:r>
            <a:r>
              <a:rPr lang="fr-FR" b="1" dirty="0">
                <a:solidFill>
                  <a:srgbClr val="000000"/>
                </a:solidFill>
              </a:rPr>
              <a:t>« densité de flux </a:t>
            </a:r>
            <a:r>
              <a:rPr lang="fr-FR" b="1" dirty="0" smtClean="0">
                <a:solidFill>
                  <a:srgbClr val="000000"/>
                </a:solidFill>
              </a:rPr>
              <a:t>» </a:t>
            </a:r>
            <a:r>
              <a:rPr lang="fr-FR" dirty="0" smtClean="0">
                <a:solidFill>
                  <a:srgbClr val="000000"/>
                </a:solidFill>
              </a:rPr>
              <a:t>appelé aussi </a:t>
            </a:r>
            <a:r>
              <a:rPr lang="fr-FR" b="1" dirty="0" smtClean="0"/>
              <a:t>« spectre », </a:t>
            </a:r>
            <a:r>
              <a:rPr lang="fr-FR" dirty="0" smtClean="0"/>
              <a:t>qui représente l’intensité des </a:t>
            </a:r>
          </a:p>
          <a:p>
            <a:r>
              <a:rPr lang="fr-FR" dirty="0" smtClean="0"/>
              <a:t>Différents rayonnements émis en fonction de leur énergie. C’est un flux par unité </a:t>
            </a:r>
          </a:p>
          <a:p>
            <a:r>
              <a:rPr lang="fr-FR" dirty="0" smtClean="0"/>
              <a:t>d’énergie.</a:t>
            </a:r>
            <a:r>
              <a:rPr lang="fr-FR" dirty="0"/>
              <a:t> </a:t>
            </a:r>
            <a:r>
              <a:rPr lang="fr-FR" dirty="0" smtClean="0"/>
              <a:t>Dans le domaine des rayons gamma, la </a:t>
            </a:r>
            <a:r>
              <a:rPr lang="fr-FR" b="1" dirty="0" smtClean="0"/>
              <a:t>densité de flux </a:t>
            </a:r>
            <a:r>
              <a:rPr lang="fr-FR" dirty="0" smtClean="0"/>
              <a:t>s’écrit le plus </a:t>
            </a:r>
          </a:p>
          <a:p>
            <a:r>
              <a:rPr lang="fr-FR" dirty="0" smtClean="0"/>
              <a:t>souvent comme </a:t>
            </a:r>
            <a:r>
              <a:rPr lang="fr-FR" b="1" dirty="0" smtClean="0"/>
              <a:t>N(E)=k E</a:t>
            </a:r>
            <a:r>
              <a:rPr lang="fr-FR" b="1" baseline="30000" dirty="0" smtClean="0"/>
              <a:t>-</a:t>
            </a:r>
            <a:r>
              <a:rPr lang="fr-FR" b="1" baseline="30000" dirty="0" smtClean="0">
                <a:latin typeface="Symbol" panose="05050102010706020507" pitchFamily="18" charset="2"/>
              </a:rPr>
              <a:t>a</a:t>
            </a:r>
            <a:r>
              <a:rPr lang="fr-FR" b="1" dirty="0" smtClean="0">
                <a:latin typeface="Symbol" panose="05050102010706020507" pitchFamily="18" charset="2"/>
              </a:rPr>
              <a:t> </a:t>
            </a:r>
            <a:r>
              <a:rPr lang="fr-FR" dirty="0" smtClean="0"/>
              <a:t>où k et </a:t>
            </a:r>
            <a:r>
              <a:rPr lang="fr-FR" dirty="0" smtClean="0">
                <a:latin typeface="Symbol" panose="05050102010706020507" pitchFamily="18" charset="2"/>
              </a:rPr>
              <a:t>a</a:t>
            </a:r>
            <a:r>
              <a:rPr lang="fr-FR" dirty="0" smtClean="0"/>
              <a:t> sont des constantes. </a:t>
            </a:r>
            <a:r>
              <a:rPr lang="fr-FR" dirty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/>
              <a:t>est  appelé </a:t>
            </a:r>
            <a:r>
              <a:rPr lang="fr-FR" b="1" dirty="0" smtClean="0"/>
              <a:t>l’indice </a:t>
            </a:r>
          </a:p>
          <a:p>
            <a:r>
              <a:rPr lang="fr-FR" b="1" dirty="0" smtClean="0"/>
              <a:t>spectral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Création d’une carte avec sélection (temps et position)</a:t>
            </a:r>
          </a:p>
          <a:p>
            <a:endParaRPr lang="fr-FR" dirty="0" smtClean="0"/>
          </a:p>
          <a:p>
            <a:r>
              <a:rPr lang="fr-FR" dirty="0" smtClean="0"/>
              <a:t>Explication de l’étalement des photons (résolution angulaire)</a:t>
            </a:r>
          </a:p>
          <a:p>
            <a:r>
              <a:rPr lang="fr-FR" dirty="0"/>
              <a:t>Utilisation des données en format csv pour reproduire la carte avec Excel </a:t>
            </a:r>
          </a:p>
          <a:p>
            <a:r>
              <a:rPr lang="fr-FR" dirty="0"/>
              <a:t>ou autre tableur utilisé par les élèves:</a:t>
            </a:r>
          </a:p>
          <a:p>
            <a:pPr marL="285750" indent="-285750">
              <a:buFontTx/>
              <a:buChar char="-"/>
            </a:pPr>
            <a:r>
              <a:rPr lang="fr-FR" dirty="0"/>
              <a:t>Nuage de points</a:t>
            </a:r>
          </a:p>
          <a:p>
            <a:pPr marL="285750" indent="-285750">
              <a:buFontTx/>
              <a:buChar char="-"/>
            </a:pPr>
            <a:r>
              <a:rPr lang="fr-FR" dirty="0"/>
              <a:t>Histogramme 2D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0" y="5013538"/>
            <a:ext cx="2136736" cy="183452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129092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 </a:t>
            </a:r>
            <a:r>
              <a:rPr lang="fr-FR" altLang="fr-FR" sz="32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blazar</a:t>
            </a:r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3C 454.3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8560"/>
            <a:ext cx="62182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trous noirs dans l’Univers</a:t>
            </a:r>
          </a:p>
        </p:txBody>
      </p:sp>
      <p:sp>
        <p:nvSpPr>
          <p:cNvPr id="3075" name="ZoneTexte 3"/>
          <p:cNvSpPr txBox="1">
            <a:spLocks noChangeArrowheads="1"/>
          </p:cNvSpPr>
          <p:nvPr/>
        </p:nvSpPr>
        <p:spPr bwMode="auto">
          <a:xfrm>
            <a:off x="251520" y="3973513"/>
            <a:ext cx="85298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2400" b="1" dirty="0"/>
              <a:t>Introduction sur les trous noirs</a:t>
            </a:r>
          </a:p>
          <a:p>
            <a:pPr eaLnBrk="1" hangingPunct="1">
              <a:spcBef>
                <a:spcPct val="0"/>
              </a:spcBef>
            </a:pPr>
            <a:endParaRPr lang="fr-FR" altLang="fr-FR" sz="2400" b="1" dirty="0"/>
          </a:p>
          <a:p>
            <a:pPr eaLnBrk="1" hangingPunct="1">
              <a:spcBef>
                <a:spcPct val="0"/>
              </a:spcBef>
            </a:pPr>
            <a:r>
              <a:rPr lang="fr-FR" altLang="fr-FR" sz="2400" b="1" dirty="0"/>
              <a:t>Les trous noirs à l’œuvre:  les noyaux actifs de </a:t>
            </a:r>
            <a:r>
              <a:rPr lang="fr-FR" altLang="fr-FR" sz="2400" b="1" dirty="0" smtClean="0"/>
              <a:t>galaxie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fr-FR" altLang="fr-FR" sz="2400" b="1" dirty="0"/>
              <a:t> </a:t>
            </a:r>
            <a:r>
              <a:rPr lang="fr-FR" altLang="fr-FR" sz="2400" b="1" dirty="0" smtClean="0"/>
              <a:t>   et </a:t>
            </a:r>
            <a:r>
              <a:rPr lang="fr-FR" altLang="fr-FR" sz="2400" b="1" dirty="0" err="1" smtClean="0"/>
              <a:t>blazars</a:t>
            </a:r>
            <a:endParaRPr lang="fr-FR" altLang="fr-FR" sz="2400" b="1" dirty="0"/>
          </a:p>
          <a:p>
            <a:pPr eaLnBrk="1" hangingPunct="1">
              <a:spcBef>
                <a:spcPct val="0"/>
              </a:spcBef>
            </a:pPr>
            <a:endParaRPr lang="fr-FR" altLang="fr-FR" sz="2400" b="1" dirty="0"/>
          </a:p>
          <a:p>
            <a:pPr eaLnBrk="1" hangingPunct="1">
              <a:spcBef>
                <a:spcPct val="0"/>
              </a:spcBef>
            </a:pPr>
            <a:r>
              <a:rPr lang="fr-FR" altLang="fr-FR" sz="2400" b="1" dirty="0"/>
              <a:t>La naissance d’un trou noir: un sursaut gamma</a:t>
            </a:r>
          </a:p>
        </p:txBody>
      </p:sp>
      <p:pic>
        <p:nvPicPr>
          <p:cNvPr id="3076" name="Picture 12" descr="trou-noi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8" y="981096"/>
            <a:ext cx="4029456" cy="263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20"/>
          <p:cNvGrpSpPr>
            <a:grpSpLocks/>
          </p:cNvGrpSpPr>
          <p:nvPr/>
        </p:nvGrpSpPr>
        <p:grpSpPr bwMode="auto">
          <a:xfrm>
            <a:off x="4810936" y="1052736"/>
            <a:ext cx="3312056" cy="2639544"/>
            <a:chOff x="1961" y="2840"/>
            <a:chExt cx="1301" cy="1256"/>
          </a:xfrm>
        </p:grpSpPr>
        <p:pic>
          <p:nvPicPr>
            <p:cNvPr id="3078" name="Picture 16" descr="boo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07"/>
            <a:stretch>
              <a:fillRect/>
            </a:stretch>
          </p:blipFill>
          <p:spPr bwMode="auto">
            <a:xfrm>
              <a:off x="1961" y="2840"/>
              <a:ext cx="1301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9" name="Rectangle 17"/>
            <p:cNvSpPr>
              <a:spLocks noChangeArrowheads="1"/>
            </p:cNvSpPr>
            <p:nvPr/>
          </p:nvSpPr>
          <p:spPr bwMode="auto">
            <a:xfrm>
              <a:off x="1972" y="3876"/>
              <a:ext cx="821" cy="20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904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Courbes de lumière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fr-FR" sz="2000" u="sng" dirty="0" err="1" smtClean="0"/>
              <a:t>create_light_curve</a:t>
            </a:r>
            <a:r>
              <a:rPr lang="en-US" altLang="fr-FR" sz="2000" u="sng" dirty="0" smtClean="0"/>
              <a:t> 128-129 lc_3454.txt 0 0 86400 343.5 16.15 5</a:t>
            </a:r>
          </a:p>
          <a:p>
            <a:pPr eaLnBrk="1" hangingPunct="1"/>
            <a:endParaRPr lang="fr-FR" altLang="fr-FR" dirty="0" smtClean="0"/>
          </a:p>
        </p:txBody>
      </p:sp>
      <p:pic>
        <p:nvPicPr>
          <p:cNvPr id="34820" name="Picture 4" descr="lc_3C_2w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3963988"/>
            <a:ext cx="424815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Flux_Time_Index_1day_1week_pap_MJD_v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9" b="49704"/>
          <a:stretch>
            <a:fillRect/>
          </a:stretch>
        </p:blipFill>
        <p:spPr bwMode="auto">
          <a:xfrm>
            <a:off x="611188" y="1484313"/>
            <a:ext cx="71294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Flux_Time_Index_1day_1week_pap_MJD_v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71" r="6459"/>
          <a:stretch>
            <a:fillRect/>
          </a:stretch>
        </p:blipFill>
        <p:spPr bwMode="auto">
          <a:xfrm>
            <a:off x="763588" y="3651250"/>
            <a:ext cx="71294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Line 7"/>
          <p:cNvSpPr>
            <a:spLocks noChangeShapeType="1"/>
          </p:cNvSpPr>
          <p:nvPr/>
        </p:nvSpPr>
        <p:spPr bwMode="auto">
          <a:xfrm flipH="1">
            <a:off x="4284663" y="3644900"/>
            <a:ext cx="115093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6372225" y="3644900"/>
            <a:ext cx="11525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5435600" y="1700213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6372225" y="1700213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48" y="3571058"/>
            <a:ext cx="5303520" cy="28346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2426" y="4643354"/>
            <a:ext cx="3863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Nombre de photons:    10215</a:t>
            </a:r>
          </a:p>
          <a:p>
            <a:r>
              <a:rPr lang="fr-FR" dirty="0" smtClean="0"/>
              <a:t>Exposition (S T): 1.65 x10 </a:t>
            </a:r>
            <a:r>
              <a:rPr lang="fr-FR" baseline="30000" dirty="0"/>
              <a:t>8</a:t>
            </a:r>
            <a:r>
              <a:rPr lang="fr-FR" dirty="0" smtClean="0"/>
              <a:t> cm</a:t>
            </a:r>
            <a:r>
              <a:rPr lang="fr-FR" baseline="30000" dirty="0" smtClean="0"/>
              <a:t>2</a:t>
            </a:r>
            <a:r>
              <a:rPr lang="fr-FR" dirty="0" smtClean="0"/>
              <a:t> s  </a:t>
            </a:r>
          </a:p>
          <a:p>
            <a:r>
              <a:rPr lang="fr-FR" dirty="0" smtClean="0"/>
              <a:t>Flux de photons: 6 x 10</a:t>
            </a:r>
            <a:r>
              <a:rPr lang="fr-FR" baseline="30000" dirty="0" smtClean="0"/>
              <a:t>-5</a:t>
            </a:r>
            <a:r>
              <a:rPr lang="fr-FR" dirty="0" smtClean="0"/>
              <a:t> ph cm</a:t>
            </a:r>
            <a:r>
              <a:rPr lang="fr-FR" baseline="30000" dirty="0" smtClean="0"/>
              <a:t>-2</a:t>
            </a:r>
            <a:r>
              <a:rPr lang="fr-FR" dirty="0" smtClean="0"/>
              <a:t> s</a:t>
            </a:r>
            <a:r>
              <a:rPr lang="fr-FR" baseline="30000" dirty="0" smtClean="0"/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9"/>
              <p:cNvSpPr txBox="1">
                <a:spLocks noChangeArrowheads="1"/>
              </p:cNvSpPr>
              <p:nvPr/>
            </p:nvSpPr>
            <p:spPr bwMode="auto">
              <a:xfrm>
                <a:off x="4993795" y="1430526"/>
                <a:ext cx="4150203" cy="2215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altLang="fr-FR" sz="1800" i="1" dirty="0" smtClean="0">
                          <a:latin typeface="Cambria Math"/>
                        </a:rPr>
                        <m:t>𝐹</m:t>
                      </m:r>
                      <m:r>
                        <a:rPr lang="fr-FR" altLang="fr-FR" sz="1800" i="1" baseline="-25000" dirty="0" err="1">
                          <a:latin typeface="Cambria Math"/>
                        </a:rPr>
                        <m:t>𝑝</m:t>
                      </m:r>
                      <m:r>
                        <a:rPr lang="fr-FR" altLang="fr-FR" sz="1800" i="1" dirty="0">
                          <a:latin typeface="Cambria Math"/>
                        </a:rPr>
                        <m:t>= </m:t>
                      </m:r>
                      <m:r>
                        <a:rPr lang="fr-FR" altLang="fr-FR" sz="1800" i="1" dirty="0">
                          <a:latin typeface="Cambria Math"/>
                        </a:rPr>
                        <m:t>𝑁</m:t>
                      </m:r>
                      <m:r>
                        <a:rPr lang="fr-FR" altLang="fr-FR" sz="1800" i="1" dirty="0">
                          <a:latin typeface="Cambria Math"/>
                        </a:rPr>
                        <m:t> / </m:t>
                      </m:r>
                      <m:r>
                        <a:rPr lang="fr-FR" altLang="fr-FR" sz="1800" i="1" dirty="0">
                          <a:latin typeface="Cambria Math"/>
                        </a:rPr>
                        <m:t>𝑆</m:t>
                      </m:r>
                      <m:r>
                        <a:rPr lang="fr-FR" altLang="fr-FR" sz="1800" i="1" dirty="0">
                          <a:latin typeface="Cambria Math"/>
                        </a:rPr>
                        <m:t> </m:t>
                      </m:r>
                      <m:r>
                        <a:rPr lang="fr-FR" altLang="fr-FR" sz="1800" i="1" dirty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fr-FR" altLang="fr-FR" sz="1800" dirty="0"/>
                  <a:t>  = Nombre de photons collectés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𝑆</m:t>
                    </m:r>
                  </m:oMath>
                </a14:m>
                <a:r>
                  <a:rPr lang="fr-FR" altLang="fr-FR" sz="1800" dirty="0"/>
                  <a:t>  = Surface de collection (</a:t>
                </a:r>
                <a:r>
                  <a:rPr lang="fr-FR" altLang="fr-FR" sz="1800" dirty="0" smtClean="0"/>
                  <a:t>cm</a:t>
                </a:r>
                <a:r>
                  <a:rPr lang="fr-FR" altLang="fr-FR" sz="1800" baseline="30000" dirty="0" smtClean="0"/>
                  <a:t>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𝑇</m:t>
                    </m:r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altLang="fr-FR" sz="1800" dirty="0"/>
                  <a:t> = Temps </a:t>
                </a:r>
                <a:r>
                  <a:rPr lang="fr-FR" altLang="fr-FR" sz="1800" dirty="0" smtClean="0"/>
                  <a:t>de collection </a:t>
                </a:r>
                <a:r>
                  <a:rPr lang="fr-FR" altLang="fr-FR" sz="1800" dirty="0"/>
                  <a:t>(s</a:t>
                </a:r>
                <a:r>
                  <a:rPr lang="fr-FR" altLang="fr-FR" sz="1800" dirty="0" smtClean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 smtClean="0"/>
                  <a:t>Le produit </a:t>
                </a:r>
                <a:r>
                  <a:rPr lang="fr-FR" altLang="fr-FR" sz="18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 T</a:t>
                </a:r>
                <a:r>
                  <a:rPr lang="fr-FR" altLang="fr-FR" sz="1800" dirty="0" smtClean="0"/>
                  <a:t> est appelé exposition.</a:t>
                </a: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baseline="30000" dirty="0"/>
              </a:p>
            </p:txBody>
          </p:sp>
        </mc:Choice>
        <mc:Fallback xmlns="">
          <p:sp>
            <p:nvSpPr>
              <p:cNvPr id="5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795" y="1430526"/>
                <a:ext cx="4150203" cy="2215991"/>
              </a:xfrm>
              <a:prstGeom prst="rect">
                <a:avLst/>
              </a:prstGeom>
              <a:blipFill rotWithShape="1">
                <a:blip r:embed="rId3"/>
                <a:stretch>
                  <a:fillRect l="-11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0" t="50056" r="12417" b="9414"/>
          <a:stretch/>
        </p:blipFill>
        <p:spPr bwMode="auto">
          <a:xfrm>
            <a:off x="525780" y="1430526"/>
            <a:ext cx="4046220" cy="205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129092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 </a:t>
            </a:r>
            <a:r>
              <a:rPr lang="fr-FR" altLang="fr-FR" sz="32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blazar</a:t>
            </a:r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3C 454.3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9315" y="3987255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create_exposure</a:t>
            </a:r>
            <a:r>
              <a:rPr lang="fr-FR" dirty="0"/>
              <a:t> 129 </a:t>
            </a:r>
            <a:r>
              <a:rPr lang="fr-FR" dirty="0" err="1" smtClean="0"/>
              <a:t>map</a:t>
            </a:r>
            <a:r>
              <a:rPr lang="fr-FR" dirty="0" smtClean="0"/>
              <a:t> </a:t>
            </a:r>
            <a:r>
              <a:rPr lang="fr-FR" dirty="0"/>
              <a:t>200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79315" y="827420"/>
            <a:ext cx="616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create_map</a:t>
            </a:r>
            <a:r>
              <a:rPr lang="fr-FR" dirty="0"/>
              <a:t> 129 ait 311731200 311990400 343.5 16.15 15</a:t>
            </a:r>
          </a:p>
        </p:txBody>
      </p:sp>
      <p:sp>
        <p:nvSpPr>
          <p:cNvPr id="2" name="Rectangle 1"/>
          <p:cNvSpPr/>
          <p:nvPr/>
        </p:nvSpPr>
        <p:spPr>
          <a:xfrm>
            <a:off x="2627784" y="4643354"/>
            <a:ext cx="864096" cy="297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116842" y="4956112"/>
            <a:ext cx="1675606" cy="297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140698" y="5253926"/>
            <a:ext cx="1927245" cy="297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7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7" t="16841" r="1013" b="4374"/>
          <a:stretch/>
        </p:blipFill>
        <p:spPr bwMode="auto">
          <a:xfrm>
            <a:off x="611188" y="2230831"/>
            <a:ext cx="7838331" cy="450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1188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Spectre en énergie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23528" y="857297"/>
            <a:ext cx="79286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r-FR" dirty="0" err="1" smtClean="0"/>
              <a:t>fit_spectrum</a:t>
            </a:r>
            <a:r>
              <a:rPr lang="fr-FR" dirty="0" smtClean="0"/>
              <a:t> 129</a:t>
            </a:r>
          </a:p>
          <a:p>
            <a:r>
              <a:rPr lang="fr-FR" sz="1600" dirty="0" smtClean="0"/>
              <a:t>Ajuster le flux et l’indice spectral pour obtenir une bonne reproduction des données</a:t>
            </a:r>
          </a:p>
          <a:p>
            <a:r>
              <a:rPr lang="fr-FR" sz="1600" dirty="0" smtClean="0"/>
              <a:t>L’écran de droite montre la distribution en énergie (haut) et l’exposition en fonction de</a:t>
            </a:r>
          </a:p>
          <a:p>
            <a:r>
              <a:rPr lang="fr-FR" sz="1600" dirty="0" smtClean="0"/>
              <a:t>l’énergie (bas) dont le produit donne le nombre de photons en fonction de l’énergie</a:t>
            </a:r>
          </a:p>
          <a:p>
            <a:r>
              <a:rPr lang="fr-FR" sz="1600" dirty="0" smtClean="0"/>
              <a:t>(à gauche).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758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7944" y="1263463"/>
            <a:ext cx="47884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Flux de photons: 6.5 </a:t>
            </a:r>
            <a:r>
              <a:rPr lang="fr-FR" dirty="0"/>
              <a:t>x 10</a:t>
            </a:r>
            <a:r>
              <a:rPr lang="fr-FR" baseline="30000" dirty="0"/>
              <a:t>-5</a:t>
            </a:r>
            <a:r>
              <a:rPr lang="fr-FR" dirty="0"/>
              <a:t> ph cm</a:t>
            </a:r>
            <a:r>
              <a:rPr lang="fr-FR" baseline="30000" dirty="0"/>
              <a:t>-2</a:t>
            </a:r>
            <a:r>
              <a:rPr lang="fr-FR" dirty="0"/>
              <a:t> </a:t>
            </a:r>
            <a:r>
              <a:rPr lang="fr-FR" dirty="0" smtClean="0"/>
              <a:t>s</a:t>
            </a:r>
            <a:r>
              <a:rPr lang="fr-FR" baseline="30000" dirty="0" smtClean="0"/>
              <a:t>-1</a:t>
            </a:r>
            <a:endParaRPr lang="fr-FR" dirty="0" smtClean="0"/>
          </a:p>
          <a:p>
            <a:r>
              <a:rPr lang="fr-FR" dirty="0" smtClean="0"/>
              <a:t>Indice spectral (</a:t>
            </a:r>
            <a:r>
              <a:rPr lang="fr-FR" dirty="0" smtClean="0">
                <a:latin typeface="Symbol" panose="05050102010706020507" pitchFamily="18" charset="2"/>
              </a:rPr>
              <a:t>a</a:t>
            </a:r>
            <a:r>
              <a:rPr lang="fr-FR" dirty="0" smtClean="0"/>
              <a:t>): 2.3</a:t>
            </a:r>
          </a:p>
          <a:p>
            <a:r>
              <a:rPr lang="fr-FR" dirty="0" smtClean="0"/>
              <a:t>Energie moyenne:  433 MeV</a:t>
            </a:r>
          </a:p>
          <a:p>
            <a:r>
              <a:rPr lang="fr-FR" dirty="0" smtClean="0"/>
              <a:t>Flux d’énergie:   4.5 x10</a:t>
            </a:r>
            <a:r>
              <a:rPr lang="fr-FR" baseline="30000" dirty="0" smtClean="0"/>
              <a:t>-15</a:t>
            </a:r>
            <a:r>
              <a:rPr lang="fr-FR" dirty="0" smtClean="0"/>
              <a:t> W cm</a:t>
            </a:r>
            <a:r>
              <a:rPr lang="fr-FR" baseline="30000" dirty="0" smtClean="0"/>
              <a:t>-2</a:t>
            </a:r>
            <a:r>
              <a:rPr lang="fr-FR" dirty="0" smtClean="0"/>
              <a:t>   </a:t>
            </a:r>
          </a:p>
          <a:p>
            <a:r>
              <a:rPr lang="fr-FR" dirty="0" smtClean="0"/>
              <a:t>Distance de luminosité: 1.7 10</a:t>
            </a:r>
            <a:r>
              <a:rPr lang="fr-FR" baseline="30000" dirty="0" smtClean="0"/>
              <a:t>28</a:t>
            </a:r>
            <a:r>
              <a:rPr lang="fr-FR" dirty="0" smtClean="0"/>
              <a:t> cm  </a:t>
            </a:r>
          </a:p>
          <a:p>
            <a:r>
              <a:rPr lang="fr-FR" dirty="0" smtClean="0"/>
              <a:t>Luminosité: 1.6 10</a:t>
            </a:r>
            <a:r>
              <a:rPr lang="fr-FR" baseline="30000" dirty="0" smtClean="0"/>
              <a:t>43</a:t>
            </a:r>
            <a:r>
              <a:rPr lang="fr-FR" dirty="0" smtClean="0"/>
              <a:t> W (=</a:t>
            </a:r>
            <a:r>
              <a:rPr lang="fr-FR" dirty="0"/>
              <a:t>1.6 </a:t>
            </a:r>
            <a:r>
              <a:rPr lang="fr-FR" dirty="0" smtClean="0"/>
              <a:t>10</a:t>
            </a:r>
            <a:r>
              <a:rPr lang="fr-FR" baseline="30000" dirty="0" smtClean="0"/>
              <a:t>50</a:t>
            </a:r>
            <a:r>
              <a:rPr lang="fr-FR" dirty="0" smtClean="0"/>
              <a:t> erg s</a:t>
            </a:r>
            <a:r>
              <a:rPr lang="fr-FR" baseline="30000" dirty="0" smtClean="0"/>
              <a:t>-1</a:t>
            </a:r>
            <a:r>
              <a:rPr lang="fr-FR" dirty="0" smtClean="0"/>
              <a:t>)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C’est-à-dire autant que 3 millions de galaxies</a:t>
            </a:r>
          </a:p>
          <a:p>
            <a:r>
              <a:rPr lang="fr-FR" dirty="0">
                <a:solidFill>
                  <a:srgbClr val="FF0000"/>
                </a:solidFill>
              </a:rPr>
              <a:t>c</a:t>
            </a:r>
            <a:r>
              <a:rPr lang="fr-FR" dirty="0" smtClean="0">
                <a:solidFill>
                  <a:srgbClr val="FF0000"/>
                </a:solidFill>
              </a:rPr>
              <a:t>omme la Voie Lactée!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9"/>
              <p:cNvSpPr txBox="1">
                <a:spLocks noChangeArrowheads="1"/>
              </p:cNvSpPr>
              <p:nvPr/>
            </p:nvSpPr>
            <p:spPr bwMode="auto">
              <a:xfrm>
                <a:off x="4932040" y="985366"/>
                <a:ext cx="4150203" cy="5539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altLang="fr-FR" sz="1800" i="1" dirty="0" smtClean="0">
                          <a:latin typeface="Cambria Math"/>
                        </a:rPr>
                        <m:t>𝐹</m:t>
                      </m:r>
                      <m:r>
                        <a:rPr lang="fr-FR" altLang="fr-FR" sz="1800" i="1" baseline="-25000" dirty="0" err="1">
                          <a:latin typeface="Cambria Math"/>
                        </a:rPr>
                        <m:t>𝑝</m:t>
                      </m:r>
                      <m:r>
                        <a:rPr lang="fr-FR" altLang="fr-FR" sz="1800" i="1" dirty="0">
                          <a:latin typeface="Cambria Math"/>
                        </a:rPr>
                        <m:t>= </m:t>
                      </m:r>
                      <m:r>
                        <a:rPr lang="fr-FR" altLang="fr-FR" sz="1800" i="1" dirty="0">
                          <a:latin typeface="Cambria Math"/>
                        </a:rPr>
                        <m:t>𝑁</m:t>
                      </m:r>
                      <m:r>
                        <a:rPr lang="fr-FR" altLang="fr-FR" sz="1800" i="1" dirty="0">
                          <a:latin typeface="Cambria Math"/>
                        </a:rPr>
                        <m:t> / </m:t>
                      </m:r>
                      <m:r>
                        <a:rPr lang="fr-FR" altLang="fr-FR" sz="1800" i="1" dirty="0">
                          <a:latin typeface="Cambria Math"/>
                        </a:rPr>
                        <m:t>𝑆</m:t>
                      </m:r>
                      <m:r>
                        <a:rPr lang="fr-FR" altLang="fr-FR" sz="1800" i="1" dirty="0">
                          <a:latin typeface="Cambria Math"/>
                        </a:rPr>
                        <m:t> </m:t>
                      </m:r>
                      <m:r>
                        <a:rPr lang="fr-FR" altLang="fr-FR" sz="1800" i="1" dirty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fr-FR" altLang="fr-FR" sz="1800" dirty="0"/>
                  <a:t>  = Nombre de photons collectés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𝑆</m:t>
                    </m:r>
                  </m:oMath>
                </a14:m>
                <a:r>
                  <a:rPr lang="fr-FR" altLang="fr-FR" sz="1800" dirty="0"/>
                  <a:t>  = Surface de collection (</a:t>
                </a:r>
                <a:r>
                  <a:rPr lang="fr-FR" altLang="fr-FR" sz="1800" dirty="0" smtClean="0"/>
                  <a:t>cm</a:t>
                </a:r>
                <a:r>
                  <a:rPr lang="fr-FR" altLang="fr-FR" sz="1800" baseline="30000" dirty="0" smtClean="0"/>
                  <a:t>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𝑇</m:t>
                    </m:r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altLang="fr-FR" sz="1800" dirty="0"/>
                  <a:t> = Temps </a:t>
                </a:r>
                <a:r>
                  <a:rPr lang="fr-FR" altLang="fr-FR" sz="1800" dirty="0" smtClean="0"/>
                  <a:t>de collection </a:t>
                </a:r>
                <a:r>
                  <a:rPr lang="fr-FR" altLang="fr-FR" sz="1800" dirty="0"/>
                  <a:t>(s)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altLang="fr-FR" sz="1800" i="1" dirty="0" smtClean="0">
                          <a:latin typeface="Cambria Math"/>
                        </a:rPr>
                        <m:t>𝐹</m:t>
                      </m:r>
                      <m:r>
                        <a:rPr lang="fr-FR" altLang="fr-FR" sz="1800" i="1" baseline="-25000" dirty="0">
                          <a:latin typeface="Cambria Math"/>
                        </a:rPr>
                        <m:t>𝐸</m:t>
                      </m:r>
                      <m:r>
                        <a:rPr lang="fr-FR" altLang="fr-FR" sz="1800" i="1" dirty="0">
                          <a:latin typeface="Cambria Math"/>
                        </a:rPr>
                        <m:t>= </m:t>
                      </m:r>
                      <m:r>
                        <a:rPr lang="fr-FR" altLang="fr-FR" sz="1800" i="1" dirty="0" err="1">
                          <a:latin typeface="Cambria Math"/>
                        </a:rPr>
                        <m:t>𝐹</m:t>
                      </m:r>
                      <m:r>
                        <a:rPr lang="fr-FR" altLang="fr-FR" sz="1800" i="1" baseline="-25000" dirty="0" err="1">
                          <a:latin typeface="Cambria Math"/>
                        </a:rPr>
                        <m:t>𝑝</m:t>
                      </m:r>
                      <m:r>
                        <a:rPr lang="fr-FR" altLang="fr-FR" sz="1800" i="1" dirty="0">
                          <a:latin typeface="Cambria Math"/>
                        </a:rPr>
                        <m:t> </m:t>
                      </m:r>
                      <m:r>
                        <a:rPr lang="fr-FR" altLang="fr-FR" sz="1800" i="1" dirty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latin typeface="Cambria Math"/>
                      </a:rPr>
                      <m:t>𝐸</m:t>
                    </m:r>
                  </m:oMath>
                </a14:m>
                <a:r>
                  <a:rPr lang="fr-FR" altLang="fr-FR" sz="1800" dirty="0"/>
                  <a:t>= Flux d’énergie (W cm</a:t>
                </a:r>
                <a:r>
                  <a:rPr lang="fr-FR" altLang="fr-FR" sz="1800" baseline="30000" dirty="0"/>
                  <a:t>-2</a:t>
                </a:r>
                <a:r>
                  <a:rPr lang="fr-FR" altLang="fr-FR" sz="1800" dirty="0"/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𝐸</m:t>
                    </m:r>
                  </m:oMath>
                </a14:m>
                <a:r>
                  <a:rPr lang="fr-FR" altLang="fr-FR" sz="1800" dirty="0"/>
                  <a:t> = énergie moyenne des photons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/>
                  <a:t>1 MeV= 1.6 10</a:t>
                </a:r>
                <a:r>
                  <a:rPr lang="fr-FR" altLang="fr-FR" sz="1800" baseline="30000" dirty="0"/>
                  <a:t>-13</a:t>
                </a:r>
                <a:r>
                  <a:rPr lang="fr-FR" altLang="fr-FR" sz="1800" dirty="0"/>
                  <a:t> J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 smtClean="0"/>
                  <a:t>                    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𝐿</m:t>
                    </m:r>
                    <m:r>
                      <a:rPr lang="fr-FR" altLang="fr-FR" sz="1800" i="1" dirty="0" smtClean="0">
                        <a:latin typeface="Cambria Math"/>
                      </a:rPr>
                      <m:t> = 4 </m:t>
                    </m:r>
                  </m:oMath>
                </a14:m>
                <a:r>
                  <a:rPr lang="fr-FR" altLang="fr-FR" sz="1800" dirty="0" smtClean="0">
                    <a:latin typeface="Symbol" panose="05050102010706020507" pitchFamily="18" charset="2"/>
                  </a:rPr>
                  <a:t>p</a:t>
                </a: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 </m:t>
                    </m:r>
                    <m:r>
                      <a:rPr lang="fr-FR" altLang="fr-FR" sz="1800" i="1" dirty="0" smtClean="0">
                        <a:latin typeface="Cambria Math"/>
                      </a:rPr>
                      <m:t>𝑑</m:t>
                    </m:r>
                    <m:r>
                      <a:rPr lang="fr-FR" altLang="fr-FR" sz="1800" i="1" baseline="30000" dirty="0">
                        <a:latin typeface="Cambria Math"/>
                      </a:rPr>
                      <m:t>2</m:t>
                    </m:r>
                    <m:r>
                      <a:rPr lang="fr-FR" altLang="fr-FR" sz="1800" i="1" dirty="0">
                        <a:latin typeface="Cambria Math"/>
                      </a:rPr>
                      <m:t> </m:t>
                    </m:r>
                    <m:r>
                      <a:rPr lang="fr-FR" altLang="fr-FR" sz="1800" i="1" dirty="0">
                        <a:solidFill>
                          <a:srgbClr val="000000"/>
                        </a:solidFill>
                        <a:latin typeface="Cambria Math"/>
                      </a:rPr>
                      <m:t>𝐹</m:t>
                    </m:r>
                    <m:r>
                      <a:rPr lang="fr-FR" altLang="fr-FR" sz="1800" i="1" baseline="-25000" dirty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fr-FR" altLang="fr-FR" sz="1800" i="1" dirty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fr-FR" altLang="fr-FR" sz="1800" dirty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latin typeface="Cambria Math"/>
                      </a:rPr>
                      <m:t>𝐿</m:t>
                    </m:r>
                  </m:oMath>
                </a14:m>
                <a:r>
                  <a:rPr lang="fr-FR" altLang="fr-FR" sz="1800" dirty="0"/>
                  <a:t> = Luminosité  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(W)</a:t>
                </a:r>
                <a:endParaRPr lang="fr-FR" altLang="fr-FR" sz="1800" baseline="300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fr-FR" altLang="fr-FR" sz="18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fr-FR" altLang="fr-FR" sz="1800" dirty="0">
                    <a:solidFill>
                      <a:srgbClr val="000000"/>
                    </a:solidFill>
                  </a:rPr>
                  <a:t> = distance (cm)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>
                    <a:solidFill>
                      <a:srgbClr val="000000"/>
                    </a:solidFill>
                  </a:rPr>
                  <a:t>Luminosité du Soleil: 4 10</a:t>
                </a:r>
                <a:r>
                  <a:rPr lang="fr-FR" altLang="fr-FR" sz="1800" baseline="30000" dirty="0">
                    <a:solidFill>
                      <a:srgbClr val="000000"/>
                    </a:solidFill>
                  </a:rPr>
                  <a:t>26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 W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dirty="0">
                    <a:solidFill>
                      <a:srgbClr val="000000"/>
                    </a:solidFill>
                  </a:rPr>
                  <a:t>Luminosité de la Voie Lactée: 5 10</a:t>
                </a:r>
                <a:r>
                  <a:rPr lang="fr-FR" altLang="fr-FR" sz="1800" baseline="30000" dirty="0">
                    <a:solidFill>
                      <a:srgbClr val="000000"/>
                    </a:solidFill>
                  </a:rPr>
                  <a:t>36</a:t>
                </a:r>
                <a:r>
                  <a:rPr lang="fr-FR" altLang="fr-FR" sz="1800" dirty="0">
                    <a:solidFill>
                      <a:srgbClr val="000000"/>
                    </a:solidFill>
                  </a:rPr>
                  <a:t> W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dirty="0">
                  <a:solidFill>
                    <a:srgbClr val="00000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 baseline="30000" dirty="0"/>
              </a:p>
            </p:txBody>
          </p:sp>
        </mc:Choice>
        <mc:Fallback xmlns="">
          <p:sp>
            <p:nvSpPr>
              <p:cNvPr id="5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040" y="985366"/>
                <a:ext cx="4150203" cy="5539978"/>
              </a:xfrm>
              <a:prstGeom prst="rect">
                <a:avLst/>
              </a:prstGeom>
              <a:blipFill rotWithShape="1">
                <a:blip r:embed="rId3"/>
                <a:stretch>
                  <a:fillRect l="-1175" r="-10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129092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Luminosité du </a:t>
            </a:r>
            <a:r>
              <a:rPr lang="fr-FR" altLang="fr-FR" sz="32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blazar</a:t>
            </a:r>
            <a:r>
              <a:rPr lang="fr-FR" altLang="fr-FR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3C 454.3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201587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Équation" r:id="rId4" imgW="114120" imgH="215640" progId="Equation.3">
                  <p:embed/>
                </p:oleObj>
              </mc:Choice>
              <mc:Fallback>
                <p:oleObj name="Équation" r:id="rId4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97944" y="4357541"/>
            <a:ext cx="4878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En réalité, la source ne rayonne pas  </a:t>
            </a:r>
          </a:p>
          <a:p>
            <a:r>
              <a:rPr lang="fr-FR" i="1" dirty="0" smtClean="0"/>
              <a:t>uniformément dans toute les directions, mais</a:t>
            </a:r>
          </a:p>
          <a:p>
            <a:r>
              <a:rPr lang="fr-FR" i="1" dirty="0" smtClean="0"/>
              <a:t>seulement dans un cône de 5° d’ouverture.</a:t>
            </a:r>
            <a:endParaRPr lang="fr-FR" i="1" dirty="0"/>
          </a:p>
        </p:txBody>
      </p:sp>
      <p:sp>
        <p:nvSpPr>
          <p:cNvPr id="14" name="Rectangle 13"/>
          <p:cNvSpPr/>
          <p:nvPr/>
        </p:nvSpPr>
        <p:spPr>
          <a:xfrm>
            <a:off x="108660" y="2960947"/>
            <a:ext cx="4607356" cy="610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3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5924" r="42" b="8405"/>
          <a:stretch/>
        </p:blipFill>
        <p:spPr bwMode="auto">
          <a:xfrm>
            <a:off x="179511" y="1124744"/>
            <a:ext cx="8851963" cy="43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r="20823" b="5207"/>
          <a:stretch/>
        </p:blipFill>
        <p:spPr bwMode="auto">
          <a:xfrm>
            <a:off x="323528" y="908720"/>
            <a:ext cx="6296629" cy="541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 sursaut gamma 080916C</a:t>
            </a:r>
          </a:p>
        </p:txBody>
      </p:sp>
    </p:spTree>
    <p:extLst>
      <p:ext uri="{BB962C8B-B14F-4D97-AF65-F5344CB8AC3E}">
        <p14:creationId xmlns:p14="http://schemas.microsoft.com/office/powerpoint/2010/main" val="211612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13465" r="30552" b="14029"/>
          <a:stretch/>
        </p:blipFill>
        <p:spPr bwMode="auto">
          <a:xfrm>
            <a:off x="558459" y="2232299"/>
            <a:ext cx="7901973" cy="486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8" t="84814" r="34193" b="10744"/>
          <a:stretch/>
        </p:blipFill>
        <p:spPr bwMode="auto">
          <a:xfrm>
            <a:off x="487851" y="889030"/>
            <a:ext cx="8656149" cy="59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824" y="1477425"/>
            <a:ext cx="775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http://www.sciencemag.org/cgi/rapidpdf/323/5922/1688?ijkey=FM8C.rv8K96z2&amp;keytype=ref&amp;siteid=sci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 sursaut gamma 080916C</a:t>
            </a:r>
          </a:p>
        </p:txBody>
      </p:sp>
    </p:spTree>
    <p:extLst>
      <p:ext uri="{BB962C8B-B14F-4D97-AF65-F5344CB8AC3E}">
        <p14:creationId xmlns:p14="http://schemas.microsoft.com/office/powerpoint/2010/main" val="21503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755576" y="1216025"/>
            <a:ext cx="79496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1800" dirty="0" err="1" smtClean="0"/>
              <a:t>create_map</a:t>
            </a:r>
            <a:r>
              <a:rPr lang="fr-FR" altLang="fr-FR" sz="1800" dirty="0" smtClean="0"/>
              <a:t> </a:t>
            </a:r>
            <a:r>
              <a:rPr lang="fr-FR" altLang="fr-FR" sz="1800" dirty="0"/>
              <a:t>15 ait 243216700 243217000 120 -56 20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altLang="fr-FR" sz="1800" dirty="0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800" dirty="0" smtClean="0"/>
              <a:t>GRB 080916C. </a:t>
            </a:r>
            <a:r>
              <a:rPr lang="fr-FR" altLang="fr-FR" sz="1800" dirty="0"/>
              <a:t>d</a:t>
            </a:r>
            <a:r>
              <a:rPr lang="fr-FR" altLang="fr-FR" sz="1800" dirty="0" smtClean="0"/>
              <a:t>écalage spectral=4.35.  distance parcourue par la lumière: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800" dirty="0" smtClean="0"/>
              <a:t>12.2 milliards d’années. Distance de luminosité: </a:t>
            </a:r>
            <a:r>
              <a:rPr lang="fr-FR" sz="1800" dirty="0" err="1"/>
              <a:t>d</a:t>
            </a:r>
            <a:r>
              <a:rPr lang="fr-FR" sz="1800" baseline="-25000" dirty="0" err="1"/>
              <a:t>L</a:t>
            </a:r>
            <a:r>
              <a:rPr lang="fr-FR" sz="1800" dirty="0"/>
              <a:t> = 1.25×10</a:t>
            </a:r>
            <a:r>
              <a:rPr lang="fr-FR" sz="1800" baseline="30000" dirty="0"/>
              <a:t>29</a:t>
            </a:r>
            <a:r>
              <a:rPr lang="fr-FR" sz="1800" dirty="0"/>
              <a:t> cm</a:t>
            </a:r>
            <a:endParaRPr lang="fr-FR" altLang="fr-FR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t="50000" r="19192" b="9307"/>
          <a:stretch/>
        </p:blipFill>
        <p:spPr bwMode="auto">
          <a:xfrm>
            <a:off x="1109411" y="2492896"/>
            <a:ext cx="6607968" cy="333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Carte de 080916C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Créer une animation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836712"/>
            <a:ext cx="8568952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altLang="fr-FR" sz="2400" dirty="0" smtClean="0">
                <a:solidFill>
                  <a:srgbClr val="0033CC"/>
                </a:solidFill>
              </a:rPr>
              <a:t>Ex: </a:t>
            </a:r>
            <a:r>
              <a:rPr lang="fr-FR" altLang="fr-FR" sz="2400" dirty="0">
                <a:solidFill>
                  <a:srgbClr val="0033CC"/>
                </a:solidFill>
              </a:rPr>
              <a:t>python </a:t>
            </a:r>
            <a:r>
              <a:rPr lang="fr-FR" altLang="fr-FR" sz="2400" dirty="0" smtClean="0">
                <a:solidFill>
                  <a:srgbClr val="0033CC"/>
                </a:solidFill>
              </a:rPr>
              <a:t>create_movie_scat.py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altLang="fr-FR" sz="2400" dirty="0" err="1" smtClean="0">
                <a:solidFill>
                  <a:srgbClr val="0033CC"/>
                </a:solidFill>
              </a:rPr>
              <a:t>file_fits</a:t>
            </a:r>
            <a:r>
              <a:rPr lang="fr-FR" altLang="fr-FR" sz="2400" dirty="0" smtClean="0">
                <a:solidFill>
                  <a:srgbClr val="0033CC"/>
                </a:solidFill>
              </a:rPr>
              <a:t>/lat_photon_weekly_w015_p203_v001_temp.fits  20</a:t>
            </a:r>
            <a:endParaRPr lang="fr-FR" altLang="fr-FR" sz="2400" dirty="0">
              <a:solidFill>
                <a:srgbClr val="0033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400" dirty="0">
              <a:solidFill>
                <a:srgbClr val="0033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400" dirty="0">
              <a:solidFill>
                <a:srgbClr val="0033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fr-FR" altLang="fr-FR" sz="2400" dirty="0" smtClean="0">
              <a:solidFill>
                <a:srgbClr val="0033C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32856"/>
            <a:ext cx="4227093" cy="405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18776" r="24778" b="10744"/>
          <a:stretch/>
        </p:blipFill>
        <p:spPr bwMode="auto">
          <a:xfrm>
            <a:off x="683568" y="836711"/>
            <a:ext cx="6987446" cy="51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3707016"/>
            <a:ext cx="4032448" cy="853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Courbe de lumière de 080916C</a:t>
            </a:r>
          </a:p>
        </p:txBody>
      </p:sp>
    </p:spTree>
    <p:extLst>
      <p:ext uri="{BB962C8B-B14F-4D97-AF65-F5344CB8AC3E}">
        <p14:creationId xmlns:p14="http://schemas.microsoft.com/office/powerpoint/2010/main" val="20623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48" y="1426720"/>
            <a:ext cx="4541520" cy="32156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02989" y="1087441"/>
            <a:ext cx="731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hist</a:t>
            </a:r>
            <a:r>
              <a:rPr lang="fr-FR" dirty="0"/>
              <a:t> </a:t>
            </a:r>
            <a:r>
              <a:rPr lang="fr-FR" dirty="0" err="1"/>
              <a:t>fits_file</a:t>
            </a:r>
            <a:r>
              <a:rPr lang="fr-FR" dirty="0"/>
              <a:t>/lat_photon_weekly_w015_p302_v001_temp.fits TIME 200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57325" r="24778" b="10744"/>
          <a:stretch/>
        </p:blipFill>
        <p:spPr bwMode="auto">
          <a:xfrm>
            <a:off x="179512" y="4795119"/>
            <a:ext cx="6987446" cy="235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courbe de lumière de 080916C</a:t>
            </a:r>
          </a:p>
        </p:txBody>
      </p:sp>
    </p:spTree>
    <p:extLst>
      <p:ext uri="{BB962C8B-B14F-4D97-AF65-F5344CB8AC3E}">
        <p14:creationId xmlns:p14="http://schemas.microsoft.com/office/powerpoint/2010/main" val="283855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sur les trous noirs</a:t>
            </a:r>
            <a:br>
              <a:rPr lang="fr-FR" alt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alt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AutoShape 11" descr="2Q==%20"/>
          <p:cNvSpPr>
            <a:spLocks noChangeAspect="1" noChangeArrowheads="1"/>
          </p:cNvSpPr>
          <p:nvPr/>
        </p:nvSpPr>
        <p:spPr bwMode="auto">
          <a:xfrm>
            <a:off x="7397750" y="485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01" name="AutoShape 13" descr="2Q==%20"/>
          <p:cNvSpPr>
            <a:spLocks noChangeAspect="1" noChangeArrowheads="1"/>
          </p:cNvSpPr>
          <p:nvPr/>
        </p:nvSpPr>
        <p:spPr bwMode="auto">
          <a:xfrm>
            <a:off x="7397750" y="485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02" name="AutoShape 15" descr="data:image/jpeg;base64,/9j/4AAQSkZJRgABAQAAAQABAAD/2wBDAAoHBwgHBgoICAgLCgoLDhgQDg0NDh0VFhEYIx8lJCIfIiEmKzcvJik0KSEiMEExNDk7Pj4+JS5ESUM8SDc9Pjv/2wBDAQoLCw4NDhwQEBw7KCIoOzs7Ozs7Ozs7Ozs7Ozs7Ozs7Ozs7Ozs7Ozs7Ozs7Ozs7Ozs7Ozs7Ozs7Ozs7Ozs7Ozv/wAARCAFaAO4DASIAAhEBAxEB/8QAHAAAAQUBAQEAAAAAAAAAAAAABAABAwUGAgcI/8QAWBAAAQMCAwQEBgwJCQYGAwEAAQIDBAARBRIhBhMxQRRRYXEigZGUodEHFiMyNkJVdLGywdIVJDNSU2KSk9M0Q1RygoTC4fAlJkRjoqNkc4PU4vE1RZXj/8QAGgEBAQEBAQEBAAAAAAAAAAAAAAECAwQFBv/EADARAAICAQMDAgUDBAMBAAAAAAABAhEDBCExEkFRBRMiYXGBoRQykbHh8PEVUsFC/9oADAMBAAIRAxEAPwDG7QY/jLW0WJNNYvPbbblupShElYCQFkAAX0FV42ix35bxHztz10tpNdp8V+evfXNVwqkLH2x478tYj50v10vbJjvy1iPnTnrquPCm4jtoCx9smO3/APzeIedL9dP7ZMd+WsQ86X66rKVAWntkx35axDzpfrpe2THflrEPOl+uqylegLL2yY78tYh50v103tkx75bxDzpfrqtpUBZ+2THvlvEPOl+ul7Zcd+WsQ86X66rL01AWh2lx3ljeIedL9dN7ZMe5Y3iHnS/XXLEjDipO/YUpISkWAtYgWOoNzewPo7a7D2DC34q4q518I6aKHX15T5aAf2xY78t4h50v103tjx75bxDzpfrrpyTg5BQIqwN2lOZIJ158Vf6tXLc3C23wroKltbsAoP51xre/fQDe2THflvEfOnPXS9smO/LeIedL9dOuRgygLRHb3JOnHs99w9fZrGX8L3TloriXLKCDxGt7Xue700BJ7ZMdt/8Am8Q86X66Xtkx35bxDzpfrqrpwaAsjtJjw/8A3eI+dL9dN7Zce+W8R86X66rSb01AWntkx75bxHzpfrpe2THvlvEfOl+uqyl46As/bJjvy3iHnS/XSO0uO/LeIedL9dVlI0BZ+2THvlvEPOl+ul7ZMd+W8Q86X66rBTigLP2yY78t4h50v11r/Y0xbE5+0UhqZiMqS2IilBDzylgHOjWxPHU159W29in4TyfmSvroowZvaP4T4r89e+uarudWO0nwnxX5699c1XUA50HGuaXGlVAx40qRpUA96VNSoB6Y0qVANSpUqAVK1KnoBU1PSoBqVKlQCpUqegGpGnpWoBqQpqegFTU9KgFakKXOlQD1t/Yp+E0n5mv66KxFbf2KfhPJ+ZK+uiowZzaT4T4r89e+uaratNowPbPinz1765qtNAcU9IintlOtUE0WBImqUI7eYp462or2v4l+gH7YrrAZLjOJNtoIyumyhbjWkndPDjXQw3lJO8z27K8GbPkhPpVH6DQ6DT59P7krtOtjJHCpiZKY6mSHFAkA8CO+uZeGyoSUqkN5ArQG4N60uNTBGdihsjf578L2SdDUe0jK324rSBda3CAKQ1M243wzWb0vDCGTobco1X3MpSrTt7PQY7IMx85zzzBIv2V2NmoIQVF1wjiDmAAFdHrMSPKvRtU/H8mVtemtV9C2fRJdccccKY6VlKLHVQHO9GJ2dw15V2nllI0ISsHWrLVY4ujGP0nUzjar+Sjj4POksJeZZzIVwOYUGpJSopULEGxFbLBrtpkRb+BHdKEdduOtAxcCiTWi+txzOparhJGmp7K5R1VN9fB6snpHVCHs8u7v5Gao5vBZ7rSXEMEpULg3HCucTiNQ5qmWVlaABqTetLgElyRhw3lvczkTYW0AFdM2aUYKcTz6HQ48uolhyvdePkZkYXMVJVGDJLqU5im44V07g09lpTrjBShIuTcaVcNNYsMY6UpgBKyEKOlsl+/sorHnnkRUMsgEvqyEddcv1E+uMVW5616Zh9meSSkq4/8ADIV000486lptOZajZI660jGzUdtoKmPHOeSSAB4zQs3CHMJcRNjL3iEG/hD3vf2V2Wpxt0nueJ+lZ4RU5rbvXKRWyMMmRWt4+yUIva5IoXurW7QArwluwupS06DrIoSPs7HbYDmIP5CrkCAB2XrOPVLoufJ21HpUve6MPFJ2zO2vTVd4lgBjth+KsutHlzFEJ2bjtMpMqUUrVppYAHq1rf6nHSdnmXpeqc3GuO/YzlqWtWuL4Q3hrbSkOqcKyQbjhVXau0JqatHjz4J4J9E+RhT0qQrZxOgK23sUj/eeT8yV9dFYgmtt7FPwnk/MlfXRUZTO7R/CbFfnr31zVdxFWO0fwmxX5699c1W91AdcqZXKugFKKUgEk8AOdSKiybfyZ2w/UNG0uTSjKXCCsCZcdxNpaEEpbVdRHIVocT/CWdroHDXPe1vTWdgSJkHMuK0V5hZXgE2opGP4o4CW2UrH6rZNfPz45yydSql5P0Gg1OHFp/bk5Jt3si5xWL0iM34AU8laSm3Ht9FSTEnpcRwi6G1nMr824sPSazxxHFlS0PqZWVIvlTujbyU0zGp7jKo8hpLYWPzCDauS089kmj2y9SwLqm003XbwH4/h0yVIbdYSVoCbZQeBo2HEfYwQx3dXS2oAXvxvYVRR9oprDQQcjluBWNRUqcfxMNlzdJUnjmLZsK1LDm6VDakcsWt0fuyzLquS3LRtpyTs90ZnwXUo3ZF/jA6iqeLguK3JRdg8CSvLfyVHFm4ky45KYbWUrUVLsglFdyNpJrzZQAhq+hKAb+mukceWLajW558mp0mWMZZepOKpV3LrAoz0Zl8PKzKU5fMDcK09dSlQm4Y4mAsNK1AAHA8xWei7Qy4sdLCENKSnmoG/01BBxSTCeWtmyt5xSoXF6xLTZG3J8neHqmmhCGJXVNPyiCTGfiu5H2yhfGx51qNnWXGsOO8QU5l5hfmLDWs7PlScQeDzrOVSU5bJSbUY1tDNjsoa3LQCEhIzJNzbx11zRnkxqKqzx6HLg02olkd9PbYsmsWnrxIRFQwPC8LQ3Cb2vRk9JMiGsouhDhKiOWmhNZtOOSET1TA22VrRkIsbW8vZUkjaKVJjrZW20AsWJSDf6a4vTT6k4qj3Q9Uw+3JTm27228cB+0UKZJeaWy2txsJtZOtj3UWhl5rZ8sPgqdLZATe5ueAqni7SymGw2tCXQBoVaGon8elvyW3lZAG1ZkoA0q+xlpQaVI5/r9JGcsybuW1eDRTkHo8YlBIbcQpdhwA4mnxLoiAlUqKt5PIpTmy+mqF7aWU8ytostALSUki99fHTQ9o5UZsNLSl5KRYFWhHjrC02VJPwd5eqaVycU9mlvV8fIulyGmMOWGYj7aMpy3SAATw51yJ6HGUt4lCW3mIF1Jukn7KoZ2NyZpSFBKG0m4Qnn30WnamQVDPGaUnqF+Na/TTSut/qYXqmFza69uONn9iTGsFSgtrhoVmWrLuwb8r6eSqORGfjOZHmyhVr2NXScSxKXikY9HCNTu0KBAOmpv3UPtE4hzE/AUDlQAbHnXfDLJFqEjwa/Hp8kJZ8dreqKilTmmOle0+GPatt7FPwok/MlfXRWJ41tvYpP+88kf8AglfXRUYM7tJ8JsV+evfXNVqeo1Y7SH/efFfnr31zVcNKAnYcLT7bgF8igq3Xati3N32GdLbQCchVlvzHKsSCbgcuVafZ15LsN6OTfKeHYa8WshcVLwfe9FzNZXiv9y/IVgrWSAHCkBTyisioMKzxsRlw8gyBW8Cu+1hU06WnDlQmE+CgrCT/AFQLfbRaktsqdkEWJR4R7BevnuTpt/8A0foYY4fDGL3x8/dFcrGP9tCEGgQFZM1+dNjGEPYlKQtC0oShFiT13qjw5xT2OtOq4rdzGrPaSXIYkMttOrbTlzeCbXN69LxuGWKhs6PmLUxz6bJPMrj1cIq8Qwh/DspcKVoVoFp6+qrtceRFwBxg7pSUtnW5B+iljJLmANuK1UchJ7adta3Nl1qcUpSi2q5JuaSyznCLfkYtLiwZskYJ043/AGCIEBbGEmMVpJWkm44a1nmcAlPy3WUlIQ0bFw8PFV1hTrq8BWtTiioJXZROotU8QoOCNrceW2FIutwHUHnrWFlnjcq7s9EtLg1MMaapKN89vBSyNmJLTRW06l0gXKQLHxVVR3DGltuqSTu1glPDga1MJ7D4ilFvEnHArilasw7+FZ7FlMrxN5TCgpCjcEd2vpr1YMkptwkfI12lxYYxzYtnfF2a1yalvDumFBy5AvKOOtCw8Wh4qoxlNWJGiVgEKFNJB9rQA/o6foFUmBRnnMTbcSFBDZzKVbTury48UHjlJvdH2NRqc0c+LHFWpJXsEydm3VTHExlJDdgpOYnny9FCOYDKbltRroK3QSCCbADrq8nTzGxmKyF2QrRYHboKLWyW5zkxxfuaWrAdXM/QK0tRlilfg4S9N0mWUlBbp779uTL/AICldO6JmRmyZ819CKUrApcRKCcrhcVlSlFyb1qCz0iVHmtrskIN/wBYHhUMeV0nGZDea6GUgJT28z9lVarI9/C3Mv0nTL4Xdt0nfYpBsxNLeYrbCvzSTXKtm5jbKnVKb8FOYjNrUuKYpiDGJrbQtTaUGyUDgR9t6tcVfeTgZcsW3FJTmA5X4itvLmTjutzjHR6GayVGXwfkpVbOTg3nG7VpoArWjsJwF6JND0ndqCU3ABvY/wCr0dClupwASVnOtKFG552JtQWBYjKmYg4H3LpDdwm1gNR66xLLmlCW6pHbHpdFiy4mk7luhY1EmT8QaZabTZKCQq9rA9dBq2anX9+0f7VWScUbjYzJakrKUGwQojRNuXpqdcRT+8fg4gpJcNyLhSb/AGVI5Z40o8I3k0mn1MpT3k7e11x8jHOIKHFIVxSbaVzUshtxqQ4h38olRCu+ojX1E7R+TyR6ZNDprbexT8J5PzJf10ViASOFbf2KT/vPJ+ZL+uiqzBnNpPhPivz1765qtqz2iQpe1OKJSCSqa8AOvwzUqdm3SEpXJaQ6dd2eNqxPJGH7mejDpsue/bVlT1Xo3CsRGGyi4UFaSmxANFJ2cdU640mU2VIANrddRSsDcYjh9t9t5IOVQRrY1yllxTXS3yeqGk1mB+7GNNfQixXE/wAIyUuhJQlCbAE0bI2i32HqjhlQcUgJK83lruDgJYkNLkusqUeLCjyoDHGW2cUcQ0hKEgJsEiw4VzXszkoJcHpn+swY5ZpSpy2ZzhGIN4dIW642V3RlAHLWisWxtrEYyWkMqQpKs11EHlVlhEfDpcBFo6FrQAlZUjnVdKw9nDMXbW8jNEWSdRcd1Y68UsrbW6O7w6nFpIxjJdEvxZOnaKP0IRzHWSG8l7i3C16mG08UICejLta1tLUVLjYZHhqkLjNhFhYhFzrwrMxsKmTElbLJKPzibCsY44cibapHbUZddp5RhGSk2uy7FpBx+PFjlpTKzdalaWtYmo4u0G4feStsrjuLKkp5pvVY/h8qO6lp1lSVKNk9R7jTv4ZNjNF16OpKB8Y16PZwP7nznrNcq2/b8v6ly5tHFaaUIcXKtXMgADycao2ZNpyJD3h2WFq531qUYTOW0HRHWUFOYHThV3gWGpMFa5MZKis3QVAEkWrL9rDBtbnSC1etzRjLat1tsdjaeHYDcOWHAWFRu7UNBshiOrNyzHQVTqwieVrCYqvBNja2lQrgym21uLZUlDZspRGgNRafA/8AZvJ6h6gk01+Dl6S6/IL7irrJverqdtE1Iw9TDaFpcWAFE2t21VsYTOkt7xuOspPAmwv5ahMSQJAYLKw6eCSNa7Shim18jxY82rwxlSdT+XJdYftCzGgIYdQ4paAQCOFuVVUXEHoszpKDdRN1C+ir8RSOFz0qSkxXLq0GnGuJECVEsX2FIB4E8KkYYU3Xc1lz6xxj1Jro42NB7Y4CwFuR17wcAUg27jSe2jhPxltqaczKTaxAIBtVLhMET5wZUbIAKlW6q0Ko+CokphKZQHLXAIP015MmPDjlVNs+vpdRrdRjc3KKXG65ZEjaPD0MhvdOZQLEZRagsKxeJBD28bVmWskFKRw6qMGGR1Y2ndxkmOG/CsLpCtarceg9Hl52mMjKgACkWBNXGsMn0K99+TGonrccfedPpdcfn6B5x7DjJW6Y6lZkAaoGp1p2sbwuKlxxhlxK3DdSes1SJwucpreiK4UWve2vkpvwbNDecxnclr3y8q6+xhe1/k8v6/XLfo+fBe4fKbmwZJWz7p4a1KKRbW/A1mDVgoYqxDMctuoY5jJbj4qF6FJLwZDC85F8uXW1dcUYwbdnl1eSeaMF0u0t9iCtv7FHwnk/MlfXRWSOGzUqIMZzTU+DWt9ikW2ok/Ml/XRXfqTWzPnzxzh+5UUONOiPthiL1r5J7pt/bNHk4c/iKMR6eE8CWzxvVXtJ8JsV+evfXNVtcsmFT3uj16bWPAnFxTV39zVtSISMRkv9Nbs6gAa/66qEgSIrGHPsqkoCku503+NYg+m1UFNXNaZVz4PT/wArK01Bd/yaVRw6VPaxHpwQRlJbPG4+iq3Hlsu4gXWXkuBaRfLy5VWA0r1uGDoknfByz6/3sbh0pW7v5mo2X/kb39f7KKvHxqE40oAKSopI5pI4GhcLn4XEhIRvQhxQBWLKPhUA5iEeDi+/hG7KgN4AT4XXxrwPHKeSTSafY+/DUY8GmxwlJNcNfUu8SjhyC1HUdC4hJ8oqWSzK3aEQnG2AnQ3TfxCq3FcXiuwfxd8FwLSoCxvob0hiGG4q0gSlllxP6xT5DzrmseRRTaPTPU6d5JRjJW0u9faywdacVAV0oocdQMwUkWFxqDQeLuKe2eDqrZlBBNu21AYjMw1qMWIaN4si28JOnl40VCxGBMwxMSWsIypCSFG17cDetrFKKU67nCWqx5JSwdSTca57/UIwuQuRghKwAUJUgW6gKWAynJEBQXb3I5U2FtLU8WdhLEcx2n0pbFxY31vzofC5uHxOkth9KEF0lAN+FqzKLal8Pc6Y8sYSxXkWyae/c6wTEn5kqQh3LwzaC3UKmelolYn+DS0C2nwlk8yNbVDh72ExZEhxt5CMyrJuo6psDz7b0DiM5iPi7cyGsL0uuxvfl9FdFj6sjpVtt9Ti9S8Wnj1zT+LfftYZi2Nuwpe4YaSQkAqKhx7qIkuh/DWsSQ2kOtDOnMPER3VGt3BsVCXnloC0j46sp7u2opWKwXnWoKFDo5IDir2AA4AVlR2SUXa5NvLTnKeVOL/avAdi05yBDDzYBWpQSL8BxqFb34Q2dcedSMxbUSBwuKjxiVAlYctIkIWtPhIAVzrnDJcL8DpjvvoTcEKSpVjYk1FCsalW9mp5+rUSxua6XH8lDh01UCal5KcwtZQ6xWjz4TjRGYAvEcD4Kv8AOqjCHY0bGFqW4lLQCglSjpx0q4vhDkzp3SG96nnnsL9dq76j9107rlHg9OTWHpcotXun/VEUFh3C8U6GkhbDwKwojXSjF/jGKblxKS0wgOAEa5jceuq/8LR5GOtr3gQy2hSQtWgJNSTcTiRZzUppxLudJQ6EKv4PKuEoTcra3aPdjz4I42lL4VL8f7Ip20LsaeplDKVIbVZWa9zR2KzVM4Vvm0g7wAWVyBFQOpwSWsS3HGyribrtfvFSzZOGy4CkKkNkZcyUhYBvbSlRuNRe3JVPL05OrKnf7dyZqcFYSJryR73MQkUPhWINT1OrypQ8T729zYCpN5hfQeiCS1ustrbwXqnwtnDFR3HJTiUuJWbHeEG3ipGCcZbMZNRkjlxqMk1W+/f6lpIOJx2VkJbkJJPDRQHdRHsV/CiT8yX9dFDtS4mHxFZ54kAG6bqBPdRXsXKz7VSlW4w1n/rRXr0t72j4/q/S+hqVvxd0UWKQHcS22nQmCkOP4g4hJUbC5WRrR0rYHEIkcPuT8NU2QFXRIJ8ErCM1rcATrVZtAoo2oxRSSQRNesQeHhmr3GuivQdm2GsViKKGQy+UuH3Mlea6uoa+g1rPLJGUel7fQ+EqAZGw0+O7PbVOgFWHtB16zqtAeFvB48PKKd3YTEG4gkdPw5eaMZSW0vnOpsC5IFteFbTF8Zw6aztBHTiOEht6KgMOIAS44RYkFVtfe+kVX42MOm7NxY6ccwpIiYeAcgCn1uJBORKtCEnha9eOGpzur2+3yN9KMhhOyszGIC5rEuE022sNq6Q+GyFHhx01qZWxeItxekPyIce0noqm3XSFJcva3C3b3a1b7Mzo2GbHYi8p7DHZK3ULbizPCJCAfi9eulWmE4607s+l+VOwh2bKxLfutzEhW7SbJuBbQi1+6t5M+eMnXF0FFGWk7DYpGEsqkQlmGpKHkofBKCo2Gnjrs7AYyl91lx2CgtrDeZclICnCLhAP51uXbWlgz4bHsmYjKGKwTBkIUsrWu6F3sUjvCrHxGhNm5K1omLl47hakvTSX4k4ZkOgcXEk8zc20HDsqPUZ0rvsu3kVEzq9jcVTDMlKo7hEnou6Q7dZcvawHp7tallbDYrGjPv7+E90VOZ9tmSla2uwgc61kPFMCwWIiVEmsLjN4st5EcOHehpSFN3APMXuOysxOwOBAQ7Jb2ojPb1QDKI6VFawTxWLjLbtvWoajLJ77fYdKAsU2QxTCISpclUYpbUlLqG30qW2pQuAoDgabDNkcUxSEmY30dhlxRS0qS+lvenqTfjWn2qdgO4FJXOxPDMRnBbYiSYicrzgB8IugaWtwoEx4O0+C4UEYzFw93D2Nw8zKWUj3xOdPXe+vdWo6jK8dvzzROlWVkXYnF5CJSlriRTDc3byJMhLZQTaxN+RvoedV72BYgzjZwYM7yYF5MjZzXPHQ/bXoCsbw1ULG5TErD5PuMdhlqdqZG5HhLKed76dtY/ZTGWMN2mbnTlK3a0rbW4NSjMkjMO69XHmzSUpNccfwGkPM2HxiJDelFUV5Ee2+DEhLimySBYgc7muZWxGORYjkhxholpGd1lDyVOtp61IBuKtI8KDstiDGKuY/FnJbkIWmPFJWXUhVyVcAm3HW+tHxWMPwbHJG0i9oIkqMoOrbYbUS86VggJUnlx1vWXqMq4d/Z7/IUjJYls3ieFQok2ShBYmi7K23AoHQG2nA60cdg8dTNZhrbjokPtF1Da5CAco46X04+g9VbWNMwNWCYVh2J4jDWzGjokWQ4FWcbUSUn+sldrdhrlT8R/bTC8VexTDVIRAWl78YFt4UqBHlcHkPVXH9Zmp7cX2/g10oxKNiccdxJvD0stF51outKDyShxI45VA2NA4ds7ieKTXokZiy49y8pxQQlqxscxOgreYfjsGHh8ubMVASYaFRIkKC/kOVShvFgm5JOmvVeu8WOETFYrDjYvCjKxkNSELS7dKXE++bWQNLk3BrS1ea2mvvX+dh0oyJ2Ax4Ott7uOQ6hTiHBIRkUlOW5zXt8YUHjWyuK4A2hye20lK1lAyOpXZQF7Gx00IomVAVhk6HAax1iSXDZwMunctAkaFR0N7XPdUu3b+82pmKamNvxnnN83unc6dQBy0B0r0QyZXkirTX0ZmlQNh+xuOYnBRMjRU7py+6zupQXbfmgm5rqDsVjeIxVSGGWglDpaUhx5KFhY+KUk3v2VeyosfaX8GYlFxyHARGjNsutSHShbCkCxKRzB4i1aCHi8GUjEpsWThP4ziKHW2567eChOUry8Qo8R31wyarNFbf04Koo84w/ZzE8SxF7D47KRJYzbxtxxKCLGxGp5fZR7WwePPsIeaajrQ4DkyyWyVW4211tWiYZwxnaiftExjEVcNJkZkLdO+UVII0BHhAqVpTwojUjZDC4qcQwph1AdcW+5I91YCiCMoBGptYg1Z6rJtXG3YKKMxC2Jx/EIjcqPEGR3VoLcSlTg60pJuRXTGwe0UlgPNQklBvqXkA6Ep6+sEVd4jEax+RExmFj0OC01HbQptx4oXFUhIFkjiRpcW66EwN197AMeWrEUqWGkIjl2QErOVwLOUKNxzPf21r9RmcepNfxwKVlWzsVtA+24tuCbNrUggrSCSk2Va51APOrr2K0lO08kHlDX9dFWGBgzsGiHGp2HyIVnVqdVIySopJPO91XOtrG96C9jDKNqZWQkp6IuxPVnRXfBlnOUlLsZaS4MxtIf8AefFPnr31zVbc1Y7SfCfFfnr31zVcK9hgfNXNzT0xoBXp71yDSoDrMabNTGmpQOrmmvTUqAcE04NcU4oDrNTXpqegHzUs1NSoBybU2Y0r01APmNNekaagHuaWampVAPc0+Y01KrQHzGnzGuaRoDrMeumuablSoB7mtt7FJvtNJ+ZK+uisQNa2/sU/CeT8yV9dFRlM5tJ8J8V+evfXNVtWW0nwnxX5699c1W0IPXJp6Y1QNTimpUA99KVNSFAKlXRFcmgFSpqegFT0wpUA9NSpUAqXOlzpUAqalSoBGlyp7aUraUAhSpCvQPYt2Ja2jnOYjiCAuBEUBuzwdXxsewDU94oDPYHsTtDtEneYfh61M/pXCEIPcTx8V6uJXsRbWx2S4mKw/YXKWn039Nr19AttobbS22kIQkWSlIsAOyurXqWU+TZcGVAfVHmR3GHUe+Q4kpI8Roci1fTG2WyELarC1tOISiWhJMd+2qD1HsNfOEyK5Ekux3kZHGllC0nkQbEUsA1bf2KPhPJ+ZK+uisRatv7FPwnk/MlfXRRkM5tJ8J8V+evfXNVtWW0fwnxX5699c1XW0oBqY09NVAhSPKnA0pEXFQHNP72lw4imoDq965IpUqoGpU9KgGp6VqVAPytTUqVAKlSpWoBUhSp6ARsBTUqVAOK+ivYsjNR/Y/w9TaQFPbxxw/nKzkX8gA8VfOw0r2v2Gdom5GDvYG877tGWXGUHm2rjbuVc/wBqoynptPTXp6gGr549k+M1G28xFLIACyhagPzigE+nXx19AzJjECI7KkuJbZZQVrWo6ACvmTaTFlY3j03Elk/jDpUkHkngkeIWFAVB41tfYp+E8n5kr66KxR41tvYp+E0n5mr66KvYHGMtQvw7iBWmBmMp2+dSr3zHjrQu5w/jlwz9pXrqfGlD8O4h+NZfxp3S6NPCPWsUGHbDSWD3lr+JXhad8mgllGFIUQ7Hw1xB42WoKHcevvBrpWHwXReIiA9pcpSVBSdLnTmBbiKEMhwcJSD37r79OJb6TdMhq/8A6P3qy4y7MowbgD+bg/tmnyYf+Zh/7aqnOJqfSRJdbK7Gzqdzmv2+Fr9NRu79oFxuU060PjpDVh3+FpS5eRRGpuDb8lBPcs1xu4NvyEP9uuumPjg+ye9LP3qYzZBH5ZjyM/erXxeQMG4P6KH+2abdwb/kof7Zp+lvHi+14gz96kZb39Ia8jP3qfF5Ag3A/Rwv26dKMPSsEtQVAHgVnWuelvc32vIz96l0lw/8Q35GfvUqXkgRJiYckB5luIplfC69UnqP+taGLcH9FF8S6IjYg4yopW82tpei0nc693hcRXMh+SyoWfjqQsXQvKz4Q8tZXUtrKD7qB+hYPc5/lS3UH+jt/vB6q66dJH87H8jPrp+nyf0kbyM+utb+QchuD+gjjvc/ypFuBf8AIR/E5/lXQnyeG8j/ALLPrp1TZSACpbIB0/JtH7ab+SqN8I43cH+jsfvBU8aNhrjcjPGbzJazIs4OOYX9F64M6Qkj3eOoHjZLV/pqVibIcW42FsBKm1cC0CLJJ4g1mTlXJroXdg6WYSzZMRKj2LHqpBrD7i8dsA894Dbv0pxPkpt4cckaXVuifKTT/hCV+kj/ALLPrq/F5HwIYtwLeDHauD8ZwEEUbhU5vBpiJcEIZfQbpWHU6dnDh2UJ+EJX6SN5GfXTjEpQ/nY37LPrqb+Q5dqPVcF9lXD30paxZKYy7auoUFIPi4j01ayfZJ2YZYUtrEA+scG0JIJ8thXi34Sl/pY37LPrpzicq35WN+yz666rJKqOdGs2o26c2ibMUiO1CuDui9cq/rG2vdWTKIBOrULxuf5Vz+EJR/no/kZ9dERX3lgvPvsJYQfCslm6j+aNeNcpOXLZTpmLhqGukyGIZRqG0bwjeK9Q51f+x+mMnHXywhlJMZX5NVzbMmsy/ikqQ6VF5gAaJSAzZI6h4VaX2PpDruPPpW42odFUbJ3d/fI/NJNaxqXUm2GUWNPOpx/EQH8o6U7pv0i3hnlmFCpfd5yiP7wn+JRGPKLW0GIJW84g9KcIG/KdCo20y0BvwP8AiHPOv/jXRxIE9KUP+LV5wP4tc9KUT/Klfvx/FofpA/Tuedj7tPvhb8u752Pu06QTmUs/8Uv98P4tO3PeaVmRMWCP+eP4tCdIA/n3POx92l0gfp3POx92p0gtBOZkWC5BYc1usPeCo9wd08WnZUDzjrVs0hdlapVvxYjsO9oEyP8AnO+eJ+7UrOIra8HfrUg8UKlJIP8A08e2s9LXAO+krPCSfOB/FpukuX/lJ84H8SuvcZAzR5S0L5tLl8f6py+g699DrcLa1JW+4lSTYgySCD+zVSsUS9Ic5ylecD+JS6Q7p+MnX/xA/iVEFkpzdJVbrMogfVpkvtqTmMp3uEm30pq0a6WTCS5zknzgfxKNiTgsGO7IcKFnRQduUK6/yvDrqrRKUi93Fq10PSh9orkP5b5VugE3IEtA/wANRxstJdyzMpKVKSuStJHW4rXqI924Vw3iCC2oOuqSrkUPk/S9UTMtMloRnFLCx+SWZbf7JJTw6qHVJykpJdChoQZben/TUS7MdSXCDemtKa3a5CnE/rH/AP3pCcgaCQsD/wAw/wAegOk66KcH97b+7S6V+s552392tURyk+Sw6ci/8oV+9P8AHonDpjbuIMNGQr3RYR+UPPT9P21TCT/zHfO0fdrtqYpt5C0rdulQIPS0fdqNbEDzPZBsX1/tn/3FL8IM/p3P2z/7ig5MgIkuou5ZKyP5U31/1aj6UOpfnbf3aJbELD8INcpDn7Z/j0/Tm/6Qv96f49V3SwB/Oedt/dpdKv8AHdH98R92lAsRPR/SV/vT/HpGe1zkL/eH/wBxVf0ofpXfO0fdrpt5TzqW2y4pSuqWj7tKBZMSEPrIEpaUJF1rKzZI6/y9NJxRt4hDchaWkaISXvSfd+NByZzaE9GYccU2k6uJloG8PXqnh1f50N0vX37o/viPu1lK9yhplDlKX++H8atR7H7+9x18b4r/ABVRsXM3xk/8xX0Vi+lf817zxP3a1nscO7zaB8Z1q/FVe+fC/jo5ACukVuQqMZxQR8fxFAxKdpKdG73aSgeGdBdXDxUCcThur1fns8feLum/LQm9vGa42gkrRtHiaUttfyx3Utgk+Geuq9M+UjRt5TfY3ZH0Wrq8a5M2WBW+tGdhyVIT/wAt+58Yy3HkqAzHU++6aO97/wCNRNHFJRu10p4jmnMqir4g4csxL4OgDhNlp7+vx1Ka5LZCZyibDpd//P8A/jXSZElQulieR174/drR7JbHYjjuJqRLkvswmgFLdQs+HfgEn7a9Hd9jvZtyNuTDcvb34eXm773p0pg8WD8hRsI80n/zT92u1rkNozrS6gfrTEg+TjVjtfswNlMRQwp9TjbqczTgQNRexBJPEdgrOZo5JzofcJ/XCfsNTpNbIs+kAIuZSgbaASibeipUYsSyG5UouDmtL68wH7NAJjONNhxWFHdq4LfUpI8oKRUam1XzBqKjsDgP2mo4Jl62uA1ai21vGJilsg2Cg+sZe8W0qETCeMtfjeX92uYzpbVnTJhsEX98gqv2aJNEJDEshKFNod4WbipKF91wLH0d1ZquTNtkPSU3v0r/ALyvu0i+i/8AKf8AvK+7Ur8OTGPu0d5o/wDMhob+moUrWNd7l7lNpq7E3OhIbv8Alx++V92i1PtzWysP+7tjwrOnw0jn7ziPTx5GhulqQnWRI/szEj7K6bnuJcSpOIPtkG4KpSjbyJqSXgts43zf9IH74/dpb9H9I/7yvu0c8+hxsymsRQUkgOJ3r9kq7LJ4UN08nQbtztCpB/xCsrcEXSE/0g/vVfdpb8Hg+o/+sv7tSbxxzhHdv+q26fpXXQZkH/hJX7hw/wCOqB5bt5ThLqtVE6ur+7UIWD/PH94r7lHzor6ZIyw5ZBabOkdzmgH8+hjGk8TDmW+bOffqR4BFf/mn94r7lLeEDR4j/wBVf3K7Uh1PGLJHew59+oy9l4sqH9Ztwf46oH35GnSVfvl/dol2UmG0WekkPr/KHfL8Afm+98v/AN07EpMNkSlpQHVfkAd8Lfre+8n+WsKZzR989EQTzK5N/QTWeQQdJRf+U/8AeV92l0pN/wCVH98v7tTrmWF28QbPY2++PrCuWpb7ziW0yJLilGwCZo1PjTWxuRiSkn+Vf95f3a2fsejLjzwXIKnDEJDZWVWGZOpuBb/OsyuQiOnwXd6+RqoyW1pR3aant4Dl11oPY4KlbRSFqsq8VV1AI/PRzTrSO7DMxj77be0uJ5Y7ZUJbouu51znW17VXqnSVEEObu3DdpCPotVhj0Rxe0eKOKs230x7w1mwPhnh1+KgD0Ro2BW+Rz96n1keSvR8JggcddcN1uKWetRvUiIslac6WXCn87KbeWujNdQ5njhEcg3Tuk2Ke5R19NOWnXDvpbykBWt1klau4f/Qo9inqPsRzQ01Kw98lLqiHGwo8RwIH0+OvS7V80RcQ6E8hcXO2tCsyXr3Uk9YHL/WtaN3b7atDOWTjBbSeBQwjOfRp9NZTrk6NWrRpvZYCJcuBGS0FrZbUtSlLypSFEDvJ8E6CvO91KtdKZAQNMsZjKPL66Gk4kuQ6p5aS48tWZbryt4tR8enopNvYgW0qTIcZaScyTnyJB6wOvurLUrtmB1MgKNoT1+p1f+Qp0pLQ8LobPao7wnxeFbyV0JEUhXS1iSpQ4toykH+tpr3g0zYgqylhBW7zbkLsk9xTb0kU37gjU+CbqmLFuTTdgPortRU+gKDcx8J4qU5p9Bt5adbE+OoFxtEQg3SVBKD4uZ7xUTmR5WaRMdfcP5gKiT1Em30GmxAltRWlKH4bRaHDePAKT3EqHkpPMbpvetuwd2NLpQVnx3BsfH5agTGSlAWYqwL8X3QgHxaHyGpEyEtOqUhURhNrKQlCnAof2r38tZquCkfSdNZKU9jbAHqp2yXlaOy3T1Ib/wA6LARI91w0yN6NS220EEf1SLk93HvqB8PqIVIS6pXMSZIv5NDVTsEzMl2Kv8jPykWWlT+XMO7LXDzCwsKspxteqVOyQm47b215VA8tsgFLUNr+qpavpJqeO80psx3pMbKrVGVm+RXjSNDwP+VZe24IFtjmywP7yD/irndNHVTkZHetZ+i9dlTSVlCnXApJsUiIjj5aVx8Vp5XbuEj7K0CWQwxlYWqVF8NofpeRKersqAtRx/xEX/u+qiXS4phn8WfsEkD3JPWT+b21Bkc/oj5/9MfdrMeAchqPb+VxR+99VFRIsZSi47Ljhlv35Be16h73ibfT1VClDi1JQmI+STYDdJ4/s0VIcbaCYyUPJQ375QZSQpXM8B3Du7aj8IHL0vO6Vh9gk6DI84kAdWtqiU844LZz39NFvSa4W7HH88u/UYbfrpMNJlKITKjthIupTkewA7bA1qqQJ48dxawlKXVk6komNm3adKncf3ALUVT6idFuLYSsq6wL8vp7OFDmVGQhUZhmG41aynFlaFOa8TYi3dwoYRkuXUmPmPIMyEk+TU1mr5KTrSpCczzYSP14YT6RWq9jQsr2ifU3uQeiKBCM9/fo69KyceKrVRVLiBPFwp8Ed5uPXWz9jx9K8feQJq5ZEMkrcKrjwkaAHl4zy4Vtc0Qx20iiraXE8xJtMeAv1ZzQDTK3lZUC+lzrYAdZNX2Lrz7RYqp9iOWG5joUtSNffnQWIJNVj0+O4C03BS0xf3iHFC/aSb3rr1PhIlERcain3A7xxJ/K8h/VH2n0VEhDshZNyea1rOg7SaJjtw3cy3kPNMo4qS4D4gCNTSfchOp3bUh5lscEKaBF+skK1PiqdXgUQl9EfSNqscXVDX+yOXfx7qiaS844d2ConVV+BHWaKZgNEBx2Y2hq9gSlV1d2np5V0uO88kojqjpaHxUvpBV2m5BJ8VTqXYqbRDmYaNmcinraqVqi/Zf7ah3Uh9xWYKUoC6lKPpJNEnDH2EhciO7ci4bSk3PeeQ/121xeS+vdFuyE65LZUoHX2d9E/BrZ87EeWMwTnUX1W4I0SD38T6O+pkKkFAspEVo/GHg5vtPpphuWiRHyuOfnK4f2Qft8lcblS/dpbikJJtci6ldw/wBCl2RxaJGpjbCClKVySo+9d955OvtuKKI3gyLdRhmmqLWCjy0HheW/eKBQ+4SG4bRQetOqz4/VamU0yySHnN4sH3jZ08avV5anTuQ7cabYN1tOvqUfBUVWSfJe/lrodJaGjbUfndYAUO3XXyV3HlTR/JEpYb528FPPiTx4niedMUYeu5W6pLhOiWwch/tHUeQ+KpuuQRuuJSvwp63CDfMgEi/jI+iimui4ioIaiOql/nKVdLneEgWPbfv66h3MhCglmEhFz+VV4QPbmPg27a4USobuTOJQNcjYKgD3aD00e/AOlsSI7ykLisMrTxS4Rp4lGnDy207xM5htf5rKClQ8YSB6a7acZkJDa4zrgToh1ZJy9htbT6PpaQh2K4UL6KwRwSgBenWFC9/LUT7MHTzxmMh8y5CnUWS5ZOpHI8fEfF11EmO+7rlmup7EH/OpIs5Mdw5pchTa9HENjKFA8ef2VC8ykPqSiO+sA6EqvmHI+950WzoBa4zAhNFcGbfOoavpT1cintqHcRTwgzL/ADlB/wAFdbm8DN+DXzkdtclXMd3ZXMaGqTJQynDHbrUEi6iLeO1E6v8Az/0BLcBTEZUpuFMSpd0Nm2cjrOgHXbxnqoIks+Ct+U32FFvtqWcppUn3OG+0y2MiBmtoOeo4nj46eKreL3TEuUxcai90gcySCNPFUXFsDw9684Qzia2EpF1uLCwEjty3ruRLkFKmmFxnmAdSoIKnD1nNr6qZyRmaEaNJYW0k391SAXD+ccwsO6/21EYzjrhSqCnQauNKISO2+qbeinzYIi26lOdyAlaD8YBVvEQbVMpjDmAhUgPtOfGZCgs950GUdmp7tK6S9Fi/yCStp7gp1wHTrykfTYGuPx7MCtlExKtb5Q5e/wCsNQfHerbfyA+/fcCDHnJSEaIZBLeTy6em9a72NzJO0j2/aAvDUQvIBm8NHMcayfRMPT/K3FRXNDu2jvfEfzfKSOqtf7G5KcefQ0hAYVFUcyVlRJzI49XPSwqxa7Aym0763NocRQbBKJjwCQLD3517zVbHaLzlioISNVLPxRzNHbRj/eXFPnr31zQrp3EZDCT4TgDjn+EeTXx9ldeFSIcSH96UpQClpGiEdXae2nYYCkqfdB3Tdr2+MTwFRBJNkgXJ0AtxqaUoJUI6fetaXvxVzP8ArqFT5IETry3l5ldVgkcAOoUQB0NCXFD8YUAUJI94DqFHt6vL1VxFbSSt5YCkNC5B4KPIf65A1E44p1xS3DdSjcmnOwO2UOyHySvLxUtZJ0HM0Q5i0sM9FYedTGH82pV8561Dn3VG+sMRkR0HwlgLd7zqkeIa95qOOkEqccALbQuR+ceQ/wBcr1mk92gFIfDCEuyYzDq1DwGi0E6darW8Q5/T0l6PO3i5EbdhOpcQuwR2WNyTxsL1XqU5JkXJzOOK7takkuAWjtKu23zGmZXNXq7KjijSk1wGNtx5CEsRH1M5gAtK0e+PaRra/ZXKoLUc5WnmJbvAEOBKE9wNifo76HdPRkbhBG8I91UOv8319tdNqShsPyEZ7nwEnQntJ6v9ddSmuGauMvkdvw5wyuzUqjt8EqcTlFhySOfHlprUKXG0EIjslxZPvnBcnuTw+mpkOSpDilolLA4qJJGXxD7KkcxRQBYRHbI4KWpGVxXepNj4qW+DLi1ycF51F+mScw0BZPh8OGnBNvKL1IhDctRGGxghSRcodOY9+Y6egeOmLeGtt/jAebkW/JpOZIPbwI7tfFXaoTrjSXlupW1plYY0Uf7J4D9bXx1LRAV8eGelSlOOjQpTdRFuRJ+y9FMpQ4yGlQw22fePvq96e/QEdnL6U1KelJLJaS0gGxfGikdilHiOy/dQ78dth0F55UnNqFNHRf8AaP0WpzswSnpEZ7IqWzGWj4yOI8aAaT7rcmMl12a+640cilZb3B4alXf6KlaS5IbS2ISEPtj3NTx0UnmDmNr9Xk6qUNbwkKYVPjxw94CgjQEnhqkW42qX/KAMlccQXkBx8guIV70cgrt7a7jdGajvP72QlVt2iyRxPE8eFr+UUyc6WX/x43Ta/vuuu31lMdhn8IEEp3i8+birhwHCwHlqc7AiYCN8kR5b6HCQEkIsfQaMkyXgCy3OYlKI90ccsSr9UFQ4d3HyWTPSGI+Zqcy446DkSpzKAngT4YA7B4+yom2XXsz8qEgsNDw3G0ZfEMuhNG0+S0xmYqlIL0uGExQfCfaNvECLpJ7LeSm3qFWRhkhcexBCFnKtZ68w0PotUqA3NVnjSF4cw2LWdXdCf7Q1JPVa/iqRTructCGu1rKlJslZ/WzDwbX/APupe5CFbKYSynF2AF8m2wEud9xoPGD3UkSDb/ZL5jE2BaByOK/tfG15XHdTlpnDwEypAmR16hDWo48Mx96e6/jBqB11plO/gMoDZ8ElwZ1oPUb6eMCtLf8AzYDNtOylKQ5CWVJPhONIylP9YcPo762XsbYcuNtDIeDzLrRiqSC2sEg5kHUDh/8AfGsarEHJqQzOeWsD3jqiSpB+0evStV7GDa2dqpbS9CIari+nv0a1tdQM/jbYd2sxBsmwXPdBPVdZqtkrD0lx0CyVKJA6hyHkq7xSSlO104bhnSc7qQST4Z7aqDiMggBIaRbhkaSk+UC9at9XBBQgsSUuJSq6AVAjkQCRXIhS3AVJjPKHWEE1OxNkuuneSHFHdr4qJ+KaEU4sm6lk95ouqwHfg6SMPRdKG861Ehx1KOAFtCR1moY+HrfktsF5lJcWE3zg8T2Vy6c0Fg9Slp+g/bTQ3gxOjuqPgtuJUfEaiTpg7ltIclOudJZGZZNhmIHZwrsxo6IDeaa2C44okhKzoALcusmhHmy08ttWhSopI7qlcBVAZXocq1ot1cCPpPkq06W4CYjUBpTrpmOFTbZKbMX1Ol9Vdt65htQOkbzpDx3aSuymBYkC/wCfQ8RG8D7YvmU0SPFZX0A1zD1dUgXJU2oC3M2NZa53FkgbhuuAdIkKUs21aHE/2q7liCqQpKJT6m0eAg7kagaX99z4+Og0KKHEqGuU3qWYhKJbobuUFRKL8Sk6j0WrTVPkBjrcFuK0yJLyCsbxZ3A1PL43AD6TTMNspC3RMbXukgpDiFCxuLcjXLsCU7CZlBpWQDIoq0sRw1PK30GlEiNlSm5MplhLqbBRVmseI97e2umvXWHXTyaTa4FGiMLd3m/aXkBWW1E+HYX42FPFw2VPf3ls6dVLKFpKrAEmwv1CuG0RokspecdWE3QtIbt2HidKlKosBxDjbLrxvdDhdGRQ7UgeUXqO+xq4vlErj8mdK3U1haWUpUoJIIUhIFzYnUmw53pmn3QrJho9wVoptPguDlcnjz4jTsHCu2nXpCg9hrYSps3KAtQUnx3sR6aOOIRm3UvTYEdiQnMSEKUlSr/1eB48fJXJtrsXpT4ZSvRmYyku9JU6CrwS2OB6iTz8R767d3CimSzDSpDnvt4s2SrmNCLdnfRzqcHeeBgLeUZAyqjOAABV9LK0HVyGt+A0pwziCEvxG8lm/CbWwU3uO0G+ovp12rSnZehRVyIHndHXERkEOoSuwa04i/WeN6jcLqcWW0WmrJOQlTegCRqeHAWNFsQcUfZQp1L5+IorJ08NJ5958lRsR8VS9KcSXkOKSoJAcAKiTrzvwvWU0TrfbYg6YmdJKUsmOi5PuTigEJHOxvy6qnQFPq6VEkO7pkhKGzo6o35cb6nU8r8OFPHQgxkomuxUB1wJdUFpC0oFj8TUkk8weFWrMzA4EdwRAcRkLOVsZt2ltu/vRmGpJ1NhrWZzr9qEW292CZFS2VqlRw+plBUleYJaatyUrTNc+m2p1oJCzJhOx5c1JZZRvG0NIvu1XA0Gg14HXqouViUm4ZnRGoDKdd22Mi1cddQSTx1OlCqxFEhIiQy82lStQ62lxS+86aDqtSClXH9hNpvYDYMYxZLeR5xIQFkqUE2IUADw7beOusOfjplpaTFCkve5qDjhIIPdbgdfFRUpTiWujNJiyyTmcWw2kBVuAASASBr3+K9Dxlx2kLkyIeW10thtZSSrr1voOPDqrtdp/M5kBltfEw+Mn9s/So1uPY8kb7aI3bbSThxJKU2P5RIHotWJixY0l3KH1NJ4qU4nRI6yQfsrZex0CraqS4FNlvoakoyqvYBSABbjwHMVra0DL40sN7W4gtQuEz3Se7OarH2ty+41e+RRF+uxqx2iH+8mKG//ABr31zQcoBYafSb502V2KGh+w+OuncgoRAlthSgkLOQqVwAOl/TUBSUqKVCxSbGmteiZSS46l5F1b8ZtBrm5jy/SKcMDJBXBcA1LSgq1uR0J+jy0Pzo+NEcaeCZRDCF3QvObKSDzy8dNDUTjEaM4W3XXHVpNiG05U+U6+ip1K2gcz0qLyX1XIfSHAr848D6Qa6hx3JbbrCG1rWQFIypvdQ5eQnx2ohEltyGptiM2hxk505xvFKTzvfS40Og66EXMlOKSVvrOQ3SL2Ce4cqitqkUkbjOxltvOutN2N7Fd1dxSm5HjqRxqHCkIebkPOeFnbKEZdOWpJ18XKoJLYcCZLabIcPhAD3quY7uY/wAqZlSXGjHdVlTe7az8RXqNKb3sBEhUVFn48NKmnDpvFE5Fc06WHd1inE5+Y2G0rS08n3m7QEBY6tOfV18OqhkKciuqacRdJ0Wg8+4/QRTqi5gpyMd4kC5T8ZPeOfeKnSu5DlEl1p1ZdKlhXguJWeP+dJ2P4JeYJW1fXrR2EfbRDCTOB6QkgJsDIvbKOQN+P01Jb8HjfwzviDYyBqkX5ZeV/wBbj1U6kntyCNlrfshUuzSEiyXlaHsFuKh3cKkS6ICLsNpltKFypxN0fs8j361A5JbmuZ5WZDp4uI1v3j1eSuUR5CFlcVe8KebR1t3cbeKjXkp066zKRq84yoH3ivCR4rcO61SsR8QXkRHcS+hXAJUFgDtSdQO8Chg6lxWR2MlSidCgZVX8Wnool1MVlpUdiQpDivyqlJuD+rccgezU9wqPbZA7fmIjIU0mChKlCy3gFIUrrtbQDstrQQdjXuthwj9VwD7DUqDLaIbYmWSrkh7KD33tUgXiIVlDKHj1hlDnpsaJJf7B0+7EajNMJZfSVDeLBeHE8L+D1a/2qEQ40lQIZVpw901+irCdHxRUtYXhyzlOUfivIaDl1CoN1iLI1glI/Wij7RUjVf3BImQmXq1Ca6SnUGxVvB3Xtfxa9/GMDEFC9+jggquSGh4uHkrvPiLabmWWxxCUyAPQDXMiK2u0pcptIc9+lIKrK58NNePEceymydAjadaZFnnukJv+SSDlPjPDxCpQelp3UBvclQOZkG5Xb9bn3fTQyTFbOjbjx5ZjlHjA19NSZpTjJyJDLCjrbwEq7L8600uUBjHbiKPSF3dT/NIPA9p+weipOlyJ6iZAQtpI98vQNjqB4+Ln204dh2CJRMhwWs4AQE9/NQ8nfUb0eWsJU6EtsD3izojxdfi1qWnz/n0B2sxnEBmGsoBPhB3QrP8AW6u+1a72NYjkbaJ/fgtuKhqs2RrbOjU1ig61GPuA3jgOjqhoO4fafIK2HsXvOubRyUrWpSeiKVrrrnRWkmuOAV2O4/KYx7EWkR4JCJbqQVwmlE2UeJKdT20CdpppRl3GH2BuB0BnT/pqPaIX2jxMf+Me+uarrWFPag+xLZaDaSZzj4f5gz92pRtZiSGd0hEJLZN8ohNWv+zQ2CYK9jk/ozTiGkobU666u+VtCRdSjbWrpjYQTJiWIuOwHEONKeZc8Pw0JvmuAk5SLcDR4cb5QtlR7ZZh4xsPP9wZ+7XStp5y1Zlx8PUbWuqCzwGg+LTYls+5h0KJNEpiQxMW4lpTebXIbE2IFEJ2MxJzapWzqFsqlJAKnMx3aRlCrk20Fj1U9rH4FsgTtPObOZDEBJ6xBZ+7Te2afbRmAO6Az92u4Wy8uVOxGG9Ijw1YahS5C3yrKkJUEn3oJOpFGxdg5cuREbZxTD1NzriM8FryOqHFPvLgjtAp7WPwLZXjanEwkpAhBJ4joLNj/wBNN7Z8Q/MheYs/driLgLs/aBvBocuO+46vIh5JUGybX5gHs4VWKQUKKTxBsaezj8C2XB2qxJVswhmwsLwWdB+zSTtViSTmQmGkjgRCZFv+muMG2ddxePIlLmRoUSOUpW/IUQnMq+VIsCSdD3V3iWzE7C4suQ+4wpEWUmKvdrzZlKSVAjSxFhT2sfgWzpe12KrTlWYihe9lQmTqf7Nct7V4o2rMjoaD1iCyP8NQq2fmh/DGEhC3MTbS4wlJPBSykA6aG6TRvtLxMbVHZxxbDcqxO8Uo7sgIK7ggXtYdVT2cf/UWwY7TYgfiQvMWfu0htPiAIIRCBH/gWfuUcxsNPmLi9AnwZjcl/cB1lxWVtdibKukEXAPLlUcXY6RJjQ3VYph0dydm3DLzi0qXZRTxy5RqOZq+1DwLZAdrcVUtKyYZWn3qjBZuP+mo/bNiB/moH/8APY+5RbGxk4MuyMSkxcKZadUznlqIK1pNiEpSCVWPEjSg8a2cmYKGXXHGZEaQCWZMdeZty3EA9Y6jT2sfgWxe2bEPzII/uDH3Ksl43JVDS4x0HeZUrUFQGRa+hscvXWYsedHskrhpSLAqQtpXLQWWPT9Fc8mKGzo3GTLtWO4q7IStLEYtuNXJ6CyfDy2OuX84H0Vw3ieNrZRduMFLXYHoTQ5D9XtqqYWodGShZyEqR38/JrSaUWxFWFC4Qt69uBBIH1R5a5e0uyR1uCLSbj8xhgLQ7CWpx1QyphtHIkcPi87+ig/bXigQUXiZSb26Eza/7NVsknIxe35O+gt8Y0Oa7Qww6d0cZPfYuE7U4kDcJhXHA9BZ+7TubWYq6rM50NZ61QWT/hqmFMeNb9nH4M2y3G1GIjXJC8xZ+7Xbm1+LPAB1URYHAKhMm3/TVJalT2cf/VC2XHtmxC35OD5iz92td7HWNS8Qxx+O8GA2Iyl2bjob1zIHFIHWa87ra+xb8JZHzNX10U9qC3SFsz+0PwlxT5499c1XA6UftF8JcU+ePfXNVvDnXQho9jkzV4wThstlmWllZaaeAKZB4FrXQki/HqrZxI0aFtNh63osbD8Sdw6SZ0ZggIbVlVl0uQkka2rz7AMGdxqctlL6Y7TLSn33lXIbbTxNhqTrwoqXs8fwvDhYdiDWIIn5dw6gFJ1NrKSdUkUKXTeGSto9kMGj4UEPvQHXkyUZwktBSgQo3PC3OrnFZ2ERpGO40+4861iTqYEdUVSQspQlO8UCeRIAvWPd2WmxcclYUqQ0VsR1v71BJQ4hLZXcddxUeG7NSsUw9Ext9tCVzW4gSq98yhoe6lA3BVhkoYhtChDj0PEcJPSG1rAWXEOtpWLgaEiyvHfhXMZbbG1uzMbDm20YHvC7DcCiorUoeHnJ+MDYW5V5rPiuYfiEmC4tKlx3VNKKeBINjbyVZw9mcQnbOS8daUgR4irFJJzr4ZikdQzC/fQBew9ht9h3AfjB+g0LiOymOQVvuSsMeaShKnVFdh4AIBPlI8tUgJBBBtbtrUxtjFzImHvtY3EV+EXdyygpcBz3AUD4PK9AT7HMYq7hs0YWxExJK3EJfw19OYrTyWASLWuRcG4vV1i6sJwLBcYajQI0yKnFWUhl1xSkNrLJKgCkgmxzCsw1sqtWLIw6FjsN6UouBSWt4MmRKlG5KR+aRpQEDAJWIYTIxBt5tLTDzbKkqJzErNgfRQG7bfgJVA2mkMiPHw/B07tmOeDi3XUJCcxOo8I69VEbPKgYtPwXF4AfUjDkvQnxJUCtSS0tSCSP7Q8lYhzY7EWpGIsOvtJTAUUZsxO+WDYIQALknqtw48aLb2IdbKY7uNwWZqwPcAVqAJHvVLSkpB7L0Ba7J7QtStrMKwyDhzOHQ+l71aULUtTiwlQBKjyAJ0ozCW8IkxMBYmsBybuH1wSt4obU6H1kIVbrNYuTs1iEKG/JeypXHfDCmUquu9j4QtoRpa/aKKRsg8uA26cTipmOM79uGoqzFGvxrZQdDpegL/Ho2J7awIbkZAcxSCXGpsG4Q4hecnMEk6jW2nCqzHWzgmxsTAJjqF4j0xclxlCwro6coSEkjQE2vag07H4kjEejqkMtJTHS+7JKju2wpNwkkC5VysOdRjZKe9OgsNONuNzgCmR4SUIPxgokaEc6Az5tyFG4c42jV1JUhLiSsfq3sfQaGkNBl9xpLiXAhRSFpvZVuYqeA8WS9lNlKbNj1EEK+ysTVxNQdMniNWyhVwWpITbvBv8AVFRqSgIWT8VhIHebX+k0c1KLkpZW02bOpVcoAub9Y7+dcvSltZo7aWm/dUpulFlXSLcbX51w63fB09p1dldPCeklIFsiUoPeEgH0g0LbtqaQ4XZDiydVKJPlqKvTHhHF8nPCm512RXNhWiDW1pUudKgOhwua2vsW/CSR8zV9dFYkcK2vsWfCSR8zV9dFRgz20dhtLifzx765qsNe9u4Dg7zqnXcJguOLUVKUqOglRPEk21Nc+13A/kbD/NUeqllPKNjES1Yss4fiDcSaGVbhLoGWQeBbN9NR19VbR5vDsC/27NjRWZ8aIWZMaCtKQH3CUpItcBQRcnTjatGNnsEHDB4A/uyPVT+17BD/APp4HmyPVQGTgy8KxWLClRnDEDUd/CnFSnkkjO2rdKUoAaXJF7chUWGQ3NncPw/CsSW01Mk4yy+lpLiVENpFsxsdASdK2HtewT5HgebI9VP7X8E+R4HmyPVUB5VtfgWIQcdlyZLAQ1LlullQWlWYFRPAHTjWoTi2CYBiOHbPyhJWiKwY8pTbyQyS8BvMycpJtcc/iitb7XsE+R4HmyPVTe13A/kaB5qj1VbB43jeCSsElLQ+But84224FA58hGtuXEeWths44j8H7HDMkZcWdvrw1RW0Oz2CHjg0DzZHqpDZ7BBwweAP7sj1UBmVpfwvbCNJxPBYWERXXn20y2ybuFaFpGYlRsNQeAqtYw6Rszs5Ig4sG2JM3EI6mGw4FKWlCrlWh4VuTs/gp44PAP8Adkeqkdn8FPHB4B74yPVUBn8Wnx8VxaQWhkewOe47IjtqsJLBV4S06+/A48LjyVSztm8Zm4s5iGHz4zmEuOl1M4vpCEJJPvr6ggKII41ufa9gnyPA82R6qf2v4La34HgW6ujI9VAZTEY69p8MxNezjS5Km8QbSleYBSkBpQUrU81G/jqSBhsqFhrgxZUGThTcNeWeMqXY7lj7kCDckL0tWnGz+Cjhg8Af3ZHqpfgDBbW/BEG3V0ZHqoDNYm+3i0ZOz8ZxMfEDCjyWFg2ElQbBU2q+l9SR21n8IxeQ1sNjzLuUvMONJbUrRaN4pWe37PpNeie17BPkeB5sj1Uva9gfyNA82R6qA8JUoVJE8ORlsTmSoADrym1e5e13A/kbD/NUeqknZ7BEqCk4PABHAiMjT0VJcFjyePMXXNCb3CkNW042KR9NJTn+1EuqGgluOntAIP2GvZE4HhCFBScKhJKdARHQLa36uvWl+AsHJBOFQtAQPxdGgPHl2muCW5pu2eCnU01e8e13A/kbD/NUeql7XcD+RsP81R6q9NmDwe/VTGvefa7gfyNh/mqPVS9ruB/I2H+ao9VLB4MO6mKeYr3r2u4H8jYf5qj1Uva7gfyNA81R6qWDwYcK2nsWfCWR8zV9dFei+13A/kbD/NUeqpouFYbBdLsPD4sdwpylbLKUEjquBw0FRsH/2Q=="/>
          <p:cNvSpPr>
            <a:spLocks noChangeAspect="1" noChangeArrowheads="1"/>
          </p:cNvSpPr>
          <p:nvPr/>
        </p:nvSpPr>
        <p:spPr bwMode="auto">
          <a:xfrm>
            <a:off x="7397750" y="485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pSp>
        <p:nvGrpSpPr>
          <p:cNvPr id="4103" name="Group 20"/>
          <p:cNvGrpSpPr>
            <a:grpSpLocks/>
          </p:cNvGrpSpPr>
          <p:nvPr/>
        </p:nvGrpSpPr>
        <p:grpSpPr bwMode="auto">
          <a:xfrm>
            <a:off x="6298803" y="1397335"/>
            <a:ext cx="2807494" cy="2431926"/>
            <a:chOff x="2018" y="2840"/>
            <a:chExt cx="1428" cy="1260"/>
          </a:xfrm>
        </p:grpSpPr>
        <p:pic>
          <p:nvPicPr>
            <p:cNvPr id="4104" name="Picture 16" descr="boo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07"/>
            <a:stretch>
              <a:fillRect/>
            </a:stretch>
          </p:blipFill>
          <p:spPr bwMode="auto">
            <a:xfrm>
              <a:off x="2018" y="2840"/>
              <a:ext cx="1428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Rectangle 17"/>
            <p:cNvSpPr>
              <a:spLocks noChangeArrowheads="1"/>
            </p:cNvSpPr>
            <p:nvPr/>
          </p:nvSpPr>
          <p:spPr bwMode="auto">
            <a:xfrm>
              <a:off x="2028" y="3884"/>
              <a:ext cx="897" cy="20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323528" y="1012310"/>
                <a:ext cx="7560840" cy="5896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Chaque corps massif présente une vitesse d’échappement.</a:t>
                </a:r>
              </a:p>
              <a:p>
                <a:r>
                  <a:rPr lang="fr-FR" dirty="0" smtClean="0"/>
                  <a:t>C’est la vitesse que l’on doit communiquer à un objet </a:t>
                </a:r>
              </a:p>
              <a:p>
                <a:r>
                  <a:rPr lang="fr-FR" dirty="0" smtClean="0"/>
                  <a:t>à sa surface pour qu’il s ’en éloigne indéfiniment.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/>
                        </a:rPr>
                        <m:t>𝑣</m:t>
                      </m:r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dirty="0" smtClean="0"/>
              </a:p>
              <a:p>
                <a:r>
                  <a:rPr lang="fr-FR" dirty="0" smtClean="0"/>
                  <a:t>Pour la Terre,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/>
                      </a:rPr>
                      <m:t>𝑣</m:t>
                    </m:r>
                    <m:r>
                      <a:rPr lang="fr-FR" i="1" dirty="0" smtClean="0">
                        <a:latin typeface="Cambria Math"/>
                      </a:rPr>
                      <m:t>=11 </m:t>
                    </m:r>
                    <m:r>
                      <a:rPr lang="fr-FR" i="1" dirty="0" smtClean="0">
                        <a:latin typeface="Cambria Math"/>
                      </a:rPr>
                      <m:t>𝑘𝑚</m:t>
                    </m:r>
                    <m:r>
                      <a:rPr lang="fr-FR" i="1" dirty="0" smtClean="0">
                        <a:latin typeface="Cambria Math"/>
                      </a:rPr>
                      <m:t>/</m:t>
                    </m:r>
                    <m:r>
                      <a:rPr lang="fr-FR" i="1" dirty="0" smtClean="0">
                        <a:latin typeface="Cambria Math"/>
                      </a:rPr>
                      <m:t>𝑠</m:t>
                    </m:r>
                  </m:oMath>
                </a14:m>
                <a:r>
                  <a:rPr lang="fr-FR" dirty="0" smtClean="0"/>
                  <a:t>.</a:t>
                </a:r>
              </a:p>
              <a:p>
                <a:endParaRPr lang="fr-FR" dirty="0"/>
              </a:p>
              <a:p>
                <a:r>
                  <a:rPr lang="fr-FR" dirty="0" smtClean="0"/>
                  <a:t>Si le facteur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/>
                      </a:rPr>
                      <m:t>𝑀</m:t>
                    </m:r>
                    <m:r>
                      <a:rPr lang="fr-FR" i="1" dirty="0" smtClean="0">
                        <a:latin typeface="Cambria Math"/>
                      </a:rPr>
                      <m:t>/</m:t>
                    </m:r>
                    <m:r>
                      <a:rPr lang="fr-FR" i="1" dirty="0" smtClean="0">
                        <a:latin typeface="Cambria Math"/>
                      </a:rPr>
                      <m:t>𝑅</m:t>
                    </m:r>
                  </m:oMath>
                </a14:m>
                <a:r>
                  <a:rPr lang="fr-FR" dirty="0" smtClean="0"/>
                  <a:t> augmente (l’objet devient</a:t>
                </a:r>
              </a:p>
              <a:p>
                <a:r>
                  <a:rPr lang="fr-FR" dirty="0" smtClean="0"/>
                  <a:t> plus dense), v augmente jusqu’à atteindre c.</a:t>
                </a:r>
              </a:p>
              <a:p>
                <a:endParaRPr lang="fr-FR" dirty="0"/>
              </a:p>
              <a:p>
                <a:r>
                  <a:rPr lang="fr-FR" b="1" dirty="0" smtClean="0"/>
                  <a:t>Trou noir </a:t>
                </a:r>
                <a:r>
                  <a:rPr lang="fr-FR" dirty="0" smtClean="0"/>
                  <a:t>(terme inventé en 1967, </a:t>
                </a:r>
                <a:r>
                  <a:rPr lang="fr-FR" dirty="0" err="1" smtClean="0"/>
                  <a:t>Thorne</a:t>
                </a:r>
                <a:r>
                  <a:rPr lang="fr-FR" dirty="0" smtClean="0"/>
                  <a:t>): corps tellement dense (ou compact) que rien, même pas la lumière, ne peut s’en échapper.</a:t>
                </a:r>
              </a:p>
              <a:p>
                <a:endParaRPr lang="fr-FR" dirty="0"/>
              </a:p>
              <a:p>
                <a:r>
                  <a:rPr lang="fr-FR" dirty="0" smtClean="0"/>
                  <a:t>Historiquement, le trou noir correspond à une solution de </a:t>
                </a:r>
                <a:r>
                  <a:rPr lang="fr-FR" b="1" dirty="0" smtClean="0"/>
                  <a:t>la Relativité Générale d’Einstein</a:t>
                </a:r>
                <a:r>
                  <a:rPr lang="fr-FR" dirty="0" smtClean="0"/>
                  <a:t>, décrivant la </a:t>
                </a:r>
                <a:r>
                  <a:rPr lang="fr-FR" b="1" dirty="0" smtClean="0"/>
                  <a:t>gravité </a:t>
                </a:r>
                <a:r>
                  <a:rPr lang="fr-FR" dirty="0" smtClean="0"/>
                  <a:t>comme un effet de </a:t>
                </a:r>
                <a:r>
                  <a:rPr lang="fr-FR" b="1" dirty="0" smtClean="0"/>
                  <a:t>courbure de l’espace</a:t>
                </a:r>
                <a:r>
                  <a:rPr lang="fr-FR" dirty="0" smtClean="0"/>
                  <a:t> dû à la présence d’un </a:t>
                </a:r>
                <a:r>
                  <a:rPr lang="fr-FR" dirty="0"/>
                  <a:t>c</a:t>
                </a:r>
                <a:r>
                  <a:rPr lang="fr-FR" dirty="0" smtClean="0"/>
                  <a:t>orps massif.</a:t>
                </a:r>
              </a:p>
              <a:p>
                <a:endParaRPr lang="fr-FR" dirty="0"/>
              </a:p>
              <a:p>
                <a:r>
                  <a:rPr lang="fr-FR" dirty="0" smtClean="0"/>
                  <a:t>Le trou noir présente un</a:t>
                </a:r>
                <a:r>
                  <a:rPr lang="fr-FR" b="1" dirty="0" smtClean="0"/>
                  <a:t> horizon</a:t>
                </a:r>
                <a:r>
                  <a:rPr lang="fr-FR" dirty="0" smtClean="0"/>
                  <a:t>, c’est-à-dire une région à l’intérieur de laquelle rien ne peut s’échapper. 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012310"/>
                <a:ext cx="7560840" cy="5896679"/>
              </a:xfrm>
              <a:prstGeom prst="rect">
                <a:avLst/>
              </a:prstGeom>
              <a:blipFill rotWithShape="1">
                <a:blip r:embed="rId3"/>
                <a:stretch>
                  <a:fillRect l="-645" t="-5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22842" r="41309" b="9108"/>
          <a:stretch/>
        </p:blipFill>
        <p:spPr bwMode="auto">
          <a:xfrm>
            <a:off x="1187624" y="1024370"/>
            <a:ext cx="5295940" cy="449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26201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Fluence de 080916C</a:t>
            </a:r>
          </a:p>
        </p:txBody>
      </p:sp>
    </p:spTree>
    <p:extLst>
      <p:ext uri="{BB962C8B-B14F-4D97-AF65-F5344CB8AC3E}">
        <p14:creationId xmlns:p14="http://schemas.microsoft.com/office/powerpoint/2010/main" val="1597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51520" y="1124744"/>
                <a:ext cx="3839577" cy="5447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&gt; fluence </a:t>
                </a:r>
                <a:r>
                  <a:rPr lang="fr-FR" dirty="0"/>
                  <a:t>15</a:t>
                </a:r>
              </a:p>
              <a:p>
                <a:endParaRPr lang="fr-FR" dirty="0"/>
              </a:p>
              <a:p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Fluence</a:t>
                </a:r>
                <a:r>
                  <a:rPr lang="fr-FR" dirty="0" smtClean="0"/>
                  <a:t>: 80000 MeV/3000 cm</a:t>
                </a:r>
                <a:r>
                  <a:rPr lang="fr-FR" baseline="30000" dirty="0" smtClean="0"/>
                  <a:t>2</a:t>
                </a:r>
              </a:p>
              <a:p>
                <a:r>
                  <a:rPr lang="fr-FR" dirty="0" smtClean="0"/>
                  <a:t>               =4.3 10</a:t>
                </a:r>
                <a:r>
                  <a:rPr lang="fr-FR" baseline="30000" dirty="0" smtClean="0"/>
                  <a:t>-5</a:t>
                </a:r>
                <a:r>
                  <a:rPr lang="fr-FR" dirty="0" smtClean="0"/>
                  <a:t> erg cm</a:t>
                </a:r>
                <a:r>
                  <a:rPr lang="fr-FR" baseline="30000" dirty="0" smtClean="0"/>
                  <a:t>-2</a:t>
                </a:r>
              </a:p>
              <a:p>
                <a:endParaRPr lang="fr-FR" dirty="0" smtClean="0"/>
              </a:p>
              <a:p>
                <a:r>
                  <a:rPr lang="fr-FR" i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fr-FR" i="1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tot</a:t>
                </a:r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FR" altLang="fr-FR" i="1" dirty="0">
                        <a:latin typeface="Cambria Math"/>
                      </a:rPr>
                      <m:t>4 </m:t>
                    </m:r>
                  </m:oMath>
                </a14:m>
                <a:r>
                  <a:rPr lang="fr-FR" altLang="fr-FR" dirty="0">
                    <a:latin typeface="Symbol" panose="05050102010706020507" pitchFamily="18" charset="2"/>
                  </a:rPr>
                  <a:t>p</a:t>
                </a:r>
                <a14:m>
                  <m:oMath xmlns:m="http://schemas.openxmlformats.org/officeDocument/2006/math">
                    <m:r>
                      <a:rPr lang="fr-FR" altLang="fr-FR" i="1" dirty="0">
                        <a:latin typeface="Cambria Math"/>
                      </a:rPr>
                      <m:t> </m:t>
                    </m:r>
                    <m:r>
                      <a:rPr lang="fr-FR" altLang="fr-FR" i="1" dirty="0">
                        <a:latin typeface="Cambria Math"/>
                      </a:rPr>
                      <m:t>𝑑</m:t>
                    </m:r>
                    <m:r>
                      <a:rPr lang="fr-FR" altLang="fr-FR" i="1" baseline="30000" dirty="0">
                        <a:latin typeface="Cambria Math"/>
                      </a:rPr>
                      <m:t>2</m:t>
                    </m:r>
                    <m:r>
                      <a:rPr lang="fr-FR" altLang="fr-FR" i="1" dirty="0">
                        <a:latin typeface="Cambria Math"/>
                      </a:rPr>
                      <m:t> </m:t>
                    </m:r>
                  </m:oMath>
                </a14:m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Fluence</a:t>
                </a:r>
                <a:r>
                  <a:rPr lang="fr-FR" dirty="0" smtClean="0"/>
                  <a:t> </a:t>
                </a:r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/(1+z)</a:t>
                </a:r>
                <a:r>
                  <a:rPr lang="fr-FR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fr-FR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 smtClean="0"/>
                  <a:t>      = 1.6 x </a:t>
                </a:r>
                <a:r>
                  <a:rPr lang="fr-FR" dirty="0"/>
                  <a:t>10</a:t>
                </a:r>
                <a:r>
                  <a:rPr lang="fr-FR" baseline="30000" dirty="0"/>
                  <a:t>54</a:t>
                </a:r>
                <a:r>
                  <a:rPr lang="fr-FR" dirty="0"/>
                  <a:t> erg</a:t>
                </a:r>
              </a:p>
              <a:p>
                <a:endParaRPr lang="fr-FR" dirty="0"/>
              </a:p>
              <a:p>
                <a:r>
                  <a:rPr lang="fr-FR" dirty="0" smtClean="0"/>
                  <a:t>Rappel:</a:t>
                </a:r>
              </a:p>
              <a:p>
                <a:r>
                  <a:rPr lang="fr-FR" dirty="0" smtClean="0"/>
                  <a:t>Masse du soleil: 2 10</a:t>
                </a:r>
                <a:r>
                  <a:rPr lang="fr-FR" baseline="30000" dirty="0" smtClean="0"/>
                  <a:t>30</a:t>
                </a:r>
                <a:r>
                  <a:rPr lang="fr-FR" dirty="0" smtClean="0"/>
                  <a:t> kg</a:t>
                </a:r>
              </a:p>
              <a:p>
                <a:r>
                  <a:rPr lang="fr-FR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E=Mc</a:t>
                </a:r>
                <a:r>
                  <a:rPr lang="fr-FR" i="1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 </a:t>
                </a:r>
                <a:r>
                  <a:rPr lang="fr-FR" dirty="0" smtClean="0"/>
                  <a:t>= </a:t>
                </a:r>
                <a:r>
                  <a:rPr lang="fr-FR" dirty="0"/>
                  <a:t>2 </a:t>
                </a:r>
                <a:r>
                  <a:rPr lang="fr-FR" dirty="0" smtClean="0"/>
                  <a:t>10</a:t>
                </a:r>
                <a:r>
                  <a:rPr lang="fr-FR" baseline="30000" dirty="0" smtClean="0"/>
                  <a:t>47</a:t>
                </a:r>
                <a:r>
                  <a:rPr lang="fr-FR" dirty="0" smtClean="0"/>
                  <a:t> J = </a:t>
                </a:r>
                <a:r>
                  <a:rPr lang="fr-FR" dirty="0"/>
                  <a:t>2 </a:t>
                </a:r>
                <a:r>
                  <a:rPr lang="fr-FR" dirty="0" smtClean="0"/>
                  <a:t>10</a:t>
                </a:r>
                <a:r>
                  <a:rPr lang="fr-FR" baseline="30000" dirty="0" smtClean="0"/>
                  <a:t>54</a:t>
                </a:r>
                <a:r>
                  <a:rPr lang="fr-FR" dirty="0" smtClean="0"/>
                  <a:t> erg</a:t>
                </a:r>
              </a:p>
              <a:p>
                <a:endParaRPr lang="fr-FR" dirty="0" smtClean="0"/>
              </a:p>
              <a:p>
                <a:pPr lvl="0"/>
                <a:r>
                  <a:rPr lang="fr-FR" dirty="0" smtClean="0">
                    <a:solidFill>
                      <a:srgbClr val="FF0000"/>
                    </a:solidFill>
                  </a:rPr>
                  <a:t>L’énergie produite dans ce GRB en </a:t>
                </a:r>
              </a:p>
              <a:p>
                <a:pPr lvl="0"/>
                <a:r>
                  <a:rPr lang="fr-FR" dirty="0" smtClean="0">
                    <a:solidFill>
                      <a:srgbClr val="FF0000"/>
                    </a:solidFill>
                  </a:rPr>
                  <a:t>rayons gamma</a:t>
                </a:r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correspond à une </a:t>
                </a:r>
              </a:p>
              <a:p>
                <a:pPr lvl="0"/>
                <a:r>
                  <a:rPr lang="fr-FR" dirty="0" smtClean="0">
                    <a:solidFill>
                      <a:srgbClr val="FF0000"/>
                    </a:solidFill>
                  </a:rPr>
                  <a:t>masse solaire convertie en énergie!</a:t>
                </a:r>
              </a:p>
              <a:p>
                <a:pPr lvl="0"/>
                <a:r>
                  <a:rPr lang="fr-FR" sz="1400" dirty="0" smtClean="0"/>
                  <a:t>(Note: la production française d’énergie </a:t>
                </a:r>
              </a:p>
              <a:p>
                <a:pPr lvl="0"/>
                <a:r>
                  <a:rPr lang="fr-FR" sz="1400" dirty="0" smtClean="0"/>
                  <a:t>électrique correspond à une masse de 20 kg)</a:t>
                </a:r>
                <a:endParaRPr lang="fr-FR" sz="1400" dirty="0"/>
              </a:p>
              <a:p>
                <a:endParaRPr lang="fr-FR" sz="1400" dirty="0" smtClean="0"/>
              </a:p>
              <a:p>
                <a:endParaRPr lang="fr-FR" dirty="0"/>
              </a:p>
              <a:p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24744"/>
                <a:ext cx="3839577" cy="5447645"/>
              </a:xfrm>
              <a:prstGeom prst="rect">
                <a:avLst/>
              </a:prstGeom>
              <a:blipFill rotWithShape="1">
                <a:blip r:embed="rId2"/>
                <a:stretch>
                  <a:fillRect l="-1270" t="-560" r="-4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95480"/>
            <a:ext cx="502440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ttp://upload.wikimedia.org/wikipedia/commons/1/11/A_Horseshoe_Einstein_Ring_from_Hubbl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" y="971620"/>
            <a:ext cx="579501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4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Examples</a:t>
            </a:r>
            <a:r>
              <a:rPr lang="fr-FR" altLang="fr-FR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d’effets de courbure de l’espace: </a:t>
            </a:r>
          </a:p>
          <a:p>
            <a:pPr>
              <a:defRPr/>
            </a:pPr>
            <a:r>
              <a:rPr lang="fr-FR" altLang="fr-FR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mirages  gravitationnels</a:t>
            </a:r>
          </a:p>
        </p:txBody>
      </p:sp>
      <p:pic>
        <p:nvPicPr>
          <p:cNvPr id="5124" name="Picture 2" descr="http://www.gurumed.org/wp-content/uploads/2012/12/Gravitational_llentill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61" y="3745087"/>
            <a:ext cx="4172407" cy="315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5132784"/>
            <a:ext cx="5006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galaxie d’avant plan joue le rôle de lentille</a:t>
            </a:r>
          </a:p>
          <a:p>
            <a:r>
              <a:rPr lang="fr-FR" dirty="0"/>
              <a:t>p</a:t>
            </a:r>
            <a:r>
              <a:rPr lang="fr-FR" dirty="0" smtClean="0"/>
              <a:t>our les rayons lumineux émis par une galaxie</a:t>
            </a:r>
          </a:p>
          <a:p>
            <a:r>
              <a:rPr lang="fr-FR" dirty="0"/>
              <a:t>d</a:t>
            </a:r>
            <a:r>
              <a:rPr lang="fr-FR" dirty="0" smtClean="0"/>
              <a:t>’arrière plan. L’image de celle-ci apparait sous</a:t>
            </a:r>
          </a:p>
          <a:p>
            <a:r>
              <a:rPr lang="fr-FR" dirty="0"/>
              <a:t>f</a:t>
            </a:r>
            <a:r>
              <a:rPr lang="fr-FR" dirty="0" smtClean="0"/>
              <a:t>orme d’anneaux (« Anneaux d’Einstein »).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http://www.astro.ucla.edu/~ghezgroup/gc/images/gallery/pics/20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3986213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63575" y="-1746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trou noir Sagittaire A*</a:t>
            </a:r>
          </a:p>
        </p:txBody>
      </p:sp>
      <p:pic>
        <p:nvPicPr>
          <p:cNvPr id="2" name="vid-02-0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22463"/>
            <a:ext cx="3995738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/>
        </p:nvCxnSpPr>
        <p:spPr>
          <a:xfrm flipH="1">
            <a:off x="6659563" y="1557338"/>
            <a:ext cx="151288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5"/>
          <p:cNvSpPr txBox="1">
            <a:spLocks noChangeArrowheads="1"/>
          </p:cNvSpPr>
          <p:nvPr/>
        </p:nvSpPr>
        <p:spPr bwMode="auto">
          <a:xfrm>
            <a:off x="7100888" y="1557338"/>
            <a:ext cx="663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0.1’’ </a:t>
            </a:r>
          </a:p>
        </p:txBody>
      </p:sp>
      <p:sp>
        <p:nvSpPr>
          <p:cNvPr id="6151" name="ZoneTexte 6"/>
          <p:cNvSpPr txBox="1">
            <a:spLocks noChangeArrowheads="1"/>
          </p:cNvSpPr>
          <p:nvPr/>
        </p:nvSpPr>
        <p:spPr bwMode="auto">
          <a:xfrm>
            <a:off x="627063" y="1187450"/>
            <a:ext cx="7853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Trou noir central de la </a:t>
            </a:r>
            <a:r>
              <a:rPr lang="fr-FR" altLang="fr-FR" sz="2000" dirty="0" smtClean="0"/>
              <a:t>Voie </a:t>
            </a:r>
            <a:r>
              <a:rPr lang="fr-FR" altLang="fr-FR" sz="2000" dirty="0"/>
              <a:t>Lactée (~4 </a:t>
            </a:r>
            <a:r>
              <a:rPr lang="fr-FR" altLang="fr-FR" sz="2000" dirty="0" smtClean="0"/>
              <a:t>millions </a:t>
            </a:r>
            <a:r>
              <a:rPr lang="fr-FR" altLang="fr-FR" sz="2000" dirty="0"/>
              <a:t>de masses solaires</a:t>
            </a:r>
            <a:r>
              <a:rPr lang="fr-FR" altLang="fr-FR" sz="18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8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80" y="3429000"/>
            <a:ext cx="2766708" cy="240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11"/>
          <p:cNvSpPr txBox="1">
            <a:spLocks noChangeArrowheads="1"/>
          </p:cNvSpPr>
          <p:nvPr/>
        </p:nvSpPr>
        <p:spPr bwMode="auto">
          <a:xfrm rot="-5400000">
            <a:off x="8081614" y="5673353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</a:rPr>
              <a:t>Crédit: NASA</a:t>
            </a:r>
          </a:p>
        </p:txBody>
      </p:sp>
      <p:sp>
        <p:nvSpPr>
          <p:cNvPr id="7172" name="ZoneTexte 2"/>
          <p:cNvSpPr txBox="1">
            <a:spLocks noChangeArrowheads="1"/>
          </p:cNvSpPr>
          <p:nvPr/>
        </p:nvSpPr>
        <p:spPr bwMode="auto">
          <a:xfrm>
            <a:off x="35495" y="1007370"/>
            <a:ext cx="720080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/>
              <a:t>Galaxie</a:t>
            </a:r>
            <a:r>
              <a:rPr lang="fr-FR" altLang="fr-FR" sz="20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Groupe de centaines </a:t>
            </a:r>
            <a:r>
              <a:rPr lang="fr-FR" altLang="fr-FR" sz="2000" dirty="0" smtClean="0"/>
              <a:t>de milliards </a:t>
            </a:r>
            <a:r>
              <a:rPr lang="fr-FR" altLang="fr-FR" sz="2000" dirty="0"/>
              <a:t>d’étoiles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Environ 100 milliards de galaxies dans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l’Univers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/>
              <a:t>Galaxie </a:t>
            </a:r>
            <a:r>
              <a:rPr lang="fr-FR" altLang="fr-FR" sz="2000" b="1" dirty="0" smtClean="0"/>
              <a:t>active</a:t>
            </a:r>
            <a:r>
              <a:rPr lang="fr-FR" altLang="fr-FR" sz="2000" dirty="0" smtClean="0"/>
              <a:t>: galaxie </a:t>
            </a:r>
            <a:r>
              <a:rPr lang="fr-FR" altLang="fr-FR" sz="2000" dirty="0"/>
              <a:t>très lumineuse </a:t>
            </a:r>
            <a:r>
              <a:rPr lang="fr-FR" altLang="fr-FR" sz="2000" dirty="0" smtClean="0"/>
              <a:t>en son </a:t>
            </a:r>
            <a:r>
              <a:rPr lang="fr-FR" altLang="fr-FR" sz="2000" dirty="0"/>
              <a:t>centre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Trou </a:t>
            </a:r>
            <a:r>
              <a:rPr lang="fr-FR" altLang="fr-FR" sz="2000" dirty="0"/>
              <a:t>noir « </a:t>
            </a:r>
            <a:r>
              <a:rPr lang="fr-FR" altLang="fr-FR" sz="2000" dirty="0" err="1"/>
              <a:t>supermassif</a:t>
            </a:r>
            <a:r>
              <a:rPr lang="fr-FR" altLang="fr-FR" sz="2000" dirty="0"/>
              <a:t> » attirant de </a:t>
            </a:r>
            <a:r>
              <a:rPr lang="fr-FR" altLang="fr-FR" sz="2000" dirty="0" smtClean="0"/>
              <a:t>la matière </a:t>
            </a:r>
            <a:r>
              <a:rPr lang="fr-FR" altLang="fr-FR" sz="2000" dirty="0"/>
              <a:t>(gaz, </a:t>
            </a:r>
            <a:r>
              <a:rPr lang="fr-FR" altLang="fr-FR" sz="2000" dirty="0" smtClean="0"/>
              <a:t>poussière</a:t>
            </a:r>
            <a:r>
              <a:rPr lang="fr-FR" altLang="fr-FR" sz="2000" dirty="0"/>
              <a:t>) d’un disque </a:t>
            </a:r>
            <a:r>
              <a:rPr lang="fr-FR" altLang="fr-FR" sz="2000" dirty="0" smtClean="0"/>
              <a:t>qui </a:t>
            </a:r>
            <a:r>
              <a:rPr lang="fr-FR" altLang="fr-FR" sz="2000" dirty="0"/>
              <a:t>l’entoure.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Une partie de la matière peut être éjectée </a:t>
            </a:r>
            <a:r>
              <a:rPr lang="fr-FR" altLang="fr-FR" sz="2000" dirty="0" smtClean="0"/>
              <a:t>via </a:t>
            </a:r>
            <a:r>
              <a:rPr lang="fr-FR" altLang="fr-FR" sz="2000" dirty="0"/>
              <a:t>un jet </a:t>
            </a:r>
            <a:endParaRPr lang="fr-FR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très </a:t>
            </a:r>
            <a:r>
              <a:rPr lang="fr-FR" altLang="fr-FR" sz="2000" dirty="0"/>
              <a:t>rapide </a:t>
            </a:r>
            <a:r>
              <a:rPr lang="fr-FR" altLang="fr-FR" sz="2000" dirty="0" smtClean="0"/>
              <a:t>que </a:t>
            </a:r>
            <a:r>
              <a:rPr lang="fr-FR" altLang="fr-FR" sz="2000" dirty="0"/>
              <a:t>l’on peut détecter </a:t>
            </a:r>
            <a:r>
              <a:rPr lang="fr-FR" altLang="fr-FR" sz="2000" dirty="0" smtClean="0"/>
              <a:t>en </a:t>
            </a:r>
            <a:r>
              <a:rPr lang="fr-FR" altLang="fr-FR" sz="2000" dirty="0"/>
              <a:t>ondes radio  (radiogalaxies)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 err="1"/>
              <a:t>Blazar</a:t>
            </a:r>
            <a:r>
              <a:rPr lang="fr-FR" altLang="fr-FR" sz="2000" dirty="0"/>
              <a:t>: radiogalaxie dont le jet est dirigé vers la </a:t>
            </a:r>
            <a:endParaRPr lang="fr-FR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Terre.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Amplification </a:t>
            </a:r>
            <a:r>
              <a:rPr lang="fr-FR" altLang="fr-FR" sz="2000" dirty="0"/>
              <a:t>de la luminosité et de l’énergie des rayonnements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99792" y="260648"/>
            <a:ext cx="41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alaxies, galaxies actives  </a:t>
            </a:r>
            <a:endParaRPr lang="fr-F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5" name="Picture 7" descr="http://media4.obspm.fr/public/AMC/pages_galaxies/images-hd/m31_nas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80" y="1010374"/>
            <a:ext cx="2858386" cy="21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-180975" y="0"/>
            <a:ext cx="9324975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63"/>
            <a:ext cx="6035675" cy="67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"/>
          <a:stretch>
            <a:fillRect/>
          </a:stretch>
        </p:blipFill>
        <p:spPr bwMode="auto">
          <a:xfrm>
            <a:off x="1749425" y="0"/>
            <a:ext cx="48895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083" name="Picture 3" descr="ngc426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6250"/>
            <a:ext cx="7415212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79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60357</TotalTime>
  <Words>1765</Words>
  <Application>Microsoft Office PowerPoint</Application>
  <PresentationFormat>Affichage à l'écran (4:3)</PresentationFormat>
  <Paragraphs>322</Paragraphs>
  <Slides>41</Slides>
  <Notes>3</Notes>
  <HiddenSlides>0</HiddenSlides>
  <MMClips>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3" baseType="lpstr">
      <vt:lpstr>Modèle par défaut</vt:lpstr>
      <vt:lpstr>Équation</vt:lpstr>
      <vt:lpstr>Présentation PowerPoint</vt:lpstr>
      <vt:lpstr>Planning de la journée </vt:lpstr>
      <vt:lpstr>Les trous noirs dans l’Univers</vt:lpstr>
      <vt:lpstr>Introduction sur les trous noirs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Astronomie gamma (2)</vt:lpstr>
      <vt:lpstr>Une mesure avec un  télescope</vt:lpstr>
      <vt:lpstr>Flux et luminosité</vt:lpstr>
      <vt:lpstr>Présentation PowerPoint</vt:lpstr>
      <vt:lpstr>Présentation PowerPoint</vt:lpstr>
      <vt:lpstr>Le Fermi Large Area Telescope (LAT)</vt:lpstr>
      <vt:lpstr>Photons gamma dans le LAT</vt:lpstr>
      <vt:lpstr>Présentation PowerPoint</vt:lpstr>
      <vt:lpstr>Présentation PowerPoint</vt:lpstr>
      <vt:lpstr>Présentation PowerPoint</vt:lpstr>
      <vt:lpstr>Les données de Fermi</vt:lpstr>
      <vt:lpstr>Présentation PowerPoint</vt:lpstr>
      <vt:lpstr>Créer une carte du ciel</vt:lpstr>
      <vt:lpstr>Le blazar 3C 454.3</vt:lpstr>
      <vt:lpstr>Présentation PowerPoint</vt:lpstr>
      <vt:lpstr>Présentation PowerPoint</vt:lpstr>
      <vt:lpstr>Courbes de lumière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Créer une animation</vt:lpstr>
      <vt:lpstr>Présentation PowerPoint</vt:lpstr>
      <vt:lpstr>Présentation PowerPoint</vt:lpstr>
      <vt:lpstr>Présentation PowerPoint</vt:lpstr>
      <vt:lpstr>Présentation PowerPoint</vt:lpstr>
    </vt:vector>
  </TitlesOfParts>
  <Company>CENBG CNRS - UBx1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lott</dc:creator>
  <cp:lastModifiedBy>benoit lott</cp:lastModifiedBy>
  <cp:revision>370</cp:revision>
  <cp:lastPrinted>2015-10-06T13:39:26Z</cp:lastPrinted>
  <dcterms:created xsi:type="dcterms:W3CDTF">2013-01-05T13:56:26Z</dcterms:created>
  <dcterms:modified xsi:type="dcterms:W3CDTF">2015-11-24T09:32:47Z</dcterms:modified>
</cp:coreProperties>
</file>