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75" r:id="rId2"/>
    <p:sldId id="376" r:id="rId3"/>
    <p:sldId id="346" r:id="rId4"/>
    <p:sldId id="362" r:id="rId5"/>
    <p:sldId id="394" r:id="rId6"/>
    <p:sldId id="354" r:id="rId7"/>
    <p:sldId id="399" r:id="rId8"/>
    <p:sldId id="397" r:id="rId9"/>
    <p:sldId id="395" r:id="rId10"/>
    <p:sldId id="396" r:id="rId11"/>
    <p:sldId id="398" r:id="rId12"/>
    <p:sldId id="359" r:id="rId13"/>
    <p:sldId id="366" r:id="rId14"/>
    <p:sldId id="365" r:id="rId15"/>
    <p:sldId id="375" r:id="rId16"/>
    <p:sldId id="363" r:id="rId17"/>
    <p:sldId id="371" r:id="rId18"/>
    <p:sldId id="372" r:id="rId19"/>
    <p:sldId id="383" r:id="rId20"/>
    <p:sldId id="345" r:id="rId21"/>
    <p:sldId id="282" r:id="rId22"/>
    <p:sldId id="386" r:id="rId23"/>
    <p:sldId id="317" r:id="rId24"/>
    <p:sldId id="315" r:id="rId25"/>
    <p:sldId id="335" r:id="rId26"/>
    <p:sldId id="388" r:id="rId27"/>
    <p:sldId id="405" r:id="rId28"/>
    <p:sldId id="336" r:id="rId29"/>
    <p:sldId id="303" r:id="rId30"/>
    <p:sldId id="373" r:id="rId31"/>
    <p:sldId id="306" r:id="rId32"/>
    <p:sldId id="391" r:id="rId33"/>
    <p:sldId id="380" r:id="rId34"/>
    <p:sldId id="381" r:id="rId35"/>
    <p:sldId id="338" r:id="rId36"/>
    <p:sldId id="390" r:id="rId37"/>
    <p:sldId id="379" r:id="rId38"/>
    <p:sldId id="378" r:id="rId39"/>
    <p:sldId id="382" r:id="rId40"/>
    <p:sldId id="384" r:id="rId41"/>
    <p:sldId id="343" r:id="rId42"/>
    <p:sldId id="337" r:id="rId43"/>
    <p:sldId id="385" r:id="rId44"/>
    <p:sldId id="389" r:id="rId45"/>
    <p:sldId id="387" r:id="rId46"/>
    <p:sldId id="392" r:id="rId47"/>
    <p:sldId id="393" r:id="rId48"/>
    <p:sldId id="404" r:id="rId49"/>
    <p:sldId id="403" r:id="rId50"/>
    <p:sldId id="402" r:id="rId51"/>
    <p:sldId id="400" r:id="rId52"/>
    <p:sldId id="401" r:id="rId53"/>
  </p:sldIdLst>
  <p:sldSz cx="9144000" cy="6858000" type="screen4x3"/>
  <p:notesSz cx="6794500" cy="9906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66CCFF"/>
    <a:srgbClr val="00FFFF"/>
    <a:srgbClr val="FFCC00"/>
    <a:srgbClr val="FFFF66"/>
    <a:srgbClr val="0033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909" autoAdjust="0"/>
    <p:restoredTop sz="94660"/>
  </p:normalViewPr>
  <p:slideViewPr>
    <p:cSldViewPr>
      <p:cViewPr>
        <p:scale>
          <a:sx n="66" d="100"/>
          <a:sy n="66" d="100"/>
        </p:scale>
        <p:origin x="-58" y="4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150"/>
    </p:cViewPr>
  </p:sorterViewPr>
  <p:notesViewPr>
    <p:cSldViewPr>
      <p:cViewPr varScale="1">
        <p:scale>
          <a:sx n="56" d="100"/>
          <a:sy n="56" d="100"/>
        </p:scale>
        <p:origin x="-2198" y="-91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Cliquez pour modifier les styles du texte du masque</a:t>
            </a:r>
          </a:p>
          <a:p>
            <a:pPr lvl="1"/>
            <a:r>
              <a:rPr lang="fr-FR" altLang="fr-FR" noProof="0" smtClean="0"/>
              <a:t>Deuxième niveau</a:t>
            </a:r>
          </a:p>
          <a:p>
            <a:pPr lvl="2"/>
            <a:r>
              <a:rPr lang="fr-FR" altLang="fr-FR" noProof="0" smtClean="0"/>
              <a:t>Troisième niveau</a:t>
            </a:r>
          </a:p>
          <a:p>
            <a:pPr lvl="3"/>
            <a:r>
              <a:rPr lang="fr-FR" altLang="fr-FR" noProof="0" smtClean="0"/>
              <a:t>Quatrième niveau</a:t>
            </a:r>
          </a:p>
          <a:p>
            <a:pPr lvl="4"/>
            <a:r>
              <a:rPr lang="fr-FR" altLang="fr-FR" noProof="0" smtClean="0"/>
              <a:t>Cinquième niveau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7F1153-4331-4D74-8664-DE3543EC625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9981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fld id="{3E75D988-280D-42A0-8146-77A5E6575A98}" type="slidenum">
              <a:rPr lang="fr-FR" altLang="fr-FR" i="0">
                <a:latin typeface="Times New Roman" pitchFamily="18" charset="0"/>
              </a:rPr>
              <a:pPr eaLnBrk="1" hangingPunct="1"/>
              <a:t>15</a:t>
            </a:fld>
            <a:endParaRPr lang="fr-FR" altLang="fr-FR" i="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3138" y="765175"/>
            <a:ext cx="4894262" cy="367188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673" y="4743168"/>
            <a:ext cx="4973197" cy="4437368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04A0C1-02AB-4293-A50C-F6D681BB0678}" type="slidenum">
              <a:rPr lang="fr-FR" altLang="fr-FR" smtClean="0"/>
              <a:pPr eaLnBrk="1" hangingPunct="1">
                <a:spcBef>
                  <a:spcPct val="0"/>
                </a:spcBef>
              </a:pPr>
              <a:t>24</a:t>
            </a:fld>
            <a:endParaRPr lang="fr-FR" altLang="fr-FR" smtClean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50217" y="9410700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35877500" indent="-354457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48904525" indent="-48039338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90017F-4B8C-4799-9883-311CFB100A52}" type="slidenum">
              <a:rPr lang="en-US" altLang="fr-FR">
                <a:latin typeface="Times New Roman" pitchFamily="18" charset="0"/>
                <a:ea typeface="ＭＳ Ｐゴシック" pitchFamily="1" charset="-128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US" altLang="fr-FR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38188"/>
            <a:ext cx="4930775" cy="3698875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14" y="4684712"/>
            <a:ext cx="5003080" cy="4519613"/>
          </a:xfrm>
          <a:noFill/>
        </p:spPr>
        <p:txBody>
          <a:bodyPr lIns="89908" tIns="44953" rIns="89908" bIns="44953"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8035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1017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6100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29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3194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7999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47166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9807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5690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87501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9398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6189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2757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6937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4712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39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973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40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42454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41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31389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42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8941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43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9675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44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285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1506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45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2189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46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8472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47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6774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58533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778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77721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56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F1153-4331-4D74-8664-DE3543EC6257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3631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C22FC4-109C-4B03-A711-D81A7E5C0277}" type="slidenum">
              <a:rPr lang="fr-FR" altLang="fr-FR" smtClean="0"/>
              <a:pPr eaLnBrk="1" hangingPunct="1">
                <a:spcBef>
                  <a:spcPct val="0"/>
                </a:spcBef>
              </a:pPr>
              <a:t>23</a:t>
            </a:fld>
            <a:endParaRPr lang="fr-FR" altLang="fr-F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39775"/>
            <a:ext cx="4924425" cy="369411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342" y="4681273"/>
            <a:ext cx="5001507" cy="4521333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B9424-559E-4BEF-BA5E-A8F01547FA6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83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F658B-0588-4815-B48E-AF17BD5056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193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AA67A-0420-47F3-A3BD-E9B4CA5F2C7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3231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BCC9B-7D2C-4CDE-927A-9E8191BE9B6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484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408712" cy="864096"/>
          </a:xfrm>
        </p:spPr>
        <p:txBody>
          <a:bodyPr/>
          <a:lstStyle>
            <a:lvl1pPr>
              <a:defRPr sz="3200" b="1">
                <a:solidFill>
                  <a:srgbClr val="C000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C3295-9776-4710-995B-7E16E75566E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3140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997C8-E98A-4C7E-BCA9-6A8BEE3ADC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023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48C8D-E565-4CBC-B6E6-02E5209229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819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B01A6-D359-49D1-BCE6-DFB307D47C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8736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94338-1D11-4C84-941A-72520860A3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7682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093F8-6112-4FC1-999B-AE66ECD600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385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737AF-C961-48C7-9929-FB38A97424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11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AC2-CFA5-4580-8887-04D60CEDDF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384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7734ACA-5E54-4161-A271-BA0F2ED216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274638"/>
            <a:ext cx="82296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2" name="Line 9"/>
          <p:cNvSpPr>
            <a:spLocks noChangeShapeType="1"/>
          </p:cNvSpPr>
          <p:nvPr userDrawn="1"/>
        </p:nvSpPr>
        <p:spPr bwMode="auto">
          <a:xfrm>
            <a:off x="1173163" y="817563"/>
            <a:ext cx="736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033" name="Image 49" descr="logo Fermi.jpe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0"/>
            <a:ext cx="12763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file:///D:\Echanges\movies\69476main_binary_merger.mpg" TargetMode="External"/><Relationship Id="rId7" Type="http://schemas.openxmlformats.org/officeDocument/2006/relationships/image" Target="../media/image31.png"/><Relationship Id="rId2" Type="http://schemas.openxmlformats.org/officeDocument/2006/relationships/video" Target="file:///D:\Echanges\movies\69479main_collapsar.mpg" TargetMode="External"/><Relationship Id="rId1" Type="http://schemas.microsoft.com/office/2007/relationships/media" Target="file:///D:\Echanges\movies\69479main_collapsar.mpg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jpeg"/><Relationship Id="rId4" Type="http://schemas.openxmlformats.org/officeDocument/2006/relationships/video" Target="file:///D:\Echanges\movies\69476main_binary_merger.mpg" TargetMode="External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5936" y="-99392"/>
            <a:ext cx="5328591" cy="28083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2" name="Picture 4" descr="glas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-201675" y="-569258"/>
            <a:ext cx="4322618" cy="426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763688" y="754536"/>
            <a:ext cx="880370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>
                <a:solidFill>
                  <a:srgbClr val="FFFF66"/>
                </a:solidFill>
              </a:rPr>
              <a:t/>
            </a:r>
            <a:br>
              <a:rPr lang="en-US" altLang="fr-FR" sz="2000" b="1" dirty="0">
                <a:solidFill>
                  <a:srgbClr val="FFFF66"/>
                </a:solidFill>
              </a:rPr>
            </a:br>
            <a:r>
              <a:rPr lang="en-US" altLang="fr-FR" sz="2000" b="1" dirty="0" smtClean="0">
                <a:solidFill>
                  <a:srgbClr val="FFFF66"/>
                </a:solidFill>
              </a:rPr>
              <a:t>    </a:t>
            </a:r>
            <a:r>
              <a:rPr lang="en-US" altLang="fr-FR" sz="2000" b="1" dirty="0" err="1" smtClean="0">
                <a:solidFill>
                  <a:srgbClr val="FFFF66"/>
                </a:solidFill>
              </a:rPr>
              <a:t>Masterclass</a:t>
            </a:r>
            <a:r>
              <a:rPr lang="en-US" altLang="fr-FR" sz="2000" b="1" dirty="0" smtClean="0">
                <a:solidFill>
                  <a:srgbClr val="FFFF66"/>
                </a:solidFill>
              </a:rPr>
              <a:t> in  </a:t>
            </a:r>
            <a:r>
              <a:rPr lang="en-US" altLang="fr-FR" sz="2000" b="1" dirty="0" err="1" smtClean="0">
                <a:solidFill>
                  <a:srgbClr val="FFFF66"/>
                </a:solidFill>
              </a:rPr>
              <a:t>Astroparticle</a:t>
            </a:r>
            <a:r>
              <a:rPr lang="en-US" altLang="fr-FR" sz="2000" b="1" dirty="0" smtClean="0">
                <a:solidFill>
                  <a:srgbClr val="FFFF66"/>
                </a:solidFill>
              </a:rPr>
              <a:t> Physics </a:t>
            </a:r>
            <a:endParaRPr lang="en-US" altLang="fr-FR" sz="2000" b="1" dirty="0">
              <a:solidFill>
                <a:srgbClr val="FFFF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 smtClean="0">
                <a:solidFill>
                  <a:srgbClr val="FFFF66"/>
                </a:solidFill>
              </a:rPr>
              <a:t>“Black Holes seen in Gamma Rays”</a:t>
            </a:r>
            <a:r>
              <a:rPr lang="en-US" altLang="fr-FR" sz="2000" b="1" dirty="0">
                <a:solidFill>
                  <a:srgbClr val="FFFF66"/>
                </a:solidFill>
              </a:rPr>
              <a:t/>
            </a:r>
            <a:br>
              <a:rPr lang="en-US" altLang="fr-FR" sz="2000" b="1" dirty="0">
                <a:solidFill>
                  <a:srgbClr val="FFFF66"/>
                </a:solidFill>
              </a:rPr>
            </a:br>
            <a:r>
              <a:rPr lang="fr-FR" altLang="fr-FR" sz="1400" b="1" dirty="0" smtClean="0">
                <a:solidFill>
                  <a:srgbClr val="FFFF99"/>
                </a:solidFill>
              </a:rPr>
              <a:t>The Fermi-LAT collaboration 2016</a:t>
            </a:r>
            <a:endParaRPr lang="fr-FR" altLang="fr-FR" sz="1400" b="1" dirty="0">
              <a:solidFill>
                <a:srgbClr val="FFFF9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2" y="2640335"/>
            <a:ext cx="9450694" cy="4217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1158875"/>
            <a:ext cx="47625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Optical image and concept illustration of stellar mass black hole Cygnus 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76700"/>
            <a:ext cx="63341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2840" y="-2738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Two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stellar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-mass black-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hole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candidates </a:t>
            </a:r>
          </a:p>
        </p:txBody>
      </p:sp>
      <p:sp>
        <p:nvSpPr>
          <p:cNvPr id="21509" name="ZoneTexte 1"/>
          <p:cNvSpPr txBox="1">
            <a:spLocks noChangeArrowheads="1"/>
          </p:cNvSpPr>
          <p:nvPr/>
        </p:nvSpPr>
        <p:spPr bwMode="auto">
          <a:xfrm>
            <a:off x="2106613" y="1557338"/>
            <a:ext cx="117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SN1987A</a:t>
            </a:r>
          </a:p>
        </p:txBody>
      </p:sp>
      <p:sp>
        <p:nvSpPr>
          <p:cNvPr id="21510" name="ZoneTexte 6"/>
          <p:cNvSpPr txBox="1">
            <a:spLocks noChangeArrowheads="1"/>
          </p:cNvSpPr>
          <p:nvPr/>
        </p:nvSpPr>
        <p:spPr bwMode="auto">
          <a:xfrm>
            <a:off x="1177925" y="3509963"/>
            <a:ext cx="1325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Cygnus-X1</a:t>
            </a:r>
          </a:p>
        </p:txBody>
      </p:sp>
    </p:spTree>
    <p:extLst>
      <p:ext uri="{BB962C8B-B14F-4D97-AF65-F5344CB8AC3E}">
        <p14:creationId xmlns:p14="http://schemas.microsoft.com/office/powerpoint/2010/main" val="10211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19712" y="-1825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Fusion of </a:t>
            </a:r>
            <a:r>
              <a:rPr lang="fr-FR" altLang="fr-FR" sz="2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black </a:t>
            </a:r>
            <a:r>
              <a:rPr lang="fr-FR" altLang="fr-FR" sz="24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holes</a:t>
            </a:r>
            <a:r>
              <a:rPr lang="fr-FR" altLang="fr-FR" sz="2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fr-FR" altLang="fr-FR" sz="24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Gravitational</a:t>
            </a:r>
            <a:r>
              <a:rPr lang="fr-FR" altLang="fr-FR" sz="2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altLang="fr-FR" sz="24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waves</a:t>
            </a:r>
            <a:endParaRPr lang="fr-FR" altLang="fr-FR" sz="24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7" name="AutoShape 11" descr="2Q==%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388" name="AutoShape 13" descr="2Q==%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389" name="AutoShape 15" descr="data:image/jpeg;base64,/9j/4AAQSkZJRgABAQAAAQABAAD/2wBDAAoHBwgHBgoICAgLCgoLDhgQDg0NDh0VFhEYIx8lJCIfIiEmKzcvJik0KSEiMEExNDk7Pj4+JS5ESUM8SDc9Pjv/2wBDAQoLCw4NDhwQEBw7KCIoOzs7Ozs7Ozs7Ozs7Ozs7Ozs7Ozs7Ozs7Ozs7Ozs7Ozs7Ozs7Ozs7Ozs7Ozs7Ozs7Ozv/wAARCAFaAO4DASIAAhEBAxEB/8QAHAAAAQUBAQEAAAAAAAAAAAAABAABAwUGAgcI/8QAWBAAAQMCAwQEBgwJCQYGAwEAAQIDBAARBRIhBhMxQRRRYXEigZGUodEHFiMyNkJVdLGywdIVJDNSU2KSk9M0Q1RygoTC4fAlJkRjoqNkc4PU4vE1RZXj/8QAGgEBAQEBAQEBAAAAAAAAAAAAAAECAwQFBv/EADARAAICAQMDAgUDBAMBAAAAAAABAhEDBCExEkFRBRMiYXGBoRQykbHh8PEVUsFC/9oADAMBAAIRAxEAPwDG7QY/jLW0WJNNYvPbbblupShElYCQFkAAX0FV42ix35bxHztz10tpNdp8V+evfXNVwqkLH2x478tYj50v10vbJjvy1iPnTnrquPCm4jtoCx9smO3/APzeIedL9dP7ZMd+WsQ86X66rKVAWntkx35axDzpfrpe2THflrEPOl+uqylegLL2yY78tYh50v103tkx75bxDzpfrqtpUBZ+2THvlvEPOl+ul7Zcd+WsQ86X66rL01AWh2lx3ljeIedL9dN7ZMe5Y3iHnS/XXLEjDipO/YUpISkWAtYgWOoNzewPo7a7D2DC34q4q518I6aKHX15T5aAf2xY78t4h50v103tjx75bxDzpfrrpyTg5BQIqwN2lOZIJ158Vf6tXLc3C23wroKltbsAoP51xre/fQDe2THflvEfOnPXS9smO/LeIedL9dOuRgygLRHb3JOnHs99w9fZrGX8L3TloriXLKCDxGt7Xue700BJ7ZMdt/8Am8Q86X66Xtkx35bxDzpfrqrpwaAsjtJjw/8A3eI+dL9dN7Zce+W8R86X66rSb01AWntkx75bxHzpfrpe2THvlvEfOl+uqyl46As/bJjvy3iHnS/XSO0uO/LeIedL9dVlI0BZ+2THvlvEPOl+ul7ZMd+W8Q86X66rBTigLP2yY78t4h50v11r/Y0xbE5+0UhqZiMqS2IilBDzylgHOjWxPHU159W29in4TyfmSvroowZvaP4T4r89e+uarudWO0nwnxX5699c1XUA50HGuaXGlVAx40qRpUA96VNSoB6Y0qVANSpUqAVK1KnoBU1PSoBqVKlQCpUqegGpGnpWoBqQpqegFTU9KgFakKXOlQD1t/Yp+E0n5mv66KxFbf2KfhPJ+ZK+uiowZzaT4T4r89e+uaratNowPbPinz1765qtNAcU9IintlOtUE0WBImqUI7eYp462or2v4l+gH7YrrAZLjOJNtoIyumyhbjWkndPDjXQw3lJO8z27K8GbPkhPpVH6DQ6DT59P7krtOtjJHCpiZKY6mSHFAkA8CO+uZeGyoSUqkN5ArQG4N60uNTBGdihsjf578L2SdDUe0jK324rSBda3CAKQ1M243wzWb0vDCGTobco1X3MpSrTt7PQY7IMx85zzzBIv2V2NmoIQVF1wjiDmAAFdHrMSPKvRtU/H8mVtemtV9C2fRJdccccKY6VlKLHVQHO9GJ2dw15V2nllI0ISsHWrLVY4ujGP0nUzjar+Sjj4POksJeZZzIVwOYUGpJSopULEGxFbLBrtpkRb+BHdKEdduOtAxcCiTWi+txzOparhJGmp7K5R1VN9fB6snpHVCHs8u7v5Gao5vBZ7rSXEMEpULg3HCucTiNQ5qmWVlaABqTetLgElyRhw3lvczkTYW0AFdM2aUYKcTz6HQ48uolhyvdePkZkYXMVJVGDJLqU5im44V07g09lpTrjBShIuTcaVcNNYsMY6UpgBKyEKOlsl+/sorHnnkRUMsgEvqyEddcv1E+uMVW5616Zh9meSSkq4/8ADIV000486lptOZajZI660jGzUdtoKmPHOeSSAB4zQs3CHMJcRNjL3iEG/hD3vf2V2Wpxt0nueJ+lZ4RU5rbvXKRWyMMmRWt4+yUIva5IoXurW7QArwluwupS06DrIoSPs7HbYDmIP5CrkCAB2XrOPVLoufJ21HpUve6MPFJ2zO2vTVd4lgBjth+KsutHlzFEJ2bjtMpMqUUrVppYAHq1rf6nHSdnmXpeqc3GuO/YzlqWtWuL4Q3hrbSkOqcKyQbjhVXau0JqatHjz4J4J9E+RhT0qQrZxOgK23sUj/eeT8yV9dFYgmtt7FPwnk/MlfXRUZTO7R/CbFfnr31zVdxFWO0fwmxX5699c1W91AdcqZXKugFKKUgEk8AOdSKiybfyZ2w/UNG0uTSjKXCCsCZcdxNpaEEpbVdRHIVocT/CWdroHDXPe1vTWdgSJkHMuK0V5hZXgE2opGP4o4CW2UrH6rZNfPz45yydSql5P0Gg1OHFp/bk5Jt3si5xWL0iM34AU8laSm3Ht9FSTEnpcRwi6G1nMr824sPSazxxHFlS0PqZWVIvlTujbyU0zGp7jKo8hpLYWPzCDauS089kmj2y9SwLqm003XbwH4/h0yVIbdYSVoCbZQeBo2HEfYwQx3dXS2oAXvxvYVRR9oprDQQcjluBWNRUqcfxMNlzdJUnjmLZsK1LDm6VDakcsWt0fuyzLquS3LRtpyTs90ZnwXUo3ZF/jA6iqeLguK3JRdg8CSvLfyVHFm4ky45KYbWUrUVLsglFdyNpJrzZQAhq+hKAb+mukceWLajW558mp0mWMZZepOKpV3LrAoz0Zl8PKzKU5fMDcK09dSlQm4Y4mAsNK1AAHA8xWei7Qy4sdLCENKSnmoG/01BBxSTCeWtmyt5xSoXF6xLTZG3J8neHqmmhCGJXVNPyiCTGfiu5H2yhfGx51qNnWXGsOO8QU5l5hfmLDWs7PlScQeDzrOVSU5bJSbUY1tDNjsoa3LQCEhIzJNzbx11zRnkxqKqzx6HLg02olkd9PbYsmsWnrxIRFQwPC8LQ3Cb2vRk9JMiGsouhDhKiOWmhNZtOOSET1TA22VrRkIsbW8vZUkjaKVJjrZW20AsWJSDf6a4vTT6k4qj3Q9Uw+3JTm27228cB+0UKZJeaWy2txsJtZOtj3UWhl5rZ8sPgqdLZATe5ueAqni7SymGw2tCXQBoVaGon8elvyW3lZAG1ZkoA0q+xlpQaVI5/r9JGcsybuW1eDRTkHo8YlBIbcQpdhwA4mnxLoiAlUqKt5PIpTmy+mqF7aWU8ytostALSUki99fHTQ9o5UZsNLSl5KRYFWhHjrC02VJPwd5eqaVycU9mlvV8fIulyGmMOWGYj7aMpy3SAATw51yJ6HGUt4lCW3mIF1Jukn7KoZ2NyZpSFBKG0m4Qnn30WnamQVDPGaUnqF+Na/TTSut/qYXqmFza69uONn9iTGsFSgtrhoVmWrLuwb8r6eSqORGfjOZHmyhVr2NXScSxKXikY9HCNTu0KBAOmpv3UPtE4hzE/AUDlQAbHnXfDLJFqEjwa/Hp8kJZ8dreqKilTmmOle0+GPatt7FPwok/MlfXRWJ41tvYpP+88kf8AglfXRUYM7tJ8JsV+evfXNVqeo1Y7SH/efFfnr31zVcNKAnYcLT7bgF8igq3Xati3N32GdLbQCchVlvzHKsSCbgcuVafZ15LsN6OTfKeHYa8WshcVLwfe9FzNZXiv9y/IVgrWSAHCkBTyisioMKzxsRlw8gyBW8Cu+1hU06WnDlQmE+CgrCT/AFQLfbRaktsqdkEWJR4R7BevnuTpt/8A0foYY4fDGL3x8/dFcrGP9tCEGgQFZM1+dNjGEPYlKQtC0oShFiT13qjw5xT2OtOq4rdzGrPaSXIYkMttOrbTlzeCbXN69LxuGWKhs6PmLUxz6bJPMrj1cIq8Qwh/DspcKVoVoFp6+qrtceRFwBxg7pSUtnW5B+iljJLmANuK1UchJ7adta3Nl1qcUpSi2q5JuaSyznCLfkYtLiwZskYJ043/AGCIEBbGEmMVpJWkm44a1nmcAlPy3WUlIQ0bFw8PFV1hTrq8BWtTiioJXZROotU8QoOCNrceW2FIutwHUHnrWFlnjcq7s9EtLg1MMaapKN89vBSyNmJLTRW06l0gXKQLHxVVR3DGltuqSTu1glPDga1MJ7D4ilFvEnHArilasw7+FZ7FlMrxN5TCgpCjcEd2vpr1YMkptwkfI12lxYYxzYtnfF2a1yalvDumFBy5AvKOOtCw8Wh4qoxlNWJGiVgEKFNJB9rQA/o6foFUmBRnnMTbcSFBDZzKVbTury48UHjlJvdH2NRqc0c+LHFWpJXsEydm3VTHExlJDdgpOYnny9FCOYDKbltRroK3QSCCbADrq8nTzGxmKyF2QrRYHboKLWyW5zkxxfuaWrAdXM/QK0tRlilfg4S9N0mWUlBbp779uTL/AICldO6JmRmyZ819CKUrApcRKCcrhcVlSlFyb1qCz0iVHmtrskIN/wBYHhUMeV0nGZDea6GUgJT28z9lVarI9/C3Mv0nTL4Xdt0nfYpBsxNLeYrbCvzSTXKtm5jbKnVKb8FOYjNrUuKYpiDGJrbQtTaUGyUDgR9t6tcVfeTgZcsW3FJTmA5X4itvLmTjutzjHR6GayVGXwfkpVbOTg3nG7VpoArWjsJwF6JND0ndqCU3ABvY/wCr0dClupwASVnOtKFG552JtQWBYjKmYg4H3LpDdwm1gNR66xLLmlCW6pHbHpdFiy4mk7luhY1EmT8QaZabTZKCQq9rA9dBq2anX9+0f7VWScUbjYzJakrKUGwQojRNuXpqdcRT+8fg4gpJcNyLhSb/AGVI5Z40o8I3k0mn1MpT3k7e11x8jHOIKHFIVxSbaVzUshtxqQ4h38olRCu+ojX1E7R+TyR6ZNDprbexT8J5PzJf10ViASOFbf2KT/vPJ+ZL+uiqzBnNpPhPivz1765qtqz2iQpe1OKJSCSqa8AOvwzUqdm3SEpXJaQ6dd2eNqxPJGH7mejDpsue/bVlT1Xo3CsRGGyi4UFaSmxANFJ2cdU640mU2VIANrddRSsDcYjh9t9t5IOVQRrY1yllxTXS3yeqGk1mB+7GNNfQixXE/wAIyUuhJQlCbAE0bI2i32HqjhlQcUgJK83lruDgJYkNLkusqUeLCjyoDHGW2cUcQ0hKEgJsEiw4VzXszkoJcHpn+swY5ZpSpy2ZzhGIN4dIW642V3RlAHLWisWxtrEYyWkMqQpKs11EHlVlhEfDpcBFo6FrQAlZUjnVdKw9nDMXbW8jNEWSdRcd1Y68UsrbW6O7w6nFpIxjJdEvxZOnaKP0IRzHWSG8l7i3C16mG08UICejLta1tLUVLjYZHhqkLjNhFhYhFzrwrMxsKmTElbLJKPzibCsY44cibapHbUZddp5RhGSk2uy7FpBx+PFjlpTKzdalaWtYmo4u0G4feStsrjuLKkp5pvVY/h8qO6lp1lSVKNk9R7jTv4ZNjNF16OpKB8Y16PZwP7nznrNcq2/b8v6ly5tHFaaUIcXKtXMgADycao2ZNpyJD3h2WFq531qUYTOW0HRHWUFOYHThV3gWGpMFa5MZKis3QVAEkWrL9rDBtbnSC1etzRjLat1tsdjaeHYDcOWHAWFRu7UNBshiOrNyzHQVTqwieVrCYqvBNja2lQrgym21uLZUlDZspRGgNRafA/8AZvJ6h6gk01+Dl6S6/IL7irrJverqdtE1Iw9TDaFpcWAFE2t21VsYTOkt7xuOspPAmwv5ahMSQJAYLKw6eCSNa7Shim18jxY82rwxlSdT+XJdYftCzGgIYdQ4paAQCOFuVVUXEHoszpKDdRN1C+ir8RSOFz0qSkxXLq0GnGuJECVEsX2FIB4E8KkYYU3Xc1lz6xxj1Jro42NB7Y4CwFuR17wcAUg27jSe2jhPxltqaczKTaxAIBtVLhMET5wZUbIAKlW6q0Ko+CokphKZQHLXAIP015MmPDjlVNs+vpdRrdRjc3KKXG65ZEjaPD0MhvdOZQLEZRagsKxeJBD28bVmWskFKRw6qMGGR1Y2ndxkmOG/CsLpCtarceg9Hl52mMjKgACkWBNXGsMn0K99+TGonrccfedPpdcfn6B5x7DjJW6Y6lZkAaoGp1p2sbwuKlxxhlxK3DdSes1SJwucpreiK4UWve2vkpvwbNDecxnclr3y8q6+xhe1/k8v6/XLfo+fBe4fKbmwZJWz7p4a1KKRbW/A1mDVgoYqxDMctuoY5jJbj4qF6FJLwZDC85F8uXW1dcUYwbdnl1eSeaMF0u0t9iCtv7FHwnk/MlfXRWSOGzUqIMZzTU+DWt9ikW2ok/Ml/XRXfqTWzPnzxzh+5UUONOiPthiL1r5J7pt/bNHk4c/iKMR6eE8CWzxvVXtJ8JsV+evfXNVtcsmFT3uj16bWPAnFxTV39zVtSISMRkv9Nbs6gAa/66qEgSIrGHPsqkoCku503+NYg+m1UFNXNaZVz4PT/wArK01Bd/yaVRw6VPaxHpwQRlJbPG4+iq3Hlsu4gXWXkuBaRfLy5VWA0r1uGDoknfByz6/3sbh0pW7v5mo2X/kb39f7KKvHxqE40oAKSopI5pI4GhcLn4XEhIRvQhxQBWLKPhUA5iEeDi+/hG7KgN4AT4XXxrwPHKeSTSafY+/DUY8GmxwlJNcNfUu8SjhyC1HUdC4hJ8oqWSzK3aEQnG2AnQ3TfxCq3FcXiuwfxd8FwLSoCxvob0hiGG4q0gSlllxP6xT5DzrmseRRTaPTPU6d5JRjJW0u9faywdacVAV0oocdQMwUkWFxqDQeLuKe2eDqrZlBBNu21AYjMw1qMWIaN4si28JOnl40VCxGBMwxMSWsIypCSFG17cDetrFKKU67nCWqx5JSwdSTca57/UIwuQuRghKwAUJUgW6gKWAynJEBQXb3I5U2FtLU8WdhLEcx2n0pbFxY31vzofC5uHxOkth9KEF0lAN+FqzKLal8Pc6Y8sYSxXkWyae/c6wTEn5kqQh3LwzaC3UKmelolYn+DS0C2nwlk8yNbVDh72ExZEhxt5CMyrJuo6psDz7b0DiM5iPi7cyGsL0uuxvfl9FdFj6sjpVtt9Ti9S8Wnj1zT+LfftYZi2Nuwpe4YaSQkAqKhx7qIkuh/DWsSQ2kOtDOnMPER3VGt3BsVCXnloC0j46sp7u2opWKwXnWoKFDo5IDir2AA4AVlR2SUXa5NvLTnKeVOL/avAdi05yBDDzYBWpQSL8BxqFb34Q2dcedSMxbUSBwuKjxiVAlYctIkIWtPhIAVzrnDJcL8DpjvvoTcEKSpVjYk1FCsalW9mp5+rUSxua6XH8lDh01UCal5KcwtZQ6xWjz4TjRGYAvEcD4Kv8AOqjCHY0bGFqW4lLQCglSjpx0q4vhDkzp3SG96nnnsL9dq76j9107rlHg9OTWHpcotXun/VEUFh3C8U6GkhbDwKwojXSjF/jGKblxKS0wgOAEa5jceuq/8LR5GOtr3gQy2hSQtWgJNSTcTiRZzUppxLudJQ6EKv4PKuEoTcra3aPdjz4I42lL4VL8f7Ip20LsaeplDKVIbVZWa9zR2KzVM4Vvm0g7wAWVyBFQOpwSWsS3HGyribrtfvFSzZOGy4CkKkNkZcyUhYBvbSlRuNRe3JVPL05OrKnf7dyZqcFYSJryR73MQkUPhWINT1OrypQ8T729zYCpN5hfQeiCS1ustrbwXqnwtnDFR3HJTiUuJWbHeEG3ipGCcZbMZNRkjlxqMk1W+/f6lpIOJx2VkJbkJJPDRQHdRHsV/CiT8yX9dFDtS4mHxFZ54kAG6bqBPdRXsXKz7VSlW4w1n/rRXr0t72j4/q/S+hqVvxd0UWKQHcS22nQmCkOP4g4hJUbC5WRrR0rYHEIkcPuT8NU2QFXRIJ8ErCM1rcATrVZtAoo2oxRSSQRNesQeHhmr3GuivQdm2GsViKKGQy+UuH3Mlea6uoa+g1rPLJGUel7fQ+EqAZGw0+O7PbVOgFWHtB16zqtAeFvB48PKKd3YTEG4gkdPw5eaMZSW0vnOpsC5IFteFbTF8Zw6aztBHTiOEht6KgMOIAS44RYkFVtfe+kVX42MOm7NxY6ccwpIiYeAcgCn1uJBORKtCEnha9eOGpzur2+3yN9KMhhOyszGIC5rEuE022sNq6Q+GyFHhx01qZWxeItxekPyIce0noqm3XSFJcva3C3b3a1b7Mzo2GbHYi8p7DHZK3ULbizPCJCAfi9eulWmE4607s+l+VOwh2bKxLfutzEhW7SbJuBbQi1+6t5M+eMnXF0FFGWk7DYpGEsqkQlmGpKHkofBKCo2Gnjrs7AYyl91lx2CgtrDeZclICnCLhAP51uXbWlgz4bHsmYjKGKwTBkIUsrWu6F3sUjvCrHxGhNm5K1omLl47hakvTSX4k4ZkOgcXEk8zc20HDsqPUZ0rvsu3kVEzq9jcVTDMlKo7hEnou6Q7dZcvawHp7tallbDYrGjPv7+E90VOZ9tmSla2uwgc61kPFMCwWIiVEmsLjN4st5EcOHehpSFN3APMXuOysxOwOBAQ7Jb2ojPb1QDKI6VFawTxWLjLbtvWoajLJ77fYdKAsU2QxTCISpclUYpbUlLqG30qW2pQuAoDgabDNkcUxSEmY30dhlxRS0qS+lvenqTfjWn2qdgO4FJXOxPDMRnBbYiSYicrzgB8IugaWtwoEx4O0+C4UEYzFw93D2Nw8zKWUj3xOdPXe+vdWo6jK8dvzzROlWVkXYnF5CJSlriRTDc3byJMhLZQTaxN+RvoedV72BYgzjZwYM7yYF5MjZzXPHQ/bXoCsbw1ULG5TErD5PuMdhlqdqZG5HhLKed76dtY/ZTGWMN2mbnTlK3a0rbW4NSjMkjMO69XHmzSUpNccfwGkPM2HxiJDelFUV5Ee2+DEhLimySBYgc7muZWxGORYjkhxholpGd1lDyVOtp61IBuKtI8KDstiDGKuY/FnJbkIWmPFJWXUhVyVcAm3HW+tHxWMPwbHJG0i9oIkqMoOrbYbUS86VggJUnlx1vWXqMq4d/Z7/IUjJYls3ieFQok2ShBYmi7K23AoHQG2nA60cdg8dTNZhrbjokPtF1Da5CAco46X04+g9VbWNMwNWCYVh2J4jDWzGjokWQ4FWcbUSUn+sldrdhrlT8R/bTC8VexTDVIRAWl78YFt4UqBHlcHkPVXH9Zmp7cX2/g10oxKNiccdxJvD0stF51outKDyShxI45VA2NA4ds7ieKTXokZiy49y8pxQQlqxscxOgreYfjsGHh8ubMVASYaFRIkKC/kOVShvFgm5JOmvVeu8WOETFYrDjYvCjKxkNSELS7dKXE++bWQNLk3BrS1ea2mvvX+dh0oyJ2Ax4Ott7uOQ6hTiHBIRkUlOW5zXt8YUHjWyuK4A2hye20lK1lAyOpXZQF7Gx00IomVAVhk6HAax1iSXDZwMunctAkaFR0N7XPdUu3b+82pmKamNvxnnN83unc6dQBy0B0r0QyZXkirTX0ZmlQNh+xuOYnBRMjRU7py+6zupQXbfmgm5rqDsVjeIxVSGGWglDpaUhx5KFhY+KUk3v2VeyosfaX8GYlFxyHARGjNsutSHShbCkCxKRzB4i1aCHi8GUjEpsWThP4ziKHW2567eChOUry8Qo8R31wyarNFbf04Koo84w/ZzE8SxF7D47KRJYzbxtxxKCLGxGp5fZR7WwePPsIeaajrQ4DkyyWyVW4211tWiYZwxnaiftExjEVcNJkZkLdO+UVII0BHhAqVpTwojUjZDC4qcQwph1AdcW+5I91YCiCMoBGptYg1Z6rJtXG3YKKMxC2Jx/EIjcqPEGR3VoLcSlTg60pJuRXTGwe0UlgPNQklBvqXkA6Ep6+sEVd4jEax+RExmFj0OC01HbQptx4oXFUhIFkjiRpcW66EwN197AMeWrEUqWGkIjl2QErOVwLOUKNxzPf21r9RmcepNfxwKVlWzsVtA+24tuCbNrUggrSCSk2Va51APOrr2K0lO08kHlDX9dFWGBgzsGiHGp2HyIVnVqdVIySopJPO91XOtrG96C9jDKNqZWQkp6IuxPVnRXfBlnOUlLsZaS4MxtIf8AefFPnr31zVbc1Y7SfCfFfnr31zVcK9hgfNXNzT0xoBXp71yDSoDrMabNTGmpQOrmmvTUqAcE04NcU4oDrNTXpqegHzUs1NSoBybU2Y0r01APmNNekaagHuaWampVAPc0+Y01KrQHzGnzGuaRoDrMeumuablSoB7mtt7FJvtNJ+ZK+uisQNa2/sU/CeT8yV9dFRlM5tJ8J8V+evfXNVtWW0nwnxX5699c1W0IPXJp6Y1QNTimpUA99KVNSFAKlXRFcmgFSpqegFT0wpUA9NSpUAqXOlzpUAqalSoBGlyp7aUraUAhSpCvQPYt2Ja2jnOYjiCAuBEUBuzwdXxsewDU94oDPYHsTtDtEneYfh61M/pXCEIPcTx8V6uJXsRbWx2S4mKw/YXKWn039Nr19AttobbS22kIQkWSlIsAOyurXqWU+TZcGVAfVHmR3GHUe+Q4kpI8Roci1fTG2WyELarC1tOISiWhJMd+2qD1HsNfOEyK5Ekux3kZHGllC0nkQbEUsA1bf2KPhPJ+ZK+uisRatv7FPwnk/MlfXRRkM5tJ8J8V+evfXNVtWW0fwnxX5699c1XW0oBqY09NVAhSPKnA0pEXFQHNP72lw4imoDq965IpUqoGpU9KgGp6VqVAPytTUqVAKlSpWoBUhSp6ARsBTUqVAOK+ivYsjNR/Y/w9TaQFPbxxw/nKzkX8gA8VfOw0r2v2Gdom5GDvYG877tGWXGUHm2rjbuVc/wBqoynptPTXp6gGr549k+M1G28xFLIACyhagPzigE+nXx19AzJjECI7KkuJbZZQVrWo6ACvmTaTFlY3j03Elk/jDpUkHkngkeIWFAVB41tfYp+E8n5kr66KxR41tvYp+E0n5mr66KvYHGMtQvw7iBWmBmMp2+dSr3zHjrQu5w/jlwz9pXrqfGlD8O4h+NZfxp3S6NPCPWsUGHbDSWD3lr+JXhad8mgllGFIUQ7Hw1xB42WoKHcevvBrpWHwXReIiA9pcpSVBSdLnTmBbiKEMhwcJSD37r79OJb6TdMhq/8A6P3qy4y7MowbgD+bg/tmnyYf+Zh/7aqnOJqfSRJdbK7Gzqdzmv2+Fr9NRu79oFxuU060PjpDVh3+FpS5eRRGpuDb8lBPcs1xu4NvyEP9uuumPjg+ye9LP3qYzZBH5ZjyM/erXxeQMG4P6KH+2abdwb/kof7Zp+lvHi+14gz96kZb39Ia8jP3qfF5Ag3A/Rwv26dKMPSsEtQVAHgVnWuelvc32vIz96l0lw/8Q35GfvUqXkgRJiYckB5luIplfC69UnqP+taGLcH9FF8S6IjYg4yopW82tpei0nc693hcRXMh+SyoWfjqQsXQvKz4Q8tZXUtrKD7qB+hYPc5/lS3UH+jt/vB6q66dJH87H8jPrp+nyf0kbyM+utb+QchuD+gjjvc/ypFuBf8AIR/E5/lXQnyeG8j/ALLPrp1TZSACpbIB0/JtH7ab+SqN8I43cH+jsfvBU8aNhrjcjPGbzJazIs4OOYX9F64M6Qkj3eOoHjZLV/pqVibIcW42FsBKm1cC0CLJJ4g1mTlXJroXdg6WYSzZMRKj2LHqpBrD7i8dsA894Dbv0pxPkpt4cckaXVuifKTT/hCV+kj/ALLPrq/F5HwIYtwLeDHauD8ZwEEUbhU5vBpiJcEIZfQbpWHU6dnDh2UJ+EJX6SN5GfXTjEpQ/nY37LPrqb+Q5dqPVcF9lXD30paxZKYy7auoUFIPi4j01ayfZJ2YZYUtrEA+scG0JIJ8thXi34Sl/pY37LPrpzicq35WN+yz666rJKqOdGs2o26c2ibMUiO1CuDui9cq/rG2vdWTKIBOrULxuf5Vz+EJR/no/kZ9dERX3lgvPvsJYQfCslm6j+aNeNcpOXLZTpmLhqGukyGIZRqG0bwjeK9Q51f+x+mMnHXywhlJMZX5NVzbMmsy/ikqQ6VF5gAaJSAzZI6h4VaX2PpDruPPpW42odFUbJ3d/fI/NJNaxqXUm2GUWNPOpx/EQH8o6U7pv0i3hnlmFCpfd5yiP7wn+JRGPKLW0GIJW84g9KcIG/KdCo20y0BvwP8AiHPOv/jXRxIE9KUP+LV5wP4tc9KUT/Klfvx/FofpA/Tuedj7tPvhb8u752Pu06QTmUs/8Uv98P4tO3PeaVmRMWCP+eP4tCdIA/n3POx92l0gfp3POx92p0gtBOZkWC5BYc1usPeCo9wd08WnZUDzjrVs0hdlapVvxYjsO9oEyP8AnO+eJ+7UrOIra8HfrUg8UKlJIP8A08e2s9LXAO+krPCSfOB/FpukuX/lJ84H8SuvcZAzR5S0L5tLl8f6py+g699DrcLa1JW+4lSTYgySCD+zVSsUS9Ic5ylecD+JS6Q7p+MnX/xA/iVEFkpzdJVbrMogfVpkvtqTmMp3uEm30pq0a6WTCS5zknzgfxKNiTgsGO7IcKFnRQduUK6/yvDrqrRKUi93Fq10PSh9orkP5b5VugE3IEtA/wANRxstJdyzMpKVKSuStJHW4rXqI924Vw3iCC2oOuqSrkUPk/S9UTMtMloRnFLCx+SWZbf7JJTw6qHVJykpJdChoQZben/TUS7MdSXCDemtKa3a5CnE/rH/AP3pCcgaCQsD/wAw/wAegOk66KcH97b+7S6V+s552392tURyk+Sw6ci/8oV+9P8AHonDpjbuIMNGQr3RYR+UPPT9P21TCT/zHfO0fdrtqYpt5C0rdulQIPS0fdqNbEDzPZBsX1/tn/3FL8IM/p3P2z/7ig5MgIkuou5ZKyP5U31/1aj6UOpfnbf3aJbELD8INcpDn7Z/j0/Tm/6Qv96f49V3SwB/Oedt/dpdKv8AHdH98R92lAsRPR/SV/vT/HpGe1zkL/eH/wBxVf0ofpXfO0fdrpt5TzqW2y4pSuqWj7tKBZMSEPrIEpaUJF1rKzZI6/y9NJxRt4hDchaWkaISXvSfd+NByZzaE9GYccU2k6uJloG8PXqnh1f50N0vX37o/viPu1lK9yhplDlKX++H8atR7H7+9x18b4r/ABVRsXM3xk/8xX0Vi+lf817zxP3a1nscO7zaB8Z1q/FVe+fC/jo5ACukVuQqMZxQR8fxFAxKdpKdG73aSgeGdBdXDxUCcThur1fns8feLum/LQm9vGa42gkrRtHiaUttfyx3Utgk+Geuq9M+UjRt5TfY3ZH0Wrq8a5M2WBW+tGdhyVIT/wAt+58Yy3HkqAzHU++6aO97/wCNRNHFJRu10p4jmnMqir4g4csxL4OgDhNlp7+vx1Ka5LZCZyibDpd//P8A/jXSZElQulieR174/drR7JbHYjjuJqRLkvswmgFLdQs+HfgEn7a9Hd9jvZtyNuTDcvb34eXm773p0pg8WD8hRsI80n/zT92u1rkNozrS6gfrTEg+TjVjtfswNlMRQwp9TjbqczTgQNRexBJPEdgrOZo5JzofcJ/XCfsNTpNbIs+kAIuZSgbaASibeipUYsSyG5UouDmtL68wH7NAJjONNhxWFHdq4LfUpI8oKRUam1XzBqKjsDgP2mo4Jl62uA1ai21vGJilsg2Cg+sZe8W0qETCeMtfjeX92uYzpbVnTJhsEX98gqv2aJNEJDEshKFNod4WbipKF91wLH0d1ZquTNtkPSU3v0r/ALyvu0i+i/8AKf8AvK+7Ur8OTGPu0d5o/wDMhob+moUrWNd7l7lNpq7E3OhIbv8Alx++V92i1PtzWysP+7tjwrOnw0jn7ziPTx5GhulqQnWRI/szEj7K6bnuJcSpOIPtkG4KpSjbyJqSXgts43zf9IH74/dpb9H9I/7yvu0c8+hxsymsRQUkgOJ3r9kq7LJ4UN08nQbtztCpB/xCsrcEXSE/0g/vVfdpb8Hg+o/+sv7tSbxxzhHdv+q26fpXXQZkH/hJX7hw/wCOqB5bt5ThLqtVE6ur+7UIWD/PH94r7lHzor6ZIyw5ZBabOkdzmgH8+hjGk8TDmW+bOffqR4BFf/mn94r7lLeEDR4j/wBVf3K7Uh1PGLJHew59+oy9l4sqH9Ztwf46oH35GnSVfvl/dol2UmG0WekkPr/KHfL8Afm+98v/AN07EpMNkSlpQHVfkAd8Lfre+8n+WsKZzR989EQTzK5N/QTWeQQdJRf+U/8AeV92l0pN/wCVH98v7tTrmWF28QbPY2++PrCuWpb7ziW0yJLilGwCZo1PjTWxuRiSkn+Vf95f3a2fsejLjzwXIKnDEJDZWVWGZOpuBb/OsyuQiOnwXd6+RqoyW1pR3aant4Dl11oPY4KlbRSFqsq8VV1AI/PRzTrSO7DMxj77be0uJ5Y7ZUJbouu51znW17VXqnSVEEObu3DdpCPotVhj0Rxe0eKOKs230x7w1mwPhnh1+KgD0Ro2BW+Rz96n1keSvR8JggcddcN1uKWetRvUiIslac6WXCn87KbeWujNdQ5njhEcg3Tuk2Ke5R19NOWnXDvpbykBWt1klau4f/Qo9inqPsRzQ01Kw98lLqiHGwo8RwIH0+OvS7V80RcQ6E8hcXO2tCsyXr3Uk9YHL/WtaN3b7atDOWTjBbSeBQwjOfRp9NZTrk6NWrRpvZYCJcuBGS0FrZbUtSlLypSFEDvJ8E6CvO91KtdKZAQNMsZjKPL66Gk4kuQ6p5aS48tWZbryt4tR8enopNvYgW0qTIcZaScyTnyJB6wOvurLUrtmB1MgKNoT1+p1f+Qp0pLQ8LobPao7wnxeFbyV0JEUhXS1iSpQ4toykH+tpr3g0zYgqylhBW7zbkLsk9xTb0kU37gjU+CbqmLFuTTdgPortRU+gKDcx8J4qU5p9Bt5adbE+OoFxtEQg3SVBKD4uZ7xUTmR5WaRMdfcP5gKiT1Em30GmxAltRWlKH4bRaHDePAKT3EqHkpPMbpvetuwd2NLpQVnx3BsfH5agTGSlAWYqwL8X3QgHxaHyGpEyEtOqUhURhNrKQlCnAof2r38tZquCkfSdNZKU9jbAHqp2yXlaOy3T1Ib/wA6LARI91w0yN6NS220EEf1SLk93HvqB8PqIVIS6pXMSZIv5NDVTsEzMl2Kv8jPykWWlT+XMO7LXDzCwsKspxteqVOyQm47b215VA8tsgFLUNr+qpavpJqeO80psx3pMbKrVGVm+RXjSNDwP+VZe24IFtjmywP7yD/irndNHVTkZHetZ+i9dlTSVlCnXApJsUiIjj5aVx8Vp5XbuEj7K0CWQwxlYWqVF8NofpeRKersqAtRx/xEX/u+qiXS4phn8WfsEkD3JPWT+b21Bkc/oj5/9MfdrMeAchqPb+VxR+99VFRIsZSi47Ljhlv35Be16h73ibfT1VClDi1JQmI+STYDdJ4/s0VIcbaCYyUPJQ375QZSQpXM8B3Du7aj8IHL0vO6Vh9gk6DI84kAdWtqiU844LZz39NFvSa4W7HH88u/UYbfrpMNJlKITKjthIupTkewA7bA1qqQJ48dxawlKXVk6komNm3adKncf3ALUVT6idFuLYSsq6wL8vp7OFDmVGQhUZhmG41aynFlaFOa8TYi3dwoYRkuXUmPmPIMyEk+TU1mr5KTrSpCczzYSP14YT6RWq9jQsr2ifU3uQeiKBCM9/fo69KyceKrVRVLiBPFwp8Ed5uPXWz9jx9K8feQJq5ZEMkrcKrjwkaAHl4zy4Vtc0Qx20iiraXE8xJtMeAv1ZzQDTK3lZUC+lzrYAdZNX2Lrz7RYqp9iOWG5joUtSNffnQWIJNVj0+O4C03BS0xf3iHFC/aSb3rr1PhIlERcain3A7xxJ/K8h/VH2n0VEhDshZNyea1rOg7SaJjtw3cy3kPNMo4qS4D4gCNTSfchOp3bUh5lscEKaBF+skK1PiqdXgUQl9EfSNqscXVDX+yOXfx7qiaS844d2ConVV+BHWaKZgNEBx2Y2hq9gSlV1d2np5V0uO88kojqjpaHxUvpBV2m5BJ8VTqXYqbRDmYaNmcinraqVqi/Zf7ah3Uh9xWYKUoC6lKPpJNEnDH2EhciO7ci4bSk3PeeQ/121xeS+vdFuyE65LZUoHX2d9E/BrZ87EeWMwTnUX1W4I0SD38T6O+pkKkFAspEVo/GHg5vtPpphuWiRHyuOfnK4f2Qft8lcblS/dpbikJJtci6ldw/wBCl2RxaJGpjbCClKVySo+9d955OvtuKKI3gyLdRhmmqLWCjy0HheW/eKBQ+4SG4bRQetOqz4/VamU0yySHnN4sH3jZ08avV5anTuQ7cabYN1tOvqUfBUVWSfJe/lrodJaGjbUfndYAUO3XXyV3HlTR/JEpYb528FPPiTx4niedMUYeu5W6pLhOiWwch/tHUeQ+KpuuQRuuJSvwp63CDfMgEi/jI+iimui4ioIaiOql/nKVdLneEgWPbfv66h3MhCglmEhFz+VV4QPbmPg27a4USobuTOJQNcjYKgD3aD00e/AOlsSI7ykLisMrTxS4Rp4lGnDy207xM5htf5rKClQ8YSB6a7acZkJDa4zrgToh1ZJy9htbT6PpaQh2K4UL6KwRwSgBenWFC9/LUT7MHTzxmMh8y5CnUWS5ZOpHI8fEfF11EmO+7rlmup7EH/OpIs5Mdw5pchTa9HENjKFA8ef2VC8ykPqSiO+sA6EqvmHI+950WzoBa4zAhNFcGbfOoavpT1cintqHcRTwgzL/ADlB/wAFdbm8DN+DXzkdtclXMd3ZXMaGqTJQynDHbrUEi6iLeO1E6v8Az/0BLcBTEZUpuFMSpd0Nm2cjrOgHXbxnqoIks+Ct+U32FFvtqWcppUn3OG+0y2MiBmtoOeo4nj46eKreL3TEuUxcai90gcySCNPFUXFsDw9684Qzia2EpF1uLCwEjty3ruRLkFKmmFxnmAdSoIKnD1nNr6qZyRmaEaNJYW0k391SAXD+ccwsO6/21EYzjrhSqCnQauNKISO2+qbeinzYIi26lOdyAlaD8YBVvEQbVMpjDmAhUgPtOfGZCgs950GUdmp7tK6S9Fi/yCStp7gp1wHTrykfTYGuPx7MCtlExKtb5Q5e/wCsNQfHerbfyA+/fcCDHnJSEaIZBLeTy6em9a72NzJO0j2/aAvDUQvIBm8NHMcayfRMPT/K3FRXNDu2jvfEfzfKSOqtf7G5KcefQ0hAYVFUcyVlRJzI49XPSwqxa7Aym0763NocRQbBKJjwCQLD3517zVbHaLzlioISNVLPxRzNHbRj/eXFPnr31zQrp3EZDCT4TgDjn+EeTXx9ldeFSIcSH96UpQClpGiEdXae2nYYCkqfdB3Tdr2+MTwFRBJNkgXJ0AtxqaUoJUI6fetaXvxVzP8ArqFT5IETry3l5ldVgkcAOoUQB0NCXFD8YUAUJI94DqFHt6vL1VxFbSSt5YCkNC5B4KPIf65A1E44p1xS3DdSjcmnOwO2UOyHySvLxUtZJ0HM0Q5i0sM9FYedTGH82pV8561Dn3VG+sMRkR0HwlgLd7zqkeIa95qOOkEqccALbQuR+ceQ/wBcr1mk92gFIfDCEuyYzDq1DwGi0E6darW8Q5/T0l6PO3i5EbdhOpcQuwR2WNyTxsL1XqU5JkXJzOOK7takkuAWjtKu23zGmZXNXq7KjijSk1wGNtx5CEsRH1M5gAtK0e+PaRra/ZXKoLUc5WnmJbvAEOBKE9wNifo76HdPRkbhBG8I91UOv8319tdNqShsPyEZ7nwEnQntJ6v9ddSmuGauMvkdvw5wyuzUqjt8EqcTlFhySOfHlprUKXG0EIjslxZPvnBcnuTw+mpkOSpDilolLA4qJJGXxD7KkcxRQBYRHbI4KWpGVxXepNj4qW+DLi1ycF51F+mScw0BZPh8OGnBNvKL1IhDctRGGxghSRcodOY9+Y6egeOmLeGtt/jAebkW/JpOZIPbwI7tfFXaoTrjSXlupW1plYY0Uf7J4D9bXx1LRAV8eGelSlOOjQpTdRFuRJ+y9FMpQ4yGlQw22fePvq96e/QEdnL6U1KelJLJaS0gGxfGikdilHiOy/dQ78dth0F55UnNqFNHRf8AaP0WpzswSnpEZ7IqWzGWj4yOI8aAaT7rcmMl12a+640cilZb3B4alXf6KlaS5IbS2ISEPtj3NTx0UnmDmNr9Xk6qUNbwkKYVPjxw94CgjQEnhqkW42qX/KAMlccQXkBx8guIV70cgrt7a7jdGajvP72QlVt2iyRxPE8eFr+UUyc6WX/x43Ta/vuuu31lMdhn8IEEp3i8+birhwHCwHlqc7AiYCN8kR5b6HCQEkIsfQaMkyXgCy3OYlKI90ccsSr9UFQ4d3HyWTPSGI+Zqcy446DkSpzKAngT4YA7B4+yom2XXsz8qEgsNDw3G0ZfEMuhNG0+S0xmYqlIL0uGExQfCfaNvECLpJ7LeSm3qFWRhkhcexBCFnKtZ68w0PotUqA3NVnjSF4cw2LWdXdCf7Q1JPVa/iqRTructCGu1rKlJslZ/WzDwbX/APupe5CFbKYSynF2AF8m2wEud9xoPGD3UkSDb/ZL5jE2BaByOK/tfG15XHdTlpnDwEypAmR16hDWo48Mx96e6/jBqB11plO/gMoDZ8ElwZ1oPUb6eMCtLf8AzYDNtOylKQ5CWVJPhONIylP9YcPo762XsbYcuNtDIeDzLrRiqSC2sEg5kHUDh/8AfGsarEHJqQzOeWsD3jqiSpB+0evStV7GDa2dqpbS9CIari+nv0a1tdQM/jbYd2sxBsmwXPdBPVdZqtkrD0lx0CyVKJA6hyHkq7xSSlO104bhnSc7qQST4Z7aqDiMggBIaRbhkaSk+UC9at9XBBQgsSUuJSq6AVAjkQCRXIhS3AVJjPKHWEE1OxNkuuneSHFHdr4qJ+KaEU4sm6lk95ouqwHfg6SMPRdKG861Ehx1KOAFtCR1moY+HrfktsF5lJcWE3zg8T2Vy6c0Fg9Slp+g/bTQ3gxOjuqPgtuJUfEaiTpg7ltIclOudJZGZZNhmIHZwrsxo6IDeaa2C44okhKzoALcusmhHmy08ttWhSopI7qlcBVAZXocq1ot1cCPpPkq06W4CYjUBpTrpmOFTbZKbMX1Ol9Vdt65htQOkbzpDx3aSuymBYkC/wCfQ8RG8D7YvmU0SPFZX0A1zD1dUgXJU2oC3M2NZa53FkgbhuuAdIkKUs21aHE/2q7liCqQpKJT6m0eAg7kagaX99z4+Og0KKHEqGuU3qWYhKJbobuUFRKL8Sk6j0WrTVPkBjrcFuK0yJLyCsbxZ3A1PL43AD6TTMNspC3RMbXukgpDiFCxuLcjXLsCU7CZlBpWQDIoq0sRw1PK30GlEiNlSm5MplhLqbBRVmseI97e2umvXWHXTyaTa4FGiMLd3m/aXkBWW1E+HYX42FPFw2VPf3ls6dVLKFpKrAEmwv1CuG0RokspecdWE3QtIbt2HidKlKosBxDjbLrxvdDhdGRQ7UgeUXqO+xq4vlErj8mdK3U1haWUpUoJIIUhIFzYnUmw53pmn3QrJho9wVoptPguDlcnjz4jTsHCu2nXpCg9hrYSps3KAtQUnx3sR6aOOIRm3UvTYEdiQnMSEKUlSr/1eB48fJXJtrsXpT4ZSvRmYyku9JU6CrwS2OB6iTz8R767d3CimSzDSpDnvt4s2SrmNCLdnfRzqcHeeBgLeUZAyqjOAABV9LK0HVyGt+A0pwziCEvxG8lm/CbWwU3uO0G+ovp12rSnZehRVyIHndHXERkEOoSuwa04i/WeN6jcLqcWW0WmrJOQlTegCRqeHAWNFsQcUfZQp1L5+IorJ08NJ5958lRsR8VS9KcSXkOKSoJAcAKiTrzvwvWU0TrfbYg6YmdJKUsmOi5PuTigEJHOxvy6qnQFPq6VEkO7pkhKGzo6o35cb6nU8r8OFPHQgxkomuxUB1wJdUFpC0oFj8TUkk8weFWrMzA4EdwRAcRkLOVsZt2ltu/vRmGpJ1NhrWZzr9qEW292CZFS2VqlRw+plBUleYJaatyUrTNc+m2p1oJCzJhOx5c1JZZRvG0NIvu1XA0Gg14HXqouViUm4ZnRGoDKdd22Mi1cddQSTx1OlCqxFEhIiQy82lStQ62lxS+86aDqtSClXH9hNpvYDYMYxZLeR5xIQFkqUE2IUADw7beOusOfjplpaTFCkve5qDjhIIPdbgdfFRUpTiWujNJiyyTmcWw2kBVuAASASBr3+K9Dxlx2kLkyIeW10thtZSSrr1voOPDqrtdp/M5kBltfEw+Mn9s/So1uPY8kb7aI3bbSThxJKU2P5RIHotWJixY0l3KH1NJ4qU4nRI6yQfsrZex0CraqS4FNlvoakoyqvYBSABbjwHMVra0DL40sN7W4gtQuEz3Se7OarH2ty+41e+RRF+uxqx2iH+8mKG//ABr31zQcoBYafSb502V2KGh+w+OuncgoRAlthSgkLOQqVwAOl/TUBSUqKVCxSbGmteiZSS46l5F1b8ZtBrm5jy/SKcMDJBXBcA1LSgq1uR0J+jy0Pzo+NEcaeCZRDCF3QvObKSDzy8dNDUTjEaM4W3XXHVpNiG05U+U6+ip1K2gcz0qLyX1XIfSHAr848D6Qa6hx3JbbrCG1rWQFIypvdQ5eQnx2ohEltyGptiM2hxk505xvFKTzvfS40Og66EXMlOKSVvrOQ3SL2Ce4cqitqkUkbjOxltvOutN2N7Fd1dxSm5HjqRxqHCkIebkPOeFnbKEZdOWpJ18XKoJLYcCZLabIcPhAD3quY7uY/wAqZlSXGjHdVlTe7az8RXqNKb3sBEhUVFn48NKmnDpvFE5Fc06WHd1inE5+Y2G0rS08n3m7QEBY6tOfV18OqhkKciuqacRdJ0Wg8+4/QRTqi5gpyMd4kC5T8ZPeOfeKnSu5DlEl1p1ZdKlhXguJWeP+dJ2P4JeYJW1fXrR2EfbRDCTOB6QkgJsDIvbKOQN+P01Jb8HjfwzviDYyBqkX5ZeV/wBbj1U6kntyCNlrfshUuzSEiyXlaHsFuKh3cKkS6ICLsNpltKFypxN0fs8j361A5JbmuZ5WZDp4uI1v3j1eSuUR5CFlcVe8KebR1t3cbeKjXkp066zKRq84yoH3ivCR4rcO61SsR8QXkRHcS+hXAJUFgDtSdQO8Chg6lxWR2MlSidCgZVX8Wnool1MVlpUdiQpDivyqlJuD+rccgezU9wqPbZA7fmIjIU0mChKlCy3gFIUrrtbQDstrQQdjXuthwj9VwD7DUqDLaIbYmWSrkh7KD33tUgXiIVlDKHj1hlDnpsaJJf7B0+7EajNMJZfSVDeLBeHE8L+D1a/2qEQ40lQIZVpw901+irCdHxRUtYXhyzlOUfivIaDl1CoN1iLI1glI/Wij7RUjVf3BImQmXq1Ca6SnUGxVvB3Xtfxa9/GMDEFC9+jggquSGh4uHkrvPiLabmWWxxCUyAPQDXMiK2u0pcptIc9+lIKrK58NNePEceymydAjadaZFnnukJv+SSDlPjPDxCpQelp3UBvclQOZkG5Xb9bn3fTQyTFbOjbjx5ZjlHjA19NSZpTjJyJDLCjrbwEq7L8600uUBjHbiKPSF3dT/NIPA9p+weipOlyJ6iZAQtpI98vQNjqB4+Ln204dh2CJRMhwWs4AQE9/NQ8nfUb0eWsJU6EtsD3izojxdfi1qWnz/n0B2sxnEBmGsoBPhB3QrP8AW6u+1a72NYjkbaJ/fgtuKhqs2RrbOjU1ig61GPuA3jgOjqhoO4fafIK2HsXvOubRyUrWpSeiKVrrrnRWkmuOAV2O4/KYx7EWkR4JCJbqQVwmlE2UeJKdT20CdpppRl3GH2BuB0BnT/pqPaIX2jxMf+Me+uarrWFPag+xLZaDaSZzj4f5gz92pRtZiSGd0hEJLZN8ohNWv+zQ2CYK9jk/ozTiGkobU666u+VtCRdSjbWrpjYQTJiWIuOwHEONKeZc8Pw0JvmuAk5SLcDR4cb5QtlR7ZZh4xsPP9wZ+7XStp5y1Zlx8PUbWuqCzwGg+LTYls+5h0KJNEpiQxMW4lpTebXIbE2IFEJ2MxJzapWzqFsqlJAKnMx3aRlCrk20Fj1U9rH4FsgTtPObOZDEBJ6xBZ+7Te2afbRmAO6Az92u4Wy8uVOxGG9Ijw1YahS5C3yrKkJUEn3oJOpFGxdg5cuREbZxTD1NzriM8FryOqHFPvLgjtAp7WPwLZXjanEwkpAhBJ4joLNj/wBNN7Z8Q/MheYs/driLgLs/aBvBocuO+46vIh5JUGybX5gHs4VWKQUKKTxBsaezj8C2XB2qxJVswhmwsLwWdB+zSTtViSTmQmGkjgRCZFv+muMG2ddxePIlLmRoUSOUpW/IUQnMq+VIsCSdD3V3iWzE7C4suQ+4wpEWUmKvdrzZlKSVAjSxFhT2sfgWzpe12KrTlWYihe9lQmTqf7Nct7V4o2rMjoaD1iCyP8NQq2fmh/DGEhC3MTbS4wlJPBSykA6aG6TRvtLxMbVHZxxbDcqxO8Uo7sgIK7ggXtYdVT2cf/UWwY7TYgfiQvMWfu0htPiAIIRCBH/gWfuUcxsNPmLi9AnwZjcl/cB1lxWVtdibKukEXAPLlUcXY6RJjQ3VYph0dydm3DLzi0qXZRTxy5RqOZq+1DwLZAdrcVUtKyYZWn3qjBZuP+mo/bNiB/moH/8APY+5RbGxk4MuyMSkxcKZadUznlqIK1pNiEpSCVWPEjSg8a2cmYKGXXHGZEaQCWZMdeZty3EA9Y6jT2sfgWxe2bEPzII/uDH3Ksl43JVDS4x0HeZUrUFQGRa+hscvXWYsedHskrhpSLAqQtpXLQWWPT9Fc8mKGzo3GTLtWO4q7IStLEYtuNXJ6CyfDy2OuX84H0Vw3ieNrZRduMFLXYHoTQ5D9XtqqYWodGShZyEqR38/JrSaUWxFWFC4Qt69uBBIH1R5a5e0uyR1uCLSbj8xhgLQ7CWpx1QyphtHIkcPi87+ig/bXigQUXiZSb26Eza/7NVsknIxe35O+gt8Y0Oa7Qww6d0cZPfYuE7U4kDcJhXHA9BZ+7TubWYq6rM50NZ61QWT/hqmFMeNb9nH4M2y3G1GIjXJC8xZ+7Xbm1+LPAB1URYHAKhMm3/TVJalT2cf/VC2XHtmxC35OD5iz92td7HWNS8Qxx+O8GA2Iyl2bjob1zIHFIHWa87ra+xb8JZHzNX10U9qC3SFsz+0PwlxT5499c1XA6UftF8JcU+ePfXNVvDnXQho9jkzV4wThstlmWllZaaeAKZB4FrXQki/HqrZxI0aFtNh63osbD8Sdw6SZ0ZggIbVlVl0uQkka2rz7AMGdxqctlL6Y7TLSn33lXIbbTxNhqTrwoqXs8fwvDhYdiDWIIn5dw6gFJ1NrKSdUkUKXTeGSto9kMGj4UEPvQHXkyUZwktBSgQo3PC3OrnFZ2ERpGO40+4861iTqYEdUVSQspQlO8UCeRIAvWPd2WmxcclYUqQ0VsR1v71BJQ4hLZXcddxUeG7NSsUw9Ext9tCVzW4gSq98yhoe6lA3BVhkoYhtChDj0PEcJPSG1rAWXEOtpWLgaEiyvHfhXMZbbG1uzMbDm20YHvC7DcCiorUoeHnJ+MDYW5V5rPiuYfiEmC4tKlx3VNKKeBINjbyVZw9mcQnbOS8daUgR4irFJJzr4ZikdQzC/fQBew9ht9h3AfjB+g0LiOymOQVvuSsMeaShKnVFdh4AIBPlI8tUgJBBBtbtrUxtjFzImHvtY3EV+EXdyygpcBz3AUD4PK9AT7HMYq7hs0YWxExJK3EJfw19OYrTyWASLWuRcG4vV1i6sJwLBcYajQI0yKnFWUhl1xSkNrLJKgCkgmxzCsw1sqtWLIw6FjsN6UouBSWt4MmRKlG5KR+aRpQEDAJWIYTIxBt5tLTDzbKkqJzErNgfRQG7bfgJVA2mkMiPHw/B07tmOeDi3XUJCcxOo8I69VEbPKgYtPwXF4AfUjDkvQnxJUCtSS0tSCSP7Q8lYhzY7EWpGIsOvtJTAUUZsxO+WDYIQALknqtw48aLb2IdbKY7uNwWZqwPcAVqAJHvVLSkpB7L0Ba7J7QtStrMKwyDhzOHQ+l71aULUtTiwlQBKjyAJ0ozCW8IkxMBYmsBybuH1wSt4obU6H1kIVbrNYuTs1iEKG/JeypXHfDCmUquu9j4QtoRpa/aKKRsg8uA26cTipmOM79uGoqzFGvxrZQdDpegL/Ho2J7awIbkZAcxSCXGpsG4Q4hecnMEk6jW2nCqzHWzgmxsTAJjqF4j0xclxlCwro6coSEkjQE2vag07H4kjEejqkMtJTHS+7JKju2wpNwkkC5VysOdRjZKe9OgsNONuNzgCmR4SUIPxgokaEc6Az5tyFG4c42jV1JUhLiSsfq3sfQaGkNBl9xpLiXAhRSFpvZVuYqeA8WS9lNlKbNj1EEK+ysTVxNQdMniNWyhVwWpITbvBv8AVFRqSgIWT8VhIHebX+k0c1KLkpZW02bOpVcoAub9Y7+dcvSltZo7aWm/dUpulFlXSLcbX51w63fB09p1dldPCeklIFsiUoPeEgH0g0LbtqaQ4XZDiydVKJPlqKvTHhHF8nPCm512RXNhWiDW1pUudKgOhwua2vsW/CSR8zV9dFYkcK2vsWfCSR8zV9dFRgz20dhtLifzx765qsNe9u4Dg7zqnXcJguOLUVKUqOglRPEk21Nc+13A/kbD/NUeqllPKNjES1Yss4fiDcSaGVbhLoGWQeBbN9NR19VbR5vDsC/27NjRWZ8aIWZMaCtKQH3CUpItcBQRcnTjatGNnsEHDB4A/uyPVT+17BD/APp4HmyPVQGTgy8KxWLClRnDEDUd/CnFSnkkjO2rdKUoAaXJF7chUWGQ3NncPw/CsSW01Mk4yy+lpLiVENpFsxsdASdK2HtewT5HgebI9VP7X8E+R4HmyPVUB5VtfgWIQcdlyZLAQ1LlullQWlWYFRPAHTjWoTi2CYBiOHbPyhJWiKwY8pTbyQyS8BvMycpJtcc/iitb7XsE+R4HmyPVTe13A/kaB5qj1VbB43jeCSsElLQ+But84224FA58hGtuXEeWths44j8H7HDMkZcWdvrw1RW0Oz2CHjg0DzZHqpDZ7BBwweAP7sj1UBmVpfwvbCNJxPBYWERXXn20y2ybuFaFpGYlRsNQeAqtYw6Rszs5Ig4sG2JM3EI6mGw4FKWlCrlWh4VuTs/gp44PAP8Adkeqkdn8FPHB4B74yPVUBn8Wnx8VxaQWhkewOe47IjtqsJLBV4S06+/A48LjyVSztm8Zm4s5iGHz4zmEuOl1M4vpCEJJPvr6ggKII41ufa9gnyPA82R6qf2v4La34HgW6ujI9VAZTEY69p8MxNezjS5Km8QbSleYBSkBpQUrU81G/jqSBhsqFhrgxZUGThTcNeWeMqXY7lj7kCDckL0tWnGz+Cjhg8Af3ZHqpfgDBbW/BEG3V0ZHqoDNYm+3i0ZOz8ZxMfEDCjyWFg2ElQbBU2q+l9SR21n8IxeQ1sNjzLuUvMONJbUrRaN4pWe37PpNeie17BPkeB5sj1Uva9gfyNA82R6qA8JUoVJE8ORlsTmSoADrym1e5e13A/kbD/NUeqknZ7BEqCk4PABHAiMjT0VJcFjyePMXXNCb3CkNW042KR9NJTn+1EuqGgluOntAIP2GvZE4HhCFBScKhJKdARHQLa36uvWl+AsHJBOFQtAQPxdGgPHl2muCW5pu2eCnU01e8e13A/kbD/NUeql7XcD+RsP81R6q9NmDwe/VTGvefa7gfyNh/mqPVS9ruB/I2H+ao9VLB4MO6mKeYr3r2u4H8jYf5qj1Uva7gfyNA81R6qWDwYcK2nsWfCWR8zV9dFei+13A/kbD/NUeqpouFYbBdLsPD4sdwpylbLKUEjquBw0FRsH/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0" y="764704"/>
            <a:ext cx="441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endParaRPr lang="en-US" altLang="fr-FR" sz="1800" kern="0" dirty="0"/>
          </a:p>
          <a:p>
            <a:pPr eaLnBrk="1" hangingPunct="1">
              <a:defRPr/>
            </a:pPr>
            <a:r>
              <a:rPr lang="en-US" altLang="fr-FR" sz="1800" kern="0" dirty="0"/>
              <a:t>The </a:t>
            </a:r>
            <a:r>
              <a:rPr lang="en-US" altLang="fr-FR" sz="1800" kern="0" dirty="0" err="1"/>
              <a:t>spacetime</a:t>
            </a:r>
            <a:r>
              <a:rPr lang="en-US" altLang="fr-FR" sz="1800" kern="0" dirty="0"/>
              <a:t> can be made to vibrate </a:t>
            </a:r>
            <a:r>
              <a:rPr lang="en-US" altLang="fr-FR" sz="1800" kern="0" dirty="0" smtClean="0"/>
              <a:t>when </a:t>
            </a:r>
            <a:r>
              <a:rPr lang="en-US" altLang="fr-FR" sz="1800" kern="0" dirty="0"/>
              <a:t>two massive bodies fuse </a:t>
            </a:r>
            <a:r>
              <a:rPr lang="en-US" altLang="fr-FR" sz="1800" kern="0" dirty="0" smtClean="0"/>
              <a:t>together and </a:t>
            </a:r>
            <a:r>
              <a:rPr lang="en-US" altLang="fr-FR" sz="1800" kern="0" dirty="0"/>
              <a:t>emit "gravitational waves". </a:t>
            </a:r>
            <a:endParaRPr lang="en-US" altLang="fr-FR" sz="1800" kern="0" dirty="0" smtClean="0"/>
          </a:p>
          <a:p>
            <a:pPr eaLnBrk="1" hangingPunct="1">
              <a:defRPr/>
            </a:pPr>
            <a:r>
              <a:rPr lang="en-US" altLang="fr-FR" sz="1800" kern="0" dirty="0" smtClean="0"/>
              <a:t>The </a:t>
            </a:r>
            <a:r>
              <a:rPr lang="en-US" altLang="fr-FR" sz="1800" kern="0" dirty="0"/>
              <a:t>discovery of these waves, </a:t>
            </a:r>
            <a:r>
              <a:rPr lang="en-US" altLang="fr-FR" sz="1800" kern="0" dirty="0" smtClean="0"/>
              <a:t>produced by </a:t>
            </a:r>
            <a:r>
              <a:rPr lang="en-US" altLang="fr-FR" sz="1800" kern="0" dirty="0"/>
              <a:t>the fusion of </a:t>
            </a:r>
            <a:r>
              <a:rPr lang="en-US" altLang="fr-FR" sz="1800" kern="0" dirty="0" smtClean="0"/>
              <a:t>two </a:t>
            </a:r>
            <a:r>
              <a:rPr lang="en-US" altLang="fr-FR" sz="1800" kern="0" dirty="0"/>
              <a:t>30-solar-mass </a:t>
            </a:r>
            <a:r>
              <a:rPr lang="en-US" altLang="fr-FR" sz="1800" kern="0" dirty="0" smtClean="0"/>
              <a:t>black holes </a:t>
            </a:r>
            <a:r>
              <a:rPr lang="en-US" altLang="fr-FR" sz="1800" kern="0" dirty="0"/>
              <a:t>into a bigger one, was </a:t>
            </a:r>
            <a:r>
              <a:rPr lang="en-US" altLang="fr-FR" sz="1800" kern="0" dirty="0" smtClean="0"/>
              <a:t>announced in last </a:t>
            </a:r>
            <a:r>
              <a:rPr lang="en-US" altLang="fr-FR" sz="1800" kern="0" dirty="0" smtClean="0"/>
              <a:t>February by the LIGO </a:t>
            </a:r>
            <a:r>
              <a:rPr lang="en-US" altLang="fr-FR" sz="1800" kern="0" dirty="0" smtClean="0"/>
              <a:t>team.</a:t>
            </a:r>
          </a:p>
          <a:p>
            <a:pPr eaLnBrk="1" hangingPunct="1">
              <a:defRPr/>
            </a:pPr>
            <a:r>
              <a:rPr lang="en-US" altLang="fr-FR" sz="1800" kern="0" dirty="0" smtClean="0"/>
              <a:t>The relative length variation is extremely small: 10</a:t>
            </a:r>
            <a:r>
              <a:rPr lang="en-US" altLang="fr-FR" sz="1800" kern="0" baseline="30000" dirty="0" smtClean="0"/>
              <a:t>-21</a:t>
            </a:r>
            <a:endParaRPr lang="fr-FR" altLang="fr-FR" sz="1800" kern="0" baseline="30000" dirty="0" smtClean="0"/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431800" y="4292600"/>
            <a:ext cx="8212138" cy="2330450"/>
            <a:chOff x="431449" y="4293096"/>
            <a:chExt cx="8212669" cy="2330078"/>
          </a:xfrm>
        </p:grpSpPr>
        <p:pic>
          <p:nvPicPr>
            <p:cNvPr id="16394" name="Picture 17" descr="https://upload.wikimedia.org/wikipedia/commons/c/c4/MergingBlackHoles_V2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49" y="4507004"/>
              <a:ext cx="2754635" cy="2116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Picture 19" descr="LIGO measurement of gravitational waves.sv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70"/>
            <a:stretch>
              <a:fillRect/>
            </a:stretch>
          </p:blipFill>
          <p:spPr bwMode="auto">
            <a:xfrm>
              <a:off x="3891143" y="4293096"/>
              <a:ext cx="4752975" cy="2147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6" name="Picture 2" descr="Ligo-livingston-aerial-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82" y="849311"/>
            <a:ext cx="4591343" cy="30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http://www.astro.ucla.edu/~ghezgroup/gc/images/gallery/pics/20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3986213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63575" y="-1746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fr-FR" altLang="fr-F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Sagitarus</a:t>
            </a:r>
            <a:r>
              <a:rPr lang="fr-FR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A* black </a:t>
            </a:r>
            <a:r>
              <a:rPr lang="fr-FR" altLang="fr-F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hole</a:t>
            </a:r>
            <a:endParaRPr lang="fr-FR" alt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vid-02-0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22463"/>
            <a:ext cx="3995738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/>
        </p:nvCxnSpPr>
        <p:spPr>
          <a:xfrm flipH="1">
            <a:off x="6659563" y="1557338"/>
            <a:ext cx="151288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5"/>
          <p:cNvSpPr txBox="1">
            <a:spLocks noChangeArrowheads="1"/>
          </p:cNvSpPr>
          <p:nvPr/>
        </p:nvSpPr>
        <p:spPr bwMode="auto">
          <a:xfrm>
            <a:off x="7100888" y="1557338"/>
            <a:ext cx="663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0.1’’ </a:t>
            </a:r>
          </a:p>
        </p:txBody>
      </p:sp>
      <p:sp>
        <p:nvSpPr>
          <p:cNvPr id="6151" name="ZoneTexte 6"/>
          <p:cNvSpPr txBox="1">
            <a:spLocks noChangeArrowheads="1"/>
          </p:cNvSpPr>
          <p:nvPr/>
        </p:nvSpPr>
        <p:spPr bwMode="auto">
          <a:xfrm>
            <a:off x="444042" y="1187450"/>
            <a:ext cx="8562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Black </a:t>
            </a:r>
            <a:r>
              <a:rPr lang="fr-FR" altLang="fr-FR" sz="2000" dirty="0" err="1" smtClean="0"/>
              <a:t>hole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sitting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at</a:t>
            </a:r>
            <a:r>
              <a:rPr lang="fr-FR" altLang="fr-FR" sz="2000" dirty="0" smtClean="0"/>
              <a:t> the center of the </a:t>
            </a:r>
            <a:r>
              <a:rPr lang="fr-FR" altLang="fr-FR" sz="2000" dirty="0" err="1" smtClean="0"/>
              <a:t>Milky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Way</a:t>
            </a:r>
            <a:r>
              <a:rPr lang="fr-FR" altLang="fr-FR" sz="2000" dirty="0" smtClean="0"/>
              <a:t> </a:t>
            </a:r>
            <a:r>
              <a:rPr lang="fr-FR" altLang="fr-FR" sz="2000" dirty="0"/>
              <a:t>(~4 </a:t>
            </a:r>
            <a:r>
              <a:rPr lang="fr-FR" altLang="fr-FR" sz="2000" dirty="0" smtClean="0"/>
              <a:t>millions </a:t>
            </a:r>
            <a:r>
              <a:rPr lang="fr-FR" altLang="fr-FR" sz="2000" dirty="0" err="1" smtClean="0"/>
              <a:t>solar</a:t>
            </a:r>
            <a:r>
              <a:rPr lang="fr-FR" altLang="fr-FR" sz="2000" dirty="0" smtClean="0"/>
              <a:t> masses</a:t>
            </a:r>
            <a:r>
              <a:rPr lang="fr-FR" altLang="fr-FR" sz="1800" dirty="0" smtClean="0"/>
              <a:t>)</a:t>
            </a:r>
            <a:endParaRPr lang="fr-FR" alt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8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80" y="3429000"/>
            <a:ext cx="2766708" cy="240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11"/>
          <p:cNvSpPr txBox="1">
            <a:spLocks noChangeArrowheads="1"/>
          </p:cNvSpPr>
          <p:nvPr/>
        </p:nvSpPr>
        <p:spPr bwMode="auto">
          <a:xfrm rot="-5400000">
            <a:off x="8081614" y="5673353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</a:rPr>
              <a:t>Crédit: NASA</a:t>
            </a:r>
          </a:p>
        </p:txBody>
      </p:sp>
      <p:sp>
        <p:nvSpPr>
          <p:cNvPr id="7172" name="ZoneTexte 2"/>
          <p:cNvSpPr txBox="1">
            <a:spLocks noChangeArrowheads="1"/>
          </p:cNvSpPr>
          <p:nvPr/>
        </p:nvSpPr>
        <p:spPr bwMode="auto">
          <a:xfrm>
            <a:off x="35495" y="1007370"/>
            <a:ext cx="720080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 err="1" smtClean="0"/>
              <a:t>Galaxy</a:t>
            </a:r>
            <a:r>
              <a:rPr lang="fr-FR" altLang="fr-FR" sz="2000" dirty="0" smtClean="0"/>
              <a:t>:</a:t>
            </a: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Group of </a:t>
            </a:r>
            <a:r>
              <a:rPr lang="fr-FR" altLang="fr-FR" sz="2000" dirty="0" err="1" smtClean="0"/>
              <a:t>hundreds</a:t>
            </a:r>
            <a:r>
              <a:rPr lang="fr-FR" altLang="fr-FR" sz="2000" dirty="0" smtClean="0"/>
              <a:t> of billions stars</a:t>
            </a: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About  100 billions galaxies in the </a:t>
            </a:r>
            <a:r>
              <a:rPr lang="fr-FR" altLang="fr-FR" sz="2000" dirty="0" err="1" smtClean="0"/>
              <a:t>Universe</a:t>
            </a: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Active </a:t>
            </a:r>
            <a:r>
              <a:rPr lang="fr-FR" altLang="fr-FR" sz="2000" b="1" dirty="0" err="1" smtClean="0"/>
              <a:t>Galaxy</a:t>
            </a:r>
            <a:r>
              <a:rPr lang="fr-FR" altLang="fr-FR" sz="2000" dirty="0" smtClean="0"/>
              <a:t>: </a:t>
            </a:r>
            <a:r>
              <a:rPr lang="fr-FR" altLang="fr-FR" sz="2000" dirty="0" err="1" smtClean="0"/>
              <a:t>galaxy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with</a:t>
            </a:r>
            <a:r>
              <a:rPr lang="fr-FR" altLang="fr-FR" sz="2000" dirty="0" smtClean="0"/>
              <a:t> a </a:t>
            </a:r>
            <a:r>
              <a:rPr lang="fr-FR" altLang="fr-FR" sz="2000" dirty="0" err="1" smtClean="0"/>
              <a:t>very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luminous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inner</a:t>
            </a:r>
            <a:r>
              <a:rPr lang="fr-FR" altLang="fr-FR" sz="2000" dirty="0" smtClean="0"/>
              <a:t> part.</a:t>
            </a: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«</a:t>
            </a:r>
            <a:r>
              <a:rPr lang="fr-FR" altLang="fr-FR" sz="2000" dirty="0"/>
              <a:t> </a:t>
            </a:r>
            <a:r>
              <a:rPr lang="fr-FR" altLang="fr-FR" sz="2000" dirty="0" err="1" smtClean="0"/>
              <a:t>Supermassive</a:t>
            </a:r>
            <a:r>
              <a:rPr lang="fr-FR" altLang="fr-FR" sz="2000" dirty="0"/>
              <a:t> » </a:t>
            </a:r>
            <a:r>
              <a:rPr lang="fr-FR" altLang="fr-FR" sz="2000" dirty="0" smtClean="0"/>
              <a:t>black </a:t>
            </a:r>
            <a:r>
              <a:rPr lang="fr-FR" altLang="fr-FR" sz="2000" dirty="0" err="1" smtClean="0"/>
              <a:t>hole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pulling</a:t>
            </a:r>
            <a:r>
              <a:rPr lang="fr-FR" altLang="fr-FR" sz="2000" dirty="0" smtClean="0"/>
              <a:t> in </a:t>
            </a:r>
            <a:r>
              <a:rPr lang="fr-FR" altLang="fr-FR" sz="2000" dirty="0" err="1" smtClean="0"/>
              <a:t>matter</a:t>
            </a:r>
            <a:r>
              <a:rPr lang="fr-FR" altLang="fr-FR" sz="2000" dirty="0" smtClean="0"/>
              <a:t> </a:t>
            </a:r>
            <a:r>
              <a:rPr lang="fr-FR" altLang="fr-FR" sz="2000" dirty="0"/>
              <a:t>(</a:t>
            </a:r>
            <a:r>
              <a:rPr lang="fr-FR" altLang="fr-FR" sz="2000" dirty="0" err="1" smtClean="0"/>
              <a:t>gas</a:t>
            </a:r>
            <a:r>
              <a:rPr lang="fr-FR" altLang="fr-FR" sz="2000" dirty="0" smtClean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err="1" smtClean="0"/>
              <a:t>dust</a:t>
            </a:r>
            <a:r>
              <a:rPr lang="fr-FR" altLang="fr-FR" sz="2000" dirty="0" smtClean="0"/>
              <a:t>) </a:t>
            </a:r>
            <a:r>
              <a:rPr lang="fr-FR" altLang="fr-FR" sz="2000" dirty="0" err="1" smtClean="0"/>
              <a:t>from</a:t>
            </a:r>
            <a:r>
              <a:rPr lang="fr-FR" altLang="fr-FR" sz="2000" dirty="0" smtClean="0"/>
              <a:t> a </a:t>
            </a:r>
            <a:r>
              <a:rPr lang="fr-FR" altLang="fr-FR" sz="2000" dirty="0" err="1" smtClean="0"/>
              <a:t>surrounding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disk</a:t>
            </a:r>
            <a:r>
              <a:rPr lang="fr-FR" altLang="fr-FR" sz="2000" dirty="0" smtClean="0"/>
              <a:t>.</a:t>
            </a: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Part of the </a:t>
            </a:r>
            <a:r>
              <a:rPr lang="fr-FR" altLang="fr-FR" sz="2000" dirty="0" err="1" smtClean="0"/>
              <a:t>infalling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matter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can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be</a:t>
            </a:r>
            <a:r>
              <a:rPr lang="fr-FR" altLang="fr-FR" sz="2000" dirty="0"/>
              <a:t> </a:t>
            </a:r>
            <a:r>
              <a:rPr lang="fr-FR" altLang="fr-FR" sz="2000" dirty="0" err="1" smtClean="0"/>
              <a:t>ejected</a:t>
            </a:r>
            <a:r>
              <a:rPr lang="fr-FR" altLang="fr-FR" sz="2000" dirty="0" smtClean="0"/>
              <a:t> via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high-speed jet </a:t>
            </a:r>
            <a:r>
              <a:rPr lang="fr-FR" altLang="fr-FR" sz="2000" dirty="0" err="1" smtClean="0"/>
              <a:t>detectable</a:t>
            </a:r>
            <a:r>
              <a:rPr lang="fr-FR" altLang="fr-FR" sz="2000" dirty="0" smtClean="0"/>
              <a:t> in radio (« radiogalaxies »)</a:t>
            </a: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 err="1"/>
              <a:t>Blazar</a:t>
            </a:r>
            <a:r>
              <a:rPr lang="fr-FR" altLang="fr-FR" sz="2000" dirty="0"/>
              <a:t>: </a:t>
            </a:r>
            <a:r>
              <a:rPr lang="fr-FR" altLang="fr-FR" sz="2000" dirty="0" err="1" smtClean="0"/>
              <a:t>radiogalaxy</a:t>
            </a:r>
            <a:r>
              <a:rPr lang="fr-FR" altLang="fr-FR" sz="2000" dirty="0"/>
              <a:t> </a:t>
            </a:r>
            <a:r>
              <a:rPr lang="fr-FR" altLang="fr-FR" sz="2000" dirty="0" err="1" smtClean="0"/>
              <a:t>whose</a:t>
            </a:r>
            <a:r>
              <a:rPr lang="fr-FR" altLang="fr-FR" sz="2000" dirty="0" smtClean="0"/>
              <a:t> jet </a:t>
            </a:r>
            <a:r>
              <a:rPr lang="fr-FR" altLang="fr-FR" sz="2000" dirty="0" err="1" smtClean="0"/>
              <a:t>is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directed</a:t>
            </a:r>
            <a:r>
              <a:rPr lang="fr-FR" altLang="fr-FR" sz="2000" dirty="0" smtClean="0"/>
              <a:t> to </a:t>
            </a:r>
            <a:r>
              <a:rPr lang="fr-FR" altLang="fr-FR" sz="2000" dirty="0" err="1" smtClean="0"/>
              <a:t>Earth</a:t>
            </a:r>
            <a:r>
              <a:rPr lang="fr-FR" altLang="fr-FR" sz="2000" dirty="0" smtClean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Amplification of the </a:t>
            </a:r>
            <a:r>
              <a:rPr lang="fr-FR" altLang="fr-FR" sz="2000" dirty="0" err="1" smtClean="0"/>
              <a:t>galaxy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luminosity</a:t>
            </a:r>
            <a:r>
              <a:rPr lang="fr-FR" altLang="fr-FR" sz="2000" dirty="0" smtClean="0"/>
              <a:t> and the </a:t>
            </a:r>
            <a:r>
              <a:rPr lang="fr-FR" altLang="fr-FR" sz="2000" dirty="0" err="1" smtClean="0"/>
              <a:t>energy</a:t>
            </a:r>
            <a:r>
              <a:rPr lang="fr-FR" altLang="fr-FR" sz="20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of </a:t>
            </a:r>
            <a:r>
              <a:rPr lang="fr-FR" altLang="fr-FR" sz="2000" dirty="0" err="1" smtClean="0"/>
              <a:t>its</a:t>
            </a:r>
            <a:r>
              <a:rPr lang="fr-FR" altLang="fr-FR" sz="2000" dirty="0" smtClean="0"/>
              <a:t> radiations.</a:t>
            </a:r>
            <a:endParaRPr lang="fr-FR" alt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2699792" y="260648"/>
            <a:ext cx="377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Galaxy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active galaxies   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5" name="Picture 7" descr="http://media4.obspm.fr/public/AMC/pages_galaxies/images-hd/m31_nas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80" y="1010374"/>
            <a:ext cx="2858386" cy="21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upload.wikimedia.org/wikipedia/en/thumb/8/88/AGN_Jet_Aberration.png/220px-AGN_Jet_Aberr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307409"/>
            <a:ext cx="2095500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63"/>
            <a:ext cx="6035675" cy="67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"/>
          <a:stretch>
            <a:fillRect/>
          </a:stretch>
        </p:blipFill>
        <p:spPr bwMode="auto">
          <a:xfrm>
            <a:off x="1749425" y="0"/>
            <a:ext cx="48895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083" name="Picture 3" descr="ngc426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6250"/>
            <a:ext cx="7415212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79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4683125" y="3860800"/>
            <a:ext cx="421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courts: coallescence d’objets compacts</a:t>
            </a:r>
            <a:r>
              <a:rPr lang="fr-FR" altLang="fr-FR" sz="1800"/>
              <a:t> </a:t>
            </a: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611188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Gamma-ray </a:t>
            </a:r>
            <a:r>
              <a:rPr lang="fr-FR" altLang="fr-F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bursts</a:t>
            </a:r>
            <a:r>
              <a:rPr lang="fr-FR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(GRB)</a:t>
            </a: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5364163" y="1117600"/>
            <a:ext cx="296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longs: hypernova/collapsar</a:t>
            </a:r>
            <a:r>
              <a:rPr lang="fr-FR" altLang="fr-FR" sz="1800"/>
              <a:t> </a:t>
            </a:r>
          </a:p>
        </p:txBody>
      </p:sp>
      <p:pic>
        <p:nvPicPr>
          <p:cNvPr id="95241" name="69479main_collapsar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311374" y="1120257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69476main_binary_merger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344924" y="4072538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1"/>
          <p:cNvSpPr txBox="1">
            <a:spLocks noChangeArrowheads="1"/>
          </p:cNvSpPr>
          <p:nvPr/>
        </p:nvSpPr>
        <p:spPr bwMode="auto">
          <a:xfrm rot="-5400000">
            <a:off x="8231982" y="5793581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Crédit: NASA</a:t>
            </a:r>
          </a:p>
        </p:txBody>
      </p:sp>
      <p:pic>
        <p:nvPicPr>
          <p:cNvPr id="18434" name="Picture 2" descr="Résultat de recherche d'images pour &quot;gamma-ray burst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74" y="1155988"/>
            <a:ext cx="3285700" cy="22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Afficher l'image d'origin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4356"/>
            <a:ext cx="42862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91533" y="908720"/>
            <a:ext cx="49567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ery </a:t>
            </a:r>
            <a:r>
              <a:rPr lang="en-US" dirty="0"/>
              <a:t>massive </a:t>
            </a:r>
            <a:r>
              <a:rPr lang="en-US" dirty="0" smtClean="0"/>
              <a:t>stars die in gigantic explosions giving birth to a black </a:t>
            </a:r>
            <a:r>
              <a:rPr lang="en-US" dirty="0"/>
              <a:t>hole </a:t>
            </a:r>
            <a:r>
              <a:rPr lang="en-US" dirty="0" smtClean="0"/>
              <a:t>and ejecting a very </a:t>
            </a:r>
            <a:r>
              <a:rPr lang="en-US" dirty="0"/>
              <a:t>fast « jet » of </a:t>
            </a:r>
            <a:r>
              <a:rPr lang="en-US" dirty="0" smtClean="0"/>
              <a:t>matter: </a:t>
            </a:r>
            <a:r>
              <a:rPr lang="en-US" dirty="0"/>
              <a:t>this </a:t>
            </a:r>
            <a:r>
              <a:rPr lang="en-US" dirty="0" smtClean="0"/>
              <a:t>is a (long) gamma-ray burst (detectable as a flash of gamma-rays). A </a:t>
            </a:r>
            <a:r>
              <a:rPr lang="en-US" dirty="0"/>
              <a:t>tremendous amount of energy is released during this event.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Note: There </a:t>
            </a:r>
            <a:r>
              <a:rPr lang="en-US" dirty="0" smtClean="0"/>
              <a:t>is another type of GRBs: short </a:t>
            </a:r>
            <a:r>
              <a:rPr lang="en-US" dirty="0" smtClean="0"/>
              <a:t>ones, </a:t>
            </a:r>
            <a:r>
              <a:rPr lang="en-US" dirty="0" smtClean="0"/>
              <a:t>corresponding to the fusion of two </a:t>
            </a:r>
            <a:r>
              <a:rPr lang="en-US" dirty="0" smtClean="0"/>
              <a:t>neutron </a:t>
            </a:r>
            <a:r>
              <a:rPr lang="en-US" dirty="0" smtClean="0"/>
              <a:t>stars.  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5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4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5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5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4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524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1"/>
          <p:cNvSpPr txBox="1">
            <a:spLocks noChangeArrowheads="1"/>
          </p:cNvSpPr>
          <p:nvPr/>
        </p:nvSpPr>
        <p:spPr bwMode="auto">
          <a:xfrm>
            <a:off x="240244" y="908720"/>
            <a:ext cx="8881149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In  </a:t>
            </a:r>
            <a:r>
              <a:rPr lang="fr-FR" altLang="fr-FR" sz="2000" dirty="0" err="1" smtClean="0"/>
              <a:t>blazars</a:t>
            </a:r>
            <a:r>
              <a:rPr lang="fr-FR" altLang="fr-FR" sz="2000" dirty="0" smtClean="0"/>
              <a:t> </a:t>
            </a:r>
            <a:r>
              <a:rPr lang="fr-FR" altLang="fr-FR" sz="2000" dirty="0" smtClean="0"/>
              <a:t>and gamma-ray </a:t>
            </a:r>
            <a:r>
              <a:rPr lang="fr-FR" altLang="fr-FR" sz="2000" dirty="0" err="1" smtClean="0"/>
              <a:t>bursts</a:t>
            </a:r>
            <a:r>
              <a:rPr lang="fr-FR" altLang="fr-FR" sz="2000" dirty="0" smtClean="0"/>
              <a:t>, </a:t>
            </a:r>
            <a:r>
              <a:rPr lang="fr-FR" altLang="fr-FR" sz="2000" i="1" dirty="0" err="1" smtClean="0"/>
              <a:t>particles</a:t>
            </a:r>
            <a:r>
              <a:rPr lang="fr-FR" altLang="fr-FR" sz="2000" dirty="0" smtClean="0"/>
              <a:t> (</a:t>
            </a:r>
            <a:r>
              <a:rPr lang="fr-FR" altLang="fr-FR" sz="2000" dirty="0" err="1" smtClean="0"/>
              <a:t>electrons</a:t>
            </a:r>
            <a:r>
              <a:rPr lang="fr-FR" altLang="fr-FR" sz="2000" dirty="0" smtClean="0"/>
              <a:t> or </a:t>
            </a:r>
            <a:r>
              <a:rPr lang="fr-FR" altLang="fr-FR" sz="2000" dirty="0"/>
              <a:t>protons) </a:t>
            </a:r>
            <a:r>
              <a:rPr lang="fr-FR" altLang="fr-FR" sz="2000" dirty="0" smtClean="0"/>
              <a:t>are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 dirty="0" err="1"/>
              <a:t>a</a:t>
            </a:r>
            <a:r>
              <a:rPr lang="fr-FR" altLang="fr-FR" sz="2000" i="1" dirty="0" err="1" smtClean="0"/>
              <a:t>ccelerated</a:t>
            </a:r>
            <a:r>
              <a:rPr lang="fr-FR" altLang="fr-FR" sz="2000" i="1" dirty="0" smtClean="0"/>
              <a:t> to </a:t>
            </a:r>
            <a:r>
              <a:rPr lang="fr-FR" altLang="fr-FR" sz="2000" i="1" dirty="0" err="1" smtClean="0"/>
              <a:t>very</a:t>
            </a:r>
            <a:r>
              <a:rPr lang="fr-FR" altLang="fr-FR" sz="2000" i="1" dirty="0" smtClean="0"/>
              <a:t> high </a:t>
            </a:r>
            <a:r>
              <a:rPr lang="fr-FR" altLang="fr-FR" sz="2000" dirty="0" err="1"/>
              <a:t>e</a:t>
            </a:r>
            <a:r>
              <a:rPr lang="fr-FR" altLang="fr-FR" sz="2000" dirty="0" err="1" smtClean="0"/>
              <a:t>nergies</a:t>
            </a:r>
            <a:r>
              <a:rPr lang="fr-FR" altLang="fr-FR" sz="2000" dirty="0" smtClean="0"/>
              <a:t> </a:t>
            </a:r>
            <a:r>
              <a:rPr lang="fr-FR" altLang="fr-FR" sz="2000" dirty="0"/>
              <a:t>( </a:t>
            </a:r>
            <a:r>
              <a:rPr lang="fr-FR" altLang="fr-FR" sz="2000" dirty="0" smtClean="0"/>
              <a:t>~</a:t>
            </a:r>
            <a:r>
              <a:rPr lang="fr-FR" altLang="fr-FR" sz="2000" dirty="0" err="1" smtClean="0"/>
              <a:t>TeV</a:t>
            </a:r>
            <a:r>
              <a:rPr lang="fr-FR" altLang="fr-FR" sz="2000" dirty="0" smtClean="0"/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err="1" smtClean="0"/>
              <a:t>These</a:t>
            </a:r>
            <a:r>
              <a:rPr lang="fr-FR" altLang="fr-FR" sz="2000" i="1" dirty="0" smtClean="0"/>
              <a:t> </a:t>
            </a:r>
            <a:r>
              <a:rPr lang="fr-FR" altLang="fr-FR" sz="2000" dirty="0" err="1" smtClean="0"/>
              <a:t>particles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emit</a:t>
            </a:r>
            <a:r>
              <a:rPr lang="fr-FR" altLang="fr-FR" sz="2000" dirty="0" smtClean="0"/>
              <a:t> radiations</a:t>
            </a:r>
            <a:r>
              <a:rPr lang="fr-FR" altLang="fr-FR" sz="2000" dirty="0"/>
              <a:t>, </a:t>
            </a:r>
            <a:r>
              <a:rPr lang="fr-FR" altLang="fr-FR" sz="2000" dirty="0" err="1" smtClean="0"/>
              <a:t>including</a:t>
            </a:r>
            <a:r>
              <a:rPr lang="fr-FR" altLang="fr-FR" sz="2000" dirty="0" smtClean="0"/>
              <a:t> </a:t>
            </a:r>
            <a:r>
              <a:rPr lang="fr-FR" altLang="fr-FR" sz="2000" b="1" i="1" dirty="0"/>
              <a:t>gamma</a:t>
            </a:r>
            <a:r>
              <a:rPr lang="fr-FR" altLang="fr-FR" sz="2000" dirty="0" smtClean="0"/>
              <a:t> </a:t>
            </a:r>
            <a:r>
              <a:rPr lang="fr-FR" altLang="fr-FR" sz="2000" b="1" i="1" dirty="0" smtClean="0"/>
              <a:t>rays </a:t>
            </a:r>
            <a:r>
              <a:rPr lang="fr-FR" altLang="fr-FR" sz="2000" dirty="0" smtClean="0"/>
              <a:t>by</a:t>
            </a:r>
            <a:r>
              <a:rPr lang="fr-FR" altLang="fr-FR" sz="2000" dirty="0"/>
              <a:t> </a:t>
            </a:r>
            <a:r>
              <a:rPr lang="fr-FR" altLang="fr-FR" sz="2000" dirty="0" err="1" smtClean="0"/>
              <a:t>interacting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with</a:t>
            </a:r>
            <a:endParaRPr lang="fr-FR" altLang="fr-FR" sz="2000" dirty="0" smtClean="0"/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err="1" smtClean="0"/>
              <a:t>matter</a:t>
            </a:r>
            <a:r>
              <a:rPr lang="fr-FR" altLang="fr-FR" sz="2000" dirty="0" smtClean="0"/>
              <a:t>,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err="1" smtClean="0"/>
              <a:t>other</a:t>
            </a:r>
            <a:r>
              <a:rPr lang="fr-FR" altLang="fr-FR" sz="2000" dirty="0" smtClean="0"/>
              <a:t> radiations, </a:t>
            </a:r>
            <a:endParaRPr lang="fr-FR" altLang="fr-FR" sz="2000" dirty="0"/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/>
              <a:t>a</a:t>
            </a:r>
            <a:r>
              <a:rPr lang="fr-FR" altLang="fr-FR" sz="2000" dirty="0" smtClean="0"/>
              <a:t>nd </a:t>
            </a:r>
            <a:r>
              <a:rPr lang="fr-FR" altLang="fr-FR" sz="2000" dirty="0" err="1" smtClean="0"/>
              <a:t>magnetic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fields</a:t>
            </a:r>
            <a:r>
              <a:rPr lang="fr-FR" altLang="fr-FR" sz="20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Gamma-rays </a:t>
            </a:r>
            <a:r>
              <a:rPr lang="fr-FR" altLang="fr-FR" sz="2000" dirty="0" err="1" smtClean="0"/>
              <a:t>can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only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be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produced</a:t>
            </a:r>
            <a:r>
              <a:rPr lang="fr-FR" altLang="fr-FR" sz="2000" dirty="0" smtClean="0"/>
              <a:t> by high-</a:t>
            </a:r>
            <a:r>
              <a:rPr lang="fr-FR" altLang="fr-FR" sz="2000" dirty="0" err="1" smtClean="0"/>
              <a:t>energy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particles</a:t>
            </a:r>
            <a:r>
              <a:rPr lang="fr-FR" altLang="fr-FR" sz="2000" dirty="0" smtClean="0"/>
              <a:t>. </a:t>
            </a:r>
            <a:r>
              <a:rPr lang="fr-FR" altLang="fr-FR" sz="2000" dirty="0" err="1" smtClean="0"/>
              <a:t>Their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detection</a:t>
            </a:r>
            <a:r>
              <a:rPr lang="fr-FR" altLang="fr-FR" sz="20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err="1"/>
              <a:t>a</a:t>
            </a:r>
            <a:r>
              <a:rPr lang="fr-FR" altLang="fr-FR" sz="2000" dirty="0" err="1" smtClean="0"/>
              <a:t>llow</a:t>
            </a:r>
            <a:r>
              <a:rPr lang="fr-FR" altLang="fr-FR" sz="2000" dirty="0" smtClean="0"/>
              <a:t> the </a:t>
            </a:r>
            <a:r>
              <a:rPr lang="fr-FR" altLang="fr-FR" sz="2000" dirty="0" err="1" smtClean="0"/>
              <a:t>study</a:t>
            </a:r>
            <a:r>
              <a:rPr lang="fr-FR" altLang="fr-FR" sz="2000" dirty="0" smtClean="0"/>
              <a:t> of the </a:t>
            </a:r>
            <a:r>
              <a:rPr lang="fr-FR" altLang="fr-FR" sz="2000" dirty="0" err="1" smtClean="0"/>
              <a:t>cosmic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accelerators</a:t>
            </a:r>
            <a:r>
              <a:rPr lang="fr-FR" altLang="fr-FR" sz="2000" dirty="0" smtClean="0"/>
              <a:t> in the </a:t>
            </a:r>
            <a:r>
              <a:rPr lang="fr-FR" altLang="fr-FR" sz="2000" dirty="0" err="1" smtClean="0"/>
              <a:t>Universe</a:t>
            </a:r>
            <a:r>
              <a:rPr lang="fr-FR" altLang="fr-FR" sz="2000" dirty="0"/>
              <a:t>:</a:t>
            </a:r>
            <a:r>
              <a:rPr lang="fr-FR" altLang="fr-FR" sz="2000" dirty="0" smtClean="0"/>
              <a:t>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Active </a:t>
            </a:r>
            <a:r>
              <a:rPr lang="fr-FR" altLang="fr-FR" sz="2000" dirty="0" err="1" smtClean="0"/>
              <a:t>galactic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nuclei</a:t>
            </a:r>
            <a:r>
              <a:rPr lang="fr-FR" altLang="fr-FR" sz="2000" dirty="0" smtClean="0"/>
              <a:t> (as </a:t>
            </a:r>
            <a:r>
              <a:rPr lang="fr-FR" altLang="fr-FR" sz="2000" dirty="0" err="1" smtClean="0"/>
              <a:t>blazars</a:t>
            </a:r>
            <a:r>
              <a:rPr lang="fr-FR" altLang="fr-FR" sz="2000" dirty="0" smtClean="0"/>
              <a:t>, </a:t>
            </a:r>
            <a:r>
              <a:rPr lang="fr-FR" altLang="fr-FR" sz="2000" dirty="0" err="1" smtClean="0"/>
              <a:t>very</a:t>
            </a:r>
            <a:r>
              <a:rPr lang="fr-FR" altLang="fr-FR" sz="2000" dirty="0" smtClean="0"/>
              <a:t> time variable)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Gamma-ray </a:t>
            </a:r>
            <a:r>
              <a:rPr lang="fr-FR" altLang="fr-FR" sz="2000" dirty="0" err="1" smtClean="0"/>
              <a:t>bursts</a:t>
            </a:r>
            <a:r>
              <a:rPr lang="fr-FR" altLang="fr-FR" sz="2000" dirty="0" smtClean="0"/>
              <a:t> (explosions lasting a few seconds)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Pulsars (</a:t>
            </a:r>
            <a:r>
              <a:rPr lang="fr-FR" altLang="fr-FR" sz="2000" dirty="0" err="1" smtClean="0"/>
              <a:t>fast</a:t>
            </a:r>
            <a:r>
              <a:rPr lang="fr-FR" altLang="fr-FR" sz="2000" dirty="0" err="1"/>
              <a:t>-</a:t>
            </a:r>
            <a:r>
              <a:rPr lang="fr-FR" altLang="fr-FR" sz="2000" dirty="0" err="1" smtClean="0"/>
              <a:t>spinning</a:t>
            </a:r>
            <a:r>
              <a:rPr lang="fr-FR" altLang="fr-FR" sz="2000" dirty="0" smtClean="0"/>
              <a:t> </a:t>
            </a:r>
            <a:r>
              <a:rPr lang="fr-FR" altLang="fr-FR" sz="2000" dirty="0" smtClean="0"/>
              <a:t>neutron stars)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Supernova </a:t>
            </a:r>
            <a:r>
              <a:rPr lang="fr-FR" altLang="fr-FR" sz="2000" dirty="0" err="1" smtClean="0"/>
              <a:t>remnants</a:t>
            </a:r>
            <a:r>
              <a:rPr lang="fr-FR" altLang="fr-FR" sz="2000" dirty="0" smtClean="0"/>
              <a:t>, </a:t>
            </a:r>
            <a:r>
              <a:rPr lang="fr-FR" altLang="fr-FR" sz="2000" dirty="0" err="1" smtClean="0"/>
              <a:t>some</a:t>
            </a:r>
            <a:r>
              <a:rPr lang="fr-FR" altLang="fr-FR" sz="2000" dirty="0" smtClean="0"/>
              <a:t> of </a:t>
            </a:r>
            <a:r>
              <a:rPr lang="fr-FR" altLang="fr-FR" sz="2000" dirty="0" err="1" smtClean="0"/>
              <a:t>them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accelerating</a:t>
            </a:r>
            <a:r>
              <a:rPr lang="fr-FR" altLang="fr-FR" sz="2000" dirty="0" smtClean="0"/>
              <a:t> the </a:t>
            </a:r>
            <a:r>
              <a:rPr lang="fr-FR" altLang="fr-FR" sz="2000" dirty="0" err="1" smtClean="0"/>
              <a:t>cosmic</a:t>
            </a:r>
            <a:r>
              <a:rPr lang="fr-FR" altLang="fr-FR" sz="2000" dirty="0" smtClean="0"/>
              <a:t> rays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 smtClean="0"/>
              <a:t>     </a:t>
            </a:r>
            <a:r>
              <a:rPr lang="fr-FR" altLang="fr-FR" sz="2000" dirty="0" err="1" smtClean="0"/>
              <a:t>that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bombard</a:t>
            </a:r>
            <a:r>
              <a:rPr lang="fr-FR" altLang="fr-FR" sz="2000" dirty="0" smtClean="0"/>
              <a:t> the </a:t>
            </a:r>
            <a:r>
              <a:rPr lang="fr-FR" altLang="fr-FR" sz="2000" dirty="0" err="1" smtClean="0"/>
              <a:t>Earth</a:t>
            </a:r>
            <a:r>
              <a:rPr lang="fr-FR" altLang="fr-FR" sz="2000" dirty="0" smtClean="0"/>
              <a:t>.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  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89324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alt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Gamma- ray </a:t>
            </a:r>
            <a:r>
              <a:rPr lang="fr-FR" alt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astronomy</a:t>
            </a:r>
            <a:r>
              <a:rPr lang="fr-FR" alt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and </a:t>
            </a:r>
            <a:r>
              <a:rPr lang="fr-FR" alt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cosmic</a:t>
            </a:r>
            <a:r>
              <a:rPr lang="fr-FR" alt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fr-FR" alt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accelerators</a:t>
            </a:r>
            <a:r>
              <a:rPr lang="fr-FR" alt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</a:p>
          <a:p>
            <a:pPr>
              <a:defRPr/>
            </a:pPr>
            <a:r>
              <a:rPr lang="fr-FR" alt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4" name="Picture 10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4" y="1772815"/>
            <a:ext cx="8610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408712" cy="864096"/>
          </a:xfrm>
        </p:spPr>
        <p:txBody>
          <a:bodyPr/>
          <a:lstStyle/>
          <a:p>
            <a:pPr eaLnBrk="1" hangingPunct="1"/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Gamma-ray </a:t>
            </a:r>
            <a:r>
              <a:rPr lang="fr-FR" alt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astronomy</a:t>
            </a:r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The gamma-rays are </a:t>
            </a:r>
            <a:r>
              <a:rPr lang="fr-FR" sz="2800" dirty="0" err="1" smtClean="0"/>
              <a:t>blocked</a:t>
            </a:r>
            <a:r>
              <a:rPr lang="fr-FR" sz="2800" dirty="0" smtClean="0"/>
              <a:t> by the </a:t>
            </a:r>
            <a:r>
              <a:rPr lang="fr-FR" sz="2800" dirty="0" err="1" smtClean="0"/>
              <a:t>atmosphere</a:t>
            </a:r>
            <a:r>
              <a:rPr lang="fr-FR" sz="2800" dirty="0" smtClean="0"/>
              <a:t>: a </a:t>
            </a:r>
            <a:r>
              <a:rPr lang="fr-FR" sz="2800" dirty="0" err="1" smtClean="0"/>
              <a:t>telescope</a:t>
            </a:r>
            <a:r>
              <a:rPr lang="fr-FR" sz="2800" dirty="0" smtClean="0"/>
              <a:t> on </a:t>
            </a:r>
            <a:r>
              <a:rPr lang="fr-FR" sz="2800" dirty="0" err="1" smtClean="0"/>
              <a:t>board</a:t>
            </a:r>
            <a:r>
              <a:rPr lang="fr-FR" sz="2800" dirty="0" smtClean="0"/>
              <a:t> a satellite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required</a:t>
            </a:r>
            <a:r>
              <a:rPr lang="fr-FR" sz="2800" dirty="0" smtClean="0"/>
              <a:t> to </a:t>
            </a:r>
            <a:r>
              <a:rPr lang="fr-FR" sz="2800" dirty="0" err="1" smtClean="0"/>
              <a:t>detected</a:t>
            </a:r>
            <a:r>
              <a:rPr lang="fr-FR" sz="2800" dirty="0" smtClean="0"/>
              <a:t> </a:t>
            </a:r>
            <a:r>
              <a:rPr lang="fr-FR" sz="2800" dirty="0" err="1" smtClean="0"/>
              <a:t>them</a:t>
            </a:r>
            <a:r>
              <a:rPr lang="fr-FR" sz="2800" dirty="0" smtClean="0"/>
              <a:t>.</a:t>
            </a:r>
          </a:p>
          <a:p>
            <a:pPr eaLnBrk="1" hangingPunct="1">
              <a:defRPr/>
            </a:pPr>
            <a:r>
              <a:rPr lang="fr-FR" sz="2800" dirty="0" smtClean="0"/>
              <a:t>The radiation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so</a:t>
            </a:r>
            <a:r>
              <a:rPr lang="fr-FR" sz="2800" dirty="0" smtClean="0"/>
              <a:t> </a:t>
            </a:r>
            <a:r>
              <a:rPr lang="fr-FR" sz="2800" dirty="0" err="1" smtClean="0"/>
              <a:t>faint</a:t>
            </a:r>
            <a:r>
              <a:rPr lang="fr-FR" sz="2800" dirty="0" smtClean="0"/>
              <a:t> </a:t>
            </a:r>
            <a:r>
              <a:rPr lang="fr-FR" sz="2800" dirty="0" err="1" smtClean="0"/>
              <a:t>that</a:t>
            </a:r>
            <a:r>
              <a:rPr lang="fr-FR" sz="2800" dirty="0" smtClean="0"/>
              <a:t> one </a:t>
            </a:r>
            <a:r>
              <a:rPr lang="fr-FR" sz="2800" dirty="0" err="1" smtClean="0"/>
              <a:t>detects</a:t>
            </a:r>
            <a:r>
              <a:rPr lang="fr-FR" sz="2800" dirty="0" smtClean="0"/>
              <a:t> one light </a:t>
            </a:r>
            <a:r>
              <a:rPr lang="fr-FR" sz="2800" dirty="0" err="1" smtClean="0"/>
              <a:t>particle</a:t>
            </a:r>
            <a:r>
              <a:rPr lang="fr-FR" sz="2800" dirty="0" smtClean="0"/>
              <a:t> (a photon) </a:t>
            </a:r>
            <a:r>
              <a:rPr lang="fr-FR" sz="2800" dirty="0" err="1" smtClean="0"/>
              <a:t>at</a:t>
            </a:r>
            <a:r>
              <a:rPr lang="fr-FR" sz="2800" dirty="0" smtClean="0"/>
              <a:t> a time. </a:t>
            </a:r>
            <a:endParaRPr lang="fr-FR" sz="2800" dirty="0"/>
          </a:p>
          <a:p>
            <a:pPr marL="0" indent="0" eaLnBrk="1" hangingPunct="1">
              <a:buFontTx/>
              <a:buNone/>
              <a:defRPr/>
            </a:pPr>
            <a:endParaRPr lang="fr-FR" sz="2800" dirty="0" smtClean="0"/>
          </a:p>
          <a:p>
            <a:pPr marL="0" indent="0" eaLnBrk="1" hangingPunct="1">
              <a:buFontTx/>
              <a:buNone/>
              <a:defRPr/>
            </a:pPr>
            <a:endParaRPr lang="fr-FR" sz="2800" dirty="0" smtClean="0"/>
          </a:p>
          <a:p>
            <a:pPr marL="0" indent="0" eaLnBrk="1" hangingPunct="1">
              <a:buFontTx/>
              <a:buNone/>
              <a:defRPr/>
            </a:pPr>
            <a:endParaRPr lang="fr-FR" sz="2800" dirty="0" smtClean="0"/>
          </a:p>
          <a:p>
            <a:pPr marL="0" indent="0" eaLnBrk="1" hangingPunct="1">
              <a:buFontTx/>
              <a:buNone/>
              <a:defRPr/>
            </a:pPr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408712" cy="864096"/>
          </a:xfrm>
        </p:spPr>
        <p:txBody>
          <a:bodyPr/>
          <a:lstStyle/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80728"/>
            <a:ext cx="8424936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fr-FR" sz="2400" dirty="0" err="1" smtClean="0">
                <a:solidFill>
                  <a:srgbClr val="000000"/>
                </a:solidFill>
              </a:rPr>
              <a:t>Collecting</a:t>
            </a:r>
            <a:r>
              <a:rPr lang="fr-FR" sz="2400" dirty="0" smtClean="0">
                <a:solidFill>
                  <a:srgbClr val="000000"/>
                </a:solidFill>
              </a:rPr>
              <a:t> area: </a:t>
            </a:r>
            <a:r>
              <a:rPr lang="fr-FR" sz="2400" dirty="0" err="1" smtClean="0"/>
              <a:t>Telescopes</a:t>
            </a:r>
            <a:r>
              <a:rPr lang="fr-FR" sz="2400" dirty="0"/>
              <a:t> </a:t>
            </a:r>
            <a:r>
              <a:rPr lang="fr-FR" sz="2400" dirty="0" err="1" smtClean="0"/>
              <a:t>collect</a:t>
            </a:r>
            <a:r>
              <a:rPr lang="fr-FR" sz="2400" dirty="0" smtClean="0"/>
              <a:t> more light </a:t>
            </a:r>
            <a:r>
              <a:rPr lang="fr-FR" sz="2400" dirty="0" err="1" smtClean="0"/>
              <a:t>than</a:t>
            </a:r>
            <a:r>
              <a:rPr lang="fr-FR" sz="2400" dirty="0" smtClean="0"/>
              <a:t> the </a:t>
            </a:r>
            <a:r>
              <a:rPr lang="fr-FR" sz="2400" dirty="0" err="1" smtClean="0"/>
              <a:t>human</a:t>
            </a:r>
            <a:r>
              <a:rPr lang="fr-FR" sz="2400" dirty="0" smtClean="0"/>
              <a:t> </a:t>
            </a:r>
            <a:r>
              <a:rPr lang="fr-FR" sz="2400" dirty="0" err="1" smtClean="0"/>
              <a:t>eyes</a:t>
            </a:r>
            <a:r>
              <a:rPr lang="fr-FR" sz="2400" dirty="0" smtClean="0"/>
              <a:t> </a:t>
            </a:r>
            <a:r>
              <a:rPr lang="fr-FR" sz="2400" dirty="0" err="1" smtClean="0"/>
              <a:t>thanks</a:t>
            </a:r>
            <a:r>
              <a:rPr lang="fr-FR" sz="2400" dirty="0" smtClean="0"/>
              <a:t> to a </a:t>
            </a:r>
            <a:r>
              <a:rPr lang="fr-FR" sz="2400" dirty="0" err="1" smtClean="0"/>
              <a:t>larger</a:t>
            </a:r>
            <a:r>
              <a:rPr lang="fr-FR" sz="2400" dirty="0" smtClean="0"/>
              <a:t> area. This area </a:t>
            </a:r>
            <a:r>
              <a:rPr lang="fr-FR" sz="2400" dirty="0" err="1" smtClean="0"/>
              <a:t>is</a:t>
            </a:r>
            <a:r>
              <a:rPr lang="fr-FR" sz="2400" dirty="0" smtClean="0"/>
              <a:t> not </a:t>
            </a:r>
            <a:r>
              <a:rPr lang="fr-FR" sz="2400" dirty="0" err="1" smtClean="0"/>
              <a:t>usually</a:t>
            </a:r>
            <a:r>
              <a:rPr lang="fr-FR" sz="2400" dirty="0" smtClean="0"/>
              <a:t> </a:t>
            </a:r>
            <a:r>
              <a:rPr lang="fr-FR" sz="2400" dirty="0" err="1" smtClean="0"/>
              <a:t>exactly</a:t>
            </a:r>
            <a:r>
              <a:rPr lang="fr-FR" sz="2400" dirty="0" smtClean="0"/>
              <a:t> the </a:t>
            </a:r>
            <a:r>
              <a:rPr lang="fr-FR" sz="2400" dirty="0" err="1" smtClean="0"/>
              <a:t>geometric</a:t>
            </a:r>
            <a:r>
              <a:rPr lang="fr-FR" sz="2400" dirty="0" smtClean="0"/>
              <a:t> area: </a:t>
            </a:r>
            <a:r>
              <a:rPr lang="fr-FR" sz="2400" dirty="0" err="1" smtClean="0"/>
              <a:t>slanting</a:t>
            </a:r>
            <a:r>
              <a:rPr lang="fr-FR" sz="2400" dirty="0" smtClean="0"/>
              <a:t> </a:t>
            </a:r>
            <a:r>
              <a:rPr lang="fr-FR" sz="2400" dirty="0" err="1" smtClean="0"/>
              <a:t>effect</a:t>
            </a:r>
            <a:r>
              <a:rPr lang="fr-FR" sz="2400" dirty="0" smtClean="0"/>
              <a:t> + non-</a:t>
            </a:r>
            <a:r>
              <a:rPr lang="fr-FR" sz="2400" dirty="0" err="1" smtClean="0"/>
              <a:t>perfect</a:t>
            </a:r>
            <a:r>
              <a:rPr lang="fr-FR" sz="2400" dirty="0" smtClean="0"/>
              <a:t> « </a:t>
            </a:r>
            <a:r>
              <a:rPr lang="fr-FR" sz="2400" dirty="0" err="1" smtClean="0"/>
              <a:t>efficiency</a:t>
            </a:r>
            <a:r>
              <a:rPr lang="fr-FR" sz="2400" dirty="0" smtClean="0"/>
              <a:t> ».</a:t>
            </a:r>
          </a:p>
          <a:p>
            <a:pPr marL="0" indent="0" algn="just">
              <a:buNone/>
            </a:pPr>
            <a:endParaRPr lang="fr-FR" sz="2400" dirty="0" smtClean="0"/>
          </a:p>
          <a:p>
            <a:pPr marL="0" indent="0" algn="just">
              <a:buNone/>
            </a:pPr>
            <a:r>
              <a:rPr lang="fr-FR" sz="2400" dirty="0" err="1" smtClean="0"/>
              <a:t>Collecting</a:t>
            </a:r>
            <a:r>
              <a:rPr lang="fr-FR" sz="2400" dirty="0" smtClean="0"/>
              <a:t> time: By </a:t>
            </a:r>
            <a:r>
              <a:rPr lang="fr-FR" sz="2400" dirty="0" err="1" smtClean="0"/>
              <a:t>using</a:t>
            </a:r>
            <a:r>
              <a:rPr lang="fr-FR" sz="2400" dirty="0" smtClean="0"/>
              <a:t> </a:t>
            </a:r>
            <a:r>
              <a:rPr lang="fr-FR" sz="2400" dirty="0" err="1" smtClean="0"/>
              <a:t>photographic</a:t>
            </a:r>
            <a:r>
              <a:rPr lang="fr-FR" sz="2400" dirty="0" smtClean="0"/>
              <a:t> plates or </a:t>
            </a:r>
            <a:r>
              <a:rPr lang="fr-FR" sz="2400" dirty="0" err="1" smtClean="0"/>
              <a:t>electronic</a:t>
            </a:r>
            <a:r>
              <a:rPr lang="fr-FR" sz="2400" dirty="0" smtClean="0"/>
              <a:t> </a:t>
            </a:r>
            <a:r>
              <a:rPr lang="fr-FR" sz="2400" dirty="0" err="1" smtClean="0"/>
              <a:t>sensors</a:t>
            </a:r>
            <a:r>
              <a:rPr lang="fr-FR" sz="2400" dirty="0" smtClean="0"/>
              <a:t> (CDD), one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collect</a:t>
            </a:r>
            <a:r>
              <a:rPr lang="fr-FR" sz="2400" dirty="0" smtClean="0"/>
              <a:t> light over a long time. </a:t>
            </a:r>
          </a:p>
          <a:p>
            <a:pPr marL="0" lvl="0" indent="0" algn="just">
              <a:buNone/>
            </a:pPr>
            <a:endParaRPr lang="fr-FR" sz="2400" dirty="0">
              <a:solidFill>
                <a:srgbClr val="000000"/>
              </a:solidFill>
            </a:endParaRPr>
          </a:p>
          <a:p>
            <a:pPr marL="0" lvl="0" indent="0" algn="just">
              <a:buNone/>
            </a:pPr>
            <a:r>
              <a:rPr lang="fr-FR" sz="2400" dirty="0" smtClean="0">
                <a:solidFill>
                  <a:srgbClr val="000000"/>
                </a:solidFill>
              </a:rPr>
              <a:t>Magnification</a:t>
            </a:r>
            <a:r>
              <a:rPr lang="fr-FR" sz="2400" dirty="0">
                <a:solidFill>
                  <a:srgbClr val="000000"/>
                </a:solidFill>
              </a:rPr>
              <a:t>:</a:t>
            </a:r>
            <a:r>
              <a:rPr lang="fr-FR" sz="2400" dirty="0" smtClean="0">
                <a:solidFill>
                  <a:srgbClr val="000000"/>
                </a:solidFill>
              </a:rPr>
              <a:t> By </a:t>
            </a:r>
            <a:r>
              <a:rPr lang="fr-FR" sz="2400" dirty="0" err="1" smtClean="0">
                <a:solidFill>
                  <a:srgbClr val="000000"/>
                </a:solidFill>
              </a:rPr>
              <a:t>combining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diverging</a:t>
            </a:r>
            <a:r>
              <a:rPr lang="fr-FR" sz="2400" dirty="0" smtClean="0">
                <a:solidFill>
                  <a:srgbClr val="000000"/>
                </a:solidFill>
              </a:rPr>
              <a:t> and </a:t>
            </a:r>
            <a:r>
              <a:rPr lang="fr-FR" sz="2400" dirty="0" err="1" smtClean="0">
                <a:solidFill>
                  <a:srgbClr val="000000"/>
                </a:solidFill>
              </a:rPr>
              <a:t>converging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lenses</a:t>
            </a:r>
            <a:r>
              <a:rPr lang="fr-FR" sz="2400" dirty="0" smtClean="0">
                <a:solidFill>
                  <a:srgbClr val="000000"/>
                </a:solidFill>
              </a:rPr>
              <a:t> or </a:t>
            </a:r>
            <a:r>
              <a:rPr lang="fr-FR" sz="2400" dirty="0" err="1" smtClean="0">
                <a:solidFill>
                  <a:srgbClr val="000000"/>
                </a:solidFill>
              </a:rPr>
              <a:t>mirrors</a:t>
            </a:r>
            <a:r>
              <a:rPr lang="fr-FR" sz="2400" dirty="0" smtClean="0">
                <a:solidFill>
                  <a:srgbClr val="000000"/>
                </a:solidFill>
              </a:rPr>
              <a:t>, a </a:t>
            </a:r>
            <a:r>
              <a:rPr lang="fr-FR" sz="2400" dirty="0" err="1" smtClean="0">
                <a:solidFill>
                  <a:srgbClr val="000000"/>
                </a:solidFill>
              </a:rPr>
              <a:t>magnified</a:t>
            </a:r>
            <a:r>
              <a:rPr lang="fr-FR" sz="2400" dirty="0" smtClean="0">
                <a:solidFill>
                  <a:srgbClr val="000000"/>
                </a:solidFill>
              </a:rPr>
              <a:t> image </a:t>
            </a:r>
            <a:r>
              <a:rPr lang="fr-FR" sz="2400" dirty="0" err="1" smtClean="0">
                <a:solidFill>
                  <a:srgbClr val="000000"/>
                </a:solidFill>
              </a:rPr>
              <a:t>can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be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obtained</a:t>
            </a:r>
            <a:r>
              <a:rPr lang="fr-FR" sz="2400" dirty="0" smtClean="0">
                <a:solidFill>
                  <a:srgbClr val="000000"/>
                </a:solidFill>
              </a:rPr>
              <a:t>.  </a:t>
            </a:r>
            <a:r>
              <a:rPr lang="fr-FR" sz="2400" dirty="0" err="1" smtClean="0">
                <a:solidFill>
                  <a:srgbClr val="000000"/>
                </a:solidFill>
              </a:rPr>
              <a:t>Unfortunately</a:t>
            </a:r>
            <a:r>
              <a:rPr lang="fr-FR" sz="2400" dirty="0" smtClean="0">
                <a:solidFill>
                  <a:srgbClr val="000000"/>
                </a:solidFill>
              </a:rPr>
              <a:t>, gamma-rays </a:t>
            </a:r>
            <a:r>
              <a:rPr lang="fr-FR" sz="2400" dirty="0" err="1" smtClean="0">
                <a:solidFill>
                  <a:srgbClr val="000000"/>
                </a:solidFill>
              </a:rPr>
              <a:t>cannot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be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deflected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  <a:p>
            <a:pPr marL="0" lvl="0" indent="0" algn="just"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marL="0" lvl="0" indent="0" algn="just">
              <a:buNone/>
            </a:pPr>
            <a:endParaRPr lang="fr-FR" sz="2800" dirty="0" smtClean="0">
              <a:solidFill>
                <a:srgbClr val="000000"/>
              </a:solidFill>
            </a:endParaRPr>
          </a:p>
          <a:p>
            <a:pPr marL="0" lvl="0" indent="0" algn="just"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fr-FR" sz="2800" dirty="0" smtClean="0"/>
          </a:p>
          <a:p>
            <a:pPr marL="0" indent="0" algn="just">
              <a:buNone/>
            </a:pPr>
            <a:endParaRPr lang="fr-FR" sz="2800" dirty="0" smtClean="0"/>
          </a:p>
          <a:p>
            <a:pPr marL="0" indent="0" algn="just">
              <a:buNone/>
            </a:pPr>
            <a:r>
              <a:rPr lang="fr-FR" sz="2800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2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6408712" cy="864096"/>
          </a:xfrm>
        </p:spPr>
        <p:txBody>
          <a:bodyPr/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279301"/>
            <a:ext cx="8229600" cy="4525963"/>
          </a:xfrm>
        </p:spPr>
        <p:txBody>
          <a:bodyPr/>
          <a:lstStyle/>
          <a:p>
            <a:r>
              <a:rPr lang="fr-FR" sz="2400" b="1" dirty="0" smtClean="0"/>
              <a:t>Introduction</a:t>
            </a:r>
          </a:p>
          <a:p>
            <a:r>
              <a:rPr lang="fr-FR" sz="2400" b="1" dirty="0" smtClean="0"/>
              <a:t>Background on black </a:t>
            </a:r>
            <a:r>
              <a:rPr lang="fr-FR" sz="2400" b="1" dirty="0" err="1" smtClean="0"/>
              <a:t>holes</a:t>
            </a:r>
            <a:r>
              <a:rPr lang="fr-FR" sz="2400" b="1" dirty="0" smtClean="0"/>
              <a:t> (</a:t>
            </a:r>
            <a:r>
              <a:rPr lang="fr-FR" sz="2400" b="1" dirty="0" err="1" smtClean="0"/>
              <a:t>blazars</a:t>
            </a:r>
            <a:r>
              <a:rPr lang="fr-FR" sz="2400" b="1" dirty="0" smtClean="0"/>
              <a:t>, gamma-ray </a:t>
            </a:r>
            <a:r>
              <a:rPr lang="fr-FR" sz="2400" b="1" dirty="0" err="1" smtClean="0"/>
              <a:t>bursts</a:t>
            </a:r>
            <a:r>
              <a:rPr lang="fr-FR" sz="2400" b="1" dirty="0" smtClean="0"/>
              <a:t>) </a:t>
            </a:r>
          </a:p>
          <a:p>
            <a:r>
              <a:rPr lang="fr-FR" sz="2400" b="1" dirty="0" smtClean="0"/>
              <a:t>Background on gamma-ray </a:t>
            </a:r>
            <a:r>
              <a:rPr lang="fr-FR" sz="2400" b="1" dirty="0" err="1" smtClean="0"/>
              <a:t>astronomy</a:t>
            </a:r>
            <a:endParaRPr lang="fr-FR" sz="2400" b="1" dirty="0" smtClean="0"/>
          </a:p>
          <a:p>
            <a:r>
              <a:rPr lang="fr-FR" sz="2400" b="1" dirty="0" smtClean="0"/>
              <a:t>Notions of flux and </a:t>
            </a:r>
            <a:r>
              <a:rPr lang="fr-FR" sz="2400" b="1" dirty="0" err="1" smtClean="0"/>
              <a:t>luminosity</a:t>
            </a:r>
            <a:endParaRPr lang="fr-FR" sz="2400" b="1" dirty="0" smtClean="0"/>
          </a:p>
          <a:p>
            <a:r>
              <a:rPr lang="fr-FR" sz="2400" b="1" dirty="0" smtClean="0"/>
              <a:t>The Fermi-LAT </a:t>
            </a:r>
            <a:r>
              <a:rPr lang="fr-FR" sz="2400" b="1" dirty="0" err="1" smtClean="0"/>
              <a:t>telescope</a:t>
            </a:r>
            <a:endParaRPr lang="fr-FR" sz="2400" b="1" dirty="0"/>
          </a:p>
          <a:p>
            <a:r>
              <a:rPr lang="fr-FR" sz="2400" b="1" dirty="0" smtClean="0"/>
              <a:t>The Fermi-LAT data</a:t>
            </a:r>
          </a:p>
          <a:p>
            <a:r>
              <a:rPr lang="fr-FR" sz="2400" b="1" dirty="0" err="1" smtClean="0"/>
              <a:t>Creation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sky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maps</a:t>
            </a:r>
            <a:r>
              <a:rPr lang="fr-FR" sz="2400" b="1" dirty="0" smtClean="0"/>
              <a:t> </a:t>
            </a:r>
          </a:p>
          <a:p>
            <a:r>
              <a:rPr lang="fr-FR" sz="2400" b="1" dirty="0" err="1" smtClean="0"/>
              <a:t>Study</a:t>
            </a:r>
            <a:r>
              <a:rPr lang="fr-FR" sz="2400" b="1" dirty="0" smtClean="0"/>
              <a:t> of a </a:t>
            </a:r>
            <a:r>
              <a:rPr lang="fr-FR" sz="2400" b="1" dirty="0" err="1" smtClean="0"/>
              <a:t>blazar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outburst</a:t>
            </a:r>
            <a:endParaRPr lang="fr-FR" sz="2400" b="1" dirty="0" smtClean="0"/>
          </a:p>
          <a:p>
            <a:r>
              <a:rPr lang="fr-FR" sz="2400" b="1" dirty="0" err="1" smtClean="0"/>
              <a:t>Study</a:t>
            </a:r>
            <a:r>
              <a:rPr lang="fr-FR" sz="2400" b="1" dirty="0" smtClean="0"/>
              <a:t> of a gamma-ray </a:t>
            </a:r>
            <a:r>
              <a:rPr lang="fr-FR" sz="2400" b="1" dirty="0" err="1" smtClean="0"/>
              <a:t>burst</a:t>
            </a:r>
            <a:r>
              <a:rPr lang="fr-FR" sz="2400" b="1" dirty="0" smtClean="0"/>
              <a:t> </a:t>
            </a:r>
          </a:p>
          <a:p>
            <a:r>
              <a:rPr lang="fr-FR" sz="2400" b="1" dirty="0" err="1" smtClean="0"/>
              <a:t>Video</a:t>
            </a:r>
            <a:r>
              <a:rPr lang="fr-FR" sz="2400" b="1" dirty="0" smtClean="0"/>
              <a:t> </a:t>
            </a:r>
            <a:r>
              <a:rPr lang="fr-FR" sz="2400" b="1" dirty="0" err="1"/>
              <a:t>c</a:t>
            </a:r>
            <a:r>
              <a:rPr lang="fr-FR" sz="2400" b="1" dirty="0" err="1" smtClean="0"/>
              <a:t>onnection</a:t>
            </a:r>
            <a:r>
              <a:rPr lang="fr-FR" sz="2400" b="1" dirty="0" smtClean="0"/>
              <a:t> </a:t>
            </a:r>
            <a:r>
              <a:rPr lang="fr-FR" sz="2400" b="1" dirty="0" smtClean="0"/>
              <a:t>  </a:t>
            </a:r>
            <a:endParaRPr lang="fr-FR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77" y="3212976"/>
            <a:ext cx="3515377" cy="23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408712" cy="864096"/>
          </a:xfrm>
        </p:spPr>
        <p:txBody>
          <a:bodyPr/>
          <a:lstStyle/>
          <a:p>
            <a:pPr eaLnBrk="1" hangingPunct="1"/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and </a:t>
            </a:r>
            <a:r>
              <a:rPr lang="fr-FR" alt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luminosity</a:t>
            </a:r>
            <a:endParaRPr lang="fr-FR" alt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ZoneTexte 9"/>
              <p:cNvSpPr txBox="1">
                <a:spLocks noChangeArrowheads="1"/>
              </p:cNvSpPr>
              <p:nvPr/>
            </p:nvSpPr>
            <p:spPr bwMode="auto">
              <a:xfrm>
                <a:off x="4211638" y="908720"/>
                <a:ext cx="4142801" cy="6370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FF0000"/>
                    </a:solidFill>
                  </a:rPr>
                  <a:t>Flux 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 err="1">
                        <a:latin typeface="Cambria Math"/>
                      </a:rPr>
                      <m:t>𝑝</m:t>
                    </m:r>
                    <m:r>
                      <a:rPr lang="fr-FR" altLang="fr-FR" sz="1800" i="1" dirty="0">
                        <a:latin typeface="Cambria Math"/>
                      </a:rPr>
                      <m:t>= </m:t>
                    </m:r>
                    <m:r>
                      <a:rPr lang="fr-FR" altLang="fr-FR" sz="1800" i="1" dirty="0">
                        <a:latin typeface="Cambria Math"/>
                      </a:rPr>
                      <m:t>𝑁</m:t>
                    </m:r>
                    <m:r>
                      <a:rPr lang="fr-FR" altLang="fr-FR" sz="1800" i="1" dirty="0">
                        <a:latin typeface="Cambria Math"/>
                      </a:rPr>
                      <m:t> / </m:t>
                    </m:r>
                    <m:r>
                      <a:rPr lang="fr-FR" altLang="fr-FR" sz="1800" i="1" dirty="0">
                        <a:latin typeface="Cambria Math"/>
                      </a:rPr>
                      <m:t>𝑆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i="1" dirty="0">
                        <a:latin typeface="Cambria Math"/>
                      </a:rPr>
                      <m:t>𝑇</m:t>
                    </m:r>
                  </m:oMath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</a:rPr>
                      <m:t>𝐹</m:t>
                    </m:r>
                    <m:r>
                      <a:rPr lang="fr-FR" altLang="fr-FR" sz="1800" b="0" i="1" baseline="-25000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fr-FR" altLang="fr-FR" sz="1800" dirty="0"/>
                  <a:t>= Flux </a:t>
                </a:r>
                <a:r>
                  <a:rPr lang="fr-FR" altLang="fr-FR" sz="1800" dirty="0" smtClean="0"/>
                  <a:t> (ph cm</a:t>
                </a:r>
                <a:r>
                  <a:rPr lang="fr-FR" altLang="fr-FR" sz="1800" baseline="30000" dirty="0" smtClean="0"/>
                  <a:t>-2 </a:t>
                </a:r>
                <a:r>
                  <a:rPr lang="fr-FR" altLang="fr-FR" sz="1800" dirty="0" smtClean="0"/>
                  <a:t>s </a:t>
                </a:r>
                <a:r>
                  <a:rPr lang="fr-FR" altLang="fr-FR" sz="1800" baseline="30000" dirty="0" smtClean="0"/>
                  <a:t>-1</a:t>
                </a:r>
                <a:r>
                  <a:rPr lang="fr-FR" altLang="fr-FR" sz="1800" dirty="0" smtClean="0"/>
                  <a:t>)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fr-FR" altLang="fr-FR" sz="1800" dirty="0"/>
                  <a:t>  = </a:t>
                </a:r>
                <a:r>
                  <a:rPr lang="fr-FR" altLang="fr-FR" sz="1800" dirty="0" err="1" smtClean="0"/>
                  <a:t>Number</a:t>
                </a:r>
                <a:r>
                  <a:rPr lang="fr-FR" altLang="fr-FR" sz="1800" dirty="0" smtClean="0"/>
                  <a:t> of </a:t>
                </a:r>
                <a:r>
                  <a:rPr lang="fr-FR" altLang="fr-FR" sz="1800" dirty="0" err="1" smtClean="0"/>
                  <a:t>collected</a:t>
                </a:r>
                <a:r>
                  <a:rPr lang="fr-FR" altLang="fr-FR" sz="1800" dirty="0" smtClean="0"/>
                  <a:t> </a:t>
                </a:r>
                <a:r>
                  <a:rPr lang="fr-FR" altLang="fr-FR" sz="1800" dirty="0"/>
                  <a:t>photons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𝑆</m:t>
                    </m:r>
                  </m:oMath>
                </a14:m>
                <a:r>
                  <a:rPr lang="fr-FR" altLang="fr-FR" sz="1800" dirty="0"/>
                  <a:t>  = </a:t>
                </a:r>
                <a:r>
                  <a:rPr lang="fr-FR" altLang="fr-FR" sz="1800" dirty="0" err="1" smtClean="0"/>
                  <a:t>Collecting</a:t>
                </a:r>
                <a:r>
                  <a:rPr lang="fr-FR" altLang="fr-FR" sz="1800" dirty="0" smtClean="0"/>
                  <a:t> area (cm</a:t>
                </a:r>
                <a:r>
                  <a:rPr lang="fr-FR" altLang="fr-FR" sz="1800" baseline="30000" dirty="0" smtClean="0"/>
                  <a:t>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𝑇</m:t>
                    </m:r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altLang="fr-FR" sz="1800" dirty="0"/>
                  <a:t> = </a:t>
                </a:r>
                <a:r>
                  <a:rPr lang="fr-FR" altLang="fr-FR" sz="1800" dirty="0" err="1" smtClean="0"/>
                  <a:t>Collecting</a:t>
                </a:r>
                <a:r>
                  <a:rPr lang="fr-FR" altLang="fr-FR" sz="1800" dirty="0" smtClean="0"/>
                  <a:t> time (s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 smtClean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err="1" smtClean="0">
                    <a:solidFill>
                      <a:srgbClr val="FF0000"/>
                    </a:solidFill>
                  </a:rPr>
                  <a:t>Energy</a:t>
                </a:r>
                <a:r>
                  <a:rPr lang="fr-FR" altLang="fr-FR" sz="1800" b="1" dirty="0" smtClean="0">
                    <a:solidFill>
                      <a:srgbClr val="FF0000"/>
                    </a:solidFill>
                  </a:rPr>
                  <a:t> flux 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latin typeface="Cambria Math"/>
                      </a:rPr>
                      <m:t>𝐸</m:t>
                    </m:r>
                    <m:r>
                      <a:rPr lang="fr-FR" altLang="fr-FR" sz="1800" i="1" dirty="0">
                        <a:latin typeface="Cambria Math"/>
                      </a:rPr>
                      <m:t>= </m:t>
                    </m:r>
                    <m:r>
                      <a:rPr lang="fr-FR" altLang="fr-FR" sz="1800" i="1" dirty="0" err="1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 err="1">
                        <a:latin typeface="Cambria Math"/>
                      </a:rPr>
                      <m:t>𝑝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i="1" dirty="0">
                        <a:latin typeface="Cambria Math"/>
                      </a:rPr>
                      <m:t>𝐸</m:t>
                    </m:r>
                  </m:oMath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latin typeface="Cambria Math"/>
                      </a:rPr>
                      <m:t>𝐸</m:t>
                    </m:r>
                  </m:oMath>
                </a14:m>
                <a:r>
                  <a:rPr lang="fr-FR" altLang="fr-FR" sz="1800" dirty="0"/>
                  <a:t>= </a:t>
                </a:r>
                <a:r>
                  <a:rPr lang="fr-FR" altLang="fr-FR" sz="1800" dirty="0" err="1" smtClean="0"/>
                  <a:t>Energy</a:t>
                </a:r>
                <a:r>
                  <a:rPr lang="fr-FR" altLang="fr-FR" sz="1800" dirty="0" smtClean="0"/>
                  <a:t> flux (W </a:t>
                </a:r>
                <a:r>
                  <a:rPr lang="fr-FR" altLang="fr-FR" sz="1800" dirty="0"/>
                  <a:t>cm</a:t>
                </a:r>
                <a:r>
                  <a:rPr lang="fr-FR" altLang="fr-FR" sz="1800" baseline="30000" dirty="0"/>
                  <a:t>-2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𝐸</m:t>
                    </m:r>
                  </m:oMath>
                </a14:m>
                <a:r>
                  <a:rPr lang="fr-FR" altLang="fr-FR" sz="1800" dirty="0"/>
                  <a:t> = </a:t>
                </a:r>
                <a:r>
                  <a:rPr lang="fr-FR" altLang="fr-FR" sz="1800" dirty="0" err="1" smtClean="0"/>
                  <a:t>Mean</a:t>
                </a:r>
                <a:r>
                  <a:rPr lang="fr-FR" altLang="fr-FR" sz="1800" dirty="0" smtClean="0"/>
                  <a:t> photon </a:t>
                </a:r>
                <a:r>
                  <a:rPr lang="fr-FR" altLang="fr-FR" sz="1800" dirty="0" err="1" smtClean="0"/>
                  <a:t>energy</a:t>
                </a:r>
                <a:r>
                  <a:rPr lang="fr-FR" altLang="fr-FR" sz="1800" dirty="0"/>
                  <a:t> </a:t>
                </a:r>
                <a:r>
                  <a:rPr lang="fr-FR" altLang="fr-FR" sz="1800" dirty="0" smtClean="0"/>
                  <a:t>(MeV)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/>
                  <a:t>1 MeV= 1.6 10</a:t>
                </a:r>
                <a:r>
                  <a:rPr lang="fr-FR" altLang="fr-FR" sz="1800" baseline="30000" dirty="0"/>
                  <a:t>-13</a:t>
                </a:r>
                <a:r>
                  <a:rPr lang="fr-FR" altLang="fr-FR" sz="1800" dirty="0"/>
                  <a:t> J </a:t>
                </a:r>
                <a:endParaRPr lang="fr-FR" altLang="fr-FR" sz="1800" dirty="0" smtClean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FF0000"/>
                    </a:solidFill>
                  </a:rPr>
                  <a:t>Fluence</a:t>
                </a:r>
                <a:r>
                  <a:rPr lang="fr-FR" altLang="fr-FR" sz="1800" dirty="0" smtClean="0"/>
                  <a:t> 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dirty="0">
                        <a:latin typeface="Cambria Math"/>
                      </a:rPr>
                      <m:t>= </m:t>
                    </m:r>
                    <m:r>
                      <a:rPr lang="fr-FR" altLang="fr-FR" sz="1800" i="1" dirty="0">
                        <a:latin typeface="Cambria Math"/>
                      </a:rPr>
                      <m:t>𝑁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b="0" i="1" dirty="0" smtClean="0">
                        <a:latin typeface="Cambria Math"/>
                      </a:rPr>
                      <m:t>𝐸</m:t>
                    </m:r>
                    <m:r>
                      <a:rPr lang="fr-FR" altLang="fr-FR" sz="1800" i="1" dirty="0">
                        <a:latin typeface="Cambria Math"/>
                      </a:rPr>
                      <m:t>/ </m:t>
                    </m:r>
                    <m:r>
                      <a:rPr lang="fr-FR" altLang="fr-FR" sz="1800" i="1" dirty="0">
                        <a:latin typeface="Cambria Math"/>
                      </a:rPr>
                      <m:t>𝑆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</m:oMath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</a:rPr>
                      <m:t>𝐹</m:t>
                    </m:r>
                  </m:oMath>
                </a14:m>
                <a:r>
                  <a:rPr lang="fr-FR" altLang="fr-FR" sz="1800" dirty="0"/>
                  <a:t>= </a:t>
                </a:r>
                <a:r>
                  <a:rPr lang="fr-FR" altLang="fr-FR" sz="1800" dirty="0" smtClean="0"/>
                  <a:t>Fluence  (J  </a:t>
                </a:r>
                <a:r>
                  <a:rPr lang="fr-FR" altLang="fr-FR" sz="1800" dirty="0"/>
                  <a:t>cm</a:t>
                </a:r>
                <a:r>
                  <a:rPr lang="fr-FR" altLang="fr-FR" sz="1800" baseline="30000" dirty="0"/>
                  <a:t>-2 </a:t>
                </a:r>
                <a:r>
                  <a:rPr lang="fr-FR" altLang="fr-FR" sz="1800" dirty="0" smtClean="0"/>
                  <a:t>)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fr-FR" altLang="fr-FR" sz="1800" dirty="0"/>
                  <a:t>  = </a:t>
                </a:r>
                <a:r>
                  <a:rPr lang="fr-FR" altLang="fr-FR" sz="1800" dirty="0" err="1" smtClean="0"/>
                  <a:t>Number</a:t>
                </a:r>
                <a:r>
                  <a:rPr lang="fr-FR" altLang="fr-FR" sz="1800" dirty="0" smtClean="0"/>
                  <a:t> of </a:t>
                </a:r>
                <a:r>
                  <a:rPr lang="fr-FR" altLang="fr-FR" sz="1800" dirty="0" err="1" smtClean="0"/>
                  <a:t>collected</a:t>
                </a:r>
                <a:r>
                  <a:rPr lang="fr-FR" altLang="fr-FR" sz="1800" dirty="0" smtClean="0"/>
                  <a:t> photons  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</a:rPr>
                      <m:t>𝑆</m:t>
                    </m:r>
                  </m:oMath>
                </a14:m>
                <a:r>
                  <a:rPr lang="fr-FR" altLang="fr-FR" sz="1800" dirty="0"/>
                  <a:t>  = </a:t>
                </a:r>
                <a:r>
                  <a:rPr lang="fr-FR" altLang="fr-FR" sz="1800" dirty="0" err="1" smtClean="0"/>
                  <a:t>Collecting</a:t>
                </a:r>
                <a:r>
                  <a:rPr lang="fr-FR" altLang="fr-FR" sz="1800" dirty="0" smtClean="0"/>
                  <a:t> area </a:t>
                </a:r>
                <a:r>
                  <a:rPr lang="fr-FR" altLang="fr-FR" sz="1800" dirty="0"/>
                  <a:t>(cm</a:t>
                </a:r>
                <a:r>
                  <a:rPr lang="fr-FR" altLang="fr-FR" sz="1800" baseline="30000" dirty="0"/>
                  <a:t>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 smtClean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err="1" smtClean="0">
                    <a:solidFill>
                      <a:srgbClr val="FF0000"/>
                    </a:solidFill>
                  </a:rPr>
                  <a:t>Luminosity</a:t>
                </a:r>
                <a:r>
                  <a:rPr lang="fr-FR" altLang="fr-FR" sz="1800" b="1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𝐿</m:t>
                    </m:r>
                    <m:r>
                      <a:rPr lang="fr-FR" altLang="fr-FR" sz="1800" i="1" dirty="0" smtClean="0">
                        <a:latin typeface="Cambria Math"/>
                      </a:rPr>
                      <m:t> = 4 </m:t>
                    </m:r>
                  </m:oMath>
                </a14:m>
                <a:r>
                  <a:rPr lang="fr-FR" altLang="fr-FR" sz="1800" dirty="0" smtClean="0">
                    <a:latin typeface="Symbol" panose="05050102010706020507" pitchFamily="18" charset="2"/>
                  </a:rPr>
                  <a:t>p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  <m:r>
                      <a:rPr lang="fr-FR" altLang="fr-FR" sz="1800" i="1" dirty="0" smtClean="0">
                        <a:latin typeface="Cambria Math"/>
                      </a:rPr>
                      <m:t>𝑑</m:t>
                    </m:r>
                    <m:r>
                      <a:rPr lang="fr-FR" altLang="fr-FR" sz="1800" i="1" baseline="30000" dirty="0">
                        <a:latin typeface="Cambria Math"/>
                      </a:rPr>
                      <m:t>2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i="1" dirty="0">
                        <a:solidFill>
                          <a:srgbClr val="000000"/>
                        </a:solidFill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fr-FR" altLang="fr-FR" sz="1800" i="1" dirty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𝐿</m:t>
                    </m:r>
                  </m:oMath>
                </a14:m>
                <a:r>
                  <a:rPr lang="fr-FR" altLang="fr-FR" sz="1800" dirty="0"/>
                  <a:t> = </a:t>
                </a:r>
                <a:r>
                  <a:rPr lang="fr-FR" altLang="fr-FR" sz="1800" dirty="0" err="1" smtClean="0"/>
                  <a:t>Luminosity</a:t>
                </a:r>
                <a:r>
                  <a:rPr lang="fr-FR" altLang="fr-FR" sz="1800" dirty="0" smtClean="0"/>
                  <a:t>  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(W)</a:t>
                </a:r>
                <a:endParaRPr lang="fr-FR" altLang="fr-FR" sz="1800" baseline="300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fr-FR" altLang="fr-FR" sz="1800" dirty="0">
                    <a:solidFill>
                      <a:srgbClr val="000000"/>
                    </a:solidFill>
                  </a:rPr>
                  <a:t> = distance (cm)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 err="1" smtClean="0">
                    <a:solidFill>
                      <a:srgbClr val="000000"/>
                    </a:solidFill>
                  </a:rPr>
                  <a:t>Luminosity</a:t>
                </a: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 of the Sun: 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4 10</a:t>
                </a:r>
                <a:r>
                  <a:rPr lang="fr-FR" altLang="fr-FR" sz="1800" baseline="30000" dirty="0">
                    <a:solidFill>
                      <a:srgbClr val="000000"/>
                    </a:solidFill>
                  </a:rPr>
                  <a:t>26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 W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 err="1" smtClean="0">
                    <a:solidFill>
                      <a:srgbClr val="000000"/>
                    </a:solidFill>
                  </a:rPr>
                  <a:t>Luminosity</a:t>
                </a: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 of the </a:t>
                </a:r>
                <a:r>
                  <a:rPr lang="fr-FR" altLang="fr-FR" sz="1800" dirty="0" err="1" smtClean="0">
                    <a:solidFill>
                      <a:srgbClr val="000000"/>
                    </a:solidFill>
                  </a:rPr>
                  <a:t>Milky</a:t>
                </a: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 </a:t>
                </a:r>
                <a:r>
                  <a:rPr lang="fr-FR" altLang="fr-FR" sz="1800" dirty="0" err="1" smtClean="0">
                    <a:solidFill>
                      <a:srgbClr val="000000"/>
                    </a:solidFill>
                  </a:rPr>
                  <a:t>Way</a:t>
                </a: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: 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5 10</a:t>
                </a:r>
                <a:r>
                  <a:rPr lang="fr-FR" altLang="fr-FR" sz="1800" baseline="30000" dirty="0">
                    <a:solidFill>
                      <a:srgbClr val="000000"/>
                    </a:solidFill>
                  </a:rPr>
                  <a:t>36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 W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baseline="30000" dirty="0"/>
              </a:p>
            </p:txBody>
          </p:sp>
        </mc:Choice>
        <mc:Fallback xmlns="">
          <p:sp>
            <p:nvSpPr>
              <p:cNvPr id="1638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638" y="908720"/>
                <a:ext cx="4142801" cy="6370975"/>
              </a:xfrm>
              <a:prstGeom prst="rect">
                <a:avLst/>
              </a:prstGeom>
              <a:blipFill rotWithShape="1">
                <a:blip r:embed="rId3"/>
                <a:stretch>
                  <a:fillRect l="-1325" t="-47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0" y="1196752"/>
            <a:ext cx="3169920" cy="23774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0" y="1196752"/>
            <a:ext cx="3169920" cy="237744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496" y="3783320"/>
            <a:ext cx="40324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/>
              <a:t>The </a:t>
            </a:r>
            <a:r>
              <a:rPr lang="fr-FR" sz="1600" i="1" dirty="0" err="1" smtClean="0"/>
              <a:t>number</a:t>
            </a:r>
            <a:r>
              <a:rPr lang="fr-FR" sz="1600" i="1" dirty="0" smtClean="0"/>
              <a:t> of photons </a:t>
            </a:r>
            <a:r>
              <a:rPr lang="fr-FR" sz="1600" i="1" dirty="0" err="1" smtClean="0"/>
              <a:t>emitted</a:t>
            </a:r>
            <a:r>
              <a:rPr lang="fr-FR" sz="1600" i="1" dirty="0" smtClean="0"/>
              <a:t> in a </a:t>
            </a:r>
            <a:r>
              <a:rPr lang="fr-FR" sz="1600" i="1" dirty="0" err="1" smtClean="0"/>
              <a:t>cone</a:t>
            </a:r>
            <a:r>
              <a:rPr lang="fr-FR" sz="1600" i="1" dirty="0" smtClean="0"/>
              <a:t> per second </a:t>
            </a:r>
            <a:r>
              <a:rPr lang="fr-FR" sz="1600" i="1" dirty="0" err="1" smtClean="0"/>
              <a:t>remains</a:t>
            </a:r>
            <a:r>
              <a:rPr lang="fr-FR" sz="1600" i="1" dirty="0" smtClean="0"/>
              <a:t> constant and </a:t>
            </a:r>
            <a:r>
              <a:rPr lang="fr-FR" sz="1600" i="1" dirty="0" err="1" smtClean="0"/>
              <a:t>thus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is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independent</a:t>
            </a:r>
            <a:r>
              <a:rPr lang="fr-FR" sz="1600" i="1" dirty="0" smtClean="0"/>
              <a:t> of the distance to the source</a:t>
            </a:r>
            <a:r>
              <a:rPr lang="fr-FR" sz="1600" i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/>
              <a:t> </a:t>
            </a:r>
            <a:r>
              <a:rPr lang="fr-FR" sz="1600" i="1" dirty="0" err="1" smtClean="0"/>
              <a:t>At</a:t>
            </a:r>
            <a:r>
              <a:rPr lang="fr-FR" sz="1600" i="1" dirty="0" smtClean="0"/>
              <a:t> a </a:t>
            </a:r>
            <a:r>
              <a:rPr lang="fr-FR" sz="1600" i="1" dirty="0" err="1" smtClean="0"/>
              <a:t>given</a:t>
            </a:r>
            <a:r>
              <a:rPr lang="fr-FR" sz="1600" i="1" dirty="0" smtClean="0"/>
              <a:t> distance, the area of a </a:t>
            </a:r>
            <a:r>
              <a:rPr lang="fr-FR" sz="1600" i="1" dirty="0" err="1" smtClean="0"/>
              <a:t>sphere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intercepting</a:t>
            </a:r>
            <a:r>
              <a:rPr lang="fr-FR" sz="1600" i="1" dirty="0" smtClean="0"/>
              <a:t> the </a:t>
            </a:r>
            <a:r>
              <a:rPr lang="fr-FR" sz="1600" i="1" dirty="0" err="1" smtClean="0"/>
              <a:t>cone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scales</a:t>
            </a:r>
            <a:r>
              <a:rPr lang="fr-FR" sz="1600" i="1" dirty="0" smtClean="0"/>
              <a:t> as the square of the distance</a:t>
            </a:r>
            <a:r>
              <a:rPr lang="fr-FR" sz="1600" i="1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So </a:t>
            </a:r>
            <a:r>
              <a:rPr lang="en-US" sz="1600" i="1" dirty="0"/>
              <a:t>the number of photons per square cm and second  </a:t>
            </a:r>
            <a:r>
              <a:rPr lang="en-US" sz="1600" i="1" dirty="0" smtClean="0"/>
              <a:t>(= the flux)  </a:t>
            </a:r>
            <a:r>
              <a:rPr lang="en-US" sz="1600" i="1" dirty="0"/>
              <a:t>is inversely proportional to the </a:t>
            </a:r>
            <a:r>
              <a:rPr lang="en-US" sz="1600" i="1" dirty="0" smtClean="0"/>
              <a:t>distance </a:t>
            </a:r>
            <a:r>
              <a:rPr lang="en-US" sz="1600" i="1" dirty="0"/>
              <a:t>squared ("inverse-square law"). </a:t>
            </a:r>
            <a:endParaRPr lang="fr-FR" sz="1600" i="1" dirty="0" smtClean="0"/>
          </a:p>
          <a:p>
            <a:r>
              <a:rPr lang="fr-FR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228084main_fairopen4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188913"/>
            <a:ext cx="4235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250825" y="2924175"/>
            <a:ext cx="647700" cy="3352800"/>
            <a:chOff x="158" y="1071"/>
            <a:chExt cx="408" cy="2112"/>
          </a:xfrm>
        </p:grpSpPr>
        <p:grpSp>
          <p:nvGrpSpPr>
            <p:cNvPr id="18442" name="Group 11"/>
            <p:cNvGrpSpPr>
              <a:grpSpLocks/>
            </p:cNvGrpSpPr>
            <p:nvPr/>
          </p:nvGrpSpPr>
          <p:grpSpPr bwMode="auto">
            <a:xfrm>
              <a:off x="201" y="1346"/>
              <a:ext cx="312" cy="183"/>
              <a:chOff x="1961" y="4064"/>
              <a:chExt cx="210" cy="127"/>
            </a:xfrm>
          </p:grpSpPr>
          <p:grpSp>
            <p:nvGrpSpPr>
              <p:cNvPr id="18520" name="Group 12"/>
              <p:cNvGrpSpPr>
                <a:grpSpLocks/>
              </p:cNvGrpSpPr>
              <p:nvPr/>
            </p:nvGrpSpPr>
            <p:grpSpPr bwMode="auto">
              <a:xfrm rot="-25177">
                <a:off x="1961" y="4064"/>
                <a:ext cx="210" cy="127"/>
                <a:chOff x="2592" y="3696"/>
                <a:chExt cx="368" cy="240"/>
              </a:xfrm>
            </p:grpSpPr>
            <p:sp>
              <p:nvSpPr>
                <p:cNvPr id="18522" name="Freeform 13"/>
                <p:cNvSpPr>
                  <a:spLocks/>
                </p:cNvSpPr>
                <p:nvPr/>
              </p:nvSpPr>
              <p:spPr bwMode="auto">
                <a:xfrm>
                  <a:off x="2598" y="3703"/>
                  <a:ext cx="362" cy="233"/>
                </a:xfrm>
                <a:custGeom>
                  <a:avLst/>
                  <a:gdLst>
                    <a:gd name="T0" fmla="*/ 0 w 5643"/>
                    <a:gd name="T1" fmla="*/ 0 h 3720"/>
                    <a:gd name="T2" fmla="*/ 0 w 5643"/>
                    <a:gd name="T3" fmla="*/ 0 h 3720"/>
                    <a:gd name="T4" fmla="*/ 0 w 5643"/>
                    <a:gd name="T5" fmla="*/ 0 h 3720"/>
                    <a:gd name="T6" fmla="*/ 0 w 5643"/>
                    <a:gd name="T7" fmla="*/ 0 h 3720"/>
                    <a:gd name="T8" fmla="*/ 0 w 5643"/>
                    <a:gd name="T9" fmla="*/ 0 h 3720"/>
                    <a:gd name="T10" fmla="*/ 0 w 5643"/>
                    <a:gd name="T11" fmla="*/ 0 h 372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43"/>
                    <a:gd name="T19" fmla="*/ 0 h 3720"/>
                    <a:gd name="T20" fmla="*/ 5643 w 5643"/>
                    <a:gd name="T21" fmla="*/ 3720 h 372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43" h="3720">
                      <a:moveTo>
                        <a:pt x="0" y="0"/>
                      </a:moveTo>
                      <a:lnTo>
                        <a:pt x="5643" y="0"/>
                      </a:lnTo>
                      <a:lnTo>
                        <a:pt x="5643" y="3720"/>
                      </a:lnTo>
                      <a:lnTo>
                        <a:pt x="0" y="3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23" name="Freeform 14"/>
                <p:cNvSpPr>
                  <a:spLocks/>
                </p:cNvSpPr>
                <p:nvPr/>
              </p:nvSpPr>
              <p:spPr bwMode="auto">
                <a:xfrm>
                  <a:off x="2592" y="3696"/>
                  <a:ext cx="362" cy="232"/>
                </a:xfrm>
                <a:custGeom>
                  <a:avLst/>
                  <a:gdLst>
                    <a:gd name="T0" fmla="*/ 0 w 5637"/>
                    <a:gd name="T1" fmla="*/ 0 h 3718"/>
                    <a:gd name="T2" fmla="*/ 0 w 5637"/>
                    <a:gd name="T3" fmla="*/ 0 h 3718"/>
                    <a:gd name="T4" fmla="*/ 0 w 5637"/>
                    <a:gd name="T5" fmla="*/ 0 h 3718"/>
                    <a:gd name="T6" fmla="*/ 0 w 5637"/>
                    <a:gd name="T7" fmla="*/ 0 h 3718"/>
                    <a:gd name="T8" fmla="*/ 0 w 5637"/>
                    <a:gd name="T9" fmla="*/ 0 h 3718"/>
                    <a:gd name="T10" fmla="*/ 0 w 5637"/>
                    <a:gd name="T11" fmla="*/ 0 h 37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37"/>
                    <a:gd name="T19" fmla="*/ 0 h 3718"/>
                    <a:gd name="T20" fmla="*/ 5637 w 5637"/>
                    <a:gd name="T21" fmla="*/ 3718 h 37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37" h="3718">
                      <a:moveTo>
                        <a:pt x="0" y="0"/>
                      </a:moveTo>
                      <a:lnTo>
                        <a:pt x="5637" y="0"/>
                      </a:lnTo>
                      <a:lnTo>
                        <a:pt x="5637" y="3718"/>
                      </a:lnTo>
                      <a:lnTo>
                        <a:pt x="0" y="3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24" name="Freeform 15"/>
                <p:cNvSpPr>
                  <a:spLocks/>
                </p:cNvSpPr>
                <p:nvPr/>
              </p:nvSpPr>
              <p:spPr bwMode="auto">
                <a:xfrm>
                  <a:off x="2592" y="3696"/>
                  <a:ext cx="121" cy="232"/>
                </a:xfrm>
                <a:custGeom>
                  <a:avLst/>
                  <a:gdLst>
                    <a:gd name="T0" fmla="*/ 0 w 1886"/>
                    <a:gd name="T1" fmla="*/ 0 h 3718"/>
                    <a:gd name="T2" fmla="*/ 0 w 1886"/>
                    <a:gd name="T3" fmla="*/ 0 h 3718"/>
                    <a:gd name="T4" fmla="*/ 0 w 1886"/>
                    <a:gd name="T5" fmla="*/ 0 h 3718"/>
                    <a:gd name="T6" fmla="*/ 0 w 1886"/>
                    <a:gd name="T7" fmla="*/ 0 h 3718"/>
                    <a:gd name="T8" fmla="*/ 0 w 1886"/>
                    <a:gd name="T9" fmla="*/ 0 h 3718"/>
                    <a:gd name="T10" fmla="*/ 0 w 1886"/>
                    <a:gd name="T11" fmla="*/ 0 h 37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86"/>
                    <a:gd name="T19" fmla="*/ 0 h 3718"/>
                    <a:gd name="T20" fmla="*/ 1886 w 1886"/>
                    <a:gd name="T21" fmla="*/ 3718 h 37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86" h="3718">
                      <a:moveTo>
                        <a:pt x="0" y="0"/>
                      </a:moveTo>
                      <a:lnTo>
                        <a:pt x="1886" y="0"/>
                      </a:lnTo>
                      <a:lnTo>
                        <a:pt x="1886" y="3718"/>
                      </a:lnTo>
                      <a:lnTo>
                        <a:pt x="0" y="3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25" name="Freeform 16"/>
                <p:cNvSpPr>
                  <a:spLocks/>
                </p:cNvSpPr>
                <p:nvPr/>
              </p:nvSpPr>
              <p:spPr bwMode="auto">
                <a:xfrm>
                  <a:off x="2833" y="3696"/>
                  <a:ext cx="121" cy="232"/>
                </a:xfrm>
                <a:custGeom>
                  <a:avLst/>
                  <a:gdLst>
                    <a:gd name="T0" fmla="*/ 0 w 1888"/>
                    <a:gd name="T1" fmla="*/ 0 h 3718"/>
                    <a:gd name="T2" fmla="*/ 0 w 1888"/>
                    <a:gd name="T3" fmla="*/ 0 h 3718"/>
                    <a:gd name="T4" fmla="*/ 0 w 1888"/>
                    <a:gd name="T5" fmla="*/ 0 h 3718"/>
                    <a:gd name="T6" fmla="*/ 0 w 1888"/>
                    <a:gd name="T7" fmla="*/ 0 h 3718"/>
                    <a:gd name="T8" fmla="*/ 0 w 1888"/>
                    <a:gd name="T9" fmla="*/ 0 h 3718"/>
                    <a:gd name="T10" fmla="*/ 0 w 1888"/>
                    <a:gd name="T11" fmla="*/ 0 h 37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88"/>
                    <a:gd name="T19" fmla="*/ 0 h 3718"/>
                    <a:gd name="T20" fmla="*/ 1888 w 1888"/>
                    <a:gd name="T21" fmla="*/ 3718 h 37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88" h="3718">
                      <a:moveTo>
                        <a:pt x="0" y="0"/>
                      </a:moveTo>
                      <a:lnTo>
                        <a:pt x="1888" y="0"/>
                      </a:lnTo>
                      <a:lnTo>
                        <a:pt x="1888" y="3718"/>
                      </a:lnTo>
                      <a:lnTo>
                        <a:pt x="0" y="3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8521" name="Line 17"/>
              <p:cNvSpPr>
                <a:spLocks noChangeShapeType="1"/>
              </p:cNvSpPr>
              <p:nvPr/>
            </p:nvSpPr>
            <p:spPr bwMode="auto">
              <a:xfrm>
                <a:off x="1962" y="4189"/>
                <a:ext cx="206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443" name="Group 18"/>
            <p:cNvGrpSpPr>
              <a:grpSpLocks/>
            </p:cNvGrpSpPr>
            <p:nvPr/>
          </p:nvGrpSpPr>
          <p:grpSpPr bwMode="auto">
            <a:xfrm rot="26142">
              <a:off x="200" y="1622"/>
              <a:ext cx="312" cy="181"/>
              <a:chOff x="2832" y="1177"/>
              <a:chExt cx="1481" cy="1006"/>
            </a:xfrm>
          </p:grpSpPr>
          <p:sp>
            <p:nvSpPr>
              <p:cNvPr id="18516" name="Freeform 19"/>
              <p:cNvSpPr>
                <a:spLocks/>
              </p:cNvSpPr>
              <p:nvPr/>
            </p:nvSpPr>
            <p:spPr bwMode="auto">
              <a:xfrm>
                <a:off x="2856" y="1211"/>
                <a:ext cx="1457" cy="972"/>
              </a:xfrm>
              <a:custGeom>
                <a:avLst/>
                <a:gdLst>
                  <a:gd name="T0" fmla="*/ 0 w 4373"/>
                  <a:gd name="T1" fmla="*/ 0 h 2918"/>
                  <a:gd name="T2" fmla="*/ 0 w 4373"/>
                  <a:gd name="T3" fmla="*/ 0 h 2918"/>
                  <a:gd name="T4" fmla="*/ 0 w 4373"/>
                  <a:gd name="T5" fmla="*/ 0 h 2918"/>
                  <a:gd name="T6" fmla="*/ 0 w 4373"/>
                  <a:gd name="T7" fmla="*/ 0 h 2918"/>
                  <a:gd name="T8" fmla="*/ 0 w 4373"/>
                  <a:gd name="T9" fmla="*/ 0 h 2918"/>
                  <a:gd name="T10" fmla="*/ 0 w 4373"/>
                  <a:gd name="T11" fmla="*/ 0 h 29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73"/>
                  <a:gd name="T19" fmla="*/ 0 h 2918"/>
                  <a:gd name="T20" fmla="*/ 4373 w 4373"/>
                  <a:gd name="T21" fmla="*/ 2918 h 29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73" h="2918">
                    <a:moveTo>
                      <a:pt x="0" y="0"/>
                    </a:moveTo>
                    <a:lnTo>
                      <a:pt x="4373" y="0"/>
                    </a:lnTo>
                    <a:lnTo>
                      <a:pt x="4373" y="2918"/>
                    </a:lnTo>
                    <a:lnTo>
                      <a:pt x="0" y="29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7" name="Freeform 20"/>
              <p:cNvSpPr>
                <a:spLocks/>
              </p:cNvSpPr>
              <p:nvPr/>
            </p:nvSpPr>
            <p:spPr bwMode="auto">
              <a:xfrm>
                <a:off x="2832" y="1177"/>
                <a:ext cx="1457" cy="972"/>
              </a:xfrm>
              <a:custGeom>
                <a:avLst/>
                <a:gdLst>
                  <a:gd name="T0" fmla="*/ 0 w 4370"/>
                  <a:gd name="T1" fmla="*/ 0 h 2916"/>
                  <a:gd name="T2" fmla="*/ 0 w 4370"/>
                  <a:gd name="T3" fmla="*/ 0 h 2916"/>
                  <a:gd name="T4" fmla="*/ 0 w 4370"/>
                  <a:gd name="T5" fmla="*/ 0 h 2916"/>
                  <a:gd name="T6" fmla="*/ 0 w 4370"/>
                  <a:gd name="T7" fmla="*/ 0 h 2916"/>
                  <a:gd name="T8" fmla="*/ 0 w 4370"/>
                  <a:gd name="T9" fmla="*/ 0 h 2916"/>
                  <a:gd name="T10" fmla="*/ 0 w 4370"/>
                  <a:gd name="T11" fmla="*/ 0 h 29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70"/>
                  <a:gd name="T19" fmla="*/ 0 h 2916"/>
                  <a:gd name="T20" fmla="*/ 4370 w 4370"/>
                  <a:gd name="T21" fmla="*/ 2916 h 29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70" h="2916">
                    <a:moveTo>
                      <a:pt x="0" y="0"/>
                    </a:moveTo>
                    <a:lnTo>
                      <a:pt x="4370" y="0"/>
                    </a:lnTo>
                    <a:lnTo>
                      <a:pt x="4370" y="2916"/>
                    </a:lnTo>
                    <a:lnTo>
                      <a:pt x="0" y="2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8" name="Freeform 21"/>
              <p:cNvSpPr>
                <a:spLocks/>
              </p:cNvSpPr>
              <p:nvPr/>
            </p:nvSpPr>
            <p:spPr bwMode="auto">
              <a:xfrm>
                <a:off x="2832" y="1177"/>
                <a:ext cx="487" cy="972"/>
              </a:xfrm>
              <a:custGeom>
                <a:avLst/>
                <a:gdLst>
                  <a:gd name="T0" fmla="*/ 0 w 1461"/>
                  <a:gd name="T1" fmla="*/ 0 h 2916"/>
                  <a:gd name="T2" fmla="*/ 0 w 1461"/>
                  <a:gd name="T3" fmla="*/ 0 h 2916"/>
                  <a:gd name="T4" fmla="*/ 0 w 1461"/>
                  <a:gd name="T5" fmla="*/ 0 h 2916"/>
                  <a:gd name="T6" fmla="*/ 0 w 1461"/>
                  <a:gd name="T7" fmla="*/ 0 h 2916"/>
                  <a:gd name="T8" fmla="*/ 0 w 1461"/>
                  <a:gd name="T9" fmla="*/ 0 h 2916"/>
                  <a:gd name="T10" fmla="*/ 0 w 1461"/>
                  <a:gd name="T11" fmla="*/ 0 h 29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1"/>
                  <a:gd name="T19" fmla="*/ 0 h 2916"/>
                  <a:gd name="T20" fmla="*/ 1461 w 1461"/>
                  <a:gd name="T21" fmla="*/ 2916 h 29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1" h="2916">
                    <a:moveTo>
                      <a:pt x="0" y="0"/>
                    </a:moveTo>
                    <a:lnTo>
                      <a:pt x="1461" y="0"/>
                    </a:lnTo>
                    <a:lnTo>
                      <a:pt x="1461" y="2916"/>
                    </a:lnTo>
                    <a:lnTo>
                      <a:pt x="0" y="2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9" name="Freeform 22"/>
              <p:cNvSpPr>
                <a:spLocks/>
              </p:cNvSpPr>
              <p:nvPr/>
            </p:nvSpPr>
            <p:spPr bwMode="auto">
              <a:xfrm>
                <a:off x="3801" y="1177"/>
                <a:ext cx="488" cy="972"/>
              </a:xfrm>
              <a:custGeom>
                <a:avLst/>
                <a:gdLst>
                  <a:gd name="T0" fmla="*/ 0 w 1464"/>
                  <a:gd name="T1" fmla="*/ 0 h 2916"/>
                  <a:gd name="T2" fmla="*/ 0 w 1464"/>
                  <a:gd name="T3" fmla="*/ 0 h 2916"/>
                  <a:gd name="T4" fmla="*/ 0 w 1464"/>
                  <a:gd name="T5" fmla="*/ 0 h 2916"/>
                  <a:gd name="T6" fmla="*/ 0 w 1464"/>
                  <a:gd name="T7" fmla="*/ 0 h 2916"/>
                  <a:gd name="T8" fmla="*/ 0 w 1464"/>
                  <a:gd name="T9" fmla="*/ 0 h 2916"/>
                  <a:gd name="T10" fmla="*/ 0 w 1464"/>
                  <a:gd name="T11" fmla="*/ 0 h 29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4"/>
                  <a:gd name="T19" fmla="*/ 0 h 2916"/>
                  <a:gd name="T20" fmla="*/ 1464 w 1464"/>
                  <a:gd name="T21" fmla="*/ 2916 h 29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4" h="2916">
                    <a:moveTo>
                      <a:pt x="0" y="0"/>
                    </a:moveTo>
                    <a:lnTo>
                      <a:pt x="1464" y="0"/>
                    </a:lnTo>
                    <a:lnTo>
                      <a:pt x="1464" y="2916"/>
                    </a:lnTo>
                    <a:lnTo>
                      <a:pt x="0" y="2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444" name="Rectangle 24"/>
            <p:cNvSpPr>
              <a:spLocks noChangeArrowheads="1"/>
            </p:cNvSpPr>
            <p:nvPr/>
          </p:nvSpPr>
          <p:spPr bwMode="auto">
            <a:xfrm>
              <a:off x="200" y="1888"/>
              <a:ext cx="308" cy="18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cs typeface="Arial" charset="0"/>
              </a:endParaRPr>
            </a:p>
          </p:txBody>
        </p:sp>
        <p:sp>
          <p:nvSpPr>
            <p:cNvPr id="18445" name="Oval 25"/>
            <p:cNvSpPr>
              <a:spLocks noChangeArrowheads="1"/>
            </p:cNvSpPr>
            <p:nvPr/>
          </p:nvSpPr>
          <p:spPr bwMode="auto">
            <a:xfrm>
              <a:off x="297" y="1929"/>
              <a:ext cx="124" cy="1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2400" b="1">
                <a:cs typeface="Arial" charset="0"/>
              </a:endParaRPr>
            </a:p>
          </p:txBody>
        </p:sp>
        <p:grpSp>
          <p:nvGrpSpPr>
            <p:cNvPr id="18446" name="Group 98"/>
            <p:cNvGrpSpPr>
              <a:grpSpLocks/>
            </p:cNvGrpSpPr>
            <p:nvPr/>
          </p:nvGrpSpPr>
          <p:grpSpPr bwMode="auto">
            <a:xfrm>
              <a:off x="201" y="2171"/>
              <a:ext cx="312" cy="184"/>
              <a:chOff x="-189773" y="2523626"/>
              <a:chExt cx="322691" cy="185033"/>
            </a:xfrm>
          </p:grpSpPr>
          <p:sp>
            <p:nvSpPr>
              <p:cNvPr id="18512" name="Rectangle 27"/>
              <p:cNvSpPr>
                <a:spLocks noChangeArrowheads="1"/>
              </p:cNvSpPr>
              <p:nvPr/>
            </p:nvSpPr>
            <p:spPr bwMode="auto">
              <a:xfrm rot="-7619">
                <a:off x="-189773" y="2523626"/>
                <a:ext cx="322691" cy="1850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cs typeface="Arial" charset="0"/>
                </a:endParaRPr>
              </a:p>
            </p:txBody>
          </p:sp>
          <p:sp>
            <p:nvSpPr>
              <p:cNvPr id="18513" name="Rectangle 28"/>
              <p:cNvSpPr>
                <a:spLocks noChangeArrowheads="1"/>
              </p:cNvSpPr>
              <p:nvPr/>
            </p:nvSpPr>
            <p:spPr bwMode="auto">
              <a:xfrm rot="-7619">
                <a:off x="-186409" y="2525358"/>
                <a:ext cx="315962" cy="181570"/>
              </a:xfrm>
              <a:prstGeom prst="rect">
                <a:avLst/>
              </a:prstGeom>
              <a:solidFill>
                <a:srgbClr val="00D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cs typeface="Arial" charset="0"/>
                </a:endParaRPr>
              </a:p>
            </p:txBody>
          </p:sp>
          <p:sp>
            <p:nvSpPr>
              <p:cNvPr id="18514" name="Rectangle 29"/>
              <p:cNvSpPr>
                <a:spLocks noChangeArrowheads="1"/>
              </p:cNvSpPr>
              <p:nvPr/>
            </p:nvSpPr>
            <p:spPr bwMode="auto">
              <a:xfrm rot="-7619">
                <a:off x="-133701" y="2525536"/>
                <a:ext cx="49343" cy="1815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cs typeface="Arial" charset="0"/>
                </a:endParaRPr>
              </a:p>
            </p:txBody>
          </p:sp>
          <p:sp>
            <p:nvSpPr>
              <p:cNvPr id="18515" name="Rectangle 30"/>
              <p:cNvSpPr>
                <a:spLocks noChangeArrowheads="1"/>
              </p:cNvSpPr>
              <p:nvPr/>
            </p:nvSpPr>
            <p:spPr bwMode="auto">
              <a:xfrm rot="-7619">
                <a:off x="-186408" y="2600806"/>
                <a:ext cx="315962" cy="309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cs typeface="Arial" charset="0"/>
                </a:endParaRPr>
              </a:p>
            </p:txBody>
          </p:sp>
        </p:grpSp>
        <p:grpSp>
          <p:nvGrpSpPr>
            <p:cNvPr id="18447" name="Group 96"/>
            <p:cNvGrpSpPr>
              <a:grpSpLocks/>
            </p:cNvGrpSpPr>
            <p:nvPr/>
          </p:nvGrpSpPr>
          <p:grpSpPr bwMode="auto">
            <a:xfrm>
              <a:off x="201" y="1071"/>
              <a:ext cx="312" cy="183"/>
              <a:chOff x="175574" y="2536296"/>
              <a:chExt cx="337802" cy="190445"/>
            </a:xfrm>
          </p:grpSpPr>
          <p:sp>
            <p:nvSpPr>
              <p:cNvPr id="18452" name="Freeform 32"/>
              <p:cNvSpPr>
                <a:spLocks/>
              </p:cNvSpPr>
              <p:nvPr/>
            </p:nvSpPr>
            <p:spPr bwMode="auto">
              <a:xfrm rot="29648">
                <a:off x="183235" y="2543999"/>
                <a:ext cx="330141" cy="182742"/>
              </a:xfrm>
              <a:custGeom>
                <a:avLst/>
                <a:gdLst>
                  <a:gd name="T0" fmla="*/ 0 w 3110"/>
                  <a:gd name="T1" fmla="*/ 0 h 2069"/>
                  <a:gd name="T2" fmla="*/ 2147483647 w 3110"/>
                  <a:gd name="T3" fmla="*/ 0 h 2069"/>
                  <a:gd name="T4" fmla="*/ 2147483647 w 3110"/>
                  <a:gd name="T5" fmla="*/ 2147483647 h 2069"/>
                  <a:gd name="T6" fmla="*/ 2147483647 w 3110"/>
                  <a:gd name="T7" fmla="*/ 2147483647 h 2069"/>
                  <a:gd name="T8" fmla="*/ 0 w 3110"/>
                  <a:gd name="T9" fmla="*/ 0 h 2069"/>
                  <a:gd name="T10" fmla="*/ 0 w 3110"/>
                  <a:gd name="T11" fmla="*/ 0 h 20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10"/>
                  <a:gd name="T19" fmla="*/ 0 h 2069"/>
                  <a:gd name="T20" fmla="*/ 3110 w 3110"/>
                  <a:gd name="T21" fmla="*/ 2069 h 20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10" h="2069">
                    <a:moveTo>
                      <a:pt x="0" y="0"/>
                    </a:moveTo>
                    <a:lnTo>
                      <a:pt x="3110" y="0"/>
                    </a:lnTo>
                    <a:lnTo>
                      <a:pt x="3110" y="2069"/>
                    </a:lnTo>
                    <a:lnTo>
                      <a:pt x="11" y="20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3" name="Freeform 33"/>
              <p:cNvSpPr>
                <a:spLocks/>
              </p:cNvSpPr>
              <p:nvPr/>
            </p:nvSpPr>
            <p:spPr bwMode="auto">
              <a:xfrm rot="29648">
                <a:off x="176299" y="2537130"/>
                <a:ext cx="328974" cy="181770"/>
              </a:xfrm>
              <a:custGeom>
                <a:avLst/>
                <a:gdLst>
                  <a:gd name="T0" fmla="*/ 0 w 3107"/>
                  <a:gd name="T1" fmla="*/ 0 h 2053"/>
                  <a:gd name="T2" fmla="*/ 2147483647 w 3107"/>
                  <a:gd name="T3" fmla="*/ 0 h 2053"/>
                  <a:gd name="T4" fmla="*/ 2147483647 w 3107"/>
                  <a:gd name="T5" fmla="*/ 2147483647 h 2053"/>
                  <a:gd name="T6" fmla="*/ 0 w 3107"/>
                  <a:gd name="T7" fmla="*/ 2147483647 h 2053"/>
                  <a:gd name="T8" fmla="*/ 0 w 3107"/>
                  <a:gd name="T9" fmla="*/ 0 h 2053"/>
                  <a:gd name="T10" fmla="*/ 0 w 3107"/>
                  <a:gd name="T11" fmla="*/ 0 h 20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2053"/>
                  <a:gd name="T20" fmla="*/ 3107 w 3107"/>
                  <a:gd name="T21" fmla="*/ 2053 h 20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2053">
                    <a:moveTo>
                      <a:pt x="0" y="0"/>
                    </a:moveTo>
                    <a:lnTo>
                      <a:pt x="3107" y="0"/>
                    </a:lnTo>
                    <a:lnTo>
                      <a:pt x="3107" y="2053"/>
                    </a:lnTo>
                    <a:lnTo>
                      <a:pt x="0" y="20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4" name="Freeform 34"/>
              <p:cNvSpPr>
                <a:spLocks/>
              </p:cNvSpPr>
              <p:nvPr/>
            </p:nvSpPr>
            <p:spPr bwMode="auto">
              <a:xfrm rot="29648">
                <a:off x="176667" y="2536296"/>
                <a:ext cx="135323" cy="97203"/>
              </a:xfrm>
              <a:custGeom>
                <a:avLst/>
                <a:gdLst>
                  <a:gd name="T0" fmla="*/ 0 w 1274"/>
                  <a:gd name="T1" fmla="*/ 0 h 1100"/>
                  <a:gd name="T2" fmla="*/ 2147483647 w 1274"/>
                  <a:gd name="T3" fmla="*/ 0 h 1100"/>
                  <a:gd name="T4" fmla="*/ 2147483647 w 1274"/>
                  <a:gd name="T5" fmla="*/ 2147483647 h 1100"/>
                  <a:gd name="T6" fmla="*/ 0 w 1274"/>
                  <a:gd name="T7" fmla="*/ 2147483647 h 1100"/>
                  <a:gd name="T8" fmla="*/ 0 w 1274"/>
                  <a:gd name="T9" fmla="*/ 0 h 1100"/>
                  <a:gd name="T10" fmla="*/ 0 w 1274"/>
                  <a:gd name="T11" fmla="*/ 0 h 11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74"/>
                  <a:gd name="T19" fmla="*/ 0 h 1100"/>
                  <a:gd name="T20" fmla="*/ 1274 w 1274"/>
                  <a:gd name="T21" fmla="*/ 1100 h 11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74" h="1100">
                    <a:moveTo>
                      <a:pt x="0" y="0"/>
                    </a:moveTo>
                    <a:lnTo>
                      <a:pt x="1274" y="0"/>
                    </a:lnTo>
                    <a:lnTo>
                      <a:pt x="1274" y="1100"/>
                    </a:lnTo>
                    <a:lnTo>
                      <a:pt x="0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5" name="Freeform 35"/>
              <p:cNvSpPr>
                <a:spLocks/>
              </p:cNvSpPr>
              <p:nvPr/>
            </p:nvSpPr>
            <p:spPr bwMode="auto">
              <a:xfrm rot="29648">
                <a:off x="312344" y="2537717"/>
                <a:ext cx="193651" cy="13608"/>
              </a:xfrm>
              <a:custGeom>
                <a:avLst/>
                <a:gdLst>
                  <a:gd name="T0" fmla="*/ 0 w 1835"/>
                  <a:gd name="T1" fmla="*/ 0 h 158"/>
                  <a:gd name="T2" fmla="*/ 2147483647 w 1835"/>
                  <a:gd name="T3" fmla="*/ 2147483647 h 158"/>
                  <a:gd name="T4" fmla="*/ 2147483647 w 1835"/>
                  <a:gd name="T5" fmla="*/ 2147483647 h 158"/>
                  <a:gd name="T6" fmla="*/ 2147483647 w 1835"/>
                  <a:gd name="T7" fmla="*/ 0 h 158"/>
                  <a:gd name="T8" fmla="*/ 0 w 1835"/>
                  <a:gd name="T9" fmla="*/ 0 h 158"/>
                  <a:gd name="T10" fmla="*/ 0 w 1835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5"/>
                  <a:gd name="T19" fmla="*/ 0 h 158"/>
                  <a:gd name="T20" fmla="*/ 1835 w 1835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5" h="158">
                    <a:moveTo>
                      <a:pt x="0" y="0"/>
                    </a:moveTo>
                    <a:lnTo>
                      <a:pt x="3" y="158"/>
                    </a:lnTo>
                    <a:lnTo>
                      <a:pt x="1835" y="157"/>
                    </a:lnTo>
                    <a:lnTo>
                      <a:pt x="18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6" name="Freeform 36"/>
              <p:cNvSpPr>
                <a:spLocks/>
              </p:cNvSpPr>
              <p:nvPr/>
            </p:nvSpPr>
            <p:spPr bwMode="auto">
              <a:xfrm rot="29648">
                <a:off x="312101" y="2565904"/>
                <a:ext cx="193651" cy="13608"/>
              </a:xfrm>
              <a:custGeom>
                <a:avLst/>
                <a:gdLst>
                  <a:gd name="T0" fmla="*/ 2147483647 w 1835"/>
                  <a:gd name="T1" fmla="*/ 0 h 161"/>
                  <a:gd name="T2" fmla="*/ 0 w 1835"/>
                  <a:gd name="T3" fmla="*/ 2147483647 h 161"/>
                  <a:gd name="T4" fmla="*/ 2147483647 w 1835"/>
                  <a:gd name="T5" fmla="*/ 2147483647 h 161"/>
                  <a:gd name="T6" fmla="*/ 2147483647 w 1835"/>
                  <a:gd name="T7" fmla="*/ 0 h 161"/>
                  <a:gd name="T8" fmla="*/ 2147483647 w 1835"/>
                  <a:gd name="T9" fmla="*/ 0 h 161"/>
                  <a:gd name="T10" fmla="*/ 2147483647 w 1835"/>
                  <a:gd name="T11" fmla="*/ 0 h 1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5"/>
                  <a:gd name="T19" fmla="*/ 0 h 161"/>
                  <a:gd name="T20" fmla="*/ 1835 w 1835"/>
                  <a:gd name="T21" fmla="*/ 161 h 1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5" h="161">
                    <a:moveTo>
                      <a:pt x="3" y="0"/>
                    </a:moveTo>
                    <a:lnTo>
                      <a:pt x="0" y="159"/>
                    </a:lnTo>
                    <a:lnTo>
                      <a:pt x="1835" y="161"/>
                    </a:lnTo>
                    <a:lnTo>
                      <a:pt x="183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7" name="Freeform 37"/>
              <p:cNvSpPr>
                <a:spLocks/>
              </p:cNvSpPr>
              <p:nvPr/>
            </p:nvSpPr>
            <p:spPr bwMode="auto">
              <a:xfrm rot="29648">
                <a:off x="311866" y="2593120"/>
                <a:ext cx="193651" cy="13608"/>
              </a:xfrm>
              <a:custGeom>
                <a:avLst/>
                <a:gdLst>
                  <a:gd name="T0" fmla="*/ 0 w 1835"/>
                  <a:gd name="T1" fmla="*/ 0 h 155"/>
                  <a:gd name="T2" fmla="*/ 0 w 1835"/>
                  <a:gd name="T3" fmla="*/ 2147483647 h 155"/>
                  <a:gd name="T4" fmla="*/ 2147483647 w 1835"/>
                  <a:gd name="T5" fmla="*/ 2147483647 h 155"/>
                  <a:gd name="T6" fmla="*/ 2147483647 w 1835"/>
                  <a:gd name="T7" fmla="*/ 2147483647 h 155"/>
                  <a:gd name="T8" fmla="*/ 0 w 1835"/>
                  <a:gd name="T9" fmla="*/ 0 h 155"/>
                  <a:gd name="T10" fmla="*/ 0 w 1835"/>
                  <a:gd name="T11" fmla="*/ 0 h 1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5"/>
                  <a:gd name="T19" fmla="*/ 0 h 155"/>
                  <a:gd name="T20" fmla="*/ 1835 w 1835"/>
                  <a:gd name="T21" fmla="*/ 155 h 1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5" h="155">
                    <a:moveTo>
                      <a:pt x="0" y="0"/>
                    </a:moveTo>
                    <a:lnTo>
                      <a:pt x="0" y="155"/>
                    </a:lnTo>
                    <a:lnTo>
                      <a:pt x="1835" y="140"/>
                    </a:lnTo>
                    <a:lnTo>
                      <a:pt x="183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8" name="Freeform 38"/>
              <p:cNvSpPr>
                <a:spLocks/>
              </p:cNvSpPr>
              <p:nvPr/>
            </p:nvSpPr>
            <p:spPr bwMode="auto">
              <a:xfrm rot="29648">
                <a:off x="311623" y="2621308"/>
                <a:ext cx="193651" cy="13608"/>
              </a:xfrm>
              <a:custGeom>
                <a:avLst/>
                <a:gdLst>
                  <a:gd name="T0" fmla="*/ 0 w 1832"/>
                  <a:gd name="T1" fmla="*/ 0 h 153"/>
                  <a:gd name="T2" fmla="*/ 0 w 1832"/>
                  <a:gd name="T3" fmla="*/ 2147483647 h 153"/>
                  <a:gd name="T4" fmla="*/ 2147483647 w 1832"/>
                  <a:gd name="T5" fmla="*/ 2147483647 h 153"/>
                  <a:gd name="T6" fmla="*/ 2147483647 w 1832"/>
                  <a:gd name="T7" fmla="*/ 0 h 153"/>
                  <a:gd name="T8" fmla="*/ 0 w 1832"/>
                  <a:gd name="T9" fmla="*/ 0 h 153"/>
                  <a:gd name="T10" fmla="*/ 0 w 1832"/>
                  <a:gd name="T11" fmla="*/ 0 h 1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2"/>
                  <a:gd name="T19" fmla="*/ 0 h 153"/>
                  <a:gd name="T20" fmla="*/ 1832 w 1832"/>
                  <a:gd name="T21" fmla="*/ 153 h 1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2" h="153">
                    <a:moveTo>
                      <a:pt x="0" y="0"/>
                    </a:moveTo>
                    <a:lnTo>
                      <a:pt x="0" y="153"/>
                    </a:lnTo>
                    <a:lnTo>
                      <a:pt x="1832" y="142"/>
                    </a:lnTo>
                    <a:lnTo>
                      <a:pt x="18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9" name="Freeform 39"/>
              <p:cNvSpPr>
                <a:spLocks/>
              </p:cNvSpPr>
              <p:nvPr/>
            </p:nvSpPr>
            <p:spPr bwMode="auto">
              <a:xfrm rot="29648">
                <a:off x="176064" y="2646968"/>
                <a:ext cx="328974" cy="16525"/>
              </a:xfrm>
              <a:custGeom>
                <a:avLst/>
                <a:gdLst>
                  <a:gd name="T0" fmla="*/ 0 w 3107"/>
                  <a:gd name="T1" fmla="*/ 2147483647 h 184"/>
                  <a:gd name="T2" fmla="*/ 0 w 3107"/>
                  <a:gd name="T3" fmla="*/ 2147483647 h 184"/>
                  <a:gd name="T4" fmla="*/ 2147483647 w 3107"/>
                  <a:gd name="T5" fmla="*/ 2147483647 h 184"/>
                  <a:gd name="T6" fmla="*/ 2147483647 w 3107"/>
                  <a:gd name="T7" fmla="*/ 0 h 184"/>
                  <a:gd name="T8" fmla="*/ 0 w 3107"/>
                  <a:gd name="T9" fmla="*/ 2147483647 h 184"/>
                  <a:gd name="T10" fmla="*/ 0 w 3107"/>
                  <a:gd name="T11" fmla="*/ 2147483647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184"/>
                  <a:gd name="T20" fmla="*/ 3107 w 3107"/>
                  <a:gd name="T21" fmla="*/ 184 h 1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184">
                    <a:moveTo>
                      <a:pt x="0" y="10"/>
                    </a:moveTo>
                    <a:lnTo>
                      <a:pt x="0" y="172"/>
                    </a:lnTo>
                    <a:lnTo>
                      <a:pt x="3107" y="184"/>
                    </a:lnTo>
                    <a:lnTo>
                      <a:pt x="310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0" name="Freeform 40"/>
              <p:cNvSpPr>
                <a:spLocks/>
              </p:cNvSpPr>
              <p:nvPr/>
            </p:nvSpPr>
            <p:spPr bwMode="auto">
              <a:xfrm rot="29648">
                <a:off x="175829" y="2675156"/>
                <a:ext cx="328974" cy="14580"/>
              </a:xfrm>
              <a:custGeom>
                <a:avLst/>
                <a:gdLst>
                  <a:gd name="T0" fmla="*/ 0 w 3107"/>
                  <a:gd name="T1" fmla="*/ 2147483647 h 168"/>
                  <a:gd name="T2" fmla="*/ 0 w 3107"/>
                  <a:gd name="T3" fmla="*/ 2147483647 h 168"/>
                  <a:gd name="T4" fmla="*/ 2147483647 w 3107"/>
                  <a:gd name="T5" fmla="*/ 2147483647 h 168"/>
                  <a:gd name="T6" fmla="*/ 2147483647 w 3107"/>
                  <a:gd name="T7" fmla="*/ 0 h 168"/>
                  <a:gd name="T8" fmla="*/ 0 w 3107"/>
                  <a:gd name="T9" fmla="*/ 2147483647 h 168"/>
                  <a:gd name="T10" fmla="*/ 0 w 3107"/>
                  <a:gd name="T11" fmla="*/ 2147483647 h 1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168"/>
                  <a:gd name="T20" fmla="*/ 3107 w 3107"/>
                  <a:gd name="T21" fmla="*/ 168 h 1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168">
                    <a:moveTo>
                      <a:pt x="0" y="13"/>
                    </a:moveTo>
                    <a:lnTo>
                      <a:pt x="0" y="168"/>
                    </a:lnTo>
                    <a:lnTo>
                      <a:pt x="3107" y="158"/>
                    </a:lnTo>
                    <a:lnTo>
                      <a:pt x="310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1" name="Freeform 41"/>
              <p:cNvSpPr>
                <a:spLocks/>
              </p:cNvSpPr>
              <p:nvPr/>
            </p:nvSpPr>
            <p:spPr bwMode="auto">
              <a:xfrm rot="29648">
                <a:off x="175574" y="2704316"/>
                <a:ext cx="328974" cy="15552"/>
              </a:xfrm>
              <a:custGeom>
                <a:avLst/>
                <a:gdLst>
                  <a:gd name="T0" fmla="*/ 0 w 3107"/>
                  <a:gd name="T1" fmla="*/ 0 h 171"/>
                  <a:gd name="T2" fmla="*/ 0 w 3107"/>
                  <a:gd name="T3" fmla="*/ 2147483647 h 171"/>
                  <a:gd name="T4" fmla="*/ 2147483647 w 3107"/>
                  <a:gd name="T5" fmla="*/ 2147483647 h 171"/>
                  <a:gd name="T6" fmla="*/ 2147483647 w 3107"/>
                  <a:gd name="T7" fmla="*/ 2147483647 h 171"/>
                  <a:gd name="T8" fmla="*/ 0 w 3107"/>
                  <a:gd name="T9" fmla="*/ 0 h 171"/>
                  <a:gd name="T10" fmla="*/ 0 w 3107"/>
                  <a:gd name="T11" fmla="*/ 0 h 1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171"/>
                  <a:gd name="T20" fmla="*/ 3107 w 3107"/>
                  <a:gd name="T21" fmla="*/ 171 h 1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171">
                    <a:moveTo>
                      <a:pt x="0" y="0"/>
                    </a:moveTo>
                    <a:lnTo>
                      <a:pt x="0" y="170"/>
                    </a:lnTo>
                    <a:lnTo>
                      <a:pt x="3107" y="171"/>
                    </a:lnTo>
                    <a:lnTo>
                      <a:pt x="310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2" name="Freeform 42"/>
              <p:cNvSpPr>
                <a:spLocks/>
              </p:cNvSpPr>
              <p:nvPr/>
            </p:nvSpPr>
            <p:spPr bwMode="auto">
              <a:xfrm rot="29648">
                <a:off x="184021" y="2540670"/>
                <a:ext cx="8166" cy="5832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3" y="74"/>
                    </a:moveTo>
                    <a:lnTo>
                      <a:pt x="41" y="56"/>
                    </a:lnTo>
                    <a:lnTo>
                      <a:pt x="71" y="74"/>
                    </a:lnTo>
                    <a:lnTo>
                      <a:pt x="59" y="43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3" name="Freeform 43"/>
              <p:cNvSpPr>
                <a:spLocks/>
              </p:cNvSpPr>
              <p:nvPr/>
            </p:nvSpPr>
            <p:spPr bwMode="auto">
              <a:xfrm rot="29648">
                <a:off x="206185" y="2540861"/>
                <a:ext cx="8166" cy="5832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1" y="56"/>
                    </a:lnTo>
                    <a:lnTo>
                      <a:pt x="72" y="74"/>
                    </a:lnTo>
                    <a:lnTo>
                      <a:pt x="60" y="43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4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4" name="Freeform 44"/>
              <p:cNvSpPr>
                <a:spLocks/>
              </p:cNvSpPr>
              <p:nvPr/>
            </p:nvSpPr>
            <p:spPr bwMode="auto">
              <a:xfrm rot="29648">
                <a:off x="228349" y="2541058"/>
                <a:ext cx="9333" cy="5832"/>
              </a:xfrm>
              <a:custGeom>
                <a:avLst/>
                <a:gdLst>
                  <a:gd name="T0" fmla="*/ 2147483647 w 80"/>
                  <a:gd name="T1" fmla="*/ 2147483647 h 74"/>
                  <a:gd name="T2" fmla="*/ 2147483647 w 80"/>
                  <a:gd name="T3" fmla="*/ 2147483647 h 74"/>
                  <a:gd name="T4" fmla="*/ 2147483647 w 80"/>
                  <a:gd name="T5" fmla="*/ 2147483647 h 74"/>
                  <a:gd name="T6" fmla="*/ 2147483647 w 80"/>
                  <a:gd name="T7" fmla="*/ 2147483647 h 74"/>
                  <a:gd name="T8" fmla="*/ 2147483647 w 80"/>
                  <a:gd name="T9" fmla="*/ 2147483647 h 74"/>
                  <a:gd name="T10" fmla="*/ 2147483647 w 80"/>
                  <a:gd name="T11" fmla="*/ 2147483647 h 74"/>
                  <a:gd name="T12" fmla="*/ 2147483647 w 80"/>
                  <a:gd name="T13" fmla="*/ 0 h 74"/>
                  <a:gd name="T14" fmla="*/ 2147483647 w 80"/>
                  <a:gd name="T15" fmla="*/ 2147483647 h 74"/>
                  <a:gd name="T16" fmla="*/ 0 w 80"/>
                  <a:gd name="T17" fmla="*/ 2147483647 h 74"/>
                  <a:gd name="T18" fmla="*/ 2147483647 w 80"/>
                  <a:gd name="T19" fmla="*/ 2147483647 h 74"/>
                  <a:gd name="T20" fmla="*/ 2147483647 w 80"/>
                  <a:gd name="T21" fmla="*/ 2147483647 h 74"/>
                  <a:gd name="T22" fmla="*/ 2147483647 w 80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4"/>
                  <a:gd name="T38" fmla="*/ 80 w 80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4">
                    <a:moveTo>
                      <a:pt x="12" y="74"/>
                    </a:moveTo>
                    <a:lnTo>
                      <a:pt x="41" y="56"/>
                    </a:lnTo>
                    <a:lnTo>
                      <a:pt x="72" y="74"/>
                    </a:lnTo>
                    <a:lnTo>
                      <a:pt x="60" y="43"/>
                    </a:lnTo>
                    <a:lnTo>
                      <a:pt x="80" y="30"/>
                    </a:lnTo>
                    <a:lnTo>
                      <a:pt x="54" y="30"/>
                    </a:lnTo>
                    <a:lnTo>
                      <a:pt x="41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2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5" name="Freeform 45"/>
              <p:cNvSpPr>
                <a:spLocks/>
              </p:cNvSpPr>
              <p:nvPr/>
            </p:nvSpPr>
            <p:spPr bwMode="auto">
              <a:xfrm rot="29648">
                <a:off x="251679" y="2541254"/>
                <a:ext cx="8166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6"/>
                    </a:lnTo>
                    <a:lnTo>
                      <a:pt x="74" y="74"/>
                    </a:lnTo>
                    <a:lnTo>
                      <a:pt x="60" y="43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6" name="Freeform 46"/>
              <p:cNvSpPr>
                <a:spLocks/>
              </p:cNvSpPr>
              <p:nvPr/>
            </p:nvSpPr>
            <p:spPr bwMode="auto">
              <a:xfrm rot="29648">
                <a:off x="273843" y="2541450"/>
                <a:ext cx="9333" cy="5832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1" y="74"/>
                    </a:moveTo>
                    <a:lnTo>
                      <a:pt x="42" y="56"/>
                    </a:lnTo>
                    <a:lnTo>
                      <a:pt x="73" y="74"/>
                    </a:lnTo>
                    <a:lnTo>
                      <a:pt x="61" y="43"/>
                    </a:lnTo>
                    <a:lnTo>
                      <a:pt x="82" y="30"/>
                    </a:lnTo>
                    <a:lnTo>
                      <a:pt x="55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4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7" name="Freeform 47"/>
              <p:cNvSpPr>
                <a:spLocks/>
              </p:cNvSpPr>
              <p:nvPr/>
            </p:nvSpPr>
            <p:spPr bwMode="auto">
              <a:xfrm rot="29648">
                <a:off x="296008" y="2541641"/>
                <a:ext cx="9333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6"/>
                    </a:lnTo>
                    <a:lnTo>
                      <a:pt x="73" y="74"/>
                    </a:lnTo>
                    <a:lnTo>
                      <a:pt x="61" y="43"/>
                    </a:lnTo>
                    <a:lnTo>
                      <a:pt x="83" y="30"/>
                    </a:lnTo>
                    <a:lnTo>
                      <a:pt x="56" y="30"/>
                    </a:lnTo>
                    <a:lnTo>
                      <a:pt x="42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8" name="Freeform 48"/>
              <p:cNvSpPr>
                <a:spLocks/>
              </p:cNvSpPr>
              <p:nvPr/>
            </p:nvSpPr>
            <p:spPr bwMode="auto">
              <a:xfrm rot="29648">
                <a:off x="194431" y="2550486"/>
                <a:ext cx="9333" cy="6804"/>
              </a:xfrm>
              <a:custGeom>
                <a:avLst/>
                <a:gdLst>
                  <a:gd name="T0" fmla="*/ 2147483647 w 82"/>
                  <a:gd name="T1" fmla="*/ 2147483647 h 71"/>
                  <a:gd name="T2" fmla="*/ 2147483647 w 82"/>
                  <a:gd name="T3" fmla="*/ 2147483647 h 71"/>
                  <a:gd name="T4" fmla="*/ 2147483647 w 82"/>
                  <a:gd name="T5" fmla="*/ 2147483647 h 71"/>
                  <a:gd name="T6" fmla="*/ 2147483647 w 82"/>
                  <a:gd name="T7" fmla="*/ 2147483647 h 71"/>
                  <a:gd name="T8" fmla="*/ 2147483647 w 82"/>
                  <a:gd name="T9" fmla="*/ 2147483647 h 71"/>
                  <a:gd name="T10" fmla="*/ 2147483647 w 82"/>
                  <a:gd name="T11" fmla="*/ 2147483647 h 71"/>
                  <a:gd name="T12" fmla="*/ 2147483647 w 82"/>
                  <a:gd name="T13" fmla="*/ 0 h 71"/>
                  <a:gd name="T14" fmla="*/ 2147483647 w 82"/>
                  <a:gd name="T15" fmla="*/ 2147483647 h 71"/>
                  <a:gd name="T16" fmla="*/ 0 w 82"/>
                  <a:gd name="T17" fmla="*/ 2147483647 h 71"/>
                  <a:gd name="T18" fmla="*/ 2147483647 w 82"/>
                  <a:gd name="T19" fmla="*/ 2147483647 h 71"/>
                  <a:gd name="T20" fmla="*/ 2147483647 w 82"/>
                  <a:gd name="T21" fmla="*/ 2147483647 h 71"/>
                  <a:gd name="T22" fmla="*/ 2147483647 w 82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1"/>
                  <a:gd name="T38" fmla="*/ 82 w 82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1">
                    <a:moveTo>
                      <a:pt x="12" y="71"/>
                    </a:moveTo>
                    <a:lnTo>
                      <a:pt x="43" y="53"/>
                    </a:lnTo>
                    <a:lnTo>
                      <a:pt x="73" y="71"/>
                    </a:lnTo>
                    <a:lnTo>
                      <a:pt x="60" y="42"/>
                    </a:lnTo>
                    <a:lnTo>
                      <a:pt x="82" y="29"/>
                    </a:lnTo>
                    <a:lnTo>
                      <a:pt x="56" y="29"/>
                    </a:lnTo>
                    <a:lnTo>
                      <a:pt x="43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4" y="42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9" name="Freeform 49"/>
              <p:cNvSpPr>
                <a:spLocks/>
              </p:cNvSpPr>
              <p:nvPr/>
            </p:nvSpPr>
            <p:spPr bwMode="auto">
              <a:xfrm rot="29648">
                <a:off x="217762" y="2550682"/>
                <a:ext cx="8166" cy="6804"/>
              </a:xfrm>
              <a:custGeom>
                <a:avLst/>
                <a:gdLst>
                  <a:gd name="T0" fmla="*/ 2147483647 w 82"/>
                  <a:gd name="T1" fmla="*/ 2147483647 h 71"/>
                  <a:gd name="T2" fmla="*/ 2147483647 w 82"/>
                  <a:gd name="T3" fmla="*/ 2147483647 h 71"/>
                  <a:gd name="T4" fmla="*/ 2147483647 w 82"/>
                  <a:gd name="T5" fmla="*/ 2147483647 h 71"/>
                  <a:gd name="T6" fmla="*/ 2147483647 w 82"/>
                  <a:gd name="T7" fmla="*/ 2147483647 h 71"/>
                  <a:gd name="T8" fmla="*/ 2147483647 w 82"/>
                  <a:gd name="T9" fmla="*/ 2147483647 h 71"/>
                  <a:gd name="T10" fmla="*/ 2147483647 w 82"/>
                  <a:gd name="T11" fmla="*/ 2147483647 h 71"/>
                  <a:gd name="T12" fmla="*/ 2147483647 w 82"/>
                  <a:gd name="T13" fmla="*/ 0 h 71"/>
                  <a:gd name="T14" fmla="*/ 2147483647 w 82"/>
                  <a:gd name="T15" fmla="*/ 2147483647 h 71"/>
                  <a:gd name="T16" fmla="*/ 0 w 82"/>
                  <a:gd name="T17" fmla="*/ 2147483647 h 71"/>
                  <a:gd name="T18" fmla="*/ 2147483647 w 82"/>
                  <a:gd name="T19" fmla="*/ 2147483647 h 71"/>
                  <a:gd name="T20" fmla="*/ 2147483647 w 82"/>
                  <a:gd name="T21" fmla="*/ 2147483647 h 71"/>
                  <a:gd name="T22" fmla="*/ 2147483647 w 82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1"/>
                  <a:gd name="T38" fmla="*/ 82 w 82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1">
                    <a:moveTo>
                      <a:pt x="10" y="71"/>
                    </a:moveTo>
                    <a:lnTo>
                      <a:pt x="40" y="53"/>
                    </a:lnTo>
                    <a:lnTo>
                      <a:pt x="71" y="71"/>
                    </a:lnTo>
                    <a:lnTo>
                      <a:pt x="61" y="42"/>
                    </a:lnTo>
                    <a:lnTo>
                      <a:pt x="82" y="29"/>
                    </a:lnTo>
                    <a:lnTo>
                      <a:pt x="54" y="29"/>
                    </a:lnTo>
                    <a:lnTo>
                      <a:pt x="40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3" y="42"/>
                    </a:lnTo>
                    <a:lnTo>
                      <a:pt x="1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0" name="Freeform 50"/>
              <p:cNvSpPr>
                <a:spLocks/>
              </p:cNvSpPr>
              <p:nvPr/>
            </p:nvSpPr>
            <p:spPr bwMode="auto">
              <a:xfrm rot="29648">
                <a:off x="239926" y="2550878"/>
                <a:ext cx="9333" cy="6804"/>
              </a:xfrm>
              <a:custGeom>
                <a:avLst/>
                <a:gdLst>
                  <a:gd name="T0" fmla="*/ 2147483647 w 83"/>
                  <a:gd name="T1" fmla="*/ 2147483647 h 71"/>
                  <a:gd name="T2" fmla="*/ 2147483647 w 83"/>
                  <a:gd name="T3" fmla="*/ 2147483647 h 71"/>
                  <a:gd name="T4" fmla="*/ 2147483647 w 83"/>
                  <a:gd name="T5" fmla="*/ 2147483647 h 71"/>
                  <a:gd name="T6" fmla="*/ 2147483647 w 83"/>
                  <a:gd name="T7" fmla="*/ 2147483647 h 71"/>
                  <a:gd name="T8" fmla="*/ 2147483647 w 83"/>
                  <a:gd name="T9" fmla="*/ 2147483647 h 71"/>
                  <a:gd name="T10" fmla="*/ 2147483647 w 83"/>
                  <a:gd name="T11" fmla="*/ 2147483647 h 71"/>
                  <a:gd name="T12" fmla="*/ 2147483647 w 83"/>
                  <a:gd name="T13" fmla="*/ 0 h 71"/>
                  <a:gd name="T14" fmla="*/ 2147483647 w 83"/>
                  <a:gd name="T15" fmla="*/ 2147483647 h 71"/>
                  <a:gd name="T16" fmla="*/ 0 w 83"/>
                  <a:gd name="T17" fmla="*/ 2147483647 h 71"/>
                  <a:gd name="T18" fmla="*/ 2147483647 w 83"/>
                  <a:gd name="T19" fmla="*/ 2147483647 h 71"/>
                  <a:gd name="T20" fmla="*/ 2147483647 w 83"/>
                  <a:gd name="T21" fmla="*/ 2147483647 h 71"/>
                  <a:gd name="T22" fmla="*/ 2147483647 w 83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1"/>
                  <a:gd name="T38" fmla="*/ 83 w 83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1">
                    <a:moveTo>
                      <a:pt x="12" y="71"/>
                    </a:moveTo>
                    <a:lnTo>
                      <a:pt x="43" y="53"/>
                    </a:lnTo>
                    <a:lnTo>
                      <a:pt x="73" y="71"/>
                    </a:lnTo>
                    <a:lnTo>
                      <a:pt x="61" y="42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5" y="42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1" name="Freeform 51"/>
              <p:cNvSpPr>
                <a:spLocks/>
              </p:cNvSpPr>
              <p:nvPr/>
            </p:nvSpPr>
            <p:spPr bwMode="auto">
              <a:xfrm rot="29648">
                <a:off x="262090" y="2551069"/>
                <a:ext cx="9333" cy="6804"/>
              </a:xfrm>
              <a:custGeom>
                <a:avLst/>
                <a:gdLst>
                  <a:gd name="T0" fmla="*/ 2147483647 w 83"/>
                  <a:gd name="T1" fmla="*/ 2147483647 h 71"/>
                  <a:gd name="T2" fmla="*/ 2147483647 w 83"/>
                  <a:gd name="T3" fmla="*/ 2147483647 h 71"/>
                  <a:gd name="T4" fmla="*/ 2147483647 w 83"/>
                  <a:gd name="T5" fmla="*/ 2147483647 h 71"/>
                  <a:gd name="T6" fmla="*/ 2147483647 w 83"/>
                  <a:gd name="T7" fmla="*/ 2147483647 h 71"/>
                  <a:gd name="T8" fmla="*/ 2147483647 w 83"/>
                  <a:gd name="T9" fmla="*/ 2147483647 h 71"/>
                  <a:gd name="T10" fmla="*/ 2147483647 w 83"/>
                  <a:gd name="T11" fmla="*/ 2147483647 h 71"/>
                  <a:gd name="T12" fmla="*/ 2147483647 w 83"/>
                  <a:gd name="T13" fmla="*/ 0 h 71"/>
                  <a:gd name="T14" fmla="*/ 2147483647 w 83"/>
                  <a:gd name="T15" fmla="*/ 2147483647 h 71"/>
                  <a:gd name="T16" fmla="*/ 0 w 83"/>
                  <a:gd name="T17" fmla="*/ 2147483647 h 71"/>
                  <a:gd name="T18" fmla="*/ 2147483647 w 83"/>
                  <a:gd name="T19" fmla="*/ 2147483647 h 71"/>
                  <a:gd name="T20" fmla="*/ 2147483647 w 83"/>
                  <a:gd name="T21" fmla="*/ 2147483647 h 71"/>
                  <a:gd name="T22" fmla="*/ 2147483647 w 83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1"/>
                  <a:gd name="T38" fmla="*/ 83 w 83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1">
                    <a:moveTo>
                      <a:pt x="12" y="71"/>
                    </a:moveTo>
                    <a:lnTo>
                      <a:pt x="42" y="53"/>
                    </a:lnTo>
                    <a:lnTo>
                      <a:pt x="72" y="71"/>
                    </a:lnTo>
                    <a:lnTo>
                      <a:pt x="60" y="42"/>
                    </a:lnTo>
                    <a:lnTo>
                      <a:pt x="83" y="29"/>
                    </a:lnTo>
                    <a:lnTo>
                      <a:pt x="54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2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2" name="Freeform 52"/>
              <p:cNvSpPr>
                <a:spLocks/>
              </p:cNvSpPr>
              <p:nvPr/>
            </p:nvSpPr>
            <p:spPr bwMode="auto">
              <a:xfrm rot="29648">
                <a:off x="285421" y="2551265"/>
                <a:ext cx="8166" cy="6804"/>
              </a:xfrm>
              <a:custGeom>
                <a:avLst/>
                <a:gdLst>
                  <a:gd name="T0" fmla="*/ 2147483647 w 81"/>
                  <a:gd name="T1" fmla="*/ 2147483647 h 71"/>
                  <a:gd name="T2" fmla="*/ 2147483647 w 81"/>
                  <a:gd name="T3" fmla="*/ 2147483647 h 71"/>
                  <a:gd name="T4" fmla="*/ 2147483647 w 81"/>
                  <a:gd name="T5" fmla="*/ 2147483647 h 71"/>
                  <a:gd name="T6" fmla="*/ 2147483647 w 81"/>
                  <a:gd name="T7" fmla="*/ 2147483647 h 71"/>
                  <a:gd name="T8" fmla="*/ 2147483647 w 81"/>
                  <a:gd name="T9" fmla="*/ 2147483647 h 71"/>
                  <a:gd name="T10" fmla="*/ 2147483647 w 81"/>
                  <a:gd name="T11" fmla="*/ 2147483647 h 71"/>
                  <a:gd name="T12" fmla="*/ 2147483647 w 81"/>
                  <a:gd name="T13" fmla="*/ 0 h 71"/>
                  <a:gd name="T14" fmla="*/ 2147483647 w 81"/>
                  <a:gd name="T15" fmla="*/ 2147483647 h 71"/>
                  <a:gd name="T16" fmla="*/ 0 w 81"/>
                  <a:gd name="T17" fmla="*/ 2147483647 h 71"/>
                  <a:gd name="T18" fmla="*/ 2147483647 w 81"/>
                  <a:gd name="T19" fmla="*/ 2147483647 h 71"/>
                  <a:gd name="T20" fmla="*/ 2147483647 w 81"/>
                  <a:gd name="T21" fmla="*/ 2147483647 h 71"/>
                  <a:gd name="T22" fmla="*/ 2147483647 w 81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1"/>
                  <a:gd name="T38" fmla="*/ 81 w 81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1">
                    <a:moveTo>
                      <a:pt x="11" y="71"/>
                    </a:moveTo>
                    <a:lnTo>
                      <a:pt x="42" y="53"/>
                    </a:lnTo>
                    <a:lnTo>
                      <a:pt x="72" y="71"/>
                    </a:lnTo>
                    <a:lnTo>
                      <a:pt x="59" y="42"/>
                    </a:lnTo>
                    <a:lnTo>
                      <a:pt x="81" y="29"/>
                    </a:lnTo>
                    <a:lnTo>
                      <a:pt x="54" y="29"/>
                    </a:lnTo>
                    <a:lnTo>
                      <a:pt x="40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2"/>
                    </a:lnTo>
                    <a:lnTo>
                      <a:pt x="11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3" name="Freeform 53"/>
              <p:cNvSpPr>
                <a:spLocks/>
              </p:cNvSpPr>
              <p:nvPr/>
            </p:nvSpPr>
            <p:spPr bwMode="auto">
              <a:xfrm rot="29648">
                <a:off x="183849" y="2560110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3" y="73"/>
                    </a:moveTo>
                    <a:lnTo>
                      <a:pt x="41" y="55"/>
                    </a:lnTo>
                    <a:lnTo>
                      <a:pt x="71" y="73"/>
                    </a:lnTo>
                    <a:lnTo>
                      <a:pt x="59" y="45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5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4" name="Freeform 54"/>
              <p:cNvSpPr>
                <a:spLocks/>
              </p:cNvSpPr>
              <p:nvPr/>
            </p:nvSpPr>
            <p:spPr bwMode="auto">
              <a:xfrm rot="29648">
                <a:off x="206013" y="2560301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5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5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5" name="Freeform 55"/>
              <p:cNvSpPr>
                <a:spLocks/>
              </p:cNvSpPr>
              <p:nvPr/>
            </p:nvSpPr>
            <p:spPr bwMode="auto">
              <a:xfrm rot="29648">
                <a:off x="228177" y="2560497"/>
                <a:ext cx="9333" cy="6804"/>
              </a:xfrm>
              <a:custGeom>
                <a:avLst/>
                <a:gdLst>
                  <a:gd name="T0" fmla="*/ 2147483647 w 80"/>
                  <a:gd name="T1" fmla="*/ 2147483647 h 73"/>
                  <a:gd name="T2" fmla="*/ 2147483647 w 80"/>
                  <a:gd name="T3" fmla="*/ 2147483647 h 73"/>
                  <a:gd name="T4" fmla="*/ 2147483647 w 80"/>
                  <a:gd name="T5" fmla="*/ 2147483647 h 73"/>
                  <a:gd name="T6" fmla="*/ 2147483647 w 80"/>
                  <a:gd name="T7" fmla="*/ 2147483647 h 73"/>
                  <a:gd name="T8" fmla="*/ 2147483647 w 80"/>
                  <a:gd name="T9" fmla="*/ 2147483647 h 73"/>
                  <a:gd name="T10" fmla="*/ 2147483647 w 80"/>
                  <a:gd name="T11" fmla="*/ 2147483647 h 73"/>
                  <a:gd name="T12" fmla="*/ 2147483647 w 80"/>
                  <a:gd name="T13" fmla="*/ 0 h 73"/>
                  <a:gd name="T14" fmla="*/ 2147483647 w 80"/>
                  <a:gd name="T15" fmla="*/ 2147483647 h 73"/>
                  <a:gd name="T16" fmla="*/ 0 w 80"/>
                  <a:gd name="T17" fmla="*/ 2147483647 h 73"/>
                  <a:gd name="T18" fmla="*/ 2147483647 w 80"/>
                  <a:gd name="T19" fmla="*/ 2147483647 h 73"/>
                  <a:gd name="T20" fmla="*/ 2147483647 w 80"/>
                  <a:gd name="T21" fmla="*/ 2147483647 h 73"/>
                  <a:gd name="T22" fmla="*/ 2147483647 w 80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3"/>
                  <a:gd name="T38" fmla="*/ 80 w 80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3">
                    <a:moveTo>
                      <a:pt x="12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5"/>
                    </a:lnTo>
                    <a:lnTo>
                      <a:pt x="80" y="29"/>
                    </a:lnTo>
                    <a:lnTo>
                      <a:pt x="54" y="29"/>
                    </a:lnTo>
                    <a:lnTo>
                      <a:pt x="41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2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6" name="Freeform 56"/>
              <p:cNvSpPr>
                <a:spLocks/>
              </p:cNvSpPr>
              <p:nvPr/>
            </p:nvSpPr>
            <p:spPr bwMode="auto">
              <a:xfrm rot="29648">
                <a:off x="251508" y="2560694"/>
                <a:ext cx="8166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4" y="73"/>
                    </a:lnTo>
                    <a:lnTo>
                      <a:pt x="60" y="45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5" y="45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7" name="Freeform 57"/>
              <p:cNvSpPr>
                <a:spLocks/>
              </p:cNvSpPr>
              <p:nvPr/>
            </p:nvSpPr>
            <p:spPr bwMode="auto">
              <a:xfrm rot="29648">
                <a:off x="273672" y="2560890"/>
                <a:ext cx="9333" cy="6804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1" y="73"/>
                    </a:moveTo>
                    <a:lnTo>
                      <a:pt x="42" y="55"/>
                    </a:lnTo>
                    <a:lnTo>
                      <a:pt x="73" y="73"/>
                    </a:lnTo>
                    <a:lnTo>
                      <a:pt x="61" y="45"/>
                    </a:lnTo>
                    <a:lnTo>
                      <a:pt x="82" y="29"/>
                    </a:lnTo>
                    <a:lnTo>
                      <a:pt x="55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5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8" name="Freeform 58"/>
              <p:cNvSpPr>
                <a:spLocks/>
              </p:cNvSpPr>
              <p:nvPr/>
            </p:nvSpPr>
            <p:spPr bwMode="auto">
              <a:xfrm rot="29648">
                <a:off x="295836" y="2561081"/>
                <a:ext cx="9333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1" y="45"/>
                    </a:lnTo>
                    <a:lnTo>
                      <a:pt x="83" y="29"/>
                    </a:lnTo>
                    <a:lnTo>
                      <a:pt x="56" y="29"/>
                    </a:lnTo>
                    <a:lnTo>
                      <a:pt x="42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5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9" name="Freeform 59"/>
              <p:cNvSpPr>
                <a:spLocks/>
              </p:cNvSpPr>
              <p:nvPr/>
            </p:nvSpPr>
            <p:spPr bwMode="auto">
              <a:xfrm rot="29648">
                <a:off x="194259" y="2570898"/>
                <a:ext cx="9333" cy="5832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2" y="74"/>
                    </a:moveTo>
                    <a:lnTo>
                      <a:pt x="43" y="56"/>
                    </a:lnTo>
                    <a:lnTo>
                      <a:pt x="73" y="74"/>
                    </a:lnTo>
                    <a:lnTo>
                      <a:pt x="60" y="44"/>
                    </a:lnTo>
                    <a:lnTo>
                      <a:pt x="82" y="30"/>
                    </a:lnTo>
                    <a:lnTo>
                      <a:pt x="56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4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0" name="Freeform 60"/>
              <p:cNvSpPr>
                <a:spLocks/>
              </p:cNvSpPr>
              <p:nvPr/>
            </p:nvSpPr>
            <p:spPr bwMode="auto">
              <a:xfrm rot="29648">
                <a:off x="217590" y="2571094"/>
                <a:ext cx="8166" cy="5832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0" y="74"/>
                    </a:moveTo>
                    <a:lnTo>
                      <a:pt x="40" y="56"/>
                    </a:lnTo>
                    <a:lnTo>
                      <a:pt x="71" y="74"/>
                    </a:lnTo>
                    <a:lnTo>
                      <a:pt x="61" y="44"/>
                    </a:lnTo>
                    <a:lnTo>
                      <a:pt x="82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3" y="44"/>
                    </a:lnTo>
                    <a:lnTo>
                      <a:pt x="10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1" name="Freeform 61"/>
              <p:cNvSpPr>
                <a:spLocks/>
              </p:cNvSpPr>
              <p:nvPr/>
            </p:nvSpPr>
            <p:spPr bwMode="auto">
              <a:xfrm rot="29648">
                <a:off x="239754" y="2571290"/>
                <a:ext cx="9333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3" y="56"/>
                    </a:lnTo>
                    <a:lnTo>
                      <a:pt x="73" y="74"/>
                    </a:lnTo>
                    <a:lnTo>
                      <a:pt x="61" y="44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2" name="Freeform 62"/>
              <p:cNvSpPr>
                <a:spLocks/>
              </p:cNvSpPr>
              <p:nvPr/>
            </p:nvSpPr>
            <p:spPr bwMode="auto">
              <a:xfrm rot="29648">
                <a:off x="261918" y="2571481"/>
                <a:ext cx="9333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2" y="56"/>
                    </a:lnTo>
                    <a:lnTo>
                      <a:pt x="72" y="74"/>
                    </a:lnTo>
                    <a:lnTo>
                      <a:pt x="60" y="44"/>
                    </a:lnTo>
                    <a:lnTo>
                      <a:pt x="83" y="30"/>
                    </a:lnTo>
                    <a:lnTo>
                      <a:pt x="54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3" name="Freeform 63"/>
              <p:cNvSpPr>
                <a:spLocks/>
              </p:cNvSpPr>
              <p:nvPr/>
            </p:nvSpPr>
            <p:spPr bwMode="auto">
              <a:xfrm rot="29648">
                <a:off x="285249" y="2571677"/>
                <a:ext cx="8166" cy="5832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2" y="56"/>
                    </a:lnTo>
                    <a:lnTo>
                      <a:pt x="72" y="74"/>
                    </a:lnTo>
                    <a:lnTo>
                      <a:pt x="59" y="44"/>
                    </a:lnTo>
                    <a:lnTo>
                      <a:pt x="81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4" name="Freeform 64"/>
              <p:cNvSpPr>
                <a:spLocks/>
              </p:cNvSpPr>
              <p:nvPr/>
            </p:nvSpPr>
            <p:spPr bwMode="auto">
              <a:xfrm rot="29648">
                <a:off x="183673" y="2580522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3" y="73"/>
                    </a:moveTo>
                    <a:lnTo>
                      <a:pt x="41" y="55"/>
                    </a:lnTo>
                    <a:lnTo>
                      <a:pt x="71" y="73"/>
                    </a:lnTo>
                    <a:lnTo>
                      <a:pt x="59" y="43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5" name="Freeform 65"/>
              <p:cNvSpPr>
                <a:spLocks/>
              </p:cNvSpPr>
              <p:nvPr/>
            </p:nvSpPr>
            <p:spPr bwMode="auto">
              <a:xfrm rot="29648">
                <a:off x="205837" y="2580713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3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3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6" name="Freeform 66"/>
              <p:cNvSpPr>
                <a:spLocks/>
              </p:cNvSpPr>
              <p:nvPr/>
            </p:nvSpPr>
            <p:spPr bwMode="auto">
              <a:xfrm rot="29648">
                <a:off x="228001" y="2580909"/>
                <a:ext cx="9333" cy="6804"/>
              </a:xfrm>
              <a:custGeom>
                <a:avLst/>
                <a:gdLst>
                  <a:gd name="T0" fmla="*/ 2147483647 w 80"/>
                  <a:gd name="T1" fmla="*/ 2147483647 h 73"/>
                  <a:gd name="T2" fmla="*/ 2147483647 w 80"/>
                  <a:gd name="T3" fmla="*/ 2147483647 h 73"/>
                  <a:gd name="T4" fmla="*/ 2147483647 w 80"/>
                  <a:gd name="T5" fmla="*/ 2147483647 h 73"/>
                  <a:gd name="T6" fmla="*/ 2147483647 w 80"/>
                  <a:gd name="T7" fmla="*/ 2147483647 h 73"/>
                  <a:gd name="T8" fmla="*/ 2147483647 w 80"/>
                  <a:gd name="T9" fmla="*/ 2147483647 h 73"/>
                  <a:gd name="T10" fmla="*/ 2147483647 w 80"/>
                  <a:gd name="T11" fmla="*/ 2147483647 h 73"/>
                  <a:gd name="T12" fmla="*/ 2147483647 w 80"/>
                  <a:gd name="T13" fmla="*/ 0 h 73"/>
                  <a:gd name="T14" fmla="*/ 2147483647 w 80"/>
                  <a:gd name="T15" fmla="*/ 2147483647 h 73"/>
                  <a:gd name="T16" fmla="*/ 0 w 80"/>
                  <a:gd name="T17" fmla="*/ 2147483647 h 73"/>
                  <a:gd name="T18" fmla="*/ 2147483647 w 80"/>
                  <a:gd name="T19" fmla="*/ 2147483647 h 73"/>
                  <a:gd name="T20" fmla="*/ 2147483647 w 80"/>
                  <a:gd name="T21" fmla="*/ 2147483647 h 73"/>
                  <a:gd name="T22" fmla="*/ 2147483647 w 80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3"/>
                  <a:gd name="T38" fmla="*/ 80 w 80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3">
                    <a:moveTo>
                      <a:pt x="12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3"/>
                    </a:lnTo>
                    <a:lnTo>
                      <a:pt x="80" y="29"/>
                    </a:lnTo>
                    <a:lnTo>
                      <a:pt x="54" y="29"/>
                    </a:lnTo>
                    <a:lnTo>
                      <a:pt x="41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2" y="43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7" name="Freeform 67"/>
              <p:cNvSpPr>
                <a:spLocks/>
              </p:cNvSpPr>
              <p:nvPr/>
            </p:nvSpPr>
            <p:spPr bwMode="auto">
              <a:xfrm rot="29648">
                <a:off x="251331" y="2581105"/>
                <a:ext cx="8166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4" y="73"/>
                    </a:lnTo>
                    <a:lnTo>
                      <a:pt x="60" y="43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5" y="4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8" name="Freeform 68"/>
              <p:cNvSpPr>
                <a:spLocks/>
              </p:cNvSpPr>
              <p:nvPr/>
            </p:nvSpPr>
            <p:spPr bwMode="auto">
              <a:xfrm rot="29648">
                <a:off x="273496" y="2581302"/>
                <a:ext cx="9333" cy="6804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1" y="73"/>
                    </a:moveTo>
                    <a:lnTo>
                      <a:pt x="42" y="55"/>
                    </a:lnTo>
                    <a:lnTo>
                      <a:pt x="73" y="73"/>
                    </a:lnTo>
                    <a:lnTo>
                      <a:pt x="61" y="43"/>
                    </a:lnTo>
                    <a:lnTo>
                      <a:pt x="82" y="29"/>
                    </a:lnTo>
                    <a:lnTo>
                      <a:pt x="55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3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9" name="Freeform 69"/>
              <p:cNvSpPr>
                <a:spLocks/>
              </p:cNvSpPr>
              <p:nvPr/>
            </p:nvSpPr>
            <p:spPr bwMode="auto">
              <a:xfrm rot="29648">
                <a:off x="295660" y="2581493"/>
                <a:ext cx="9333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1" y="43"/>
                    </a:lnTo>
                    <a:lnTo>
                      <a:pt x="83" y="29"/>
                    </a:lnTo>
                    <a:lnTo>
                      <a:pt x="56" y="29"/>
                    </a:lnTo>
                    <a:lnTo>
                      <a:pt x="42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0" name="Freeform 70"/>
              <p:cNvSpPr>
                <a:spLocks/>
              </p:cNvSpPr>
              <p:nvPr/>
            </p:nvSpPr>
            <p:spPr bwMode="auto">
              <a:xfrm rot="29648">
                <a:off x="194083" y="2591309"/>
                <a:ext cx="9333" cy="5832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2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0" y="45"/>
                    </a:lnTo>
                    <a:lnTo>
                      <a:pt x="82" y="30"/>
                    </a:lnTo>
                    <a:lnTo>
                      <a:pt x="56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1" name="Freeform 71"/>
              <p:cNvSpPr>
                <a:spLocks/>
              </p:cNvSpPr>
              <p:nvPr/>
            </p:nvSpPr>
            <p:spPr bwMode="auto">
              <a:xfrm rot="29648">
                <a:off x="217414" y="2591506"/>
                <a:ext cx="8166" cy="5832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0" y="73"/>
                    </a:moveTo>
                    <a:lnTo>
                      <a:pt x="40" y="55"/>
                    </a:lnTo>
                    <a:lnTo>
                      <a:pt x="71" y="73"/>
                    </a:lnTo>
                    <a:lnTo>
                      <a:pt x="61" y="45"/>
                    </a:lnTo>
                    <a:lnTo>
                      <a:pt x="82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0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2" name="Freeform 72"/>
              <p:cNvSpPr>
                <a:spLocks/>
              </p:cNvSpPr>
              <p:nvPr/>
            </p:nvSpPr>
            <p:spPr bwMode="auto">
              <a:xfrm rot="29648">
                <a:off x="239578" y="2591702"/>
                <a:ext cx="9333" cy="5832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2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1" y="45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3" name="Freeform 73"/>
              <p:cNvSpPr>
                <a:spLocks/>
              </p:cNvSpPr>
              <p:nvPr/>
            </p:nvSpPr>
            <p:spPr bwMode="auto">
              <a:xfrm rot="29648">
                <a:off x="261742" y="2591893"/>
                <a:ext cx="9333" cy="5832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2" y="73"/>
                    </a:moveTo>
                    <a:lnTo>
                      <a:pt x="42" y="55"/>
                    </a:lnTo>
                    <a:lnTo>
                      <a:pt x="72" y="73"/>
                    </a:lnTo>
                    <a:lnTo>
                      <a:pt x="60" y="45"/>
                    </a:lnTo>
                    <a:lnTo>
                      <a:pt x="83" y="30"/>
                    </a:lnTo>
                    <a:lnTo>
                      <a:pt x="54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4" name="Freeform 74"/>
              <p:cNvSpPr>
                <a:spLocks/>
              </p:cNvSpPr>
              <p:nvPr/>
            </p:nvSpPr>
            <p:spPr bwMode="auto">
              <a:xfrm rot="29648">
                <a:off x="285073" y="2592089"/>
                <a:ext cx="8166" cy="5832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2" y="55"/>
                    </a:lnTo>
                    <a:lnTo>
                      <a:pt x="72" y="73"/>
                    </a:lnTo>
                    <a:lnTo>
                      <a:pt x="59" y="45"/>
                    </a:lnTo>
                    <a:lnTo>
                      <a:pt x="81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5" name="Freeform 75"/>
              <p:cNvSpPr>
                <a:spLocks/>
              </p:cNvSpPr>
              <p:nvPr/>
            </p:nvSpPr>
            <p:spPr bwMode="auto">
              <a:xfrm rot="29648">
                <a:off x="183497" y="2600934"/>
                <a:ext cx="8166" cy="6804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3" y="74"/>
                    </a:moveTo>
                    <a:lnTo>
                      <a:pt x="41" y="54"/>
                    </a:lnTo>
                    <a:lnTo>
                      <a:pt x="71" y="74"/>
                    </a:lnTo>
                    <a:lnTo>
                      <a:pt x="59" y="45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6" name="Freeform 76"/>
              <p:cNvSpPr>
                <a:spLocks/>
              </p:cNvSpPr>
              <p:nvPr/>
            </p:nvSpPr>
            <p:spPr bwMode="auto">
              <a:xfrm rot="29648">
                <a:off x="205661" y="2601125"/>
                <a:ext cx="8166" cy="6804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1" y="54"/>
                    </a:lnTo>
                    <a:lnTo>
                      <a:pt x="72" y="74"/>
                    </a:lnTo>
                    <a:lnTo>
                      <a:pt x="60" y="45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7" name="Freeform 77"/>
              <p:cNvSpPr>
                <a:spLocks/>
              </p:cNvSpPr>
              <p:nvPr/>
            </p:nvSpPr>
            <p:spPr bwMode="auto">
              <a:xfrm rot="29648">
                <a:off x="227825" y="2601321"/>
                <a:ext cx="9333" cy="6804"/>
              </a:xfrm>
              <a:custGeom>
                <a:avLst/>
                <a:gdLst>
                  <a:gd name="T0" fmla="*/ 2147483647 w 80"/>
                  <a:gd name="T1" fmla="*/ 2147483647 h 74"/>
                  <a:gd name="T2" fmla="*/ 2147483647 w 80"/>
                  <a:gd name="T3" fmla="*/ 2147483647 h 74"/>
                  <a:gd name="T4" fmla="*/ 2147483647 w 80"/>
                  <a:gd name="T5" fmla="*/ 2147483647 h 74"/>
                  <a:gd name="T6" fmla="*/ 2147483647 w 80"/>
                  <a:gd name="T7" fmla="*/ 2147483647 h 74"/>
                  <a:gd name="T8" fmla="*/ 2147483647 w 80"/>
                  <a:gd name="T9" fmla="*/ 2147483647 h 74"/>
                  <a:gd name="T10" fmla="*/ 2147483647 w 80"/>
                  <a:gd name="T11" fmla="*/ 2147483647 h 74"/>
                  <a:gd name="T12" fmla="*/ 2147483647 w 80"/>
                  <a:gd name="T13" fmla="*/ 0 h 74"/>
                  <a:gd name="T14" fmla="*/ 2147483647 w 80"/>
                  <a:gd name="T15" fmla="*/ 2147483647 h 74"/>
                  <a:gd name="T16" fmla="*/ 0 w 80"/>
                  <a:gd name="T17" fmla="*/ 2147483647 h 74"/>
                  <a:gd name="T18" fmla="*/ 2147483647 w 80"/>
                  <a:gd name="T19" fmla="*/ 2147483647 h 74"/>
                  <a:gd name="T20" fmla="*/ 2147483647 w 80"/>
                  <a:gd name="T21" fmla="*/ 2147483647 h 74"/>
                  <a:gd name="T22" fmla="*/ 2147483647 w 80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4"/>
                  <a:gd name="T38" fmla="*/ 80 w 80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4">
                    <a:moveTo>
                      <a:pt x="12" y="74"/>
                    </a:moveTo>
                    <a:lnTo>
                      <a:pt x="41" y="54"/>
                    </a:lnTo>
                    <a:lnTo>
                      <a:pt x="72" y="74"/>
                    </a:lnTo>
                    <a:lnTo>
                      <a:pt x="60" y="45"/>
                    </a:lnTo>
                    <a:lnTo>
                      <a:pt x="80" y="30"/>
                    </a:lnTo>
                    <a:lnTo>
                      <a:pt x="54" y="30"/>
                    </a:lnTo>
                    <a:lnTo>
                      <a:pt x="41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2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8" name="Freeform 78"/>
              <p:cNvSpPr>
                <a:spLocks/>
              </p:cNvSpPr>
              <p:nvPr/>
            </p:nvSpPr>
            <p:spPr bwMode="auto">
              <a:xfrm rot="29648">
                <a:off x="251155" y="2601517"/>
                <a:ext cx="8166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4"/>
                    </a:lnTo>
                    <a:lnTo>
                      <a:pt x="74" y="74"/>
                    </a:lnTo>
                    <a:lnTo>
                      <a:pt x="60" y="45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9" name="Freeform 79"/>
              <p:cNvSpPr>
                <a:spLocks/>
              </p:cNvSpPr>
              <p:nvPr/>
            </p:nvSpPr>
            <p:spPr bwMode="auto">
              <a:xfrm rot="29648">
                <a:off x="273320" y="2601714"/>
                <a:ext cx="9333" cy="6804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1" y="74"/>
                    </a:moveTo>
                    <a:lnTo>
                      <a:pt x="42" y="54"/>
                    </a:lnTo>
                    <a:lnTo>
                      <a:pt x="73" y="74"/>
                    </a:lnTo>
                    <a:lnTo>
                      <a:pt x="61" y="45"/>
                    </a:lnTo>
                    <a:lnTo>
                      <a:pt x="82" y="30"/>
                    </a:lnTo>
                    <a:lnTo>
                      <a:pt x="55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0" name="Freeform 80"/>
              <p:cNvSpPr>
                <a:spLocks/>
              </p:cNvSpPr>
              <p:nvPr/>
            </p:nvSpPr>
            <p:spPr bwMode="auto">
              <a:xfrm rot="29648">
                <a:off x="295484" y="2601905"/>
                <a:ext cx="9333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4"/>
                    </a:lnTo>
                    <a:lnTo>
                      <a:pt x="73" y="74"/>
                    </a:lnTo>
                    <a:lnTo>
                      <a:pt x="61" y="45"/>
                    </a:lnTo>
                    <a:lnTo>
                      <a:pt x="83" y="30"/>
                    </a:lnTo>
                    <a:lnTo>
                      <a:pt x="56" y="30"/>
                    </a:lnTo>
                    <a:lnTo>
                      <a:pt x="42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1" name="Freeform 81"/>
              <p:cNvSpPr>
                <a:spLocks/>
              </p:cNvSpPr>
              <p:nvPr/>
            </p:nvSpPr>
            <p:spPr bwMode="auto">
              <a:xfrm rot="29648">
                <a:off x="193912" y="2610749"/>
                <a:ext cx="9333" cy="6804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2" y="74"/>
                    </a:moveTo>
                    <a:lnTo>
                      <a:pt x="43" y="55"/>
                    </a:lnTo>
                    <a:lnTo>
                      <a:pt x="73" y="74"/>
                    </a:lnTo>
                    <a:lnTo>
                      <a:pt x="60" y="45"/>
                    </a:lnTo>
                    <a:lnTo>
                      <a:pt x="82" y="30"/>
                    </a:lnTo>
                    <a:lnTo>
                      <a:pt x="56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2" name="Freeform 82"/>
              <p:cNvSpPr>
                <a:spLocks/>
              </p:cNvSpPr>
              <p:nvPr/>
            </p:nvSpPr>
            <p:spPr bwMode="auto">
              <a:xfrm rot="29648">
                <a:off x="217242" y="2610946"/>
                <a:ext cx="8166" cy="6804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0" y="74"/>
                    </a:moveTo>
                    <a:lnTo>
                      <a:pt x="40" y="55"/>
                    </a:lnTo>
                    <a:lnTo>
                      <a:pt x="71" y="74"/>
                    </a:lnTo>
                    <a:lnTo>
                      <a:pt x="61" y="45"/>
                    </a:lnTo>
                    <a:lnTo>
                      <a:pt x="82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0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3" name="Freeform 83"/>
              <p:cNvSpPr>
                <a:spLocks/>
              </p:cNvSpPr>
              <p:nvPr/>
            </p:nvSpPr>
            <p:spPr bwMode="auto">
              <a:xfrm rot="29648">
                <a:off x="239406" y="2611142"/>
                <a:ext cx="9333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3" y="55"/>
                    </a:lnTo>
                    <a:lnTo>
                      <a:pt x="73" y="74"/>
                    </a:lnTo>
                    <a:lnTo>
                      <a:pt x="61" y="45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4" name="Freeform 84"/>
              <p:cNvSpPr>
                <a:spLocks/>
              </p:cNvSpPr>
              <p:nvPr/>
            </p:nvSpPr>
            <p:spPr bwMode="auto">
              <a:xfrm rot="29648">
                <a:off x="261570" y="2611333"/>
                <a:ext cx="9333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2" y="55"/>
                    </a:lnTo>
                    <a:lnTo>
                      <a:pt x="72" y="74"/>
                    </a:lnTo>
                    <a:lnTo>
                      <a:pt x="60" y="45"/>
                    </a:lnTo>
                    <a:lnTo>
                      <a:pt x="83" y="30"/>
                    </a:lnTo>
                    <a:lnTo>
                      <a:pt x="54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5" name="Freeform 85"/>
              <p:cNvSpPr>
                <a:spLocks/>
              </p:cNvSpPr>
              <p:nvPr/>
            </p:nvSpPr>
            <p:spPr bwMode="auto">
              <a:xfrm rot="29648">
                <a:off x="284901" y="2611529"/>
                <a:ext cx="8166" cy="6804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2" y="55"/>
                    </a:lnTo>
                    <a:lnTo>
                      <a:pt x="72" y="74"/>
                    </a:lnTo>
                    <a:lnTo>
                      <a:pt x="59" y="45"/>
                    </a:lnTo>
                    <a:lnTo>
                      <a:pt x="81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6" name="Freeform 86"/>
              <p:cNvSpPr>
                <a:spLocks/>
              </p:cNvSpPr>
              <p:nvPr/>
            </p:nvSpPr>
            <p:spPr bwMode="auto">
              <a:xfrm rot="29648">
                <a:off x="183321" y="2621346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3" y="73"/>
                    </a:moveTo>
                    <a:lnTo>
                      <a:pt x="41" y="54"/>
                    </a:lnTo>
                    <a:lnTo>
                      <a:pt x="71" y="73"/>
                    </a:lnTo>
                    <a:lnTo>
                      <a:pt x="59" y="42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4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7" name="Freeform 87"/>
              <p:cNvSpPr>
                <a:spLocks/>
              </p:cNvSpPr>
              <p:nvPr/>
            </p:nvSpPr>
            <p:spPr bwMode="auto">
              <a:xfrm rot="29648">
                <a:off x="205485" y="2621537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1" y="54"/>
                    </a:lnTo>
                    <a:lnTo>
                      <a:pt x="72" y="73"/>
                    </a:lnTo>
                    <a:lnTo>
                      <a:pt x="60" y="42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4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8" name="Freeform 88"/>
              <p:cNvSpPr>
                <a:spLocks/>
              </p:cNvSpPr>
              <p:nvPr/>
            </p:nvSpPr>
            <p:spPr bwMode="auto">
              <a:xfrm rot="29648">
                <a:off x="227649" y="2621733"/>
                <a:ext cx="9333" cy="6804"/>
              </a:xfrm>
              <a:custGeom>
                <a:avLst/>
                <a:gdLst>
                  <a:gd name="T0" fmla="*/ 2147483647 w 80"/>
                  <a:gd name="T1" fmla="*/ 2147483647 h 73"/>
                  <a:gd name="T2" fmla="*/ 2147483647 w 80"/>
                  <a:gd name="T3" fmla="*/ 2147483647 h 73"/>
                  <a:gd name="T4" fmla="*/ 2147483647 w 80"/>
                  <a:gd name="T5" fmla="*/ 2147483647 h 73"/>
                  <a:gd name="T6" fmla="*/ 2147483647 w 80"/>
                  <a:gd name="T7" fmla="*/ 2147483647 h 73"/>
                  <a:gd name="T8" fmla="*/ 2147483647 w 80"/>
                  <a:gd name="T9" fmla="*/ 2147483647 h 73"/>
                  <a:gd name="T10" fmla="*/ 2147483647 w 80"/>
                  <a:gd name="T11" fmla="*/ 2147483647 h 73"/>
                  <a:gd name="T12" fmla="*/ 2147483647 w 80"/>
                  <a:gd name="T13" fmla="*/ 0 h 73"/>
                  <a:gd name="T14" fmla="*/ 2147483647 w 80"/>
                  <a:gd name="T15" fmla="*/ 2147483647 h 73"/>
                  <a:gd name="T16" fmla="*/ 0 w 80"/>
                  <a:gd name="T17" fmla="*/ 2147483647 h 73"/>
                  <a:gd name="T18" fmla="*/ 2147483647 w 80"/>
                  <a:gd name="T19" fmla="*/ 2147483647 h 73"/>
                  <a:gd name="T20" fmla="*/ 2147483647 w 80"/>
                  <a:gd name="T21" fmla="*/ 2147483647 h 73"/>
                  <a:gd name="T22" fmla="*/ 2147483647 w 80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3"/>
                  <a:gd name="T38" fmla="*/ 80 w 80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3">
                    <a:moveTo>
                      <a:pt x="12" y="73"/>
                    </a:moveTo>
                    <a:lnTo>
                      <a:pt x="41" y="54"/>
                    </a:lnTo>
                    <a:lnTo>
                      <a:pt x="72" y="73"/>
                    </a:lnTo>
                    <a:lnTo>
                      <a:pt x="60" y="42"/>
                    </a:lnTo>
                    <a:lnTo>
                      <a:pt x="80" y="29"/>
                    </a:lnTo>
                    <a:lnTo>
                      <a:pt x="54" y="29"/>
                    </a:lnTo>
                    <a:lnTo>
                      <a:pt x="41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2" y="44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9" name="Freeform 89"/>
              <p:cNvSpPr>
                <a:spLocks/>
              </p:cNvSpPr>
              <p:nvPr/>
            </p:nvSpPr>
            <p:spPr bwMode="auto">
              <a:xfrm rot="29648">
                <a:off x="250979" y="2621929"/>
                <a:ext cx="8166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4"/>
                    </a:lnTo>
                    <a:lnTo>
                      <a:pt x="74" y="73"/>
                    </a:lnTo>
                    <a:lnTo>
                      <a:pt x="60" y="42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5" y="44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0" name="Freeform 90"/>
              <p:cNvSpPr>
                <a:spLocks/>
              </p:cNvSpPr>
              <p:nvPr/>
            </p:nvSpPr>
            <p:spPr bwMode="auto">
              <a:xfrm rot="29648">
                <a:off x="273143" y="2622125"/>
                <a:ext cx="9333" cy="6804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1" y="73"/>
                    </a:moveTo>
                    <a:lnTo>
                      <a:pt x="42" y="54"/>
                    </a:lnTo>
                    <a:lnTo>
                      <a:pt x="73" y="73"/>
                    </a:lnTo>
                    <a:lnTo>
                      <a:pt x="61" y="42"/>
                    </a:lnTo>
                    <a:lnTo>
                      <a:pt x="82" y="29"/>
                    </a:lnTo>
                    <a:lnTo>
                      <a:pt x="55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4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1" name="Freeform 91"/>
              <p:cNvSpPr>
                <a:spLocks/>
              </p:cNvSpPr>
              <p:nvPr/>
            </p:nvSpPr>
            <p:spPr bwMode="auto">
              <a:xfrm rot="29648">
                <a:off x="295308" y="2622317"/>
                <a:ext cx="9333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4"/>
                    </a:lnTo>
                    <a:lnTo>
                      <a:pt x="73" y="73"/>
                    </a:lnTo>
                    <a:lnTo>
                      <a:pt x="61" y="42"/>
                    </a:lnTo>
                    <a:lnTo>
                      <a:pt x="83" y="29"/>
                    </a:lnTo>
                    <a:lnTo>
                      <a:pt x="56" y="29"/>
                    </a:lnTo>
                    <a:lnTo>
                      <a:pt x="42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4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448" name="Group 119"/>
            <p:cNvGrpSpPr>
              <a:grpSpLocks/>
            </p:cNvGrpSpPr>
            <p:nvPr/>
          </p:nvGrpSpPr>
          <p:grpSpPr bwMode="auto">
            <a:xfrm>
              <a:off x="158" y="2823"/>
              <a:ext cx="408" cy="360"/>
              <a:chOff x="342900" y="4495800"/>
              <a:chExt cx="571500" cy="571500"/>
            </a:xfrm>
          </p:grpSpPr>
          <p:pic>
            <p:nvPicPr>
              <p:cNvPr id="18450" name="Picture 98" descr="DOE_Logo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5" t="11214" r="19601" b="12357"/>
              <a:stretch>
                <a:fillRect/>
              </a:stretch>
            </p:blipFill>
            <p:spPr bwMode="auto">
              <a:xfrm>
                <a:off x="419534" y="4579452"/>
                <a:ext cx="421473" cy="411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Donut 118"/>
              <p:cNvSpPr/>
              <p:nvPr/>
            </p:nvSpPr>
            <p:spPr>
              <a:xfrm>
                <a:off x="342900" y="4495800"/>
                <a:ext cx="571500" cy="571500"/>
              </a:xfrm>
              <a:prstGeom prst="donut">
                <a:avLst>
                  <a:gd name="adj" fmla="val 13758"/>
                </a:avLst>
              </a:prstGeom>
              <a:solidFill>
                <a:srgbClr val="8092A6"/>
              </a:solidFill>
              <a:ln>
                <a:solidFill>
                  <a:srgbClr val="7E92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8449" name="Picture 104" descr="nasaball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560"/>
              <a:ext cx="312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6" name="Picture 4" descr="LAT_cutaway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6169"/>
          <a:stretch>
            <a:fillRect/>
          </a:stretch>
        </p:blipFill>
        <p:spPr bwMode="auto">
          <a:xfrm>
            <a:off x="958850" y="3068638"/>
            <a:ext cx="3384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 flipV="1">
            <a:off x="3716338" y="3284538"/>
            <a:ext cx="2897187" cy="1141412"/>
          </a:xfrm>
          <a:prstGeom prst="straightConnector1">
            <a:avLst/>
          </a:prstGeom>
          <a:noFill/>
          <a:ln w="38100" algn="ctr">
            <a:solidFill>
              <a:srgbClr val="66FF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87" name="Text Box 91"/>
          <p:cNvSpPr txBox="1">
            <a:spLocks noChangeArrowheads="1"/>
          </p:cNvSpPr>
          <p:nvPr/>
        </p:nvSpPr>
        <p:spPr bwMode="auto">
          <a:xfrm>
            <a:off x="827088" y="333375"/>
            <a:ext cx="3600450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Large Area </a:t>
            </a:r>
          </a:p>
          <a:p>
            <a:pPr algn="ctr">
              <a:defRPr/>
            </a:pPr>
            <a:r>
              <a:rPr lang="fr-FR" altLang="fr-FR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Telescope</a:t>
            </a: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on </a:t>
            </a:r>
            <a:r>
              <a:rPr lang="fr-FR" altLang="fr-FR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board</a:t>
            </a: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Fermi</a:t>
            </a:r>
          </a:p>
          <a:p>
            <a:pPr algn="ctr">
              <a:defRPr/>
            </a:pP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satellite</a:t>
            </a:r>
          </a:p>
          <a:p>
            <a:pPr>
              <a:defRPr/>
            </a:pPr>
            <a:r>
              <a:rPr lang="en-US" alt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(launch: June 11, 2008)</a:t>
            </a:r>
            <a:endParaRPr lang="fr-FR" alt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9" name="Text Box 93"/>
          <p:cNvSpPr txBox="1">
            <a:spLocks noChangeArrowheads="1"/>
          </p:cNvSpPr>
          <p:nvPr/>
        </p:nvSpPr>
        <p:spPr bwMode="auto">
          <a:xfrm rot="-5400000">
            <a:off x="8231982" y="4901406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SimSun" pitchFamily="2" charset="-122"/>
              </a:rPr>
              <a:t>Crédit: NASA</a:t>
            </a:r>
          </a:p>
        </p:txBody>
      </p:sp>
      <p:sp>
        <p:nvSpPr>
          <p:cNvPr id="18440" name="Text Box 94"/>
          <p:cNvSpPr txBox="1">
            <a:spLocks noChangeArrowheads="1"/>
          </p:cNvSpPr>
          <p:nvPr/>
        </p:nvSpPr>
        <p:spPr bwMode="auto">
          <a:xfrm>
            <a:off x="2124075" y="2781300"/>
            <a:ext cx="2112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FF3300"/>
                </a:solidFill>
                <a:latin typeface="Symbol" pitchFamily="18" charset="2"/>
              </a:rPr>
              <a:t>g</a:t>
            </a:r>
            <a:r>
              <a:rPr lang="fr-FR" altLang="fr-FR" sz="1800" i="1">
                <a:solidFill>
                  <a:srgbClr val="FF3300"/>
                </a:solidFill>
                <a:latin typeface="SimSun" pitchFamily="2" charset="-122"/>
              </a:rPr>
              <a:t>   </a:t>
            </a:r>
            <a:r>
              <a:rPr lang="fr-FR" altLang="fr-FR" sz="1400" b="1" i="1">
                <a:solidFill>
                  <a:srgbClr val="FF3300"/>
                </a:solidFill>
                <a:latin typeface="SimSun" pitchFamily="2" charset="-122"/>
              </a:rPr>
              <a:t>incoming gamma ray</a:t>
            </a:r>
          </a:p>
        </p:txBody>
      </p:sp>
      <p:sp>
        <p:nvSpPr>
          <p:cNvPr id="18441" name="Text Box 95"/>
          <p:cNvSpPr txBox="1">
            <a:spLocks noChangeArrowheads="1"/>
          </p:cNvSpPr>
          <p:nvPr/>
        </p:nvSpPr>
        <p:spPr bwMode="auto">
          <a:xfrm>
            <a:off x="1855788" y="5991225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i="1">
                <a:solidFill>
                  <a:srgbClr val="FF3300"/>
                </a:solidFill>
                <a:latin typeface="SimSun" pitchFamily="2" charset="-122"/>
              </a:rPr>
              <a:t>e</a:t>
            </a:r>
            <a:r>
              <a:rPr lang="fr-FR" altLang="fr-FR" sz="1400" b="1" i="1" baseline="30000">
                <a:solidFill>
                  <a:srgbClr val="FF3300"/>
                </a:solidFill>
                <a:latin typeface="SimSun" pitchFamily="2" charset="-122"/>
              </a:rPr>
              <a:t>- </a:t>
            </a:r>
            <a:r>
              <a:rPr lang="fr-FR" altLang="fr-FR" sz="1400" b="1" i="1">
                <a:solidFill>
                  <a:srgbClr val="FF3300"/>
                </a:solidFill>
                <a:latin typeface="SimSun" pitchFamily="2" charset="-122"/>
              </a:rPr>
              <a:t>e</a:t>
            </a:r>
            <a:r>
              <a:rPr lang="fr-FR" altLang="fr-FR" sz="1400" b="1" i="1" baseline="30000">
                <a:solidFill>
                  <a:srgbClr val="FF3300"/>
                </a:solidFill>
                <a:latin typeface="SimSun" pitchFamily="2" charset="-122"/>
              </a:rPr>
              <a:t>+ </a:t>
            </a:r>
            <a:r>
              <a:rPr lang="fr-FR" altLang="fr-FR" sz="1400" b="1" i="1">
                <a:solidFill>
                  <a:srgbClr val="FF3300"/>
                </a:solidFill>
                <a:latin typeface="SimSun" pitchFamily="2" charset="-122"/>
              </a:rPr>
              <a:t>pair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asa.gov/images/content/245959main_launch-l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84" y="-99392"/>
            <a:ext cx="1039046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53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1676400" y="990600"/>
            <a:ext cx="6138863" cy="4114800"/>
            <a:chOff x="1104" y="432"/>
            <a:chExt cx="3867" cy="2592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104" y="720"/>
              <a:ext cx="3408" cy="23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2" name="Rectangle 4"/>
            <p:cNvSpPr>
              <a:spLocks noChangeArrowheads="1"/>
            </p:cNvSpPr>
            <p:nvPr/>
          </p:nvSpPr>
          <p:spPr bwMode="auto">
            <a:xfrm>
              <a:off x="2126" y="432"/>
              <a:ext cx="180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2000">
                  <a:solidFill>
                    <a:srgbClr val="D60D0D"/>
                  </a:solidFill>
                  <a:latin typeface="Symbol" pitchFamily="18" charset="2"/>
                </a:rPr>
                <a:t></a:t>
              </a:r>
            </a:p>
          </p:txBody>
        </p:sp>
        <p:sp>
          <p:nvSpPr>
            <p:cNvPr id="19463" name="Rectangle 5"/>
            <p:cNvSpPr>
              <a:spLocks noChangeArrowheads="1"/>
            </p:cNvSpPr>
            <p:nvPr/>
          </p:nvSpPr>
          <p:spPr bwMode="auto">
            <a:xfrm>
              <a:off x="1587" y="1154"/>
              <a:ext cx="1324" cy="1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4" name="Rectangle 6"/>
            <p:cNvSpPr>
              <a:spLocks noChangeArrowheads="1"/>
            </p:cNvSpPr>
            <p:nvPr/>
          </p:nvSpPr>
          <p:spPr bwMode="auto">
            <a:xfrm>
              <a:off x="1589" y="1349"/>
              <a:ext cx="1323" cy="1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5" name="Rectangle 7"/>
            <p:cNvSpPr>
              <a:spLocks noChangeArrowheads="1"/>
            </p:cNvSpPr>
            <p:nvPr/>
          </p:nvSpPr>
          <p:spPr bwMode="auto">
            <a:xfrm>
              <a:off x="1582" y="1554"/>
              <a:ext cx="1325" cy="1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6" name="Rectangle 8"/>
            <p:cNvSpPr>
              <a:spLocks noChangeArrowheads="1"/>
            </p:cNvSpPr>
            <p:nvPr/>
          </p:nvSpPr>
          <p:spPr bwMode="auto">
            <a:xfrm>
              <a:off x="1591" y="2185"/>
              <a:ext cx="1325" cy="1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7" name="Rectangle 9"/>
            <p:cNvSpPr>
              <a:spLocks noChangeArrowheads="1"/>
            </p:cNvSpPr>
            <p:nvPr/>
          </p:nvSpPr>
          <p:spPr bwMode="auto">
            <a:xfrm>
              <a:off x="1583" y="1760"/>
              <a:ext cx="1325" cy="1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8" name="Rectangle 10"/>
            <p:cNvSpPr>
              <a:spLocks noChangeArrowheads="1"/>
            </p:cNvSpPr>
            <p:nvPr/>
          </p:nvSpPr>
          <p:spPr bwMode="auto">
            <a:xfrm>
              <a:off x="1587" y="1976"/>
              <a:ext cx="1324" cy="14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9" name="Rectangle 11"/>
            <p:cNvSpPr>
              <a:spLocks noChangeArrowheads="1"/>
            </p:cNvSpPr>
            <p:nvPr/>
          </p:nvSpPr>
          <p:spPr bwMode="auto">
            <a:xfrm>
              <a:off x="1587" y="2331"/>
              <a:ext cx="1324" cy="279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70" name="Rectangle 12"/>
            <p:cNvSpPr>
              <a:spLocks noChangeArrowheads="1"/>
            </p:cNvSpPr>
            <p:nvPr/>
          </p:nvSpPr>
          <p:spPr bwMode="auto">
            <a:xfrm>
              <a:off x="2960" y="1033"/>
              <a:ext cx="60" cy="1292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71" name="Rectangle 13"/>
            <p:cNvSpPr>
              <a:spLocks noChangeArrowheads="1"/>
            </p:cNvSpPr>
            <p:nvPr/>
          </p:nvSpPr>
          <p:spPr bwMode="auto">
            <a:xfrm>
              <a:off x="1479" y="1037"/>
              <a:ext cx="56" cy="1288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72" name="Rectangle 14"/>
            <p:cNvSpPr>
              <a:spLocks noChangeArrowheads="1"/>
            </p:cNvSpPr>
            <p:nvPr/>
          </p:nvSpPr>
          <p:spPr bwMode="auto">
            <a:xfrm>
              <a:off x="1479" y="979"/>
              <a:ext cx="1541" cy="51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73" name="Line 15"/>
            <p:cNvSpPr>
              <a:spLocks noChangeShapeType="1"/>
            </p:cNvSpPr>
            <p:nvPr/>
          </p:nvSpPr>
          <p:spPr bwMode="auto">
            <a:xfrm>
              <a:off x="1584" y="1200"/>
              <a:ext cx="13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4" name="Line 16"/>
            <p:cNvSpPr>
              <a:spLocks noChangeShapeType="1"/>
            </p:cNvSpPr>
            <p:nvPr/>
          </p:nvSpPr>
          <p:spPr bwMode="auto">
            <a:xfrm>
              <a:off x="1598" y="1402"/>
              <a:ext cx="13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5" name="Line 17"/>
            <p:cNvSpPr>
              <a:spLocks noChangeShapeType="1"/>
            </p:cNvSpPr>
            <p:nvPr/>
          </p:nvSpPr>
          <p:spPr bwMode="auto">
            <a:xfrm>
              <a:off x="1601" y="1607"/>
              <a:ext cx="130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6" name="Line 18"/>
            <p:cNvSpPr>
              <a:spLocks noChangeShapeType="1"/>
            </p:cNvSpPr>
            <p:nvPr/>
          </p:nvSpPr>
          <p:spPr bwMode="auto">
            <a:xfrm>
              <a:off x="1602" y="1811"/>
              <a:ext cx="130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7" name="Line 19"/>
            <p:cNvSpPr>
              <a:spLocks noChangeShapeType="1"/>
            </p:cNvSpPr>
            <p:nvPr/>
          </p:nvSpPr>
          <p:spPr bwMode="auto">
            <a:xfrm>
              <a:off x="1593" y="2027"/>
              <a:ext cx="13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8" name="Line 20"/>
            <p:cNvSpPr>
              <a:spLocks noChangeShapeType="1"/>
            </p:cNvSpPr>
            <p:nvPr/>
          </p:nvSpPr>
          <p:spPr bwMode="auto">
            <a:xfrm>
              <a:off x="1596" y="2243"/>
              <a:ext cx="130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9" name="Line 21"/>
            <p:cNvSpPr>
              <a:spLocks noChangeShapeType="1"/>
            </p:cNvSpPr>
            <p:nvPr/>
          </p:nvSpPr>
          <p:spPr bwMode="auto">
            <a:xfrm flipH="1">
              <a:off x="2000" y="1569"/>
              <a:ext cx="213" cy="8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0" name="Line 22"/>
            <p:cNvSpPr>
              <a:spLocks noChangeShapeType="1"/>
            </p:cNvSpPr>
            <p:nvPr/>
          </p:nvSpPr>
          <p:spPr bwMode="auto">
            <a:xfrm>
              <a:off x="2224" y="1569"/>
              <a:ext cx="96" cy="8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1" name="Line 23"/>
            <p:cNvSpPr>
              <a:spLocks noChangeShapeType="1"/>
            </p:cNvSpPr>
            <p:nvPr/>
          </p:nvSpPr>
          <p:spPr bwMode="auto">
            <a:xfrm flipV="1">
              <a:off x="2213" y="716"/>
              <a:ext cx="80" cy="8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2" name="Rectangle 24"/>
            <p:cNvSpPr>
              <a:spLocks noChangeArrowheads="1"/>
            </p:cNvSpPr>
            <p:nvPr/>
          </p:nvSpPr>
          <p:spPr bwMode="auto">
            <a:xfrm>
              <a:off x="1710" y="2299"/>
              <a:ext cx="38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2000">
                  <a:solidFill>
                    <a:srgbClr val="FD0036"/>
                  </a:solidFill>
                  <a:latin typeface="Times New Roman" pitchFamily="18" charset="0"/>
                </a:rPr>
                <a:t>e</a:t>
              </a:r>
              <a:r>
                <a:rPr lang="en-US" altLang="fr-FR" sz="2000" b="1" baseline="30000">
                  <a:solidFill>
                    <a:srgbClr val="FD0036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9483" name="Rectangle 25"/>
            <p:cNvSpPr>
              <a:spLocks noChangeArrowheads="1"/>
            </p:cNvSpPr>
            <p:nvPr/>
          </p:nvSpPr>
          <p:spPr bwMode="auto">
            <a:xfrm>
              <a:off x="2295" y="2293"/>
              <a:ext cx="23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2000">
                  <a:solidFill>
                    <a:srgbClr val="FD0036"/>
                  </a:solidFill>
                  <a:latin typeface="Times New Roman" pitchFamily="18" charset="0"/>
                </a:rPr>
                <a:t>e</a:t>
              </a:r>
              <a:r>
                <a:rPr lang="en-US" altLang="fr-FR" sz="2000" b="1" baseline="30000">
                  <a:solidFill>
                    <a:srgbClr val="FD0036"/>
                  </a:solidFill>
                  <a:latin typeface="Times New Roman" pitchFamily="18" charset="0"/>
                </a:rPr>
                <a:t>–</a:t>
              </a:r>
            </a:p>
          </p:txBody>
        </p:sp>
        <p:sp>
          <p:nvSpPr>
            <p:cNvPr id="19484" name="Rectangle 26"/>
            <p:cNvSpPr>
              <a:spLocks noChangeArrowheads="1"/>
            </p:cNvSpPr>
            <p:nvPr/>
          </p:nvSpPr>
          <p:spPr bwMode="auto">
            <a:xfrm>
              <a:off x="3105" y="2295"/>
              <a:ext cx="1599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70000"/>
                </a:spcBef>
                <a:buFontTx/>
                <a:buChar char=" "/>
              </a:pPr>
              <a:r>
                <a:rPr lang="en-US" altLang="fr-FR" sz="1400" b="1">
                  <a:solidFill>
                    <a:srgbClr val="00279F"/>
                  </a:solidFill>
                </a:rPr>
                <a:t>Calorimeter  </a:t>
              </a:r>
            </a:p>
            <a:p>
              <a:pPr>
                <a:spcBef>
                  <a:spcPct val="0"/>
                </a:spcBef>
                <a:buFontTx/>
                <a:buChar char=" "/>
              </a:pPr>
              <a:r>
                <a:rPr lang="en-US" altLang="fr-FR" sz="1400" b="1">
                  <a:solidFill>
                    <a:srgbClr val="00279F"/>
                  </a:solidFill>
                </a:rPr>
                <a:t>(energy measurement)</a:t>
              </a:r>
            </a:p>
          </p:txBody>
        </p:sp>
        <p:sp>
          <p:nvSpPr>
            <p:cNvPr id="19485" name="Rectangle 27"/>
            <p:cNvSpPr>
              <a:spLocks noChangeArrowheads="1"/>
            </p:cNvSpPr>
            <p:nvPr/>
          </p:nvSpPr>
          <p:spPr bwMode="auto">
            <a:xfrm>
              <a:off x="3152" y="1715"/>
              <a:ext cx="141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solidFill>
                    <a:srgbClr val="00279F"/>
                  </a:solidFill>
                </a:rPr>
                <a:t>Particle Tracking Detectors</a:t>
              </a:r>
            </a:p>
          </p:txBody>
        </p:sp>
        <p:sp>
          <p:nvSpPr>
            <p:cNvPr id="19486" name="Line 28"/>
            <p:cNvSpPr>
              <a:spLocks noChangeShapeType="1"/>
            </p:cNvSpPr>
            <p:nvPr/>
          </p:nvSpPr>
          <p:spPr bwMode="auto">
            <a:xfrm>
              <a:off x="2832" y="1632"/>
              <a:ext cx="362" cy="1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7" name="Line 29"/>
            <p:cNvSpPr>
              <a:spLocks noChangeShapeType="1"/>
            </p:cNvSpPr>
            <p:nvPr/>
          </p:nvSpPr>
          <p:spPr bwMode="auto">
            <a:xfrm flipV="1">
              <a:off x="2880" y="912"/>
              <a:ext cx="284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8" name="Rectangle 30"/>
            <p:cNvSpPr>
              <a:spLocks noChangeArrowheads="1"/>
            </p:cNvSpPr>
            <p:nvPr/>
          </p:nvSpPr>
          <p:spPr bwMode="auto">
            <a:xfrm>
              <a:off x="3152" y="1334"/>
              <a:ext cx="1068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solidFill>
                    <a:srgbClr val="00279F"/>
                  </a:solidFill>
                </a:rPr>
                <a:t>Conversion Foil</a:t>
              </a:r>
            </a:p>
          </p:txBody>
        </p:sp>
        <p:sp>
          <p:nvSpPr>
            <p:cNvPr id="19489" name="Line 31"/>
            <p:cNvSpPr>
              <a:spLocks noChangeShapeType="1"/>
            </p:cNvSpPr>
            <p:nvPr/>
          </p:nvSpPr>
          <p:spPr bwMode="auto">
            <a:xfrm>
              <a:off x="2880" y="1344"/>
              <a:ext cx="305" cy="8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0" name="Line 32"/>
            <p:cNvSpPr>
              <a:spLocks noChangeShapeType="1"/>
            </p:cNvSpPr>
            <p:nvPr/>
          </p:nvSpPr>
          <p:spPr bwMode="auto">
            <a:xfrm>
              <a:off x="2856" y="2423"/>
              <a:ext cx="320" cy="1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1" name="Rectangle 33"/>
            <p:cNvSpPr>
              <a:spLocks noChangeArrowheads="1"/>
            </p:cNvSpPr>
            <p:nvPr/>
          </p:nvSpPr>
          <p:spPr bwMode="auto">
            <a:xfrm>
              <a:off x="3158" y="767"/>
              <a:ext cx="1813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solidFill>
                    <a:srgbClr val="00279F"/>
                  </a:solidFill>
                </a:rPr>
                <a:t>Anticoincidence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solidFill>
                    <a:srgbClr val="00279F"/>
                  </a:solidFill>
                </a:rPr>
                <a:t>Detector (background rejection)</a:t>
              </a:r>
            </a:p>
          </p:txBody>
        </p:sp>
        <p:sp>
          <p:nvSpPr>
            <p:cNvPr id="19492" name="Rectangle 34"/>
            <p:cNvSpPr>
              <a:spLocks noChangeArrowheads="1"/>
            </p:cNvSpPr>
            <p:nvPr/>
          </p:nvSpPr>
          <p:spPr bwMode="auto">
            <a:xfrm>
              <a:off x="1248" y="480"/>
              <a:ext cx="3359" cy="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93" name="Rectangle 35"/>
            <p:cNvSpPr>
              <a:spLocks noChangeArrowheads="1"/>
            </p:cNvSpPr>
            <p:nvPr/>
          </p:nvSpPr>
          <p:spPr bwMode="auto">
            <a:xfrm>
              <a:off x="2640" y="471"/>
              <a:ext cx="1540" cy="210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600" b="1" i="1" dirty="0">
                  <a:solidFill>
                    <a:srgbClr val="00B0F0"/>
                  </a:solidFill>
                  <a:latin typeface="Times New Roman" pitchFamily="18" charset="0"/>
                </a:rPr>
                <a:t>Pair-Conversion Telescope</a:t>
              </a:r>
            </a:p>
          </p:txBody>
        </p:sp>
      </p:grpSp>
      <p:sp>
        <p:nvSpPr>
          <p:cNvPr id="71716" name="Rectangle 36"/>
          <p:cNvSpPr>
            <a:spLocks noGrp="1" noChangeArrowheads="1"/>
          </p:cNvSpPr>
          <p:nvPr>
            <p:ph type="title"/>
          </p:nvPr>
        </p:nvSpPr>
        <p:spPr>
          <a:xfrm>
            <a:off x="44450" y="74613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Fermi Large Area Telescope (LAT)</a:t>
            </a:r>
          </a:p>
        </p:txBody>
      </p:sp>
      <p:sp>
        <p:nvSpPr>
          <p:cNvPr id="19460" name="Rectangle 37"/>
          <p:cNvSpPr>
            <a:spLocks noGrp="1" noChangeArrowheads="1"/>
          </p:cNvSpPr>
          <p:nvPr>
            <p:ph type="body" sz="half" idx="1"/>
          </p:nvPr>
        </p:nvSpPr>
        <p:spPr>
          <a:xfrm>
            <a:off x="479425" y="5229200"/>
            <a:ext cx="8382000" cy="1066800"/>
          </a:xfrm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fr-FR" sz="2400" i="1" dirty="0" smtClean="0">
                <a:latin typeface="Comic Sans MS" pitchFamily="66" charset="0"/>
              </a:rPr>
              <a:t>   </a:t>
            </a:r>
            <a:r>
              <a:rPr lang="en-US" altLang="fr-FR" sz="2400" i="1" dirty="0" smtClean="0"/>
              <a:t>The gamma-ray photons interact with matter and produce an electron-positron pair  photons (“E=mc</a:t>
            </a:r>
            <a:r>
              <a:rPr lang="en-US" altLang="fr-FR" sz="2400" i="1" baseline="30000" dirty="0" smtClean="0"/>
              <a:t>2”</a:t>
            </a:r>
            <a:r>
              <a:rPr lang="en-US" altLang="fr-FR" sz="2400" i="1" dirty="0" smtClean="0"/>
              <a:t>). The LAT is a  detector similar to those used in</a:t>
            </a:r>
            <a:r>
              <a:rPr lang="en-US" altLang="fr-FR" sz="2400" i="1" dirty="0"/>
              <a:t> </a:t>
            </a:r>
            <a:r>
              <a:rPr lang="en-US" altLang="fr-FR" sz="2400" i="1" dirty="0" smtClean="0"/>
              <a:t>particle </a:t>
            </a:r>
            <a:r>
              <a:rPr lang="en-US" altLang="fr-FR" sz="2400" i="1" dirty="0" smtClean="0"/>
              <a:t>physics at CERN. </a:t>
            </a:r>
            <a:endParaRPr lang="en-US" altLang="fr-FR" sz="2400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79388"/>
            <a:ext cx="7820025" cy="6572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Gamma-ray photons detected by the LAT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4288" y="5734050"/>
            <a:ext cx="8763001" cy="685800"/>
          </a:xfrm>
        </p:spPr>
        <p:txBody>
          <a:bodyPr lIns="0" rIns="0"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fr-FR" altLang="fr-FR" sz="1800" i="1" dirty="0" smtClean="0">
                <a:solidFill>
                  <a:srgbClr val="000000"/>
                </a:solidFill>
              </a:rPr>
              <a:t>      </a:t>
            </a:r>
            <a:r>
              <a:rPr lang="fr-FR" altLang="fr-FR" sz="1800" i="1" dirty="0">
                <a:solidFill>
                  <a:srgbClr val="000000"/>
                </a:solidFill>
              </a:rPr>
              <a:t>G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reen crosses show the positions of the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detected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charged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particles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,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blue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lines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represent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the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reconstructed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trajectories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using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the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tracks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and the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yellow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line 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indicates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the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estimated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gamma-ray direction.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Red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crosses show the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energy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deposited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 in the </a:t>
            </a:r>
            <a:r>
              <a:rPr lang="fr-FR" altLang="fr-FR" sz="1800" i="1" dirty="0" err="1" smtClean="0">
                <a:solidFill>
                  <a:srgbClr val="000000"/>
                </a:solidFill>
              </a:rPr>
              <a:t>calorimeter</a:t>
            </a:r>
            <a:r>
              <a:rPr lang="fr-FR" altLang="fr-FR" sz="1800" i="1" dirty="0" smtClean="0">
                <a:solidFill>
                  <a:srgbClr val="000000"/>
                </a:solidFill>
              </a:rPr>
              <a:t>.</a:t>
            </a:r>
            <a:r>
              <a:rPr lang="fr-FR" altLang="fr-FR" sz="1800" i="1" dirty="0" smtClean="0"/>
              <a:t> </a:t>
            </a:r>
            <a:r>
              <a:rPr lang="en-US" altLang="fr-FR" sz="1800" i="1" dirty="0" smtClean="0"/>
              <a:t>	</a:t>
            </a:r>
          </a:p>
        </p:txBody>
      </p:sp>
      <p:pic>
        <p:nvPicPr>
          <p:cNvPr id="20484" name="Picture 4" descr="WiredAnimation-19185"/>
          <p:cNvPicPr>
            <a:picLocks noChangeAspect="1" noChangeArrowheads="1"/>
          </p:cNvPicPr>
          <p:nvPr/>
        </p:nvPicPr>
        <p:blipFill>
          <a:blip r:embed="rId3" cstate="email">
            <a:lum bright="4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162050"/>
            <a:ext cx="3884613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WiredAnimation-7280"/>
          <p:cNvPicPr>
            <a:picLocks noChangeAspect="1" noChangeArrowheads="1"/>
          </p:cNvPicPr>
          <p:nvPr/>
        </p:nvPicPr>
        <p:blipFill>
          <a:blip r:embed="rId4" cstate="email">
            <a:lum bright="4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1152525"/>
            <a:ext cx="38957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WiredAnimation-24601"/>
          <p:cNvPicPr>
            <a:picLocks noChangeAspect="1" noChangeArrowheads="1"/>
          </p:cNvPicPr>
          <p:nvPr/>
        </p:nvPicPr>
        <p:blipFill>
          <a:blip r:embed="rId5" cstate="email">
            <a:lum bright="4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388461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WiredAnimation-1698"/>
          <p:cNvPicPr>
            <a:picLocks noChangeAspect="1" noChangeArrowheads="1"/>
          </p:cNvPicPr>
          <p:nvPr/>
        </p:nvPicPr>
        <p:blipFill>
          <a:blip r:embed="rId6" cstate="email">
            <a:lum bright="4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3895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252413" y="-315913"/>
            <a:ext cx="9577388" cy="7561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98308" name="survey-tipped_30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27644"/>
            <a:ext cx="6516688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8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0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830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slac.stanford.edu/exp/glast/groups/canda/lat_Performance_files/gAeffEnergy_P8R2_SOURCE_V6fb_10MeV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72599"/>
            <a:ext cx="4773168" cy="32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lac.stanford.edu/exp/glast/groups/canda/lat_Performance_files/gAeffTheta_10000_P8R2_SOURCE_V6fb_10MeV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63"/>
            <a:ext cx="4773168" cy="32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8254" y="4216432"/>
            <a:ext cx="91326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Collecting</a:t>
            </a:r>
            <a:r>
              <a:rPr lang="fr-FR" sz="1600" b="1" dirty="0" smtClean="0"/>
              <a:t> area </a:t>
            </a:r>
          </a:p>
          <a:p>
            <a:r>
              <a:rPr lang="fr-FR" sz="1600" dirty="0" smtClean="0"/>
              <a:t>It </a:t>
            </a:r>
            <a:r>
              <a:rPr lang="fr-FR" sz="1600" dirty="0" err="1" smtClean="0"/>
              <a:t>depends</a:t>
            </a:r>
            <a:r>
              <a:rPr lang="fr-FR" sz="1600" dirty="0" smtClean="0"/>
              <a:t> on the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(</a:t>
            </a:r>
            <a:r>
              <a:rPr lang="fr-FR" sz="1600" dirty="0" err="1" smtClean="0"/>
              <a:t>why</a:t>
            </a:r>
            <a:r>
              <a:rPr lang="fr-FR" sz="1600" dirty="0" smtClean="0"/>
              <a:t>?) and the angle </a:t>
            </a:r>
            <a:r>
              <a:rPr lang="fr-FR" sz="1600" dirty="0" err="1" smtClean="0"/>
              <a:t>between</a:t>
            </a:r>
            <a:r>
              <a:rPr lang="fr-FR" sz="1600" dirty="0" smtClean="0"/>
              <a:t> the gamma-ray direction and the detector </a:t>
            </a:r>
          </a:p>
          <a:p>
            <a:r>
              <a:rPr lang="fr-FR" sz="1600" dirty="0" smtClean="0"/>
              <a:t>Axis. If the detector </a:t>
            </a:r>
            <a:r>
              <a:rPr lang="fr-FR" sz="1600" dirty="0" err="1" smtClean="0"/>
              <a:t>was</a:t>
            </a:r>
            <a:r>
              <a:rPr lang="fr-FR" sz="1600" dirty="0" smtClean="0"/>
              <a:t> </a:t>
            </a:r>
            <a:r>
              <a:rPr lang="fr-FR" sz="1600" dirty="0" err="1" smtClean="0"/>
              <a:t>infinitely</a:t>
            </a:r>
            <a:r>
              <a:rPr lang="fr-FR" sz="1600" dirty="0" smtClean="0"/>
              <a:t> </a:t>
            </a:r>
            <a:r>
              <a:rPr lang="fr-FR" sz="1600" dirty="0" err="1" smtClean="0"/>
              <a:t>thin</a:t>
            </a:r>
            <a:r>
              <a:rPr lang="fr-FR" sz="1600" dirty="0" smtClean="0"/>
              <a:t> and </a:t>
            </a:r>
            <a:r>
              <a:rPr lang="fr-FR" sz="1600" dirty="0" err="1" smtClean="0"/>
              <a:t>recorded</a:t>
            </a:r>
            <a:r>
              <a:rPr lang="fr-FR" sz="1600" dirty="0" smtClean="0"/>
              <a:t> all </a:t>
            </a:r>
            <a:r>
              <a:rPr lang="fr-FR" sz="1600" dirty="0" err="1" smtClean="0"/>
              <a:t>particles</a:t>
            </a:r>
            <a:r>
              <a:rPr lang="fr-FR" sz="1600" dirty="0" smtClean="0"/>
              <a:t> </a:t>
            </a:r>
            <a:r>
              <a:rPr lang="fr-FR" sz="1600" dirty="0" err="1" smtClean="0"/>
              <a:t>hitting</a:t>
            </a:r>
            <a:r>
              <a:rPr lang="fr-FR" sz="1600" dirty="0" smtClean="0"/>
              <a:t> </a:t>
            </a:r>
            <a:r>
              <a:rPr lang="fr-FR" sz="1600" dirty="0" err="1" smtClean="0"/>
              <a:t>it</a:t>
            </a:r>
            <a:r>
              <a:rPr lang="fr-FR" sz="1600" dirty="0" smtClean="0"/>
              <a:t>, the </a:t>
            </a:r>
            <a:r>
              <a:rPr lang="fr-FR" sz="1600" dirty="0" err="1" smtClean="0"/>
              <a:t>collecting</a:t>
            </a:r>
            <a:r>
              <a:rPr lang="fr-FR" sz="1600" dirty="0" smtClean="0"/>
              <a:t> </a:t>
            </a:r>
            <a:r>
              <a:rPr lang="fr-FR" sz="1600" dirty="0" smtClean="0"/>
              <a:t>area </a:t>
            </a:r>
            <a:r>
              <a:rPr lang="fr-FR" sz="1600" dirty="0" err="1" smtClean="0"/>
              <a:t>would</a:t>
            </a:r>
            <a:r>
              <a:rPr lang="fr-FR" sz="1600" dirty="0" smtClean="0"/>
              <a:t> </a:t>
            </a:r>
          </a:p>
          <a:p>
            <a:r>
              <a:rPr lang="fr-FR" sz="1600" dirty="0" err="1"/>
              <a:t>s</a:t>
            </a:r>
            <a:r>
              <a:rPr lang="fr-FR" sz="1600" dirty="0" err="1" smtClean="0"/>
              <a:t>cale</a:t>
            </a:r>
            <a:r>
              <a:rPr lang="fr-FR" sz="1600" dirty="0" smtClean="0"/>
              <a:t> as the angle </a:t>
            </a:r>
            <a:r>
              <a:rPr lang="fr-FR" sz="1600" dirty="0" err="1" smtClean="0"/>
              <a:t>cosine</a:t>
            </a:r>
            <a:r>
              <a:rPr lang="fr-FR" sz="1600" dirty="0" smtClean="0"/>
              <a:t>. </a:t>
            </a:r>
          </a:p>
          <a:p>
            <a:endParaRPr lang="fr-FR" sz="1600" b="1" dirty="0"/>
          </a:p>
          <a:p>
            <a:r>
              <a:rPr lang="fr-FR" sz="1600" b="1" dirty="0" err="1" smtClean="0"/>
              <a:t>Angular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resolution</a:t>
            </a:r>
            <a:r>
              <a:rPr lang="fr-FR" sz="1600" b="1" dirty="0" smtClean="0"/>
              <a:t> </a:t>
            </a:r>
            <a:endParaRPr lang="fr-FR" sz="1600" b="1" dirty="0"/>
          </a:p>
          <a:p>
            <a:r>
              <a:rPr lang="fr-FR" sz="1600" dirty="0" smtClean="0"/>
              <a:t>A point source in the </a:t>
            </a:r>
            <a:r>
              <a:rPr lang="fr-FR" sz="1600" dirty="0" err="1" smtClean="0"/>
              <a:t>sky</a:t>
            </a:r>
            <a:r>
              <a:rPr lang="fr-FR" sz="1600" dirty="0" smtClean="0"/>
              <a:t> </a:t>
            </a:r>
            <a:r>
              <a:rPr lang="fr-FR" sz="1600" dirty="0" err="1" smtClean="0"/>
              <a:t>does</a:t>
            </a:r>
            <a:r>
              <a:rPr lang="fr-FR" sz="1600" dirty="0" smtClean="0"/>
              <a:t> not show up as a point in the data, but as more or </a:t>
            </a:r>
            <a:r>
              <a:rPr lang="fr-FR" sz="1600" dirty="0" err="1" smtClean="0"/>
              <a:t>less</a:t>
            </a:r>
            <a:r>
              <a:rPr lang="fr-FR" sz="1600" dirty="0" smtClean="0"/>
              <a:t> </a:t>
            </a:r>
            <a:r>
              <a:rPr lang="fr-FR" sz="1600" dirty="0" err="1" smtClean="0"/>
              <a:t>extended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spots.  The  </a:t>
            </a:r>
            <a:r>
              <a:rPr lang="fr-FR" sz="1600" dirty="0" err="1" smtClean="0"/>
              <a:t>telescope</a:t>
            </a:r>
            <a:r>
              <a:rPr lang="fr-FR" sz="1600" dirty="0" smtClean="0"/>
              <a:t> has a </a:t>
            </a:r>
            <a:r>
              <a:rPr lang="fr-FR" sz="1600" dirty="0" err="1" smtClean="0"/>
              <a:t>limited</a:t>
            </a:r>
            <a:r>
              <a:rPr lang="fr-FR" sz="1600" dirty="0" smtClean="0"/>
              <a:t> </a:t>
            </a:r>
            <a:r>
              <a:rPr lang="fr-FR" sz="1600" dirty="0" err="1" smtClean="0"/>
              <a:t>precision</a:t>
            </a:r>
            <a:r>
              <a:rPr lang="fr-FR" sz="1600" dirty="0" smtClean="0"/>
              <a:t>  </a:t>
            </a:r>
            <a:r>
              <a:rPr lang="fr-FR" sz="1600" dirty="0" err="1" smtClean="0"/>
              <a:t>when</a:t>
            </a:r>
            <a:r>
              <a:rPr lang="fr-FR" sz="1600" dirty="0" smtClean="0"/>
              <a:t> </a:t>
            </a:r>
            <a:r>
              <a:rPr lang="fr-FR" sz="1600" dirty="0" err="1" smtClean="0"/>
              <a:t>measuring</a:t>
            </a:r>
            <a:r>
              <a:rPr lang="fr-FR" sz="1600" dirty="0" smtClean="0"/>
              <a:t> the photon </a:t>
            </a:r>
            <a:r>
              <a:rPr lang="fr-FR" sz="1600" dirty="0" err="1" smtClean="0"/>
              <a:t>arrival</a:t>
            </a:r>
            <a:r>
              <a:rPr lang="fr-FR" sz="1600" dirty="0" smtClean="0"/>
              <a:t> direction </a:t>
            </a:r>
          </a:p>
          <a:p>
            <a:r>
              <a:rPr lang="fr-FR" sz="1600" dirty="0" smtClean="0"/>
              <a:t>(« </a:t>
            </a:r>
            <a:r>
              <a:rPr lang="fr-FR" sz="1600" dirty="0" err="1" smtClean="0"/>
              <a:t>angular</a:t>
            </a:r>
            <a:r>
              <a:rPr lang="fr-FR" sz="1600" dirty="0" smtClean="0"/>
              <a:t>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»).</a:t>
            </a:r>
            <a:r>
              <a:rPr lang="fr-FR" sz="1600" dirty="0"/>
              <a:t> </a:t>
            </a:r>
            <a:r>
              <a:rPr lang="fr-FR" sz="1600" dirty="0" smtClean="0"/>
              <a:t>This </a:t>
            </a:r>
            <a:r>
              <a:rPr lang="fr-FR" sz="1600" dirty="0" err="1" smtClean="0"/>
              <a:t>precision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about 1 </a:t>
            </a:r>
            <a:r>
              <a:rPr lang="fr-FR" sz="1600" dirty="0" err="1" smtClean="0"/>
              <a:t>degree</a:t>
            </a:r>
            <a:r>
              <a:rPr lang="fr-FR" sz="1600" dirty="0" smtClean="0"/>
              <a:t> for a 100 MeV photon but </a:t>
            </a:r>
            <a:r>
              <a:rPr lang="fr-FR" sz="1600" dirty="0" err="1" smtClean="0"/>
              <a:t>improves</a:t>
            </a:r>
            <a:r>
              <a:rPr lang="fr-FR" sz="1600" dirty="0" smtClean="0"/>
              <a:t> </a:t>
            </a:r>
            <a:r>
              <a:rPr lang="fr-FR" sz="1600" dirty="0" err="1" smtClean="0"/>
              <a:t>at</a:t>
            </a:r>
            <a:r>
              <a:rPr lang="fr-FR" sz="1600" dirty="0" smtClean="0"/>
              <a:t> </a:t>
            </a:r>
          </a:p>
          <a:p>
            <a:r>
              <a:rPr lang="fr-FR" sz="1600" dirty="0" err="1" smtClean="0"/>
              <a:t>higher</a:t>
            </a:r>
            <a:r>
              <a:rPr lang="fr-FR" sz="1600" dirty="0" smtClean="0"/>
              <a:t> </a:t>
            </a:r>
            <a:r>
              <a:rPr lang="fr-FR" sz="1600" dirty="0" err="1" smtClean="0"/>
              <a:t>energies</a:t>
            </a:r>
            <a:r>
              <a:rPr lang="fr-FR" sz="1600" dirty="0" smtClean="0"/>
              <a:t>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" y="981063"/>
            <a:ext cx="4656723" cy="315800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4213" y="179388"/>
            <a:ext cx="78200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fr-FR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 </a:t>
            </a:r>
            <a:r>
              <a:rPr lang="en-US" altLang="fr-FR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performance</a:t>
            </a:r>
            <a:endParaRPr lang="en-US" altLang="fr-FR" sz="2400" b="1" kern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9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1268760"/>
            <a:ext cx="8036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Goal:  </a:t>
            </a:r>
            <a:r>
              <a:rPr lang="en-US" dirty="0"/>
              <a:t>After a quick training, try to tell from the event displays whether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primary particles are most likely photons or charged cosmic </a:t>
            </a:r>
            <a:r>
              <a:rPr lang="en-US" dirty="0" smtClean="0"/>
              <a:t>rays.  </a:t>
            </a:r>
          </a:p>
          <a:p>
            <a:r>
              <a:rPr lang="en-US" dirty="0" smtClean="0"/>
              <a:t>Guess the energy: </a:t>
            </a:r>
            <a:r>
              <a:rPr lang="en-US" dirty="0"/>
              <a:t>l</a:t>
            </a:r>
            <a:r>
              <a:rPr lang="en-US" dirty="0" smtClean="0"/>
              <a:t>ow, medium, high?</a:t>
            </a:r>
          </a:p>
          <a:p>
            <a:r>
              <a:rPr lang="en-US" dirty="0" smtClean="0"/>
              <a:t>( Do it for 20 events. What is your score?)</a:t>
            </a:r>
            <a:endParaRPr lang="fr-FR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4213" y="179388"/>
            <a:ext cx="78200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fr-FR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Background </a:t>
            </a:r>
            <a:r>
              <a:rPr lang="en-US" altLang="fr-FR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rejection</a:t>
            </a:r>
            <a:endParaRPr lang="en-US" altLang="fr-FR" sz="2400" b="1" kern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7" descr="WiredAnimation-1698"/>
          <p:cNvPicPr>
            <a:picLocks noChangeAspect="1" noChangeArrowheads="1"/>
          </p:cNvPicPr>
          <p:nvPr/>
        </p:nvPicPr>
        <p:blipFill>
          <a:blip r:embed="rId2" cstate="email">
            <a:lum bright="4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89" y="2582317"/>
            <a:ext cx="6410672" cy="351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2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1778" r="5162" b="6963"/>
          <a:stretch>
            <a:fillRect/>
          </a:stretch>
        </p:blipFill>
        <p:spPr bwMode="auto">
          <a:xfrm>
            <a:off x="107950" y="981075"/>
            <a:ext cx="9001125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979613" y="1889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763688" y="183625"/>
            <a:ext cx="72002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Public </a:t>
            </a:r>
            <a:r>
              <a:rPr lang="fr-FR" alt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NASA’s</a:t>
            </a:r>
            <a:r>
              <a:rPr lang="fr-FR" alt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Fermi-LAT data server</a:t>
            </a:r>
            <a:endParaRPr lang="fr-FR" alt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Fermi-LAT data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17573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Explore a </a:t>
            </a:r>
            <a:r>
              <a:rPr lang="fr-FR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weekly</a:t>
            </a: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 data file </a:t>
            </a:r>
            <a:r>
              <a:rPr lang="fr-FR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with</a:t>
            </a: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 the command </a:t>
            </a:r>
            <a:r>
              <a:rPr lang="fr-FR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fv</a:t>
            </a: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 (</a:t>
            </a:r>
            <a:r>
              <a:rPr lang="fr-FR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fits</a:t>
            </a: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fr-FR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viewer</a:t>
            </a: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)</a:t>
            </a:r>
            <a:endParaRPr lang="en-GB" altLang="fr-FR" sz="2400" dirty="0" smtClean="0">
              <a:solidFill>
                <a:srgbClr val="0033CC"/>
              </a:solidFill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"/>
            </a:pPr>
            <a:r>
              <a:rPr lang="en-GB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fv</a:t>
            </a:r>
            <a:r>
              <a:rPr lang="en-GB" altLang="fr-FR" sz="2400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GB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fits_file</a:t>
            </a:r>
            <a:r>
              <a:rPr lang="en-GB" altLang="fr-FR" sz="2400" dirty="0" smtClean="0">
                <a:solidFill>
                  <a:srgbClr val="0033CC"/>
                </a:solidFill>
                <a:cs typeface="Times New Roman" pitchFamily="18" charset="0"/>
              </a:rPr>
              <a:t>/lat_photon_weekly_w074_p302_v001_filt.fits</a:t>
            </a:r>
            <a:endParaRPr lang="fr-FR" altLang="fr-FR" sz="2400" dirty="0" smtClean="0">
              <a:solidFill>
                <a:srgbClr val="0033CC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1" t="9651" r="20441" b="68533"/>
          <a:stretch>
            <a:fillRect/>
          </a:stretch>
        </p:blipFill>
        <p:spPr bwMode="auto">
          <a:xfrm>
            <a:off x="3132138" y="2276475"/>
            <a:ext cx="50212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9651" r="72649" b="34889"/>
          <a:stretch>
            <a:fillRect/>
          </a:stretch>
        </p:blipFill>
        <p:spPr bwMode="auto">
          <a:xfrm>
            <a:off x="2051050" y="2276475"/>
            <a:ext cx="1081088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5" t="29066" r="21265" b="9415"/>
          <a:stretch>
            <a:fillRect/>
          </a:stretch>
        </p:blipFill>
        <p:spPr bwMode="auto">
          <a:xfrm>
            <a:off x="3132138" y="3573463"/>
            <a:ext cx="55435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</a:t>
            </a:r>
            <a:r>
              <a:rPr lang="fr-FR" alt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holes</a:t>
            </a:r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fr-FR" altLang="fr-F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Universe</a:t>
            </a:r>
            <a:endParaRPr lang="fr-FR" alt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ZoneTexte 3"/>
          <p:cNvSpPr txBox="1">
            <a:spLocks noChangeArrowheads="1"/>
          </p:cNvSpPr>
          <p:nvPr/>
        </p:nvSpPr>
        <p:spPr bwMode="auto">
          <a:xfrm>
            <a:off x="251520" y="3973513"/>
            <a:ext cx="779412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2400" b="1" dirty="0" smtClean="0"/>
              <a:t>Introduction to black </a:t>
            </a:r>
            <a:r>
              <a:rPr lang="fr-FR" altLang="fr-FR" sz="2400" b="1" dirty="0" err="1" smtClean="0"/>
              <a:t>holes</a:t>
            </a:r>
            <a:endParaRPr lang="fr-FR" altLang="fr-FR" sz="2400" b="1" dirty="0"/>
          </a:p>
          <a:p>
            <a:pPr eaLnBrk="1" hangingPunct="1">
              <a:spcBef>
                <a:spcPct val="0"/>
              </a:spcBef>
            </a:pPr>
            <a:endParaRPr lang="fr-FR" altLang="fr-FR" sz="2400" b="1" dirty="0"/>
          </a:p>
          <a:p>
            <a:pPr eaLnBrk="1" hangingPunct="1">
              <a:spcBef>
                <a:spcPct val="0"/>
              </a:spcBef>
            </a:pPr>
            <a:r>
              <a:rPr lang="fr-FR" altLang="fr-FR" sz="2400" b="1" dirty="0" smtClean="0"/>
              <a:t>The black </a:t>
            </a:r>
            <a:r>
              <a:rPr lang="fr-FR" altLang="fr-FR" sz="2400" b="1" dirty="0" err="1" smtClean="0"/>
              <a:t>holes</a:t>
            </a:r>
            <a:r>
              <a:rPr lang="fr-FR" altLang="fr-FR" sz="2400" b="1" dirty="0" smtClean="0"/>
              <a:t> </a:t>
            </a:r>
            <a:r>
              <a:rPr lang="fr-FR" altLang="fr-FR" sz="2400" b="1" dirty="0" err="1" smtClean="0"/>
              <a:t>at</a:t>
            </a:r>
            <a:r>
              <a:rPr lang="fr-FR" altLang="fr-FR" sz="2400" b="1" dirty="0" smtClean="0"/>
              <a:t> </a:t>
            </a:r>
            <a:r>
              <a:rPr lang="fr-FR" altLang="fr-FR" sz="2400" b="1" dirty="0" err="1" smtClean="0"/>
              <a:t>play</a:t>
            </a:r>
            <a:r>
              <a:rPr lang="fr-FR" altLang="fr-FR" sz="2400" b="1" dirty="0" smtClean="0"/>
              <a:t>:  the active </a:t>
            </a:r>
            <a:r>
              <a:rPr lang="fr-FR" altLang="fr-FR" sz="2400" b="1" dirty="0" err="1" smtClean="0"/>
              <a:t>galactic</a:t>
            </a:r>
            <a:r>
              <a:rPr lang="fr-FR" altLang="fr-FR" sz="2400" b="1" dirty="0" smtClean="0"/>
              <a:t> </a:t>
            </a:r>
            <a:r>
              <a:rPr lang="fr-FR" altLang="fr-FR" sz="2400" b="1" dirty="0" err="1" smtClean="0"/>
              <a:t>nuclei</a:t>
            </a:r>
            <a:endParaRPr lang="fr-FR" altLang="fr-FR" sz="2400" b="1" dirty="0" smtClean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fr-FR" altLang="fr-FR" sz="2400" b="1" dirty="0"/>
              <a:t> </a:t>
            </a:r>
            <a:r>
              <a:rPr lang="fr-FR" altLang="fr-FR" sz="2400" b="1" dirty="0" smtClean="0"/>
              <a:t>   and </a:t>
            </a:r>
            <a:r>
              <a:rPr lang="fr-FR" altLang="fr-FR" sz="2400" b="1" dirty="0" err="1" smtClean="0"/>
              <a:t>blazars</a:t>
            </a:r>
            <a:endParaRPr lang="fr-FR" altLang="fr-FR" sz="2400" b="1" dirty="0"/>
          </a:p>
          <a:p>
            <a:pPr eaLnBrk="1" hangingPunct="1">
              <a:spcBef>
                <a:spcPct val="0"/>
              </a:spcBef>
            </a:pPr>
            <a:endParaRPr lang="fr-FR" altLang="fr-FR" sz="2400" b="1" dirty="0"/>
          </a:p>
          <a:p>
            <a:pPr eaLnBrk="1" hangingPunct="1">
              <a:spcBef>
                <a:spcPct val="0"/>
              </a:spcBef>
            </a:pPr>
            <a:r>
              <a:rPr lang="fr-FR" altLang="fr-FR" sz="2400" b="1" dirty="0" smtClean="0"/>
              <a:t>The </a:t>
            </a:r>
            <a:r>
              <a:rPr lang="fr-FR" altLang="fr-FR" sz="2400" b="1" dirty="0" err="1" smtClean="0"/>
              <a:t>birth</a:t>
            </a:r>
            <a:r>
              <a:rPr lang="fr-FR" altLang="fr-FR" sz="2400" b="1" dirty="0" smtClean="0"/>
              <a:t> of a black </a:t>
            </a:r>
            <a:r>
              <a:rPr lang="fr-FR" altLang="fr-FR" sz="2400" b="1" dirty="0" err="1" smtClean="0"/>
              <a:t>hole</a:t>
            </a:r>
            <a:r>
              <a:rPr lang="fr-FR" altLang="fr-FR" sz="2400" b="1" dirty="0" smtClean="0"/>
              <a:t>: a gamma-ray </a:t>
            </a:r>
            <a:r>
              <a:rPr lang="fr-FR" altLang="fr-FR" sz="2400" b="1" dirty="0" err="1" smtClean="0"/>
              <a:t>burst</a:t>
            </a:r>
            <a:endParaRPr lang="fr-FR" altLang="fr-FR" sz="2400" b="1" dirty="0"/>
          </a:p>
        </p:txBody>
      </p:sp>
      <p:pic>
        <p:nvPicPr>
          <p:cNvPr id="3076" name="Picture 12" descr="trou-noi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8" y="981096"/>
            <a:ext cx="4029456" cy="263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20"/>
          <p:cNvGrpSpPr>
            <a:grpSpLocks/>
          </p:cNvGrpSpPr>
          <p:nvPr/>
        </p:nvGrpSpPr>
        <p:grpSpPr bwMode="auto">
          <a:xfrm>
            <a:off x="4810936" y="1052736"/>
            <a:ext cx="3312056" cy="2639544"/>
            <a:chOff x="1961" y="2840"/>
            <a:chExt cx="1301" cy="1256"/>
          </a:xfrm>
        </p:grpSpPr>
        <p:pic>
          <p:nvPicPr>
            <p:cNvPr id="3078" name="Picture 16" descr="boo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07"/>
            <a:stretch>
              <a:fillRect/>
            </a:stretch>
          </p:blipFill>
          <p:spPr bwMode="auto">
            <a:xfrm>
              <a:off x="1961" y="2840"/>
              <a:ext cx="1301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9" name="Rectangle 17"/>
            <p:cNvSpPr>
              <a:spLocks noChangeArrowheads="1"/>
            </p:cNvSpPr>
            <p:nvPr/>
          </p:nvSpPr>
          <p:spPr bwMode="auto">
            <a:xfrm>
              <a:off x="1972" y="3876"/>
              <a:ext cx="821" cy="20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" y="1143000"/>
            <a:ext cx="9144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5715000"/>
            <a:ext cx="9054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diffuse background </a:t>
            </a:r>
            <a:r>
              <a:rPr lang="fr-FR" dirty="0" err="1" smtClean="0"/>
              <a:t>is</a:t>
            </a:r>
            <a:r>
              <a:rPr lang="fr-FR" dirty="0"/>
              <a:t> </a:t>
            </a:r>
            <a:r>
              <a:rPr lang="fr-FR" dirty="0" smtClean="0"/>
              <a:t>made of photons </a:t>
            </a:r>
            <a:r>
              <a:rPr lang="fr-FR" dirty="0" err="1" smtClean="0"/>
              <a:t>coming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interaction of </a:t>
            </a:r>
            <a:r>
              <a:rPr lang="fr-FR" dirty="0" err="1" smtClean="0"/>
              <a:t>cosmic</a:t>
            </a:r>
            <a:r>
              <a:rPr lang="fr-FR" dirty="0" smtClean="0"/>
              <a:t> rays </a:t>
            </a:r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(</a:t>
            </a:r>
            <a:r>
              <a:rPr lang="fr-FR" dirty="0" err="1" smtClean="0"/>
              <a:t>dust</a:t>
            </a:r>
            <a:r>
              <a:rPr lang="fr-FR" dirty="0" smtClean="0"/>
              <a:t>, </a:t>
            </a:r>
            <a:r>
              <a:rPr lang="fr-FR" dirty="0" err="1" smtClean="0"/>
              <a:t>gas</a:t>
            </a:r>
            <a:r>
              <a:rPr lang="fr-FR" dirty="0" smtClean="0"/>
              <a:t>) </a:t>
            </a:r>
            <a:r>
              <a:rPr lang="fr-FR" dirty="0" err="1" smtClean="0"/>
              <a:t>present</a:t>
            </a:r>
            <a:r>
              <a:rPr lang="fr-FR" dirty="0" smtClean="0"/>
              <a:t> in the </a:t>
            </a:r>
            <a:r>
              <a:rPr lang="fr-FR" dirty="0" err="1" smtClean="0"/>
              <a:t>Milky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. Point sources are </a:t>
            </a:r>
            <a:r>
              <a:rPr lang="fr-FR" dirty="0" err="1" smtClean="0"/>
              <a:t>also</a:t>
            </a:r>
            <a:r>
              <a:rPr lang="fr-FR" dirty="0" smtClean="0"/>
              <a:t> visible.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43808" y="260648"/>
            <a:ext cx="4140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lang="fr-FR" altLang="fr-FR" sz="28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sky</a:t>
            </a:r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altLang="fr-FR" sz="28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seen</a:t>
            </a:r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by Fermi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83568" y="908720"/>
            <a:ext cx="569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Sky</a:t>
            </a:r>
            <a:r>
              <a:rPr lang="fr-FR" dirty="0" smtClean="0"/>
              <a:t> </a:t>
            </a:r>
            <a:r>
              <a:rPr lang="fr-FR" dirty="0" err="1" smtClean="0"/>
              <a:t>map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 E&gt;1 </a:t>
            </a:r>
            <a:r>
              <a:rPr lang="fr-FR" dirty="0" err="1" smtClean="0"/>
              <a:t>GeV</a:t>
            </a:r>
            <a:r>
              <a:rPr lang="fr-FR" dirty="0" smtClean="0"/>
              <a:t> photons </a:t>
            </a:r>
            <a:r>
              <a:rPr lang="fr-FR" dirty="0" err="1" smtClean="0"/>
              <a:t>collected</a:t>
            </a:r>
            <a:r>
              <a:rPr lang="fr-FR" dirty="0" smtClean="0"/>
              <a:t> in 4 </a:t>
            </a:r>
            <a:r>
              <a:rPr lang="fr-FR" dirty="0" err="1" smtClean="0"/>
              <a:t>years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23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Create</a:t>
            </a:r>
            <a:r>
              <a:rPr lang="fr-FR" alt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 </a:t>
            </a:r>
            <a:r>
              <a:rPr lang="fr-FR" alt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sky</a:t>
            </a:r>
            <a:r>
              <a:rPr lang="fr-FR" alt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alt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map</a:t>
            </a:r>
            <a:r>
              <a:rPr lang="fr-FR" alt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908720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dirty="0" smtClean="0">
                <a:solidFill>
                  <a:srgbClr val="0033CC"/>
                </a:solidFill>
              </a:rPr>
              <a:t>&gt; </a:t>
            </a:r>
            <a:r>
              <a:rPr lang="fr-FR" altLang="fr-FR" dirty="0" err="1" smtClean="0">
                <a:solidFill>
                  <a:srgbClr val="0033CC"/>
                </a:solidFill>
              </a:rPr>
              <a:t>create_map</a:t>
            </a:r>
            <a:r>
              <a:rPr lang="fr-FR" altLang="fr-FR" dirty="0" smtClean="0">
                <a:solidFill>
                  <a:srgbClr val="0033CC"/>
                </a:solidFill>
              </a:rPr>
              <a:t>  #</a:t>
            </a:r>
            <a:r>
              <a:rPr lang="fr-FR" altLang="fr-FR" dirty="0" err="1" smtClean="0">
                <a:solidFill>
                  <a:srgbClr val="0033CC"/>
                </a:solidFill>
              </a:rPr>
              <a:t>week</a:t>
            </a:r>
            <a:r>
              <a:rPr lang="fr-FR" altLang="fr-FR" dirty="0" smtClean="0">
                <a:solidFill>
                  <a:srgbClr val="0033CC"/>
                </a:solidFill>
              </a:rPr>
              <a:t> (option)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altLang="fr-FR" dirty="0" smtClean="0">
                <a:solidFill>
                  <a:srgbClr val="0033CC"/>
                </a:solidFill>
              </a:rPr>
              <a:t>option= </a:t>
            </a:r>
            <a:r>
              <a:rPr lang="fr-FR" altLang="fr-FR" dirty="0" err="1" smtClean="0">
                <a:solidFill>
                  <a:srgbClr val="0033CC"/>
                </a:solidFill>
              </a:rPr>
              <a:t>cel</a:t>
            </a:r>
            <a:r>
              <a:rPr lang="fr-FR" altLang="fr-FR" dirty="0" smtClean="0">
                <a:solidFill>
                  <a:srgbClr val="0033CC"/>
                </a:solidFill>
              </a:rPr>
              <a:t>, gal, ait</a:t>
            </a:r>
            <a:r>
              <a:rPr lang="fr-FR" altLang="fr-FR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altLang="fr-FR" sz="2400" dirty="0" smtClean="0">
                <a:solidFill>
                  <a:srgbClr val="0033CC"/>
                </a:solidFill>
              </a:rPr>
              <a:t>Ex: </a:t>
            </a:r>
            <a:r>
              <a:rPr lang="fr-FR" altLang="fr-FR" sz="2400" dirty="0" err="1" smtClean="0">
                <a:solidFill>
                  <a:srgbClr val="0033CC"/>
                </a:solidFill>
              </a:rPr>
              <a:t>create_map</a:t>
            </a:r>
            <a:r>
              <a:rPr lang="fr-FR" altLang="fr-FR" sz="2400" dirty="0" smtClean="0">
                <a:solidFill>
                  <a:srgbClr val="0033CC"/>
                </a:solidFill>
              </a:rPr>
              <a:t> 129 ait</a:t>
            </a:r>
          </a:p>
        </p:txBody>
      </p:sp>
      <p:pic>
        <p:nvPicPr>
          <p:cNvPr id="25604" name="Picture 10" descr="3C454_1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68008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17493"/>
            <a:ext cx="8435280" cy="4525963"/>
          </a:xfrm>
        </p:spPr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brightest</a:t>
            </a:r>
            <a:r>
              <a:rPr lang="fr-FR" dirty="0" smtClean="0"/>
              <a:t> active </a:t>
            </a:r>
            <a:r>
              <a:rPr lang="fr-FR" dirty="0" err="1" smtClean="0"/>
              <a:t>galactic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(</a:t>
            </a:r>
            <a:r>
              <a:rPr lang="fr-FR" dirty="0" err="1" smtClean="0"/>
              <a:t>blazar</a:t>
            </a:r>
            <a:r>
              <a:rPr lang="fr-FR" dirty="0" smtClean="0"/>
              <a:t>) </a:t>
            </a:r>
            <a:r>
              <a:rPr lang="fr-FR" dirty="0" err="1" smtClean="0"/>
              <a:t>detected</a:t>
            </a:r>
            <a:r>
              <a:rPr lang="fr-FR" dirty="0" smtClean="0"/>
              <a:t> by le LAT,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spectacular</a:t>
            </a:r>
            <a:r>
              <a:rPr lang="fr-FR" dirty="0" smtClean="0"/>
              <a:t> </a:t>
            </a:r>
            <a:r>
              <a:rPr lang="fr-FR" dirty="0" err="1" smtClean="0"/>
              <a:t>outbursts</a:t>
            </a:r>
            <a:r>
              <a:rPr lang="fr-FR" dirty="0" smtClean="0"/>
              <a:t>.</a:t>
            </a:r>
          </a:p>
          <a:p>
            <a:r>
              <a:rPr lang="fr-FR" dirty="0" smtClean="0"/>
              <a:t>It hosts a 4-billion </a:t>
            </a:r>
            <a:r>
              <a:rPr lang="fr-FR" dirty="0" err="1" smtClean="0"/>
              <a:t>solar</a:t>
            </a:r>
            <a:r>
              <a:rPr lang="fr-FR" dirty="0" smtClean="0"/>
              <a:t> mass black </a:t>
            </a:r>
            <a:r>
              <a:rPr lang="fr-FR" dirty="0" err="1" smtClean="0"/>
              <a:t>hole</a:t>
            </a:r>
            <a:r>
              <a:rPr lang="fr-FR" dirty="0" smtClean="0"/>
              <a:t>.</a:t>
            </a:r>
          </a:p>
          <a:p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located</a:t>
            </a:r>
            <a:r>
              <a:rPr lang="fr-FR" dirty="0" smtClean="0"/>
              <a:t>  7.2 billion light </a:t>
            </a:r>
            <a:r>
              <a:rPr lang="fr-FR" dirty="0" err="1" smtClean="0"/>
              <a:t>year</a:t>
            </a:r>
            <a:r>
              <a:rPr lang="fr-FR" dirty="0" smtClean="0"/>
              <a:t> </a:t>
            </a:r>
            <a:r>
              <a:rPr lang="fr-FR" dirty="0" err="1" smtClean="0"/>
              <a:t>away</a:t>
            </a:r>
            <a:r>
              <a:rPr lang="fr-FR" dirty="0" smtClean="0"/>
              <a:t>. </a:t>
            </a:r>
          </a:p>
          <a:p>
            <a:pPr marL="0" indent="0">
              <a:buNone/>
            </a:pPr>
            <a:r>
              <a:rPr lang="fr-FR" sz="2800" dirty="0" smtClean="0"/>
              <a:t>(</a:t>
            </a:r>
            <a:r>
              <a:rPr lang="fr-FR" sz="2800" dirty="0" err="1" smtClean="0"/>
              <a:t>redshift</a:t>
            </a:r>
            <a:r>
              <a:rPr lang="fr-FR" sz="2800" dirty="0" smtClean="0"/>
              <a:t>=0.859).</a:t>
            </a:r>
          </a:p>
          <a:p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coordinates</a:t>
            </a:r>
            <a:r>
              <a:rPr lang="fr-FR" dirty="0" smtClean="0"/>
              <a:t> are: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</a:t>
            </a:r>
            <a:r>
              <a:rPr lang="fr-FR" sz="2800" dirty="0" smtClean="0"/>
              <a:t>(RA, DEC)=(343.5°,16.15°) </a:t>
            </a:r>
            <a:endParaRPr lang="fr-FR" sz="2800" dirty="0"/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403648" y="885"/>
            <a:ext cx="6408712" cy="8640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altLang="fr-FR" sz="32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blazar</a:t>
            </a:r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3C 454.3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43" y="4365104"/>
            <a:ext cx="2766708" cy="240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4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14185" r="20318" b="5815"/>
          <a:stretch/>
        </p:blipFill>
        <p:spPr bwMode="auto">
          <a:xfrm>
            <a:off x="1043608" y="1124744"/>
            <a:ext cx="7280143" cy="549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" y="498626"/>
            <a:ext cx="4736187" cy="618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3" t="50360" r="6975" b="10174"/>
          <a:stretch/>
        </p:blipFill>
        <p:spPr bwMode="auto">
          <a:xfrm>
            <a:off x="4772390" y="3890745"/>
            <a:ext cx="4258660" cy="211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72390" y="3899644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week</a:t>
            </a:r>
            <a:r>
              <a:rPr lang="fr-FR" sz="1400" b="1" dirty="0" smtClean="0">
                <a:solidFill>
                  <a:schemeClr val="bg1"/>
                </a:solidFill>
              </a:rPr>
              <a:t> 74</a:t>
            </a:r>
            <a:endParaRPr lang="fr-FR" sz="1400" b="1" dirty="0">
              <a:solidFill>
                <a:schemeClr val="bg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763231" y="1096919"/>
            <a:ext cx="4258660" cy="2115999"/>
            <a:chOff x="4763231" y="1096919"/>
            <a:chExt cx="4258660" cy="2115999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49" t="52405" r="12274" b="8038"/>
            <a:stretch/>
          </p:blipFill>
          <p:spPr bwMode="auto">
            <a:xfrm>
              <a:off x="4763706" y="1096919"/>
              <a:ext cx="4258185" cy="2115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4763231" y="1124744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bg1"/>
                  </a:solidFill>
                </a:rPr>
                <a:t>week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 78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6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0" t="50056" r="12417" b="9463"/>
          <a:stretch/>
        </p:blipFill>
        <p:spPr bwMode="auto">
          <a:xfrm>
            <a:off x="5153674" y="4741795"/>
            <a:ext cx="3882822" cy="197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089" y="853365"/>
            <a:ext cx="914865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Different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</a:t>
            </a:r>
            <a:r>
              <a:rPr lang="fr-FR" dirty="0" err="1" smtClean="0"/>
              <a:t>characterize</a:t>
            </a:r>
            <a:r>
              <a:rPr lang="fr-FR" dirty="0" smtClean="0"/>
              <a:t> a </a:t>
            </a:r>
            <a:r>
              <a:rPr lang="fr-FR" dirty="0" err="1" smtClean="0"/>
              <a:t>celestial</a:t>
            </a:r>
            <a:r>
              <a:rPr lang="fr-FR" dirty="0" smtClean="0"/>
              <a:t>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emitting</a:t>
            </a:r>
            <a:r>
              <a:rPr lang="fr-FR" dirty="0" smtClean="0"/>
              <a:t> radiations: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sky</a:t>
            </a:r>
            <a:r>
              <a:rPr lang="fr-FR" dirty="0" smtClean="0"/>
              <a:t> </a:t>
            </a:r>
            <a:r>
              <a:rPr lang="fr-FR" b="1" dirty="0" smtClean="0"/>
              <a:t>position</a:t>
            </a:r>
            <a:r>
              <a:rPr lang="fr-FR" dirty="0" smtClean="0"/>
              <a:t> (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coordinates</a:t>
            </a:r>
            <a:r>
              <a:rPr lang="fr-FR" dirty="0" smtClean="0"/>
              <a:t>, </a:t>
            </a:r>
            <a:r>
              <a:rPr lang="fr-FR" dirty="0" err="1" smtClean="0"/>
              <a:t>which</a:t>
            </a:r>
            <a:r>
              <a:rPr lang="fr-FR" dirty="0" smtClean="0"/>
              <a:t> are angles </a:t>
            </a:r>
            <a:r>
              <a:rPr lang="fr-FR" dirty="0" err="1" smtClean="0"/>
              <a:t>similar</a:t>
            </a:r>
            <a:r>
              <a:rPr lang="fr-FR" dirty="0" smtClean="0"/>
              <a:t> to the longitude and </a:t>
            </a:r>
          </a:p>
          <a:p>
            <a:r>
              <a:rPr lang="fr-FR" dirty="0" smtClean="0"/>
              <a:t>latitude on </a:t>
            </a:r>
            <a:r>
              <a:rPr lang="fr-FR" dirty="0" err="1" smtClean="0"/>
              <a:t>Earth</a:t>
            </a:r>
            <a:r>
              <a:rPr lang="fr-FR" dirty="0" smtClean="0"/>
              <a:t>).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b="1" dirty="0" smtClean="0"/>
              <a:t>flux</a:t>
            </a:r>
            <a:r>
              <a:rPr lang="fr-FR" dirty="0" smtClean="0"/>
              <a:t> (</a:t>
            </a:r>
            <a:r>
              <a:rPr lang="fr-FR" dirty="0" err="1" smtClean="0"/>
              <a:t>possibly</a:t>
            </a:r>
            <a:r>
              <a:rPr lang="fr-FR" dirty="0" smtClean="0"/>
              <a:t> variable in time): </a:t>
            </a:r>
            <a:r>
              <a:rPr lang="fr-FR" dirty="0" smtClean="0"/>
              <a:t>photon/cm</a:t>
            </a:r>
            <a:r>
              <a:rPr lang="fr-FR" baseline="30000" dirty="0" smtClean="0"/>
              <a:t>2</a:t>
            </a:r>
            <a:r>
              <a:rPr lang="fr-FR" dirty="0" smtClean="0"/>
              <a:t>/s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000000"/>
                </a:solidFill>
              </a:rPr>
              <a:t>«flux</a:t>
            </a:r>
            <a:r>
              <a:rPr lang="fr-FR" b="1" dirty="0">
                <a:solidFill>
                  <a:srgbClr val="000000"/>
                </a:solidFill>
              </a:rPr>
              <a:t> </a:t>
            </a:r>
            <a:r>
              <a:rPr lang="fr-FR" b="1" dirty="0" err="1" smtClean="0">
                <a:solidFill>
                  <a:srgbClr val="000000"/>
                </a:solidFill>
              </a:rPr>
              <a:t>density</a:t>
            </a:r>
            <a:r>
              <a:rPr lang="fr-FR" b="1" dirty="0" smtClean="0">
                <a:solidFill>
                  <a:srgbClr val="000000"/>
                </a:solidFill>
              </a:rPr>
              <a:t>» </a:t>
            </a:r>
            <a:r>
              <a:rPr lang="fr-FR" dirty="0" err="1" smtClean="0">
                <a:solidFill>
                  <a:srgbClr val="000000"/>
                </a:solidFill>
              </a:rPr>
              <a:t>also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called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b="1" dirty="0" smtClean="0"/>
              <a:t>« </a:t>
            </a:r>
            <a:r>
              <a:rPr lang="fr-FR" b="1" dirty="0" err="1" smtClean="0"/>
              <a:t>spectrum</a:t>
            </a:r>
            <a:r>
              <a:rPr lang="fr-FR" b="1" dirty="0" smtClean="0"/>
              <a:t> », </a:t>
            </a:r>
            <a:r>
              <a:rPr lang="fr-FR" dirty="0" err="1" smtClean="0"/>
              <a:t>representing</a:t>
            </a:r>
            <a:r>
              <a:rPr lang="fr-FR" dirty="0" smtClean="0"/>
              <a:t>  the </a:t>
            </a:r>
            <a:r>
              <a:rPr lang="fr-FR" dirty="0" err="1" smtClean="0"/>
              <a:t>weight</a:t>
            </a:r>
            <a:r>
              <a:rPr lang="fr-FR" dirty="0" smtClean="0"/>
              <a:t> of the  </a:t>
            </a:r>
          </a:p>
          <a:p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detected</a:t>
            </a:r>
            <a:r>
              <a:rPr lang="fr-FR" dirty="0" smtClean="0"/>
              <a:t> radiations as a </a:t>
            </a:r>
            <a:r>
              <a:rPr lang="fr-FR" dirty="0" err="1" smtClean="0"/>
              <a:t>function</a:t>
            </a:r>
            <a:r>
              <a:rPr lang="fr-FR" dirty="0" smtClean="0"/>
              <a:t> of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/>
              <a:t>e</a:t>
            </a:r>
            <a:r>
              <a:rPr lang="fr-FR" dirty="0" err="1" smtClean="0"/>
              <a:t>nergy</a:t>
            </a:r>
            <a:r>
              <a:rPr lang="fr-FR" dirty="0" smtClean="0"/>
              <a:t>. It </a:t>
            </a:r>
            <a:r>
              <a:rPr lang="fr-FR" dirty="0" err="1" smtClean="0"/>
              <a:t>is</a:t>
            </a:r>
            <a:r>
              <a:rPr lang="fr-FR" dirty="0" smtClean="0"/>
              <a:t> a flux per </a:t>
            </a:r>
            <a:r>
              <a:rPr lang="fr-FR" dirty="0" err="1" smtClean="0"/>
              <a:t>energy</a:t>
            </a:r>
            <a:r>
              <a:rPr lang="fr-FR" dirty="0" smtClean="0"/>
              <a:t> unit. </a:t>
            </a:r>
          </a:p>
          <a:p>
            <a:r>
              <a:rPr lang="fr-FR" dirty="0" smtClean="0"/>
              <a:t>In the gamma-ray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domain</a:t>
            </a:r>
            <a:r>
              <a:rPr lang="fr-FR" dirty="0" smtClean="0"/>
              <a:t>, the flux </a:t>
            </a:r>
            <a:r>
              <a:rPr lang="fr-FR" dirty="0" err="1" smtClean="0"/>
              <a:t>density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modeled</a:t>
            </a:r>
            <a:r>
              <a:rPr lang="fr-FR" dirty="0" smtClean="0"/>
              <a:t> by a power-</a:t>
            </a:r>
            <a:r>
              <a:rPr lang="fr-FR" dirty="0" err="1" smtClean="0"/>
              <a:t>law</a:t>
            </a:r>
            <a:endParaRPr lang="fr-FR" dirty="0" smtClean="0"/>
          </a:p>
          <a:p>
            <a:r>
              <a:rPr lang="fr-FR" dirty="0" err="1" smtClean="0"/>
              <a:t>function</a:t>
            </a:r>
            <a:r>
              <a:rPr lang="fr-FR" dirty="0" smtClean="0"/>
              <a:t> </a:t>
            </a:r>
            <a:r>
              <a:rPr lang="fr-FR" b="1" dirty="0" smtClean="0"/>
              <a:t>N(E)=k E</a:t>
            </a:r>
            <a:r>
              <a:rPr lang="fr-FR" b="1" baseline="30000" dirty="0" smtClean="0"/>
              <a:t>-</a:t>
            </a:r>
            <a:r>
              <a:rPr lang="fr-FR" b="1" baseline="30000" dirty="0" smtClean="0">
                <a:latin typeface="Symbol" panose="05050102010706020507" pitchFamily="18" charset="2"/>
              </a:rPr>
              <a:t>a</a:t>
            </a:r>
            <a:r>
              <a:rPr lang="fr-FR" b="1" dirty="0" smtClean="0">
                <a:latin typeface="Symbol" panose="05050102010706020507" pitchFamily="18" charset="2"/>
              </a:rPr>
              <a:t> </a:t>
            </a:r>
            <a:r>
              <a:rPr lang="fr-FR" dirty="0" err="1" smtClean="0"/>
              <a:t>where</a:t>
            </a:r>
            <a:r>
              <a:rPr lang="fr-FR" dirty="0" smtClean="0"/>
              <a:t> k and </a:t>
            </a:r>
            <a:r>
              <a:rPr lang="fr-FR" dirty="0" smtClean="0">
                <a:latin typeface="Symbol" panose="05050102010706020507" pitchFamily="18" charset="2"/>
              </a:rPr>
              <a:t>a</a:t>
            </a:r>
            <a:r>
              <a:rPr lang="fr-FR" dirty="0" smtClean="0"/>
              <a:t> are constants. </a:t>
            </a:r>
            <a:r>
              <a:rPr lang="fr-FR" dirty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called</a:t>
            </a:r>
            <a:r>
              <a:rPr lang="fr-FR" dirty="0" smtClean="0"/>
              <a:t> the</a:t>
            </a:r>
            <a:r>
              <a:rPr lang="fr-FR" b="1" dirty="0" smtClean="0"/>
              <a:t> spectral index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err="1" smtClean="0"/>
              <a:t>Creation</a:t>
            </a:r>
            <a:r>
              <a:rPr lang="fr-FR" dirty="0" smtClean="0"/>
              <a:t> of a </a:t>
            </a:r>
            <a:r>
              <a:rPr lang="fr-FR" dirty="0" err="1" smtClean="0"/>
              <a:t>map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selection</a:t>
            </a:r>
            <a:r>
              <a:rPr lang="fr-FR" dirty="0" smtClean="0"/>
              <a:t> (time and position)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Options: </a:t>
            </a:r>
            <a:r>
              <a:rPr lang="fr-FR" dirty="0" err="1" smtClean="0"/>
              <a:t>Explanation</a:t>
            </a:r>
            <a:r>
              <a:rPr lang="fr-FR" dirty="0" smtClean="0"/>
              <a:t> of the photon </a:t>
            </a:r>
            <a:r>
              <a:rPr lang="fr-FR" dirty="0" err="1" smtClean="0"/>
              <a:t>spread</a:t>
            </a:r>
            <a:r>
              <a:rPr lang="fr-FR" dirty="0" smtClean="0"/>
              <a:t> (</a:t>
            </a:r>
            <a:r>
              <a:rPr lang="fr-FR" dirty="0" err="1" smtClean="0"/>
              <a:t>angular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Using</a:t>
            </a:r>
            <a:r>
              <a:rPr lang="fr-FR" dirty="0" smtClean="0"/>
              <a:t>  data </a:t>
            </a:r>
            <a:r>
              <a:rPr lang="fr-FR" dirty="0" smtClean="0"/>
              <a:t>in format </a:t>
            </a:r>
            <a:r>
              <a:rPr lang="fr-FR" dirty="0"/>
              <a:t>csv </a:t>
            </a:r>
            <a:r>
              <a:rPr lang="fr-FR" dirty="0" smtClean="0"/>
              <a:t>to </a:t>
            </a:r>
            <a:r>
              <a:rPr lang="fr-FR" dirty="0" err="1" smtClean="0"/>
              <a:t>make</a:t>
            </a:r>
            <a:r>
              <a:rPr lang="fr-FR" dirty="0" smtClean="0"/>
              <a:t> a </a:t>
            </a:r>
            <a:r>
              <a:rPr lang="fr-FR" dirty="0" err="1" smtClean="0"/>
              <a:t>map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Excel </a:t>
            </a:r>
            <a:r>
              <a:rPr lang="fr-FR" dirty="0"/>
              <a:t>o</a:t>
            </a:r>
            <a:r>
              <a:rPr lang="fr-FR" dirty="0" smtClean="0"/>
              <a:t>r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spreadsheet</a:t>
            </a:r>
            <a:r>
              <a:rPr lang="fr-FR" dirty="0" smtClean="0"/>
              <a:t> </a:t>
            </a:r>
          </a:p>
          <a:p>
            <a:r>
              <a:rPr lang="fr-FR" dirty="0" smtClean="0"/>
              <a:t>applications </a:t>
            </a:r>
            <a:r>
              <a:rPr lang="fr-FR" dirty="0" err="1" smtClean="0"/>
              <a:t>known</a:t>
            </a:r>
            <a:r>
              <a:rPr lang="fr-FR" dirty="0" smtClean="0"/>
              <a:t> to the </a:t>
            </a:r>
            <a:r>
              <a:rPr lang="fr-FR" dirty="0" err="1" smtClean="0"/>
              <a:t>students</a:t>
            </a:r>
            <a:r>
              <a:rPr lang="fr-FR" dirty="0" smtClean="0"/>
              <a:t>: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err="1" smtClean="0"/>
              <a:t>Scatter</a:t>
            </a:r>
            <a:r>
              <a:rPr lang="fr-FR" dirty="0" smtClean="0"/>
              <a:t> plot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2D </a:t>
            </a:r>
            <a:r>
              <a:rPr lang="fr-FR" dirty="0" err="1" smtClean="0"/>
              <a:t>histogram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0" y="5013538"/>
            <a:ext cx="2136736" cy="183452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129092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</a:t>
            </a:r>
            <a:r>
              <a:rPr lang="fr-FR" altLang="fr-FR" sz="32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blazar</a:t>
            </a:r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3C 454.3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3573016"/>
            <a:ext cx="62182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904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alt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ight </a:t>
            </a:r>
            <a:r>
              <a:rPr lang="fr-FR" alt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endParaRPr lang="fr-FR" alt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fr-FR" sz="2000" dirty="0" smtClean="0"/>
              <a:t>&gt; </a:t>
            </a:r>
            <a:r>
              <a:rPr lang="en-US" altLang="fr-FR" sz="2000" dirty="0" err="1" smtClean="0"/>
              <a:t>create_light_curve</a:t>
            </a:r>
            <a:r>
              <a:rPr lang="en-US" altLang="fr-FR" sz="2000" dirty="0" smtClean="0"/>
              <a:t> 128-129 lc_3454.txt 0 0 86400 343.5 16.15 5</a:t>
            </a:r>
          </a:p>
          <a:p>
            <a:pPr eaLnBrk="1" hangingPunct="1"/>
            <a:endParaRPr lang="fr-FR" altLang="fr-FR" dirty="0" smtClean="0"/>
          </a:p>
        </p:txBody>
      </p:sp>
      <p:pic>
        <p:nvPicPr>
          <p:cNvPr id="34820" name="Picture 4" descr="lc_3C_2w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3963988"/>
            <a:ext cx="424815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Flux_Time_Index_1day_1week_pap_MJD_v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9" b="49704"/>
          <a:stretch>
            <a:fillRect/>
          </a:stretch>
        </p:blipFill>
        <p:spPr bwMode="auto">
          <a:xfrm>
            <a:off x="611188" y="1484313"/>
            <a:ext cx="71294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Flux_Time_Index_1day_1week_pap_MJD_v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71" r="6459"/>
          <a:stretch>
            <a:fillRect/>
          </a:stretch>
        </p:blipFill>
        <p:spPr bwMode="auto">
          <a:xfrm>
            <a:off x="763588" y="3651250"/>
            <a:ext cx="71294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Line 7"/>
          <p:cNvSpPr>
            <a:spLocks noChangeShapeType="1"/>
          </p:cNvSpPr>
          <p:nvPr/>
        </p:nvSpPr>
        <p:spPr bwMode="auto">
          <a:xfrm flipH="1">
            <a:off x="4284663" y="3644900"/>
            <a:ext cx="115093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6372225" y="3644900"/>
            <a:ext cx="11525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5435600" y="1700213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6372225" y="1700213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95537" y="4613405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try</a:t>
            </a:r>
            <a:r>
              <a:rPr lang="fr-FR" dirty="0" smtClean="0"/>
              <a:t> to </a:t>
            </a:r>
            <a:r>
              <a:rPr lang="fr-FR" dirty="0" err="1" smtClean="0"/>
              <a:t>estimate</a:t>
            </a:r>
            <a:r>
              <a:rPr lang="fr-FR" dirty="0" smtClean="0"/>
              <a:t> the source </a:t>
            </a:r>
            <a:r>
              <a:rPr lang="fr-FR" dirty="0" err="1" smtClean="0"/>
              <a:t>luminosity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</a:p>
          <a:p>
            <a:r>
              <a:rPr lang="fr-FR" dirty="0"/>
              <a:t>t</a:t>
            </a:r>
            <a:r>
              <a:rPr lang="fr-FR" dirty="0" smtClean="0"/>
              <a:t>he 3 </a:t>
            </a:r>
            <a:r>
              <a:rPr lang="fr-FR" dirty="0" err="1" smtClean="0"/>
              <a:t>brightest</a:t>
            </a:r>
            <a:r>
              <a:rPr lang="fr-FR" dirty="0" smtClean="0"/>
              <a:t> </a:t>
            </a:r>
            <a:r>
              <a:rPr lang="fr-FR" dirty="0" err="1" smtClean="0"/>
              <a:t>days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48" y="3571058"/>
            <a:ext cx="5303520" cy="28346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2426" y="4643354"/>
            <a:ext cx="3966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Number</a:t>
            </a:r>
            <a:r>
              <a:rPr lang="fr-FR" dirty="0" smtClean="0"/>
              <a:t> of photons:    10215</a:t>
            </a:r>
          </a:p>
          <a:p>
            <a:r>
              <a:rPr lang="fr-FR" dirty="0" err="1" smtClean="0"/>
              <a:t>Exposure</a:t>
            </a:r>
            <a:r>
              <a:rPr lang="fr-FR" dirty="0" smtClean="0"/>
              <a:t>  (</a:t>
            </a:r>
            <a:r>
              <a:rPr lang="fr-FR" dirty="0" smtClean="0"/>
              <a:t>S x T</a:t>
            </a:r>
            <a:r>
              <a:rPr lang="fr-FR" dirty="0" smtClean="0"/>
              <a:t>):  1.65 x10 </a:t>
            </a:r>
            <a:r>
              <a:rPr lang="fr-FR" baseline="30000" dirty="0"/>
              <a:t>8</a:t>
            </a:r>
            <a:r>
              <a:rPr lang="fr-FR" dirty="0" smtClean="0"/>
              <a:t> cm</a:t>
            </a:r>
            <a:r>
              <a:rPr lang="fr-FR" baseline="30000" dirty="0" smtClean="0"/>
              <a:t>2</a:t>
            </a:r>
            <a:r>
              <a:rPr lang="fr-FR" dirty="0" smtClean="0"/>
              <a:t> s  </a:t>
            </a:r>
          </a:p>
          <a:p>
            <a:r>
              <a:rPr lang="fr-FR" dirty="0" smtClean="0"/>
              <a:t>Photon flux        : 6 x 10</a:t>
            </a:r>
            <a:r>
              <a:rPr lang="fr-FR" baseline="30000" dirty="0" smtClean="0"/>
              <a:t>-5</a:t>
            </a:r>
            <a:r>
              <a:rPr lang="fr-FR" dirty="0" smtClean="0"/>
              <a:t> ph cm</a:t>
            </a:r>
            <a:r>
              <a:rPr lang="fr-FR" baseline="30000" dirty="0" smtClean="0"/>
              <a:t>-2</a:t>
            </a:r>
            <a:r>
              <a:rPr lang="fr-FR" dirty="0" smtClean="0"/>
              <a:t> s</a:t>
            </a:r>
            <a:r>
              <a:rPr lang="fr-FR" baseline="30000" dirty="0" smtClean="0"/>
              <a:t>-1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9"/>
              <p:cNvSpPr txBox="1">
                <a:spLocks noChangeArrowheads="1"/>
              </p:cNvSpPr>
              <p:nvPr/>
            </p:nvSpPr>
            <p:spPr bwMode="auto">
              <a:xfrm>
                <a:off x="4993795" y="1430526"/>
                <a:ext cx="4150203" cy="2215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 err="1">
                        <a:latin typeface="Cambria Math"/>
                      </a:rPr>
                      <m:t>𝑝</m:t>
                    </m:r>
                    <m:r>
                      <a:rPr lang="fr-FR" altLang="fr-FR" sz="1800" i="1" dirty="0">
                        <a:latin typeface="Cambria Math"/>
                      </a:rPr>
                      <m:t>= </m:t>
                    </m:r>
                    <m:r>
                      <a:rPr lang="fr-FR" altLang="fr-FR" sz="1800" i="1" dirty="0">
                        <a:latin typeface="Cambria Math"/>
                      </a:rPr>
                      <m:t>𝑁</m:t>
                    </m:r>
                    <m:r>
                      <a:rPr lang="fr-FR" altLang="fr-FR" sz="1800" i="1" dirty="0">
                        <a:latin typeface="Cambria Math"/>
                      </a:rPr>
                      <m:t> /( </m:t>
                    </m:r>
                    <m:r>
                      <a:rPr lang="fr-FR" altLang="fr-FR" sz="1800" i="1" dirty="0">
                        <a:latin typeface="Cambria Math"/>
                      </a:rPr>
                      <m:t>𝑆</m:t>
                    </m:r>
                    <m:r>
                      <a:rPr lang="fr-FR" altLang="fr-FR" sz="1800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altLang="fr-FR" sz="18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fr-FR" altLang="fr-FR" sz="1800" dirty="0" smtClean="0"/>
                  <a:t> </a:t>
                </a: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</a:rPr>
                      <m:t>𝑇</m:t>
                    </m:r>
                    <m:r>
                      <a:rPr lang="fr-FR" altLang="fr-FR" sz="1800" i="1" dirty="0">
                        <a:latin typeface="Cambria Math"/>
                      </a:rPr>
                      <m:t>)</m:t>
                    </m:r>
                  </m:oMath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fr-FR" altLang="fr-FR" sz="1800" dirty="0"/>
                  <a:t>  = </a:t>
                </a:r>
                <a:r>
                  <a:rPr lang="fr-FR" altLang="fr-FR" sz="1800" dirty="0" err="1" smtClean="0"/>
                  <a:t>Number</a:t>
                </a:r>
                <a:r>
                  <a:rPr lang="fr-FR" altLang="fr-FR" sz="1800" dirty="0" smtClean="0"/>
                  <a:t> of </a:t>
                </a:r>
                <a:r>
                  <a:rPr lang="fr-FR" altLang="fr-FR" sz="1800" dirty="0" err="1" smtClean="0"/>
                  <a:t>collected</a:t>
                </a:r>
                <a:r>
                  <a:rPr lang="fr-FR" altLang="fr-FR" sz="1800" dirty="0" smtClean="0"/>
                  <a:t> photons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𝑆</m:t>
                    </m:r>
                  </m:oMath>
                </a14:m>
                <a:r>
                  <a:rPr lang="fr-FR" altLang="fr-FR" sz="1800" dirty="0"/>
                  <a:t>  = </a:t>
                </a:r>
                <a:r>
                  <a:rPr lang="fr-FR" altLang="fr-FR" sz="1800" dirty="0" err="1"/>
                  <a:t>C</a:t>
                </a:r>
                <a:r>
                  <a:rPr lang="fr-FR" altLang="fr-FR" sz="1800" dirty="0" err="1" smtClean="0"/>
                  <a:t>ollecting</a:t>
                </a:r>
                <a:r>
                  <a:rPr lang="fr-FR" altLang="fr-FR" sz="1800" dirty="0" smtClean="0"/>
                  <a:t> area </a:t>
                </a:r>
                <a:r>
                  <a:rPr lang="fr-FR" altLang="fr-FR" sz="1800" dirty="0"/>
                  <a:t>(</a:t>
                </a:r>
                <a:r>
                  <a:rPr lang="fr-FR" altLang="fr-FR" sz="1800" dirty="0" smtClean="0"/>
                  <a:t>cm</a:t>
                </a:r>
                <a:r>
                  <a:rPr lang="fr-FR" altLang="fr-FR" sz="1800" baseline="30000" dirty="0" smtClean="0"/>
                  <a:t>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𝑇</m:t>
                    </m:r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altLang="fr-FR" sz="1800" dirty="0"/>
                  <a:t> = </a:t>
                </a:r>
                <a:r>
                  <a:rPr lang="fr-FR" altLang="fr-FR" sz="1800" dirty="0" smtClean="0"/>
                  <a:t>Collection time </a:t>
                </a:r>
                <a:r>
                  <a:rPr lang="fr-FR" altLang="fr-FR" sz="1800" dirty="0"/>
                  <a:t>(s</a:t>
                </a:r>
                <a:r>
                  <a:rPr lang="fr-FR" altLang="fr-FR" sz="1800" dirty="0" smtClean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 smtClean="0"/>
                  <a:t>The </a:t>
                </a:r>
                <a:r>
                  <a:rPr lang="fr-FR" altLang="fr-FR" sz="1800" dirty="0" err="1" smtClean="0"/>
                  <a:t>product</a:t>
                </a:r>
                <a:r>
                  <a:rPr lang="fr-FR" altLang="fr-FR" sz="1800" dirty="0" smtClean="0"/>
                  <a:t> </a:t>
                </a:r>
                <a:r>
                  <a:rPr lang="fr-FR" altLang="fr-FR" sz="18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fr-FR" altLang="fr-FR" sz="18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T</a:t>
                </a:r>
                <a:r>
                  <a:rPr lang="fr-FR" altLang="fr-FR" sz="1800" dirty="0" smtClean="0"/>
                  <a:t>  </a:t>
                </a:r>
                <a:r>
                  <a:rPr lang="fr-FR" altLang="fr-FR" sz="1800" dirty="0" err="1" smtClean="0"/>
                  <a:t>is</a:t>
                </a:r>
                <a:r>
                  <a:rPr lang="fr-FR" altLang="fr-FR" sz="1800" dirty="0" smtClean="0"/>
                  <a:t> </a:t>
                </a:r>
                <a:r>
                  <a:rPr lang="fr-FR" altLang="fr-FR" sz="1800" dirty="0" err="1" smtClean="0"/>
                  <a:t>called</a:t>
                </a:r>
                <a:r>
                  <a:rPr lang="fr-FR" altLang="fr-FR" sz="1800" dirty="0" smtClean="0"/>
                  <a:t> </a:t>
                </a:r>
                <a:r>
                  <a:rPr lang="fr-FR" altLang="fr-FR" sz="1800" i="1" dirty="0" err="1" smtClean="0"/>
                  <a:t>exposure</a:t>
                </a:r>
                <a:r>
                  <a:rPr lang="fr-FR" altLang="fr-FR" sz="1800" dirty="0" smtClean="0"/>
                  <a:t>.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baseline="30000" dirty="0"/>
              </a:p>
            </p:txBody>
          </p:sp>
        </mc:Choice>
        <mc:Fallback>
          <p:sp>
            <p:nvSpPr>
              <p:cNvPr id="5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795" y="1430526"/>
                <a:ext cx="4150203" cy="2215991"/>
              </a:xfrm>
              <a:prstGeom prst="rect">
                <a:avLst/>
              </a:prstGeom>
              <a:blipFill rotWithShape="1">
                <a:blip r:embed="rId4"/>
                <a:stretch>
                  <a:fillRect l="-1175" t="-16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0" t="50056" r="12417" b="9414"/>
          <a:stretch/>
        </p:blipFill>
        <p:spPr bwMode="auto">
          <a:xfrm>
            <a:off x="525780" y="1430526"/>
            <a:ext cx="4046220" cy="205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129092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</a:t>
            </a:r>
            <a:r>
              <a:rPr lang="fr-FR" altLang="fr-FR" sz="32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blazar</a:t>
            </a:r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3C 454.3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9315" y="3987255"/>
            <a:ext cx="35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&gt; </a:t>
            </a:r>
            <a:r>
              <a:rPr lang="fr-FR" dirty="0" err="1" smtClean="0"/>
              <a:t>create_exposure</a:t>
            </a:r>
            <a:r>
              <a:rPr lang="fr-FR" dirty="0" smtClean="0"/>
              <a:t> </a:t>
            </a:r>
            <a:r>
              <a:rPr lang="fr-FR" dirty="0"/>
              <a:t>129 </a:t>
            </a:r>
            <a:r>
              <a:rPr lang="fr-FR" dirty="0" err="1" smtClean="0"/>
              <a:t>map</a:t>
            </a:r>
            <a:r>
              <a:rPr lang="fr-FR" dirty="0" smtClean="0"/>
              <a:t> </a:t>
            </a:r>
            <a:r>
              <a:rPr lang="fr-FR" dirty="0"/>
              <a:t>200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79315" y="827420"/>
            <a:ext cx="636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&gt; </a:t>
            </a:r>
            <a:r>
              <a:rPr lang="fr-FR" dirty="0" err="1" smtClean="0"/>
              <a:t>create_map</a:t>
            </a:r>
            <a:r>
              <a:rPr lang="fr-FR" dirty="0" smtClean="0"/>
              <a:t> </a:t>
            </a:r>
            <a:r>
              <a:rPr lang="fr-FR" dirty="0"/>
              <a:t>129 ait 311731200 311990400 343.5 16.15 15</a:t>
            </a:r>
          </a:p>
        </p:txBody>
      </p:sp>
      <p:sp>
        <p:nvSpPr>
          <p:cNvPr id="2" name="Rectangle 1"/>
          <p:cNvSpPr/>
          <p:nvPr/>
        </p:nvSpPr>
        <p:spPr>
          <a:xfrm>
            <a:off x="2627784" y="4643354"/>
            <a:ext cx="864096" cy="297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116842" y="4956112"/>
            <a:ext cx="1675606" cy="297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140698" y="5253926"/>
            <a:ext cx="1927245" cy="297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7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7" t="16841" r="1013" b="4374"/>
          <a:stretch/>
        </p:blipFill>
        <p:spPr bwMode="auto">
          <a:xfrm>
            <a:off x="611188" y="2230831"/>
            <a:ext cx="7838331" cy="450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1188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8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fr-FR" altLang="fr-FR" sz="2800" b="1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857297"/>
            <a:ext cx="91004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r-FR" dirty="0" smtClean="0"/>
              <a:t>fit_spectrum 129</a:t>
            </a:r>
          </a:p>
          <a:p>
            <a:r>
              <a:rPr lang="fr-FR" sz="1600" dirty="0" err="1" smtClean="0"/>
              <a:t>Adjust</a:t>
            </a:r>
            <a:r>
              <a:rPr lang="fr-FR" sz="1600" dirty="0" smtClean="0"/>
              <a:t> the flux and spectral index of a power </a:t>
            </a:r>
            <a:r>
              <a:rPr lang="fr-FR" sz="1600" dirty="0" err="1" smtClean="0"/>
              <a:t>law</a:t>
            </a:r>
            <a:r>
              <a:rPr lang="fr-FR" sz="1600" dirty="0" smtClean="0"/>
              <a:t> </a:t>
            </a:r>
            <a:r>
              <a:rPr lang="fr-FR" sz="1600" dirty="0" err="1" smtClean="0"/>
              <a:t>function</a:t>
            </a:r>
            <a:r>
              <a:rPr lang="fr-FR" sz="1600" dirty="0" smtClean="0"/>
              <a:t> </a:t>
            </a:r>
            <a:r>
              <a:rPr lang="fr-FR" sz="1600" dirty="0" err="1" smtClean="0"/>
              <a:t>so</a:t>
            </a:r>
            <a:r>
              <a:rPr lang="fr-FR" sz="1600" dirty="0" smtClean="0"/>
              <a:t> as to best match the data. </a:t>
            </a:r>
          </a:p>
          <a:p>
            <a:r>
              <a:rPr lang="fr-FR" sz="1600" dirty="0" smtClean="0"/>
              <a:t>The right-hand panel displays the </a:t>
            </a:r>
            <a:r>
              <a:rPr lang="fr-FR" sz="1600" dirty="0" err="1" smtClean="0"/>
              <a:t>function</a:t>
            </a:r>
            <a:r>
              <a:rPr lang="fr-FR" sz="1600" dirty="0" smtClean="0"/>
              <a:t> </a:t>
            </a:r>
            <a:r>
              <a:rPr lang="fr-FR" sz="1600" dirty="0" err="1" smtClean="0"/>
              <a:t>used</a:t>
            </a:r>
            <a:r>
              <a:rPr lang="fr-FR" sz="1600" dirty="0" smtClean="0"/>
              <a:t> (top) and the </a:t>
            </a:r>
            <a:r>
              <a:rPr lang="fr-FR" sz="1600" dirty="0" err="1" smtClean="0"/>
              <a:t>exposure</a:t>
            </a:r>
            <a:r>
              <a:rPr lang="fr-FR" sz="1600" dirty="0" smtClean="0"/>
              <a:t> as a </a:t>
            </a:r>
            <a:r>
              <a:rPr lang="fr-FR" sz="1600" dirty="0" err="1" smtClean="0"/>
              <a:t>function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energy</a:t>
            </a:r>
            <a:endParaRPr lang="fr-FR" sz="1600" dirty="0" smtClean="0"/>
          </a:p>
          <a:p>
            <a:r>
              <a:rPr lang="fr-FR" sz="1600" dirty="0" smtClean="0"/>
              <a:t>(</a:t>
            </a:r>
            <a:r>
              <a:rPr lang="fr-FR" sz="1600" dirty="0" err="1" smtClean="0"/>
              <a:t>bottom</a:t>
            </a:r>
            <a:r>
              <a:rPr lang="fr-FR" sz="1600" dirty="0" smtClean="0"/>
              <a:t>) </a:t>
            </a:r>
            <a:r>
              <a:rPr lang="fr-FR" sz="1600" dirty="0" err="1" smtClean="0"/>
              <a:t>whose</a:t>
            </a:r>
            <a:r>
              <a:rPr lang="fr-FR" sz="1600" dirty="0" smtClean="0"/>
              <a:t> </a:t>
            </a:r>
            <a:r>
              <a:rPr lang="fr-FR" sz="1600" dirty="0" err="1" smtClean="0"/>
              <a:t>product</a:t>
            </a:r>
            <a:r>
              <a:rPr lang="fr-FR" sz="1600" dirty="0" smtClean="0"/>
              <a:t> </a:t>
            </a:r>
            <a:r>
              <a:rPr lang="fr-FR" sz="1600" dirty="0" err="1" smtClean="0"/>
              <a:t>yields</a:t>
            </a:r>
            <a:r>
              <a:rPr lang="fr-FR" sz="1600" dirty="0" smtClean="0"/>
              <a:t> the </a:t>
            </a:r>
            <a:r>
              <a:rPr lang="fr-FR" sz="1600" dirty="0" err="1" smtClean="0"/>
              <a:t>number</a:t>
            </a:r>
            <a:r>
              <a:rPr lang="fr-FR" sz="1600" dirty="0" smtClean="0"/>
              <a:t> of photons as a </a:t>
            </a:r>
            <a:r>
              <a:rPr lang="fr-FR" sz="1600" dirty="0" err="1" smtClean="0"/>
              <a:t>function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(</a:t>
            </a:r>
            <a:r>
              <a:rPr lang="fr-FR" sz="1600" dirty="0" err="1" smtClean="0"/>
              <a:t>left</a:t>
            </a:r>
            <a:r>
              <a:rPr lang="fr-FR" sz="1600" dirty="0" smtClean="0"/>
              <a:t>-hand panel).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758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7944" y="1263463"/>
            <a:ext cx="52196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Photon flux       </a:t>
            </a:r>
            <a:r>
              <a:rPr lang="fr-FR" dirty="0" smtClean="0"/>
              <a:t>     :  6.5 </a:t>
            </a:r>
            <a:r>
              <a:rPr lang="fr-FR" dirty="0"/>
              <a:t>10</a:t>
            </a:r>
            <a:r>
              <a:rPr lang="fr-FR" baseline="30000" dirty="0"/>
              <a:t>-5</a:t>
            </a:r>
            <a:r>
              <a:rPr lang="fr-FR" dirty="0"/>
              <a:t> ph cm</a:t>
            </a:r>
            <a:r>
              <a:rPr lang="fr-FR" baseline="30000" dirty="0"/>
              <a:t>-2</a:t>
            </a:r>
            <a:r>
              <a:rPr lang="fr-FR" dirty="0"/>
              <a:t> </a:t>
            </a:r>
            <a:r>
              <a:rPr lang="fr-FR" dirty="0" smtClean="0"/>
              <a:t>s</a:t>
            </a:r>
            <a:r>
              <a:rPr lang="fr-FR" baseline="30000" dirty="0" smtClean="0"/>
              <a:t>-1</a:t>
            </a:r>
            <a:endParaRPr lang="fr-FR" dirty="0" smtClean="0"/>
          </a:p>
          <a:p>
            <a:r>
              <a:rPr lang="fr-FR" dirty="0" smtClean="0"/>
              <a:t>Spectral Index (</a:t>
            </a:r>
            <a:r>
              <a:rPr lang="fr-FR" dirty="0" smtClean="0">
                <a:latin typeface="Symbol" panose="05050102010706020507" pitchFamily="18" charset="2"/>
              </a:rPr>
              <a:t>a</a:t>
            </a:r>
            <a:r>
              <a:rPr lang="fr-FR" dirty="0" smtClean="0"/>
              <a:t>) :  2.3</a:t>
            </a:r>
            <a:endParaRPr lang="fr-FR" dirty="0" smtClean="0"/>
          </a:p>
          <a:p>
            <a:r>
              <a:rPr lang="fr-FR" dirty="0" err="1" smtClean="0"/>
              <a:t>Mean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      </a:t>
            </a:r>
            <a:r>
              <a:rPr lang="fr-FR" dirty="0" smtClean="0"/>
              <a:t>  : 433 </a:t>
            </a:r>
            <a:r>
              <a:rPr lang="fr-FR" dirty="0" smtClean="0"/>
              <a:t>MeV</a:t>
            </a:r>
          </a:p>
          <a:p>
            <a:r>
              <a:rPr lang="fr-FR" dirty="0" err="1" smtClean="0"/>
              <a:t>Energy</a:t>
            </a:r>
            <a:r>
              <a:rPr lang="fr-FR" dirty="0" smtClean="0"/>
              <a:t> Flux      </a:t>
            </a:r>
            <a:r>
              <a:rPr lang="fr-FR" dirty="0" smtClean="0"/>
              <a:t>     : 4.5 10</a:t>
            </a:r>
            <a:r>
              <a:rPr lang="fr-FR" baseline="30000" dirty="0" smtClean="0"/>
              <a:t>-15</a:t>
            </a:r>
            <a:r>
              <a:rPr lang="fr-FR" dirty="0" smtClean="0"/>
              <a:t> </a:t>
            </a:r>
            <a:r>
              <a:rPr lang="fr-FR" dirty="0" smtClean="0"/>
              <a:t>W cm</a:t>
            </a:r>
            <a:r>
              <a:rPr lang="fr-FR" baseline="30000" dirty="0" smtClean="0"/>
              <a:t>-2</a:t>
            </a:r>
            <a:r>
              <a:rPr lang="fr-FR" dirty="0" smtClean="0"/>
              <a:t>   </a:t>
            </a:r>
          </a:p>
          <a:p>
            <a:r>
              <a:rPr lang="fr-FR" dirty="0" smtClean="0"/>
              <a:t>Distance </a:t>
            </a:r>
            <a:r>
              <a:rPr lang="fr-FR" dirty="0" smtClean="0"/>
              <a:t>               : 1.7 </a:t>
            </a:r>
            <a:r>
              <a:rPr lang="fr-FR" dirty="0" smtClean="0"/>
              <a:t>10</a:t>
            </a:r>
            <a:r>
              <a:rPr lang="fr-FR" baseline="30000" dirty="0" smtClean="0"/>
              <a:t>28</a:t>
            </a:r>
            <a:r>
              <a:rPr lang="fr-FR" dirty="0" smtClean="0"/>
              <a:t> cm  </a:t>
            </a:r>
          </a:p>
          <a:p>
            <a:r>
              <a:rPr lang="fr-FR" dirty="0" err="1" smtClean="0"/>
              <a:t>Luminosity</a:t>
            </a:r>
            <a:r>
              <a:rPr lang="fr-FR" dirty="0" smtClean="0"/>
              <a:t>             : </a:t>
            </a:r>
            <a:r>
              <a:rPr lang="fr-FR" dirty="0" smtClean="0"/>
              <a:t>1.6 10</a:t>
            </a:r>
            <a:r>
              <a:rPr lang="fr-FR" baseline="30000" dirty="0" smtClean="0"/>
              <a:t>43</a:t>
            </a:r>
            <a:r>
              <a:rPr lang="fr-FR" dirty="0" smtClean="0"/>
              <a:t> W (=</a:t>
            </a:r>
            <a:r>
              <a:rPr lang="fr-FR" dirty="0"/>
              <a:t>1.6 </a:t>
            </a:r>
            <a:r>
              <a:rPr lang="fr-FR" dirty="0" smtClean="0"/>
              <a:t>10</a:t>
            </a:r>
            <a:r>
              <a:rPr lang="fr-FR" baseline="30000" dirty="0" smtClean="0"/>
              <a:t>50</a:t>
            </a:r>
            <a:r>
              <a:rPr lang="fr-FR" dirty="0" smtClean="0"/>
              <a:t> erg s</a:t>
            </a:r>
            <a:r>
              <a:rPr lang="fr-FR" baseline="30000" dirty="0" smtClean="0"/>
              <a:t>-1</a:t>
            </a:r>
            <a:r>
              <a:rPr lang="fr-FR" dirty="0" smtClean="0"/>
              <a:t>)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 As </a:t>
            </a:r>
            <a:r>
              <a:rPr lang="fr-FR" dirty="0" err="1" smtClean="0">
                <a:solidFill>
                  <a:srgbClr val="FF0000"/>
                </a:solidFill>
              </a:rPr>
              <a:t>much</a:t>
            </a:r>
            <a:r>
              <a:rPr lang="fr-FR" dirty="0" smtClean="0">
                <a:solidFill>
                  <a:srgbClr val="FF0000"/>
                </a:solidFill>
              </a:rPr>
              <a:t> as 3 million galaxies </a:t>
            </a:r>
            <a:r>
              <a:rPr lang="fr-FR" dirty="0" err="1" smtClean="0">
                <a:solidFill>
                  <a:srgbClr val="FF0000"/>
                </a:solidFill>
              </a:rPr>
              <a:t>like</a:t>
            </a:r>
            <a:r>
              <a:rPr lang="fr-FR" dirty="0" smtClean="0">
                <a:solidFill>
                  <a:srgbClr val="FF0000"/>
                </a:solidFill>
              </a:rPr>
              <a:t> the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Milky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Way</a:t>
            </a:r>
            <a:r>
              <a:rPr lang="fr-FR" dirty="0" smtClean="0">
                <a:solidFill>
                  <a:srgbClr val="FF0000"/>
                </a:solidFill>
              </a:rPr>
              <a:t>!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9"/>
              <p:cNvSpPr txBox="1">
                <a:spLocks noChangeArrowheads="1"/>
              </p:cNvSpPr>
              <p:nvPr/>
            </p:nvSpPr>
            <p:spPr bwMode="auto">
              <a:xfrm>
                <a:off x="4932040" y="985366"/>
                <a:ext cx="4150203" cy="5539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altLang="fr-FR" sz="1800" i="1" dirty="0" smtClean="0">
                          <a:latin typeface="Cambria Math"/>
                        </a:rPr>
                        <m:t>𝐹</m:t>
                      </m:r>
                      <m:r>
                        <a:rPr lang="fr-FR" altLang="fr-FR" sz="1800" i="1" baseline="-25000" dirty="0" err="1">
                          <a:latin typeface="Cambria Math"/>
                        </a:rPr>
                        <m:t>𝑝</m:t>
                      </m:r>
                      <m:r>
                        <a:rPr lang="fr-FR" altLang="fr-FR" sz="1800" i="1" dirty="0">
                          <a:latin typeface="Cambria Math"/>
                        </a:rPr>
                        <m:t>= </m:t>
                      </m:r>
                      <m:r>
                        <a:rPr lang="fr-FR" altLang="fr-FR" sz="1800" i="1" dirty="0">
                          <a:latin typeface="Cambria Math"/>
                        </a:rPr>
                        <m:t>𝑁</m:t>
                      </m:r>
                      <m:r>
                        <a:rPr lang="fr-FR" altLang="fr-FR" sz="1800" i="1" dirty="0">
                          <a:latin typeface="Cambria Math"/>
                        </a:rPr>
                        <m:t> / </m:t>
                      </m:r>
                      <m:r>
                        <a:rPr lang="fr-FR" altLang="fr-FR" sz="1800" i="1" dirty="0">
                          <a:latin typeface="Cambria Math"/>
                        </a:rPr>
                        <m:t>𝑆</m:t>
                      </m:r>
                      <m:r>
                        <a:rPr lang="fr-FR" altLang="fr-FR" sz="1800" i="1" dirty="0">
                          <a:latin typeface="Cambria Math"/>
                        </a:rPr>
                        <m:t> </m:t>
                      </m:r>
                      <m:r>
                        <a:rPr lang="fr-FR" altLang="fr-FR" sz="1800" i="1" dirty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fr-FR" altLang="fr-FR" sz="1800" dirty="0"/>
                  <a:t>  = </a:t>
                </a:r>
                <a:r>
                  <a:rPr lang="fr-FR" altLang="fr-FR" sz="1800" dirty="0" err="1" smtClean="0"/>
                  <a:t>Number</a:t>
                </a:r>
                <a:r>
                  <a:rPr lang="fr-FR" altLang="fr-FR" sz="1800" dirty="0" smtClean="0"/>
                  <a:t> of </a:t>
                </a:r>
                <a:r>
                  <a:rPr lang="fr-FR" altLang="fr-FR" sz="1800" dirty="0" err="1" smtClean="0"/>
                  <a:t>collected</a:t>
                </a:r>
                <a:r>
                  <a:rPr lang="fr-FR" altLang="fr-FR" sz="1800" dirty="0"/>
                  <a:t> </a:t>
                </a:r>
                <a:r>
                  <a:rPr lang="fr-FR" altLang="fr-FR" sz="1800" dirty="0" smtClean="0"/>
                  <a:t>photons 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𝑆</m:t>
                    </m:r>
                  </m:oMath>
                </a14:m>
                <a:r>
                  <a:rPr lang="fr-FR" altLang="fr-FR" sz="1800" dirty="0"/>
                  <a:t>  = </a:t>
                </a:r>
                <a:r>
                  <a:rPr lang="fr-FR" altLang="fr-FR" sz="1800" dirty="0" err="1"/>
                  <a:t>C</a:t>
                </a:r>
                <a:r>
                  <a:rPr lang="fr-FR" altLang="fr-FR" sz="1800" dirty="0" err="1" smtClean="0"/>
                  <a:t>ollecting</a:t>
                </a:r>
                <a:r>
                  <a:rPr lang="fr-FR" altLang="fr-FR" sz="1800" dirty="0" smtClean="0"/>
                  <a:t> area </a:t>
                </a:r>
                <a:r>
                  <a:rPr lang="fr-FR" altLang="fr-FR" sz="1800" dirty="0"/>
                  <a:t>(</a:t>
                </a:r>
                <a:r>
                  <a:rPr lang="fr-FR" altLang="fr-FR" sz="1800" dirty="0" smtClean="0"/>
                  <a:t>cm</a:t>
                </a:r>
                <a:r>
                  <a:rPr lang="fr-FR" altLang="fr-FR" sz="1800" baseline="30000" dirty="0" smtClean="0"/>
                  <a:t>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𝑇</m:t>
                    </m:r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altLang="fr-FR" sz="1800" dirty="0"/>
                  <a:t> = </a:t>
                </a:r>
                <a:r>
                  <a:rPr lang="fr-FR" altLang="fr-FR" sz="1800" dirty="0" err="1" smtClean="0"/>
                  <a:t>Collecting</a:t>
                </a:r>
                <a:r>
                  <a:rPr lang="fr-FR" altLang="fr-FR" sz="1800" dirty="0" smtClean="0"/>
                  <a:t> time </a:t>
                </a:r>
                <a:r>
                  <a:rPr lang="fr-FR" altLang="fr-FR" sz="1800" dirty="0"/>
                  <a:t>(s)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altLang="fr-FR" sz="1800" i="1" dirty="0" smtClean="0">
                          <a:latin typeface="Cambria Math"/>
                        </a:rPr>
                        <m:t>𝐹</m:t>
                      </m:r>
                      <m:r>
                        <a:rPr lang="fr-FR" altLang="fr-FR" sz="1800" i="1" baseline="-25000" dirty="0">
                          <a:latin typeface="Cambria Math"/>
                        </a:rPr>
                        <m:t>𝐸</m:t>
                      </m:r>
                      <m:r>
                        <a:rPr lang="fr-FR" altLang="fr-FR" sz="1800" i="1" dirty="0">
                          <a:latin typeface="Cambria Math"/>
                        </a:rPr>
                        <m:t>= </m:t>
                      </m:r>
                      <m:r>
                        <a:rPr lang="fr-FR" altLang="fr-FR" sz="1800" i="1" dirty="0" err="1">
                          <a:latin typeface="Cambria Math"/>
                        </a:rPr>
                        <m:t>𝐹</m:t>
                      </m:r>
                      <m:r>
                        <a:rPr lang="fr-FR" altLang="fr-FR" sz="1800" i="1" baseline="-25000" dirty="0" err="1">
                          <a:latin typeface="Cambria Math"/>
                        </a:rPr>
                        <m:t>𝑝</m:t>
                      </m:r>
                      <m:r>
                        <a:rPr lang="fr-FR" altLang="fr-FR" sz="1800" i="1" dirty="0">
                          <a:latin typeface="Cambria Math"/>
                        </a:rPr>
                        <m:t> </m:t>
                      </m:r>
                      <m:r>
                        <a:rPr lang="fr-FR" altLang="fr-FR" sz="1800" i="1" dirty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latin typeface="Cambria Math"/>
                      </a:rPr>
                      <m:t>𝐸</m:t>
                    </m:r>
                  </m:oMath>
                </a14:m>
                <a:r>
                  <a:rPr lang="fr-FR" altLang="fr-FR" sz="1800" dirty="0"/>
                  <a:t>= </a:t>
                </a:r>
                <a:r>
                  <a:rPr lang="fr-FR" altLang="fr-FR" sz="1800" dirty="0" err="1"/>
                  <a:t>E</a:t>
                </a:r>
                <a:r>
                  <a:rPr lang="fr-FR" altLang="fr-FR" sz="1800" dirty="0" err="1" smtClean="0"/>
                  <a:t>nergy</a:t>
                </a:r>
                <a:r>
                  <a:rPr lang="fr-FR" altLang="fr-FR" sz="1800" dirty="0" smtClean="0"/>
                  <a:t> flux </a:t>
                </a:r>
                <a:r>
                  <a:rPr lang="fr-FR" altLang="fr-FR" sz="1800" dirty="0"/>
                  <a:t>(W cm</a:t>
                </a:r>
                <a:r>
                  <a:rPr lang="fr-FR" altLang="fr-FR" sz="1800" baseline="30000" dirty="0"/>
                  <a:t>-2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𝐸</m:t>
                    </m:r>
                  </m:oMath>
                </a14:m>
                <a:r>
                  <a:rPr lang="fr-FR" altLang="fr-FR" sz="1800" dirty="0"/>
                  <a:t> = </a:t>
                </a:r>
                <a:r>
                  <a:rPr lang="fr-FR" altLang="fr-FR" sz="1800" dirty="0" err="1" smtClean="0"/>
                  <a:t>Mean</a:t>
                </a:r>
                <a:r>
                  <a:rPr lang="fr-FR" altLang="fr-FR" sz="1800" dirty="0" smtClean="0"/>
                  <a:t> photon </a:t>
                </a:r>
                <a:r>
                  <a:rPr lang="fr-FR" altLang="fr-FR" sz="1800" dirty="0" err="1" smtClean="0"/>
                  <a:t>energy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/>
                  <a:t>1 MeV= 1.6 10</a:t>
                </a:r>
                <a:r>
                  <a:rPr lang="fr-FR" altLang="fr-FR" sz="1800" baseline="30000" dirty="0"/>
                  <a:t>-13</a:t>
                </a:r>
                <a:r>
                  <a:rPr lang="fr-FR" altLang="fr-FR" sz="1800" dirty="0"/>
                  <a:t> J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 smtClean="0"/>
                  <a:t>                   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𝐿</m:t>
                    </m:r>
                    <m:r>
                      <a:rPr lang="fr-FR" altLang="fr-FR" sz="1800" i="1" dirty="0" smtClean="0">
                        <a:latin typeface="Cambria Math"/>
                      </a:rPr>
                      <m:t> = 4 </m:t>
                    </m:r>
                  </m:oMath>
                </a14:m>
                <a:r>
                  <a:rPr lang="fr-FR" altLang="fr-FR" sz="1800" dirty="0" smtClean="0">
                    <a:latin typeface="Symbol" panose="05050102010706020507" pitchFamily="18" charset="2"/>
                  </a:rPr>
                  <a:t>p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  <m:r>
                      <a:rPr lang="fr-FR" altLang="fr-FR" sz="1800" i="1" dirty="0" smtClean="0">
                        <a:latin typeface="Cambria Math"/>
                      </a:rPr>
                      <m:t>𝑑</m:t>
                    </m:r>
                    <m:r>
                      <a:rPr lang="fr-FR" altLang="fr-FR" sz="1800" i="1" baseline="30000" dirty="0">
                        <a:latin typeface="Cambria Math"/>
                      </a:rPr>
                      <m:t>2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i="1" dirty="0">
                        <a:solidFill>
                          <a:srgbClr val="000000"/>
                        </a:solidFill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fr-FR" altLang="fr-FR" sz="1800" i="1" dirty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fr-FR" altLang="fr-FR" sz="1800" dirty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𝐿</m:t>
                    </m:r>
                  </m:oMath>
                </a14:m>
                <a:r>
                  <a:rPr lang="fr-FR" altLang="fr-FR" sz="1800" dirty="0"/>
                  <a:t> = </a:t>
                </a:r>
                <a:r>
                  <a:rPr lang="fr-FR" altLang="fr-FR" sz="1800" dirty="0" err="1" smtClean="0"/>
                  <a:t>Luminosity</a:t>
                </a:r>
                <a:r>
                  <a:rPr lang="fr-FR" altLang="fr-FR" sz="1800" dirty="0" smtClean="0"/>
                  <a:t>  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(W)</a:t>
                </a:r>
                <a:endParaRPr lang="fr-FR" altLang="fr-FR" sz="1800" baseline="300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fr-FR" altLang="fr-FR" sz="1800" dirty="0">
                    <a:solidFill>
                      <a:srgbClr val="000000"/>
                    </a:solidFill>
                  </a:rPr>
                  <a:t> = distance (cm)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Sun </a:t>
                </a:r>
                <a:r>
                  <a:rPr lang="fr-FR" altLang="fr-FR" sz="1800" dirty="0" err="1" smtClean="0">
                    <a:solidFill>
                      <a:srgbClr val="000000"/>
                    </a:solidFill>
                  </a:rPr>
                  <a:t>Luminosity</a:t>
                </a: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: 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4 10</a:t>
                </a:r>
                <a:r>
                  <a:rPr lang="fr-FR" altLang="fr-FR" sz="1800" baseline="30000" dirty="0">
                    <a:solidFill>
                      <a:srgbClr val="000000"/>
                    </a:solidFill>
                  </a:rPr>
                  <a:t>26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 W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 err="1" smtClean="0">
                    <a:solidFill>
                      <a:srgbClr val="000000"/>
                    </a:solidFill>
                  </a:rPr>
                  <a:t>Milky</a:t>
                </a: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 </a:t>
                </a:r>
                <a:r>
                  <a:rPr lang="fr-FR" altLang="fr-FR" sz="1800" dirty="0" err="1" smtClean="0">
                    <a:solidFill>
                      <a:srgbClr val="000000"/>
                    </a:solidFill>
                  </a:rPr>
                  <a:t>Way</a:t>
                </a: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 </a:t>
                </a:r>
                <a:r>
                  <a:rPr lang="fr-FR" altLang="fr-FR" sz="1800" dirty="0" err="1" smtClean="0">
                    <a:solidFill>
                      <a:srgbClr val="000000"/>
                    </a:solidFill>
                  </a:rPr>
                  <a:t>Luminosity</a:t>
                </a: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: 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5 10</a:t>
                </a:r>
                <a:r>
                  <a:rPr lang="fr-FR" altLang="fr-FR" sz="1800" baseline="30000" dirty="0">
                    <a:solidFill>
                      <a:srgbClr val="000000"/>
                    </a:solidFill>
                  </a:rPr>
                  <a:t>36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 W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baseline="30000" dirty="0"/>
              </a:p>
            </p:txBody>
          </p:sp>
        </mc:Choice>
        <mc:Fallback>
          <p:sp>
            <p:nvSpPr>
              <p:cNvPr id="5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040" y="985366"/>
                <a:ext cx="4150203" cy="5539978"/>
              </a:xfrm>
              <a:prstGeom prst="rect">
                <a:avLst/>
              </a:prstGeom>
              <a:blipFill rotWithShape="1">
                <a:blip r:embed="rId4"/>
                <a:stretch>
                  <a:fillRect l="-11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305331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4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Luminosity</a:t>
            </a:r>
            <a:r>
              <a:rPr lang="fr-FR" altLang="fr-FR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of the </a:t>
            </a:r>
            <a:r>
              <a:rPr lang="fr-FR" altLang="fr-FR" sz="24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flaring</a:t>
            </a:r>
            <a:r>
              <a:rPr lang="fr-FR" altLang="fr-FR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altLang="fr-FR" sz="24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blazar</a:t>
            </a:r>
            <a:r>
              <a:rPr lang="fr-FR" altLang="fr-FR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3C 454.3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201587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6" name="Équation" r:id="rId5" imgW="114120" imgH="215640" progId="Equation.3">
                  <p:embed/>
                </p:oleObj>
              </mc:Choice>
              <mc:Fallback>
                <p:oleObj name="Équation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97944" y="4357541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In reality, the source </a:t>
            </a:r>
            <a:r>
              <a:rPr lang="fr-FR" i="1" dirty="0" err="1" smtClean="0"/>
              <a:t>does</a:t>
            </a:r>
            <a:r>
              <a:rPr lang="fr-FR" i="1" dirty="0" smtClean="0"/>
              <a:t> not </a:t>
            </a:r>
            <a:r>
              <a:rPr lang="fr-FR" i="1" dirty="0" err="1" smtClean="0"/>
              <a:t>radiate</a:t>
            </a:r>
            <a:endParaRPr lang="fr-FR" i="1" dirty="0" smtClean="0"/>
          </a:p>
          <a:p>
            <a:r>
              <a:rPr lang="fr-FR" i="1" dirty="0" err="1" smtClean="0"/>
              <a:t>uniformly</a:t>
            </a:r>
            <a:r>
              <a:rPr lang="fr-FR" i="1" dirty="0" smtClean="0"/>
              <a:t> </a:t>
            </a:r>
            <a:r>
              <a:rPr lang="fr-FR" i="1" dirty="0" smtClean="0"/>
              <a:t>in all directions, but </a:t>
            </a:r>
            <a:r>
              <a:rPr lang="fr-FR" i="1" dirty="0" err="1" smtClean="0"/>
              <a:t>only</a:t>
            </a:r>
            <a:r>
              <a:rPr lang="fr-FR" i="1" dirty="0" smtClean="0"/>
              <a:t> in </a:t>
            </a:r>
          </a:p>
          <a:p>
            <a:r>
              <a:rPr lang="fr-FR" i="1" dirty="0"/>
              <a:t>a</a:t>
            </a:r>
            <a:r>
              <a:rPr lang="fr-FR" i="1" dirty="0" smtClean="0"/>
              <a:t> </a:t>
            </a:r>
            <a:r>
              <a:rPr lang="fr-FR" i="1" dirty="0" err="1" smtClean="0"/>
              <a:t>cone</a:t>
            </a:r>
            <a:r>
              <a:rPr lang="fr-FR" i="1" dirty="0" smtClean="0"/>
              <a:t> </a:t>
            </a:r>
            <a:r>
              <a:rPr lang="fr-FR" i="1" dirty="0" smtClean="0"/>
              <a:t>of about 5-degree </a:t>
            </a:r>
            <a:r>
              <a:rPr lang="fr-FR" i="1" dirty="0" err="1" smtClean="0"/>
              <a:t>opening</a:t>
            </a:r>
            <a:r>
              <a:rPr lang="fr-FR" i="1" dirty="0" smtClean="0"/>
              <a:t> </a:t>
            </a:r>
            <a:r>
              <a:rPr lang="fr-FR" i="1" dirty="0" err="1" smtClean="0"/>
              <a:t>along</a:t>
            </a:r>
            <a:r>
              <a:rPr lang="fr-FR" i="1" dirty="0" smtClean="0"/>
              <a:t> </a:t>
            </a:r>
          </a:p>
          <a:p>
            <a:r>
              <a:rPr lang="fr-FR" i="1" dirty="0" smtClean="0"/>
              <a:t>the jet.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4693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5924" r="42" b="8405"/>
          <a:stretch/>
        </p:blipFill>
        <p:spPr bwMode="auto">
          <a:xfrm>
            <a:off x="179511" y="1124744"/>
            <a:ext cx="8851963" cy="43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r="20823" b="5207"/>
          <a:stretch/>
        </p:blipFill>
        <p:spPr bwMode="auto">
          <a:xfrm>
            <a:off x="323528" y="908720"/>
            <a:ext cx="6296629" cy="541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gamma-ray </a:t>
            </a:r>
            <a:r>
              <a:rPr lang="fr-FR" altLang="fr-FR" sz="28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burst</a:t>
            </a:r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080916C</a:t>
            </a:r>
          </a:p>
        </p:txBody>
      </p:sp>
    </p:spTree>
    <p:extLst>
      <p:ext uri="{BB962C8B-B14F-4D97-AF65-F5344CB8AC3E}">
        <p14:creationId xmlns:p14="http://schemas.microsoft.com/office/powerpoint/2010/main" val="211612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</a:t>
            </a:r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fr-FR" alt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black </a:t>
            </a:r>
            <a:r>
              <a:rPr lang="fr-FR" alt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holes</a:t>
            </a:r>
            <a:r>
              <a:rPr lang="fr-FR" alt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alt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alt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AutoShape 11" descr="2Q==%20"/>
          <p:cNvSpPr>
            <a:spLocks noChangeAspect="1" noChangeArrowheads="1"/>
          </p:cNvSpPr>
          <p:nvPr/>
        </p:nvSpPr>
        <p:spPr bwMode="auto">
          <a:xfrm>
            <a:off x="7397750" y="485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01" name="AutoShape 13" descr="2Q==%20"/>
          <p:cNvSpPr>
            <a:spLocks noChangeAspect="1" noChangeArrowheads="1"/>
          </p:cNvSpPr>
          <p:nvPr/>
        </p:nvSpPr>
        <p:spPr bwMode="auto">
          <a:xfrm>
            <a:off x="7397750" y="485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02" name="AutoShape 15" descr="data:image/jpeg;base64,/9j/4AAQSkZJRgABAQAAAQABAAD/2wBDAAoHBwgHBgoICAgLCgoLDhgQDg0NDh0VFhEYIx8lJCIfIiEmKzcvJik0KSEiMEExNDk7Pj4+JS5ESUM8SDc9Pjv/2wBDAQoLCw4NDhwQEBw7KCIoOzs7Ozs7Ozs7Ozs7Ozs7Ozs7Ozs7Ozs7Ozs7Ozs7Ozs7Ozs7Ozs7Ozs7Ozs7Ozs7Ozv/wAARCAFaAO4DASIAAhEBAxEB/8QAHAAAAQUBAQEAAAAAAAAAAAAABAABAwUGAgcI/8QAWBAAAQMCAwQEBgwJCQYGAwEAAQIDBAARBRIhBhMxQRRRYXEigZGUodEHFiMyNkJVdLGywdIVJDNSU2KSk9M0Q1RygoTC4fAlJkRjoqNkc4PU4vE1RZXj/8QAGgEBAQEBAQEBAAAAAAAAAAAAAAECAwQFBv/EADARAAICAQMDAgUDBAMBAAAAAAABAhEDBCExEkFRBRMiYXGBoRQykbHh8PEVUsFC/9oADAMBAAIRAxEAPwDG7QY/jLW0WJNNYvPbbblupShElYCQFkAAX0FV42ix35bxHztz10tpNdp8V+evfXNVwqkLH2x478tYj50v10vbJjvy1iPnTnrquPCm4jtoCx9smO3/APzeIedL9dP7ZMd+WsQ86X66rKVAWntkx35axDzpfrpe2THflrEPOl+uqylegLL2yY78tYh50v103tkx75bxDzpfrqtpUBZ+2THvlvEPOl+ul7Zcd+WsQ86X66rL01AWh2lx3ljeIedL9dN7ZMe5Y3iHnS/XXLEjDipO/YUpISkWAtYgWOoNzewPo7a7D2DC34q4q518I6aKHX15T5aAf2xY78t4h50v103tjx75bxDzpfrrpyTg5BQIqwN2lOZIJ158Vf6tXLc3C23wroKltbsAoP51xre/fQDe2THflvEfOnPXS9smO/LeIedL9dOuRgygLRHb3JOnHs99w9fZrGX8L3TloriXLKCDxGt7Xue700BJ7ZMdt/8Am8Q86X66Xtkx35bxDzpfrqrpwaAsjtJjw/8A3eI+dL9dN7Zce+W8R86X66rSb01AWntkx75bxHzpfrpe2THvlvEfOl+uqyl46As/bJjvy3iHnS/XSO0uO/LeIedL9dVlI0BZ+2THvlvEPOl+ul7ZMd+W8Q86X66rBTigLP2yY78t4h50v11r/Y0xbE5+0UhqZiMqS2IilBDzylgHOjWxPHU159W29in4TyfmSvroowZvaP4T4r89e+uarudWO0nwnxX5699c1XUA50HGuaXGlVAx40qRpUA96VNSoB6Y0qVANSpUqAVK1KnoBU1PSoBqVKlQCpUqegGpGnpWoBqQpqegFTU9KgFakKXOlQD1t/Yp+E0n5mv66KxFbf2KfhPJ+ZK+uiowZzaT4T4r89e+uaratNowPbPinz1765qtNAcU9IintlOtUE0WBImqUI7eYp462or2v4l+gH7YrrAZLjOJNtoIyumyhbjWkndPDjXQw3lJO8z27K8GbPkhPpVH6DQ6DT59P7krtOtjJHCpiZKY6mSHFAkA8CO+uZeGyoSUqkN5ArQG4N60uNTBGdihsjf578L2SdDUe0jK324rSBda3CAKQ1M243wzWb0vDCGTobco1X3MpSrTt7PQY7IMx85zzzBIv2V2NmoIQVF1wjiDmAAFdHrMSPKvRtU/H8mVtemtV9C2fRJdccccKY6VlKLHVQHO9GJ2dw15V2nllI0ISsHWrLVY4ujGP0nUzjar+Sjj4POksJeZZzIVwOYUGpJSopULEGxFbLBrtpkRb+BHdKEdduOtAxcCiTWi+txzOparhJGmp7K5R1VN9fB6snpHVCHs8u7v5Gao5vBZ7rSXEMEpULg3HCucTiNQ5qmWVlaABqTetLgElyRhw3lvczkTYW0AFdM2aUYKcTz6HQ48uolhyvdePkZkYXMVJVGDJLqU5im44V07g09lpTrjBShIuTcaVcNNYsMY6UpgBKyEKOlsl+/sorHnnkRUMsgEvqyEddcv1E+uMVW5616Zh9meSSkq4/8ADIV000486lptOZajZI660jGzUdtoKmPHOeSSAB4zQs3CHMJcRNjL3iEG/hD3vf2V2Wpxt0nueJ+lZ4RU5rbvXKRWyMMmRWt4+yUIva5IoXurW7QArwluwupS06DrIoSPs7HbYDmIP5CrkCAB2XrOPVLoufJ21HpUve6MPFJ2zO2vTVd4lgBjth+KsutHlzFEJ2bjtMpMqUUrVppYAHq1rf6nHSdnmXpeqc3GuO/YzlqWtWuL4Q3hrbSkOqcKyQbjhVXau0JqatHjz4J4J9E+RhT0qQrZxOgK23sUj/eeT8yV9dFYgmtt7FPwnk/MlfXRUZTO7R/CbFfnr31zVdxFWO0fwmxX5699c1W91AdcqZXKugFKKUgEk8AOdSKiybfyZ2w/UNG0uTSjKXCCsCZcdxNpaEEpbVdRHIVocT/CWdroHDXPe1vTWdgSJkHMuK0V5hZXgE2opGP4o4CW2UrH6rZNfPz45yydSql5P0Gg1OHFp/bk5Jt3si5xWL0iM34AU8laSm3Ht9FSTEnpcRwi6G1nMr824sPSazxxHFlS0PqZWVIvlTujbyU0zGp7jKo8hpLYWPzCDauS089kmj2y9SwLqm003XbwH4/h0yVIbdYSVoCbZQeBo2HEfYwQx3dXS2oAXvxvYVRR9oprDQQcjluBWNRUqcfxMNlzdJUnjmLZsK1LDm6VDakcsWt0fuyzLquS3LRtpyTs90ZnwXUo3ZF/jA6iqeLguK3JRdg8CSvLfyVHFm4ky45KYbWUrUVLsglFdyNpJrzZQAhq+hKAb+mukceWLajW558mp0mWMZZepOKpV3LrAoz0Zl8PKzKU5fMDcK09dSlQm4Y4mAsNK1AAHA8xWei7Qy4sdLCENKSnmoG/01BBxSTCeWtmyt5xSoXF6xLTZG3J8neHqmmhCGJXVNPyiCTGfiu5H2yhfGx51qNnWXGsOO8QU5l5hfmLDWs7PlScQeDzrOVSU5bJSbUY1tDNjsoa3LQCEhIzJNzbx11zRnkxqKqzx6HLg02olkd9PbYsmsWnrxIRFQwPC8LQ3Cb2vRk9JMiGsouhDhKiOWmhNZtOOSET1TA22VrRkIsbW8vZUkjaKVJjrZW20AsWJSDf6a4vTT6k4qj3Q9Uw+3JTm27228cB+0UKZJeaWy2txsJtZOtj3UWhl5rZ8sPgqdLZATe5ueAqni7SymGw2tCXQBoVaGon8elvyW3lZAG1ZkoA0q+xlpQaVI5/r9JGcsybuW1eDRTkHo8YlBIbcQpdhwA4mnxLoiAlUqKt5PIpTmy+mqF7aWU8ytostALSUki99fHTQ9o5UZsNLSl5KRYFWhHjrC02VJPwd5eqaVycU9mlvV8fIulyGmMOWGYj7aMpy3SAATw51yJ6HGUt4lCW3mIF1Jukn7KoZ2NyZpSFBKG0m4Qnn30WnamQVDPGaUnqF+Na/TTSut/qYXqmFza69uONn9iTGsFSgtrhoVmWrLuwb8r6eSqORGfjOZHmyhVr2NXScSxKXikY9HCNTu0KBAOmpv3UPtE4hzE/AUDlQAbHnXfDLJFqEjwa/Hp8kJZ8dreqKilTmmOle0+GPatt7FPwok/MlfXRWJ41tvYpP+88kf8AglfXRUYM7tJ8JsV+evfXNVqeo1Y7SH/efFfnr31zVcNKAnYcLT7bgF8igq3Xati3N32GdLbQCchVlvzHKsSCbgcuVafZ15LsN6OTfKeHYa8WshcVLwfe9FzNZXiv9y/IVgrWSAHCkBTyisioMKzxsRlw8gyBW8Cu+1hU06WnDlQmE+CgrCT/AFQLfbRaktsqdkEWJR4R7BevnuTpt/8A0foYY4fDGL3x8/dFcrGP9tCEGgQFZM1+dNjGEPYlKQtC0oShFiT13qjw5xT2OtOq4rdzGrPaSXIYkMttOrbTlzeCbXN69LxuGWKhs6PmLUxz6bJPMrj1cIq8Qwh/DspcKVoVoFp6+qrtceRFwBxg7pSUtnW5B+iljJLmANuK1UchJ7adta3Nl1qcUpSi2q5JuaSyznCLfkYtLiwZskYJ043/AGCIEBbGEmMVpJWkm44a1nmcAlPy3WUlIQ0bFw8PFV1hTrq8BWtTiioJXZROotU8QoOCNrceW2FIutwHUHnrWFlnjcq7s9EtLg1MMaapKN89vBSyNmJLTRW06l0gXKQLHxVVR3DGltuqSTu1glPDga1MJ7D4ilFvEnHArilasw7+FZ7FlMrxN5TCgpCjcEd2vpr1YMkptwkfI12lxYYxzYtnfF2a1yalvDumFBy5AvKOOtCw8Wh4qoxlNWJGiVgEKFNJB9rQA/o6foFUmBRnnMTbcSFBDZzKVbTury48UHjlJvdH2NRqc0c+LHFWpJXsEydm3VTHExlJDdgpOYnny9FCOYDKbltRroK3QSCCbADrq8nTzGxmKyF2QrRYHboKLWyW5zkxxfuaWrAdXM/QK0tRlilfg4S9N0mWUlBbp779uTL/AICldO6JmRmyZ819CKUrApcRKCcrhcVlSlFyb1qCz0iVHmtrskIN/wBYHhUMeV0nGZDea6GUgJT28z9lVarI9/C3Mv0nTL4Xdt0nfYpBsxNLeYrbCvzSTXKtm5jbKnVKb8FOYjNrUuKYpiDGJrbQtTaUGyUDgR9t6tcVfeTgZcsW3FJTmA5X4itvLmTjutzjHR6GayVGXwfkpVbOTg3nG7VpoArWjsJwF6JND0ndqCU3ABvY/wCr0dClupwASVnOtKFG552JtQWBYjKmYg4H3LpDdwm1gNR66xLLmlCW6pHbHpdFiy4mk7luhY1EmT8QaZabTZKCQq9rA9dBq2anX9+0f7VWScUbjYzJakrKUGwQojRNuXpqdcRT+8fg4gpJcNyLhSb/AGVI5Z40o8I3k0mn1MpT3k7e11x8jHOIKHFIVxSbaVzUshtxqQ4h38olRCu+ojX1E7R+TyR6ZNDprbexT8J5PzJf10ViASOFbf2KT/vPJ+ZL+uiqzBnNpPhPivz1765qtqz2iQpe1OKJSCSqa8AOvwzUqdm3SEpXJaQ6dd2eNqxPJGH7mejDpsue/bVlT1Xo3CsRGGyi4UFaSmxANFJ2cdU640mU2VIANrddRSsDcYjh9t9t5IOVQRrY1yllxTXS3yeqGk1mB+7GNNfQixXE/wAIyUuhJQlCbAE0bI2i32HqjhlQcUgJK83lruDgJYkNLkusqUeLCjyoDHGW2cUcQ0hKEgJsEiw4VzXszkoJcHpn+swY5ZpSpy2ZzhGIN4dIW642V3RlAHLWisWxtrEYyWkMqQpKs11EHlVlhEfDpcBFo6FrQAlZUjnVdKw9nDMXbW8jNEWSdRcd1Y68UsrbW6O7w6nFpIxjJdEvxZOnaKP0IRzHWSG8l7i3C16mG08UICejLta1tLUVLjYZHhqkLjNhFhYhFzrwrMxsKmTElbLJKPzibCsY44cibapHbUZddp5RhGSk2uy7FpBx+PFjlpTKzdalaWtYmo4u0G4feStsrjuLKkp5pvVY/h8qO6lp1lSVKNk9R7jTv4ZNjNF16OpKB8Y16PZwP7nznrNcq2/b8v6ly5tHFaaUIcXKtXMgADycao2ZNpyJD3h2WFq531qUYTOW0HRHWUFOYHThV3gWGpMFa5MZKis3QVAEkWrL9rDBtbnSC1etzRjLat1tsdjaeHYDcOWHAWFRu7UNBshiOrNyzHQVTqwieVrCYqvBNja2lQrgym21uLZUlDZspRGgNRafA/8AZvJ6h6gk01+Dl6S6/IL7irrJverqdtE1Iw9TDaFpcWAFE2t21VsYTOkt7xuOspPAmwv5ahMSQJAYLKw6eCSNa7Shim18jxY82rwxlSdT+XJdYftCzGgIYdQ4paAQCOFuVVUXEHoszpKDdRN1C+ir8RSOFz0qSkxXLq0GnGuJECVEsX2FIB4E8KkYYU3Xc1lz6xxj1Jro42NB7Y4CwFuR17wcAUg27jSe2jhPxltqaczKTaxAIBtVLhMET5wZUbIAKlW6q0Ko+CokphKZQHLXAIP015MmPDjlVNs+vpdRrdRjc3KKXG65ZEjaPD0MhvdOZQLEZRagsKxeJBD28bVmWskFKRw6qMGGR1Y2ndxkmOG/CsLpCtarceg9Hl52mMjKgACkWBNXGsMn0K99+TGonrccfedPpdcfn6B5x7DjJW6Y6lZkAaoGp1p2sbwuKlxxhlxK3DdSes1SJwucpreiK4UWve2vkpvwbNDecxnclr3y8q6+xhe1/k8v6/XLfo+fBe4fKbmwZJWz7p4a1KKRbW/A1mDVgoYqxDMctuoY5jJbj4qF6FJLwZDC85F8uXW1dcUYwbdnl1eSeaMF0u0t9iCtv7FHwnk/MlfXRWSOGzUqIMZzTU+DWt9ikW2ok/Ml/XRXfqTWzPnzxzh+5UUONOiPthiL1r5J7pt/bNHk4c/iKMR6eE8CWzxvVXtJ8JsV+evfXNVtcsmFT3uj16bWPAnFxTV39zVtSISMRkv9Nbs6gAa/66qEgSIrGHPsqkoCku503+NYg+m1UFNXNaZVz4PT/wArK01Bd/yaVRw6VPaxHpwQRlJbPG4+iq3Hlsu4gXWXkuBaRfLy5VWA0r1uGDoknfByz6/3sbh0pW7v5mo2X/kb39f7KKvHxqE40oAKSopI5pI4GhcLn4XEhIRvQhxQBWLKPhUA5iEeDi+/hG7KgN4AT4XXxrwPHKeSTSafY+/DUY8GmxwlJNcNfUu8SjhyC1HUdC4hJ8oqWSzK3aEQnG2AnQ3TfxCq3FcXiuwfxd8FwLSoCxvob0hiGG4q0gSlllxP6xT5DzrmseRRTaPTPU6d5JRjJW0u9faywdacVAV0oocdQMwUkWFxqDQeLuKe2eDqrZlBBNu21AYjMw1qMWIaN4si28JOnl40VCxGBMwxMSWsIypCSFG17cDetrFKKU67nCWqx5JSwdSTca57/UIwuQuRghKwAUJUgW6gKWAynJEBQXb3I5U2FtLU8WdhLEcx2n0pbFxY31vzofC5uHxOkth9KEF0lAN+FqzKLal8Pc6Y8sYSxXkWyae/c6wTEn5kqQh3LwzaC3UKmelolYn+DS0C2nwlk8yNbVDh72ExZEhxt5CMyrJuo6psDz7b0DiM5iPi7cyGsL0uuxvfl9FdFj6sjpVtt9Ti9S8Wnj1zT+LfftYZi2Nuwpe4YaSQkAqKhx7qIkuh/DWsSQ2kOtDOnMPER3VGt3BsVCXnloC0j46sp7u2opWKwXnWoKFDo5IDir2AA4AVlR2SUXa5NvLTnKeVOL/avAdi05yBDDzYBWpQSL8BxqFb34Q2dcedSMxbUSBwuKjxiVAlYctIkIWtPhIAVzrnDJcL8DpjvvoTcEKSpVjYk1FCsalW9mp5+rUSxua6XH8lDh01UCal5KcwtZQ6xWjz4TjRGYAvEcD4Kv8AOqjCHY0bGFqW4lLQCglSjpx0q4vhDkzp3SG96nnnsL9dq76j9107rlHg9OTWHpcotXun/VEUFh3C8U6GkhbDwKwojXSjF/jGKblxKS0wgOAEa5jceuq/8LR5GOtr3gQy2hSQtWgJNSTcTiRZzUppxLudJQ6EKv4PKuEoTcra3aPdjz4I42lL4VL8f7Ip20LsaeplDKVIbVZWa9zR2KzVM4Vvm0g7wAWVyBFQOpwSWsS3HGyribrtfvFSzZOGy4CkKkNkZcyUhYBvbSlRuNRe3JVPL05OrKnf7dyZqcFYSJryR73MQkUPhWINT1OrypQ8T729zYCpN5hfQeiCS1ustrbwXqnwtnDFR3HJTiUuJWbHeEG3ipGCcZbMZNRkjlxqMk1W+/f6lpIOJx2VkJbkJJPDRQHdRHsV/CiT8yX9dFDtS4mHxFZ54kAG6bqBPdRXsXKz7VSlW4w1n/rRXr0t72j4/q/S+hqVvxd0UWKQHcS22nQmCkOP4g4hJUbC5WRrR0rYHEIkcPuT8NU2QFXRIJ8ErCM1rcATrVZtAoo2oxRSSQRNesQeHhmr3GuivQdm2GsViKKGQy+UuH3Mlea6uoa+g1rPLJGUel7fQ+EqAZGw0+O7PbVOgFWHtB16zqtAeFvB48PKKd3YTEG4gkdPw5eaMZSW0vnOpsC5IFteFbTF8Zw6aztBHTiOEht6KgMOIAS44RYkFVtfe+kVX42MOm7NxY6ccwpIiYeAcgCn1uJBORKtCEnha9eOGpzur2+3yN9KMhhOyszGIC5rEuE022sNq6Q+GyFHhx01qZWxeItxekPyIce0noqm3XSFJcva3C3b3a1b7Mzo2GbHYi8p7DHZK3ULbizPCJCAfi9eulWmE4607s+l+VOwh2bKxLfutzEhW7SbJuBbQi1+6t5M+eMnXF0FFGWk7DYpGEsqkQlmGpKHkofBKCo2Gnjrs7AYyl91lx2CgtrDeZclICnCLhAP51uXbWlgz4bHsmYjKGKwTBkIUsrWu6F3sUjvCrHxGhNm5K1omLl47hakvTSX4k4ZkOgcXEk8zc20HDsqPUZ0rvsu3kVEzq9jcVTDMlKo7hEnou6Q7dZcvawHp7tallbDYrGjPv7+E90VOZ9tmSla2uwgc61kPFMCwWIiVEmsLjN4st5EcOHehpSFN3APMXuOysxOwOBAQ7Jb2ojPb1QDKI6VFawTxWLjLbtvWoajLJ77fYdKAsU2QxTCISpclUYpbUlLqG30qW2pQuAoDgabDNkcUxSEmY30dhlxRS0qS+lvenqTfjWn2qdgO4FJXOxPDMRnBbYiSYicrzgB8IugaWtwoEx4O0+C4UEYzFw93D2Nw8zKWUj3xOdPXe+vdWo6jK8dvzzROlWVkXYnF5CJSlriRTDc3byJMhLZQTaxN+RvoedV72BYgzjZwYM7yYF5MjZzXPHQ/bXoCsbw1ULG5TErD5PuMdhlqdqZG5HhLKed76dtY/ZTGWMN2mbnTlK3a0rbW4NSjMkjMO69XHmzSUpNccfwGkPM2HxiJDelFUV5Ee2+DEhLimySBYgc7muZWxGORYjkhxholpGd1lDyVOtp61IBuKtI8KDstiDGKuY/FnJbkIWmPFJWXUhVyVcAm3HW+tHxWMPwbHJG0i9oIkqMoOrbYbUS86VggJUnlx1vWXqMq4d/Z7/IUjJYls3ieFQok2ShBYmi7K23AoHQG2nA60cdg8dTNZhrbjokPtF1Da5CAco46X04+g9VbWNMwNWCYVh2J4jDWzGjokWQ4FWcbUSUn+sldrdhrlT8R/bTC8VexTDVIRAWl78YFt4UqBHlcHkPVXH9Zmp7cX2/g10oxKNiccdxJvD0stF51outKDyShxI45VA2NA4ds7ieKTXokZiy49y8pxQQlqxscxOgreYfjsGHh8ubMVASYaFRIkKC/kOVShvFgm5JOmvVeu8WOETFYrDjYvCjKxkNSELS7dKXE++bWQNLk3BrS1ea2mvvX+dh0oyJ2Ax4Ott7uOQ6hTiHBIRkUlOW5zXt8YUHjWyuK4A2hye20lK1lAyOpXZQF7Gx00IomVAVhk6HAax1iSXDZwMunctAkaFR0N7XPdUu3b+82pmKamNvxnnN83unc6dQBy0B0r0QyZXkirTX0ZmlQNh+xuOYnBRMjRU7py+6zupQXbfmgm5rqDsVjeIxVSGGWglDpaUhx5KFhY+KUk3v2VeyosfaX8GYlFxyHARGjNsutSHShbCkCxKRzB4i1aCHi8GUjEpsWThP4ziKHW2567eChOUry8Qo8R31wyarNFbf04Koo84w/ZzE8SxF7D47KRJYzbxtxxKCLGxGp5fZR7WwePPsIeaajrQ4DkyyWyVW4211tWiYZwxnaiftExjEVcNJkZkLdO+UVII0BHhAqVpTwojUjZDC4qcQwph1AdcW+5I91YCiCMoBGptYg1Z6rJtXG3YKKMxC2Jx/EIjcqPEGR3VoLcSlTg60pJuRXTGwe0UlgPNQklBvqXkA6Ep6+sEVd4jEax+RExmFj0OC01HbQptx4oXFUhIFkjiRpcW66EwN197AMeWrEUqWGkIjl2QErOVwLOUKNxzPf21r9RmcepNfxwKVlWzsVtA+24tuCbNrUggrSCSk2Va51APOrr2K0lO08kHlDX9dFWGBgzsGiHGp2HyIVnVqdVIySopJPO91XOtrG96C9jDKNqZWQkp6IuxPVnRXfBlnOUlLsZaS4MxtIf8AefFPnr31zVbc1Y7SfCfFfnr31zVcK9hgfNXNzT0xoBXp71yDSoDrMabNTGmpQOrmmvTUqAcE04NcU4oDrNTXpqegHzUs1NSoBybU2Y0r01APmNNekaagHuaWampVAPc0+Y01KrQHzGnzGuaRoDrMeumuablSoB7mtt7FJvtNJ+ZK+uisQNa2/sU/CeT8yV9dFRlM5tJ8J8V+evfXNVtWW0nwnxX5699c1W0IPXJp6Y1QNTimpUA99KVNSFAKlXRFcmgFSpqegFT0wpUA9NSpUAqXOlzpUAqalSoBGlyp7aUraUAhSpCvQPYt2Ja2jnOYjiCAuBEUBuzwdXxsewDU94oDPYHsTtDtEneYfh61M/pXCEIPcTx8V6uJXsRbWx2S4mKw/YXKWn039Nr19AttobbS22kIQkWSlIsAOyurXqWU+TZcGVAfVHmR3GHUe+Q4kpI8Roci1fTG2WyELarC1tOISiWhJMd+2qD1HsNfOEyK5Ekux3kZHGllC0nkQbEUsA1bf2KPhPJ+ZK+uisRatv7FPwnk/MlfXRRkM5tJ8J8V+evfXNVtWW0fwnxX5699c1XW0oBqY09NVAhSPKnA0pEXFQHNP72lw4imoDq965IpUqoGpU9KgGp6VqVAPytTUqVAKlSpWoBUhSp6ARsBTUqVAOK+ivYsjNR/Y/w9TaQFPbxxw/nKzkX8gA8VfOw0r2v2Gdom5GDvYG877tGWXGUHm2rjbuVc/wBqoynptPTXp6gGr549k+M1G28xFLIACyhagPzigE+nXx19AzJjECI7KkuJbZZQVrWo6ACvmTaTFlY3j03Elk/jDpUkHkngkeIWFAVB41tfYp+E8n5kr66KxR41tvYp+E0n5mr66KvYHGMtQvw7iBWmBmMp2+dSr3zHjrQu5w/jlwz9pXrqfGlD8O4h+NZfxp3S6NPCPWsUGHbDSWD3lr+JXhad8mgllGFIUQ7Hw1xB42WoKHcevvBrpWHwXReIiA9pcpSVBSdLnTmBbiKEMhwcJSD37r79OJb6TdMhq/8A6P3qy4y7MowbgD+bg/tmnyYf+Zh/7aqnOJqfSRJdbK7Gzqdzmv2+Fr9NRu79oFxuU060PjpDVh3+FpS5eRRGpuDb8lBPcs1xu4NvyEP9uuumPjg+ye9LP3qYzZBH5ZjyM/erXxeQMG4P6KH+2abdwb/kof7Zp+lvHi+14gz96kZb39Ia8jP3qfF5Ag3A/Rwv26dKMPSsEtQVAHgVnWuelvc32vIz96l0lw/8Q35GfvUqXkgRJiYckB5luIplfC69UnqP+taGLcH9FF8S6IjYg4yopW82tpei0nc693hcRXMh+SyoWfjqQsXQvKz4Q8tZXUtrKD7qB+hYPc5/lS3UH+jt/vB6q66dJH87H8jPrp+nyf0kbyM+utb+QchuD+gjjvc/ypFuBf8AIR/E5/lXQnyeG8j/ALLPrp1TZSACpbIB0/JtH7ab+SqN8I43cH+jsfvBU8aNhrjcjPGbzJazIs4OOYX9F64M6Qkj3eOoHjZLV/pqVibIcW42FsBKm1cC0CLJJ4g1mTlXJroXdg6WYSzZMRKj2LHqpBrD7i8dsA894Dbv0pxPkpt4cckaXVuifKTT/hCV+kj/ALLPrq/F5HwIYtwLeDHauD8ZwEEUbhU5vBpiJcEIZfQbpWHU6dnDh2UJ+EJX6SN5GfXTjEpQ/nY37LPrqb+Q5dqPVcF9lXD30paxZKYy7auoUFIPi4j01ayfZJ2YZYUtrEA+scG0JIJ8thXi34Sl/pY37LPrpzicq35WN+yz666rJKqOdGs2o26c2ibMUiO1CuDui9cq/rG2vdWTKIBOrULxuf5Vz+EJR/no/kZ9dERX3lgvPvsJYQfCslm6j+aNeNcpOXLZTpmLhqGukyGIZRqG0bwjeK9Q51f+x+mMnHXywhlJMZX5NVzbMmsy/ikqQ6VF5gAaJSAzZI6h4VaX2PpDruPPpW42odFUbJ3d/fI/NJNaxqXUm2GUWNPOpx/EQH8o6U7pv0i3hnlmFCpfd5yiP7wn+JRGPKLW0GIJW84g9KcIG/KdCo20y0BvwP8AiHPOv/jXRxIE9KUP+LV5wP4tc9KUT/Klfvx/FofpA/Tuedj7tPvhb8u752Pu06QTmUs/8Uv98P4tO3PeaVmRMWCP+eP4tCdIA/n3POx92l0gfp3POx92p0gtBOZkWC5BYc1usPeCo9wd08WnZUDzjrVs0hdlapVvxYjsO9oEyP8AnO+eJ+7UrOIra8HfrUg8UKlJIP8A08e2s9LXAO+krPCSfOB/FpukuX/lJ84H8SuvcZAzR5S0L5tLl8f6py+g699DrcLa1JW+4lSTYgySCD+zVSsUS9Ic5ylecD+JS6Q7p+MnX/xA/iVEFkpzdJVbrMogfVpkvtqTmMp3uEm30pq0a6WTCS5zknzgfxKNiTgsGO7IcKFnRQduUK6/yvDrqrRKUi93Fq10PSh9orkP5b5VugE3IEtA/wANRxstJdyzMpKVKSuStJHW4rXqI924Vw3iCC2oOuqSrkUPk/S9UTMtMloRnFLCx+SWZbf7JJTw6qHVJykpJdChoQZben/TUS7MdSXCDemtKa3a5CnE/rH/AP3pCcgaCQsD/wAw/wAegOk66KcH97b+7S6V+s552392tURyk+Sw6ci/8oV+9P8AHonDpjbuIMNGQr3RYR+UPPT9P21TCT/zHfO0fdrtqYpt5C0rdulQIPS0fdqNbEDzPZBsX1/tn/3FL8IM/p3P2z/7ig5MgIkuou5ZKyP5U31/1aj6UOpfnbf3aJbELD8INcpDn7Z/j0/Tm/6Qv96f49V3SwB/Oedt/dpdKv8AHdH98R92lAsRPR/SV/vT/HpGe1zkL/eH/wBxVf0ofpXfO0fdrpt5TzqW2y4pSuqWj7tKBZMSEPrIEpaUJF1rKzZI6/y9NJxRt4hDchaWkaISXvSfd+NByZzaE9GYccU2k6uJloG8PXqnh1f50N0vX37o/viPu1lK9yhplDlKX++H8atR7H7+9x18b4r/ABVRsXM3xk/8xX0Vi+lf817zxP3a1nscO7zaB8Z1q/FVe+fC/jo5ACukVuQqMZxQR8fxFAxKdpKdG73aSgeGdBdXDxUCcThur1fns8feLum/LQm9vGa42gkrRtHiaUttfyx3Utgk+Geuq9M+UjRt5TfY3ZH0Wrq8a5M2WBW+tGdhyVIT/wAt+58Yy3HkqAzHU++6aO97/wCNRNHFJRu10p4jmnMqir4g4csxL4OgDhNlp7+vx1Ka5LZCZyibDpd//P8A/jXSZElQulieR174/drR7JbHYjjuJqRLkvswmgFLdQs+HfgEn7a9Hd9jvZtyNuTDcvb34eXm773p0pg8WD8hRsI80n/zT92u1rkNozrS6gfrTEg+TjVjtfswNlMRQwp9TjbqczTgQNRexBJPEdgrOZo5JzofcJ/XCfsNTpNbIs+kAIuZSgbaASibeipUYsSyG5UouDmtL68wH7NAJjONNhxWFHdq4LfUpI8oKRUam1XzBqKjsDgP2mo4Jl62uA1ai21vGJilsg2Cg+sZe8W0qETCeMtfjeX92uYzpbVnTJhsEX98gqv2aJNEJDEshKFNod4WbipKF91wLH0d1ZquTNtkPSU3v0r/ALyvu0i+i/8AKf8AvK+7Ur8OTGPu0d5o/wDMhob+moUrWNd7l7lNpq7E3OhIbv8Alx++V92i1PtzWysP+7tjwrOnw0jn7ziPTx5GhulqQnWRI/szEj7K6bnuJcSpOIPtkG4KpSjbyJqSXgts43zf9IH74/dpb9H9I/7yvu0c8+hxsymsRQUkgOJ3r9kq7LJ4UN08nQbtztCpB/xCsrcEXSE/0g/vVfdpb8Hg+o/+sv7tSbxxzhHdv+q26fpXXQZkH/hJX7hw/wCOqB5bt5ThLqtVE6ur+7UIWD/PH94r7lHzor6ZIyw5ZBabOkdzmgH8+hjGk8TDmW+bOffqR4BFf/mn94r7lLeEDR4j/wBVf3K7Uh1PGLJHew59+oy9l4sqH9Ztwf46oH35GnSVfvl/dol2UmG0WekkPr/KHfL8Afm+98v/AN07EpMNkSlpQHVfkAd8Lfre+8n+WsKZzR989EQTzK5N/QTWeQQdJRf+U/8AeV92l0pN/wCVH98v7tTrmWF28QbPY2++PrCuWpb7ziW0yJLilGwCZo1PjTWxuRiSkn+Vf95f3a2fsejLjzwXIKnDEJDZWVWGZOpuBb/OsyuQiOnwXd6+RqoyW1pR3aant4Dl11oPY4KlbRSFqsq8VV1AI/PRzTrSO7DMxj77be0uJ5Y7ZUJbouu51znW17VXqnSVEEObu3DdpCPotVhj0Rxe0eKOKs230x7w1mwPhnh1+KgD0Ro2BW+Rz96n1keSvR8JggcddcN1uKWetRvUiIslac6WXCn87KbeWujNdQ5njhEcg3Tuk2Ke5R19NOWnXDvpbykBWt1klau4f/Qo9inqPsRzQ01Kw98lLqiHGwo8RwIH0+OvS7V80RcQ6E8hcXO2tCsyXr3Uk9YHL/WtaN3b7atDOWTjBbSeBQwjOfRp9NZTrk6NWrRpvZYCJcuBGS0FrZbUtSlLypSFEDvJ8E6CvO91KtdKZAQNMsZjKPL66Gk4kuQ6p5aS48tWZbryt4tR8enopNvYgW0qTIcZaScyTnyJB6wOvurLUrtmB1MgKNoT1+p1f+Qp0pLQ8LobPao7wnxeFbyV0JEUhXS1iSpQ4toykH+tpr3g0zYgqylhBW7zbkLsk9xTb0kU37gjU+CbqmLFuTTdgPortRU+gKDcx8J4qU5p9Bt5adbE+OoFxtEQg3SVBKD4uZ7xUTmR5WaRMdfcP5gKiT1Em30GmxAltRWlKH4bRaHDePAKT3EqHkpPMbpvetuwd2NLpQVnx3BsfH5agTGSlAWYqwL8X3QgHxaHyGpEyEtOqUhURhNrKQlCnAof2r38tZquCkfSdNZKU9jbAHqp2yXlaOy3T1Ib/wA6LARI91w0yN6NS220EEf1SLk93HvqB8PqIVIS6pXMSZIv5NDVTsEzMl2Kv8jPykWWlT+XMO7LXDzCwsKspxteqVOyQm47b215VA8tsgFLUNr+qpavpJqeO80psx3pMbKrVGVm+RXjSNDwP+VZe24IFtjmywP7yD/irndNHVTkZHetZ+i9dlTSVlCnXApJsUiIjj5aVx8Vp5XbuEj7K0CWQwxlYWqVF8NofpeRKersqAtRx/xEX/u+qiXS4phn8WfsEkD3JPWT+b21Bkc/oj5/9MfdrMeAchqPb+VxR+99VFRIsZSi47Ljhlv35Be16h73ibfT1VClDi1JQmI+STYDdJ4/s0VIcbaCYyUPJQ375QZSQpXM8B3Du7aj8IHL0vO6Vh9gk6DI84kAdWtqiU844LZz39NFvSa4W7HH88u/UYbfrpMNJlKITKjthIupTkewA7bA1qqQJ48dxawlKXVk6komNm3adKncf3ALUVT6idFuLYSsq6wL8vp7OFDmVGQhUZhmG41aynFlaFOa8TYi3dwoYRkuXUmPmPIMyEk+TU1mr5KTrSpCczzYSP14YT6RWq9jQsr2ifU3uQeiKBCM9/fo69KyceKrVRVLiBPFwp8Ed5uPXWz9jx9K8feQJq5ZEMkrcKrjwkaAHl4zy4Vtc0Qx20iiraXE8xJtMeAv1ZzQDTK3lZUC+lzrYAdZNX2Lrz7RYqp9iOWG5joUtSNffnQWIJNVj0+O4C03BS0xf3iHFC/aSb3rr1PhIlERcain3A7xxJ/K8h/VH2n0VEhDshZNyea1rOg7SaJjtw3cy3kPNMo4qS4D4gCNTSfchOp3bUh5lscEKaBF+skK1PiqdXgUQl9EfSNqscXVDX+yOXfx7qiaS844d2ConVV+BHWaKZgNEBx2Y2hq9gSlV1d2np5V0uO88kojqjpaHxUvpBV2m5BJ8VTqXYqbRDmYaNmcinraqVqi/Zf7ah3Uh9xWYKUoC6lKPpJNEnDH2EhciO7ci4bSk3PeeQ/121xeS+vdFuyE65LZUoHX2d9E/BrZ87EeWMwTnUX1W4I0SD38T6O+pkKkFAspEVo/GHg5vtPpphuWiRHyuOfnK4f2Qft8lcblS/dpbikJJtci6ldw/wBCl2RxaJGpjbCClKVySo+9d955OvtuKKI3gyLdRhmmqLWCjy0HheW/eKBQ+4SG4bRQetOqz4/VamU0yySHnN4sH3jZ08avV5anTuQ7cabYN1tOvqUfBUVWSfJe/lrodJaGjbUfndYAUO3XXyV3HlTR/JEpYb528FPPiTx4niedMUYeu5W6pLhOiWwch/tHUeQ+KpuuQRuuJSvwp63CDfMgEi/jI+iimui4ioIaiOql/nKVdLneEgWPbfv66h3MhCglmEhFz+VV4QPbmPg27a4USobuTOJQNcjYKgD3aD00e/AOlsSI7ykLisMrTxS4Rp4lGnDy207xM5htf5rKClQ8YSB6a7acZkJDa4zrgToh1ZJy9htbT6PpaQh2K4UL6KwRwSgBenWFC9/LUT7MHTzxmMh8y5CnUWS5ZOpHI8fEfF11EmO+7rlmup7EH/OpIs5Mdw5pchTa9HENjKFA8ef2VC8ykPqSiO+sA6EqvmHI+950WzoBa4zAhNFcGbfOoavpT1cintqHcRTwgzL/ADlB/wAFdbm8DN+DXzkdtclXMd3ZXMaGqTJQynDHbrUEi6iLeO1E6v8Az/0BLcBTEZUpuFMSpd0Nm2cjrOgHXbxnqoIks+Ct+U32FFvtqWcppUn3OG+0y2MiBmtoOeo4nj46eKreL3TEuUxcai90gcySCNPFUXFsDw9684Qzia2EpF1uLCwEjty3ruRLkFKmmFxnmAdSoIKnD1nNr6qZyRmaEaNJYW0k391SAXD+ccwsO6/21EYzjrhSqCnQauNKISO2+qbeinzYIi26lOdyAlaD8YBVvEQbVMpjDmAhUgPtOfGZCgs950GUdmp7tK6S9Fi/yCStp7gp1wHTrykfTYGuPx7MCtlExKtb5Q5e/wCsNQfHerbfyA+/fcCDHnJSEaIZBLeTy6em9a72NzJO0j2/aAvDUQvIBm8NHMcayfRMPT/K3FRXNDu2jvfEfzfKSOqtf7G5KcefQ0hAYVFUcyVlRJzI49XPSwqxa7Aym0763NocRQbBKJjwCQLD3517zVbHaLzlioISNVLPxRzNHbRj/eXFPnr31zQrp3EZDCT4TgDjn+EeTXx9ldeFSIcSH96UpQClpGiEdXae2nYYCkqfdB3Tdr2+MTwFRBJNkgXJ0AtxqaUoJUI6fetaXvxVzP8ArqFT5IETry3l5ldVgkcAOoUQB0NCXFD8YUAUJI94DqFHt6vL1VxFbSSt5YCkNC5B4KPIf65A1E44p1xS3DdSjcmnOwO2UOyHySvLxUtZJ0HM0Q5i0sM9FYedTGH82pV8561Dn3VG+sMRkR0HwlgLd7zqkeIa95qOOkEqccALbQuR+ceQ/wBcr1mk92gFIfDCEuyYzDq1DwGi0E6darW8Q5/T0l6PO3i5EbdhOpcQuwR2WNyTxsL1XqU5JkXJzOOK7takkuAWjtKu23zGmZXNXq7KjijSk1wGNtx5CEsRH1M5gAtK0e+PaRra/ZXKoLUc5WnmJbvAEOBKE9wNifo76HdPRkbhBG8I91UOv8319tdNqShsPyEZ7nwEnQntJ6v9ddSmuGauMvkdvw5wyuzUqjt8EqcTlFhySOfHlprUKXG0EIjslxZPvnBcnuTw+mpkOSpDilolLA4qJJGXxD7KkcxRQBYRHbI4KWpGVxXepNj4qW+DLi1ycF51F+mScw0BZPh8OGnBNvKL1IhDctRGGxghSRcodOY9+Y6egeOmLeGtt/jAebkW/JpOZIPbwI7tfFXaoTrjSXlupW1plYY0Uf7J4D9bXx1LRAV8eGelSlOOjQpTdRFuRJ+y9FMpQ4yGlQw22fePvq96e/QEdnL6U1KelJLJaS0gGxfGikdilHiOy/dQ78dth0F55UnNqFNHRf8AaP0WpzswSnpEZ7IqWzGWj4yOI8aAaT7rcmMl12a+640cilZb3B4alXf6KlaS5IbS2ISEPtj3NTx0UnmDmNr9Xk6qUNbwkKYVPjxw94CgjQEnhqkW42qX/KAMlccQXkBx8guIV70cgrt7a7jdGajvP72QlVt2iyRxPE8eFr+UUyc6WX/x43Ta/vuuu31lMdhn8IEEp3i8+birhwHCwHlqc7AiYCN8kR5b6HCQEkIsfQaMkyXgCy3OYlKI90ccsSr9UFQ4d3HyWTPSGI+Zqcy446DkSpzKAngT4YA7B4+yom2XXsz8qEgsNDw3G0ZfEMuhNG0+S0xmYqlIL0uGExQfCfaNvECLpJ7LeSm3qFWRhkhcexBCFnKtZ68w0PotUqA3NVnjSF4cw2LWdXdCf7Q1JPVa/iqRTructCGu1rKlJslZ/WzDwbX/APupe5CFbKYSynF2AF8m2wEud9xoPGD3UkSDb/ZL5jE2BaByOK/tfG15XHdTlpnDwEypAmR16hDWo48Mx96e6/jBqB11plO/gMoDZ8ElwZ1oPUb6eMCtLf8AzYDNtOylKQ5CWVJPhONIylP9YcPo762XsbYcuNtDIeDzLrRiqSC2sEg5kHUDh/8AfGsarEHJqQzOeWsD3jqiSpB+0evStV7GDa2dqpbS9CIari+nv0a1tdQM/jbYd2sxBsmwXPdBPVdZqtkrD0lx0CyVKJA6hyHkq7xSSlO104bhnSc7qQST4Z7aqDiMggBIaRbhkaSk+UC9at9XBBQgsSUuJSq6AVAjkQCRXIhS3AVJjPKHWEE1OxNkuuneSHFHdr4qJ+KaEU4sm6lk95ouqwHfg6SMPRdKG861Ehx1KOAFtCR1moY+HrfktsF5lJcWE3zg8T2Vy6c0Fg9Slp+g/bTQ3gxOjuqPgtuJUfEaiTpg7ltIclOudJZGZZNhmIHZwrsxo6IDeaa2C44okhKzoALcusmhHmy08ttWhSopI7qlcBVAZXocq1ot1cCPpPkq06W4CYjUBpTrpmOFTbZKbMX1Ol9Vdt65htQOkbzpDx3aSuymBYkC/wCfQ8RG8D7YvmU0SPFZX0A1zD1dUgXJU2oC3M2NZa53FkgbhuuAdIkKUs21aHE/2q7liCqQpKJT6m0eAg7kagaX99z4+Og0KKHEqGuU3qWYhKJbobuUFRKL8Sk6j0WrTVPkBjrcFuK0yJLyCsbxZ3A1PL43AD6TTMNspC3RMbXukgpDiFCxuLcjXLsCU7CZlBpWQDIoq0sRw1PK30GlEiNlSm5MplhLqbBRVmseI97e2umvXWHXTyaTa4FGiMLd3m/aXkBWW1E+HYX42FPFw2VPf3ls6dVLKFpKrAEmwv1CuG0RokspecdWE3QtIbt2HidKlKosBxDjbLrxvdDhdGRQ7UgeUXqO+xq4vlErj8mdK3U1haWUpUoJIIUhIFzYnUmw53pmn3QrJho9wVoptPguDlcnjz4jTsHCu2nXpCg9hrYSps3KAtQUnx3sR6aOOIRm3UvTYEdiQnMSEKUlSr/1eB48fJXJtrsXpT4ZSvRmYyku9JU6CrwS2OB6iTz8R767d3CimSzDSpDnvt4s2SrmNCLdnfRzqcHeeBgLeUZAyqjOAABV9LK0HVyGt+A0pwziCEvxG8lm/CbWwU3uO0G+ovp12rSnZehRVyIHndHXERkEOoSuwa04i/WeN6jcLqcWW0WmrJOQlTegCRqeHAWNFsQcUfZQp1L5+IorJ08NJ5958lRsR8VS9KcSXkOKSoJAcAKiTrzvwvWU0TrfbYg6YmdJKUsmOi5PuTigEJHOxvy6qnQFPq6VEkO7pkhKGzo6o35cb6nU8r8OFPHQgxkomuxUB1wJdUFpC0oFj8TUkk8weFWrMzA4EdwRAcRkLOVsZt2ltu/vRmGpJ1NhrWZzr9qEW292CZFS2VqlRw+plBUleYJaatyUrTNc+m2p1oJCzJhOx5c1JZZRvG0NIvu1XA0Gg14HXqouViUm4ZnRGoDKdd22Mi1cddQSTx1OlCqxFEhIiQy82lStQ62lxS+86aDqtSClXH9hNpvYDYMYxZLeR5xIQFkqUE2IUADw7beOusOfjplpaTFCkve5qDjhIIPdbgdfFRUpTiWujNJiyyTmcWw2kBVuAASASBr3+K9Dxlx2kLkyIeW10thtZSSrr1voOPDqrtdp/M5kBltfEw+Mn9s/So1uPY8kb7aI3bbSThxJKU2P5RIHotWJixY0l3KH1NJ4qU4nRI6yQfsrZex0CraqS4FNlvoakoyqvYBSABbjwHMVra0DL40sN7W4gtQuEz3Se7OarH2ty+41e+RRF+uxqx2iH+8mKG//ABr31zQcoBYafSb502V2KGh+w+OuncgoRAlthSgkLOQqVwAOl/TUBSUqKVCxSbGmteiZSS46l5F1b8ZtBrm5jy/SKcMDJBXBcA1LSgq1uR0J+jy0Pzo+NEcaeCZRDCF3QvObKSDzy8dNDUTjEaM4W3XXHVpNiG05U+U6+ip1K2gcz0qLyX1XIfSHAr848D6Qa6hx3JbbrCG1rWQFIypvdQ5eQnx2ohEltyGptiM2hxk505xvFKTzvfS40Og66EXMlOKSVvrOQ3SL2Ce4cqitqkUkbjOxltvOutN2N7Fd1dxSm5HjqRxqHCkIebkPOeFnbKEZdOWpJ18XKoJLYcCZLabIcPhAD3quY7uY/wAqZlSXGjHdVlTe7az8RXqNKb3sBEhUVFn48NKmnDpvFE5Fc06WHd1inE5+Y2G0rS08n3m7QEBY6tOfV18OqhkKciuqacRdJ0Wg8+4/QRTqi5gpyMd4kC5T8ZPeOfeKnSu5DlEl1p1ZdKlhXguJWeP+dJ2P4JeYJW1fXrR2EfbRDCTOB6QkgJsDIvbKOQN+P01Jb8HjfwzviDYyBqkX5ZeV/wBbj1U6kntyCNlrfshUuzSEiyXlaHsFuKh3cKkS6ICLsNpltKFypxN0fs8j361A5JbmuZ5WZDp4uI1v3j1eSuUR5CFlcVe8KebR1t3cbeKjXkp066zKRq84yoH3ivCR4rcO61SsR8QXkRHcS+hXAJUFgDtSdQO8Chg6lxWR2MlSidCgZVX8Wnool1MVlpUdiQpDivyqlJuD+rccgezU9wqPbZA7fmIjIU0mChKlCy3gFIUrrtbQDstrQQdjXuthwj9VwD7DUqDLaIbYmWSrkh7KD33tUgXiIVlDKHj1hlDnpsaJJf7B0+7EajNMJZfSVDeLBeHE8L+D1a/2qEQ40lQIZVpw901+irCdHxRUtYXhyzlOUfivIaDl1CoN1iLI1glI/Wij7RUjVf3BImQmXq1Ca6SnUGxVvB3Xtfxa9/GMDEFC9+jggquSGh4uHkrvPiLabmWWxxCUyAPQDXMiK2u0pcptIc9+lIKrK58NNePEceymydAjadaZFnnukJv+SSDlPjPDxCpQelp3UBvclQOZkG5Xb9bn3fTQyTFbOjbjx5ZjlHjA19NSZpTjJyJDLCjrbwEq7L8600uUBjHbiKPSF3dT/NIPA9p+weipOlyJ6iZAQtpI98vQNjqB4+Ln204dh2CJRMhwWs4AQE9/NQ8nfUb0eWsJU6EtsD3izojxdfi1qWnz/n0B2sxnEBmGsoBPhB3QrP8AW6u+1a72NYjkbaJ/fgtuKhqs2RrbOjU1ig61GPuA3jgOjqhoO4fafIK2HsXvOubRyUrWpSeiKVrrrnRWkmuOAV2O4/KYx7EWkR4JCJbqQVwmlE2UeJKdT20CdpppRl3GH2BuB0BnT/pqPaIX2jxMf+Me+uarrWFPag+xLZaDaSZzj4f5gz92pRtZiSGd0hEJLZN8ohNWv+zQ2CYK9jk/ozTiGkobU666u+VtCRdSjbWrpjYQTJiWIuOwHEONKeZc8Pw0JvmuAk5SLcDR4cb5QtlR7ZZh4xsPP9wZ+7XStp5y1Zlx8PUbWuqCzwGg+LTYls+5h0KJNEpiQxMW4lpTebXIbE2IFEJ2MxJzapWzqFsqlJAKnMx3aRlCrk20Fj1U9rH4FsgTtPObOZDEBJ6xBZ+7Te2afbRmAO6Az92u4Wy8uVOxGG9Ijw1YahS5C3yrKkJUEn3oJOpFGxdg5cuREbZxTD1NzriM8FryOqHFPvLgjtAp7WPwLZXjanEwkpAhBJ4joLNj/wBNN7Z8Q/MheYs/driLgLs/aBvBocuO+46vIh5JUGybX5gHs4VWKQUKKTxBsaezj8C2XB2qxJVswhmwsLwWdB+zSTtViSTmQmGkjgRCZFv+muMG2ddxePIlLmRoUSOUpW/IUQnMq+VIsCSdD3V3iWzE7C4suQ+4wpEWUmKvdrzZlKSVAjSxFhT2sfgWzpe12KrTlWYihe9lQmTqf7Nct7V4o2rMjoaD1iCyP8NQq2fmh/DGEhC3MTbS4wlJPBSykA6aG6TRvtLxMbVHZxxbDcqxO8Uo7sgIK7ggXtYdVT2cf/UWwY7TYgfiQvMWfu0htPiAIIRCBH/gWfuUcxsNPmLi9AnwZjcl/cB1lxWVtdibKukEXAPLlUcXY6RJjQ3VYph0dydm3DLzi0qXZRTxy5RqOZq+1DwLZAdrcVUtKyYZWn3qjBZuP+mo/bNiB/moH/8APY+5RbGxk4MuyMSkxcKZadUznlqIK1pNiEpSCVWPEjSg8a2cmYKGXXHGZEaQCWZMdeZty3EA9Y6jT2sfgWxe2bEPzII/uDH3Ksl43JVDS4x0HeZUrUFQGRa+hscvXWYsedHskrhpSLAqQtpXLQWWPT9Fc8mKGzo3GTLtWO4q7IStLEYtuNXJ6CyfDy2OuX84H0Vw3ieNrZRduMFLXYHoTQ5D9XtqqYWodGShZyEqR38/JrSaUWxFWFC4Qt69uBBIH1R5a5e0uyR1uCLSbj8xhgLQ7CWpx1QyphtHIkcPi87+ig/bXigQUXiZSb26Eza/7NVsknIxe35O+gt8Y0Oa7Qww6d0cZPfYuE7U4kDcJhXHA9BZ+7TubWYq6rM50NZ61QWT/hqmFMeNb9nH4M2y3G1GIjXJC8xZ+7Xbm1+LPAB1URYHAKhMm3/TVJalT2cf/VC2XHtmxC35OD5iz92td7HWNS8Qxx+O8GA2Iyl2bjob1zIHFIHWa87ra+xb8JZHzNX10U9qC3SFsz+0PwlxT5499c1XA6UftF8JcU+ePfXNVvDnXQho9jkzV4wThstlmWllZaaeAKZB4FrXQki/HqrZxI0aFtNh63osbD8Sdw6SZ0ZggIbVlVl0uQkka2rz7AMGdxqctlL6Y7TLSn33lXIbbTxNhqTrwoqXs8fwvDhYdiDWIIn5dw6gFJ1NrKSdUkUKXTeGSto9kMGj4UEPvQHXkyUZwktBSgQo3PC3OrnFZ2ERpGO40+4861iTqYEdUVSQspQlO8UCeRIAvWPd2WmxcclYUqQ0VsR1v71BJQ4hLZXcddxUeG7NSsUw9Ext9tCVzW4gSq98yhoe6lA3BVhkoYhtChDj0PEcJPSG1rAWXEOtpWLgaEiyvHfhXMZbbG1uzMbDm20YHvC7DcCiorUoeHnJ+MDYW5V5rPiuYfiEmC4tKlx3VNKKeBINjbyVZw9mcQnbOS8daUgR4irFJJzr4ZikdQzC/fQBew9ht9h3AfjB+g0LiOymOQVvuSsMeaShKnVFdh4AIBPlI8tUgJBBBtbtrUxtjFzImHvtY3EV+EXdyygpcBz3AUD4PK9AT7HMYq7hs0YWxExJK3EJfw19OYrTyWASLWuRcG4vV1i6sJwLBcYajQI0yKnFWUhl1xSkNrLJKgCkgmxzCsw1sqtWLIw6FjsN6UouBSWt4MmRKlG5KR+aRpQEDAJWIYTIxBt5tLTDzbKkqJzErNgfRQG7bfgJVA2mkMiPHw/B07tmOeDi3XUJCcxOo8I69VEbPKgYtPwXF4AfUjDkvQnxJUCtSS0tSCSP7Q8lYhzY7EWpGIsOvtJTAUUZsxO+WDYIQALknqtw48aLb2IdbKY7uNwWZqwPcAVqAJHvVLSkpB7L0Ba7J7QtStrMKwyDhzOHQ+l71aULUtTiwlQBKjyAJ0ozCW8IkxMBYmsBybuH1wSt4obU6H1kIVbrNYuTs1iEKG/JeypXHfDCmUquu9j4QtoRpa/aKKRsg8uA26cTipmOM79uGoqzFGvxrZQdDpegL/Ho2J7awIbkZAcxSCXGpsG4Q4hecnMEk6jW2nCqzHWzgmxsTAJjqF4j0xclxlCwro6coSEkjQE2vag07H4kjEejqkMtJTHS+7JKju2wpNwkkC5VysOdRjZKe9OgsNONuNzgCmR4SUIPxgokaEc6Az5tyFG4c42jV1JUhLiSsfq3sfQaGkNBl9xpLiXAhRSFpvZVuYqeA8WS9lNlKbNj1EEK+ysTVxNQdMniNWyhVwWpITbvBv8AVFRqSgIWT8VhIHebX+k0c1KLkpZW02bOpVcoAub9Y7+dcvSltZo7aWm/dUpulFlXSLcbX51w63fB09p1dldPCeklIFsiUoPeEgH0g0LbtqaQ4XZDiydVKJPlqKvTHhHF8nPCm512RXNhWiDW1pUudKgOhwua2vsW/CSR8zV9dFYkcK2vsWfCSR8zV9dFRgz20dhtLifzx765qsNe9u4Dg7zqnXcJguOLUVKUqOglRPEk21Nc+13A/kbD/NUeqllPKNjES1Yss4fiDcSaGVbhLoGWQeBbN9NR19VbR5vDsC/27NjRWZ8aIWZMaCtKQH3CUpItcBQRcnTjatGNnsEHDB4A/uyPVT+17BD/APp4HmyPVQGTgy8KxWLClRnDEDUd/CnFSnkkjO2rdKUoAaXJF7chUWGQ3NncPw/CsSW01Mk4yy+lpLiVENpFsxsdASdK2HtewT5HgebI9VP7X8E+R4HmyPVUB5VtfgWIQcdlyZLAQ1LlullQWlWYFRPAHTjWoTi2CYBiOHbPyhJWiKwY8pTbyQyS8BvMycpJtcc/iitb7XsE+R4HmyPVTe13A/kaB5qj1VbB43jeCSsElLQ+But84224FA58hGtuXEeWths44j8H7HDMkZcWdvrw1RW0Oz2CHjg0DzZHqpDZ7BBwweAP7sj1UBmVpfwvbCNJxPBYWERXXn20y2ybuFaFpGYlRsNQeAqtYw6Rszs5Ig4sG2JM3EI6mGw4FKWlCrlWh4VuTs/gp44PAP8Adkeqkdn8FPHB4B74yPVUBn8Wnx8VxaQWhkewOe47IjtqsJLBV4S06+/A48LjyVSztm8Zm4s5iGHz4zmEuOl1M4vpCEJJPvr6ggKII41ufa9gnyPA82R6qf2v4La34HgW6ujI9VAZTEY69p8MxNezjS5Km8QbSleYBSkBpQUrU81G/jqSBhsqFhrgxZUGThTcNeWeMqXY7lj7kCDckL0tWnGz+Cjhg8Af3ZHqpfgDBbW/BEG3V0ZHqoDNYm+3i0ZOz8ZxMfEDCjyWFg2ElQbBU2q+l9SR21n8IxeQ1sNjzLuUvMONJbUrRaN4pWe37PpNeie17BPkeB5sj1Uva9gfyNA82R6qA8JUoVJE8ORlsTmSoADrym1e5e13A/kbD/NUeqknZ7BEqCk4PABHAiMjT0VJcFjyePMXXNCb3CkNW042KR9NJTn+1EuqGgluOntAIP2GvZE4HhCFBScKhJKdARHQLa36uvWl+AsHJBOFQtAQPxdGgPHl2muCW5pu2eCnU01e8e13A/kbD/NUeql7XcD+RsP81R6q9NmDwe/VTGvefa7gfyNh/mqPVS9ruB/I2H+ao9VLB4MO6mKeYr3r2u4H8jYf5qj1Uva7gfyNA81R6qWDwYcK2nsWfCWR8zV9dFei+13A/kbD/NUeqpouFYbBdLsPD4sdwpylbLKUEjquBw0FRsH/2Q=="/>
          <p:cNvSpPr>
            <a:spLocks noChangeAspect="1" noChangeArrowheads="1"/>
          </p:cNvSpPr>
          <p:nvPr/>
        </p:nvSpPr>
        <p:spPr bwMode="auto">
          <a:xfrm>
            <a:off x="7397750" y="485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pSp>
        <p:nvGrpSpPr>
          <p:cNvPr id="4103" name="Group 20"/>
          <p:cNvGrpSpPr>
            <a:grpSpLocks/>
          </p:cNvGrpSpPr>
          <p:nvPr/>
        </p:nvGrpSpPr>
        <p:grpSpPr bwMode="auto">
          <a:xfrm>
            <a:off x="6298803" y="1397335"/>
            <a:ext cx="2807494" cy="2431926"/>
            <a:chOff x="2018" y="2840"/>
            <a:chExt cx="1428" cy="1260"/>
          </a:xfrm>
        </p:grpSpPr>
        <p:pic>
          <p:nvPicPr>
            <p:cNvPr id="4104" name="Picture 16" descr="boo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07"/>
            <a:stretch>
              <a:fillRect/>
            </a:stretch>
          </p:blipFill>
          <p:spPr bwMode="auto">
            <a:xfrm>
              <a:off x="2018" y="2840"/>
              <a:ext cx="1428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Rectangle 17"/>
            <p:cNvSpPr>
              <a:spLocks noChangeArrowheads="1"/>
            </p:cNvSpPr>
            <p:nvPr/>
          </p:nvSpPr>
          <p:spPr bwMode="auto">
            <a:xfrm>
              <a:off x="2028" y="3884"/>
              <a:ext cx="897" cy="20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323528" y="908720"/>
                <a:ext cx="8496944" cy="617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Every</a:t>
                </a:r>
                <a:r>
                  <a:rPr lang="fr-FR" dirty="0" smtClean="0"/>
                  <a:t> massive body has </a:t>
                </a:r>
                <a:r>
                  <a:rPr lang="fr-FR" b="1" dirty="0" smtClean="0"/>
                  <a:t>an escape </a:t>
                </a:r>
                <a:r>
                  <a:rPr lang="fr-FR" b="1" dirty="0" err="1" smtClean="0"/>
                  <a:t>velocity</a:t>
                </a:r>
                <a:r>
                  <a:rPr lang="fr-FR" dirty="0"/>
                  <a:t>:</a:t>
                </a:r>
                <a:endParaRPr lang="fr-FR" dirty="0" smtClean="0"/>
              </a:p>
              <a:p>
                <a:r>
                  <a:rPr lang="fr-FR" dirty="0" smtClean="0"/>
                  <a:t>Initial </a:t>
                </a:r>
                <a:r>
                  <a:rPr lang="fr-FR" dirty="0" err="1"/>
                  <a:t>v</a:t>
                </a:r>
                <a:r>
                  <a:rPr lang="fr-FR" dirty="0" err="1" smtClean="0"/>
                  <a:t>elocity</a:t>
                </a:r>
                <a:r>
                  <a:rPr lang="fr-FR" dirty="0" smtClean="0"/>
                  <a:t> </a:t>
                </a:r>
                <a:r>
                  <a:rPr lang="fr-FR" i="1" dirty="0" err="1" smtClean="0"/>
                  <a:t>required</a:t>
                </a:r>
                <a:r>
                  <a:rPr lang="fr-FR" dirty="0" smtClean="0"/>
                  <a:t> for a body </a:t>
                </a:r>
                <a:r>
                  <a:rPr lang="fr-FR" dirty="0" err="1" smtClean="0"/>
                  <a:t>located</a:t>
                </a:r>
                <a:r>
                  <a:rPr lang="fr-FR" dirty="0" smtClean="0"/>
                  <a:t> on </a:t>
                </a:r>
                <a:r>
                  <a:rPr lang="fr-FR" dirty="0" err="1" smtClean="0"/>
                  <a:t>its</a:t>
                </a:r>
                <a:r>
                  <a:rPr lang="fr-FR" dirty="0" smtClean="0"/>
                  <a:t> surface to </a:t>
                </a:r>
              </a:p>
              <a:p>
                <a:r>
                  <a:rPr lang="fr-FR" dirty="0" smtClean="0"/>
                  <a:t>escape to </a:t>
                </a:r>
                <a:r>
                  <a:rPr lang="fr-FR" dirty="0" err="1" smtClean="0"/>
                  <a:t>infinity</a:t>
                </a:r>
                <a:r>
                  <a:rPr lang="fr-FR" dirty="0" smtClean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/>
                        </a:rPr>
                        <m:t>𝑣</m:t>
                      </m:r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dirty="0" smtClean="0"/>
              </a:p>
              <a:p>
                <a:r>
                  <a:rPr lang="fr-FR" dirty="0" smtClean="0"/>
                  <a:t>For </a:t>
                </a:r>
                <a:r>
                  <a:rPr lang="fr-FR" dirty="0" err="1" smtClean="0"/>
                  <a:t>Earth</a:t>
                </a:r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/>
                      </a:rPr>
                      <m:t>𝑣</m:t>
                    </m:r>
                    <m:r>
                      <a:rPr lang="fr-FR" i="1" dirty="0" smtClean="0">
                        <a:latin typeface="Cambria Math"/>
                      </a:rPr>
                      <m:t>=11 </m:t>
                    </m:r>
                    <m:r>
                      <a:rPr lang="fr-FR" i="1" dirty="0" smtClean="0">
                        <a:latin typeface="Cambria Math"/>
                      </a:rPr>
                      <m:t>𝑘𝑚</m:t>
                    </m:r>
                    <m:r>
                      <a:rPr lang="fr-FR" i="1" dirty="0" smtClean="0">
                        <a:latin typeface="Cambria Math"/>
                      </a:rPr>
                      <m:t>/</m:t>
                    </m:r>
                    <m:r>
                      <a:rPr lang="fr-FR" i="1" dirty="0" smtClean="0">
                        <a:latin typeface="Cambria Math"/>
                      </a:rPr>
                      <m:t>𝑠</m:t>
                    </m:r>
                  </m:oMath>
                </a14:m>
                <a:r>
                  <a:rPr lang="fr-FR" dirty="0" smtClean="0"/>
                  <a:t>.</a:t>
                </a:r>
              </a:p>
              <a:p>
                <a:endParaRPr lang="fr-FR" dirty="0"/>
              </a:p>
              <a:p>
                <a:r>
                  <a:rPr lang="fr-FR" dirty="0" smtClean="0"/>
                  <a:t>If the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/>
                      </a:rPr>
                      <m:t>𝑀</m:t>
                    </m:r>
                    <m:r>
                      <a:rPr lang="fr-FR" i="1" dirty="0" smtClean="0">
                        <a:latin typeface="Cambria Math"/>
                      </a:rPr>
                      <m:t>/</m:t>
                    </m:r>
                    <m:r>
                      <a:rPr lang="fr-FR" i="1" dirty="0" smtClean="0">
                        <a:latin typeface="Cambria Math"/>
                      </a:rPr>
                      <m:t>𝑅</m:t>
                    </m:r>
                  </m:oMath>
                </a14:m>
                <a:r>
                  <a:rPr lang="fr-FR" dirty="0" smtClean="0"/>
                  <a:t> ratio </a:t>
                </a:r>
                <a:r>
                  <a:rPr lang="fr-FR" dirty="0" err="1" smtClean="0"/>
                  <a:t>goes</a:t>
                </a:r>
                <a:r>
                  <a:rPr lang="fr-FR" dirty="0" smtClean="0"/>
                  <a:t> up (the body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i="1" dirty="0" err="1" smtClean="0"/>
                  <a:t>denser</a:t>
                </a:r>
                <a:r>
                  <a:rPr lang="fr-FR" dirty="0" smtClean="0"/>
                  <a:t>), v </a:t>
                </a:r>
                <a:r>
                  <a:rPr lang="fr-FR" dirty="0" err="1" smtClean="0"/>
                  <a:t>goes</a:t>
                </a:r>
                <a:r>
                  <a:rPr lang="fr-FR" dirty="0" smtClean="0"/>
                  <a:t> up</a:t>
                </a:r>
              </a:p>
              <a:p>
                <a:r>
                  <a:rPr lang="fr-FR" dirty="0" err="1"/>
                  <a:t>u</a:t>
                </a:r>
                <a:r>
                  <a:rPr lang="fr-FR" dirty="0" err="1" smtClean="0"/>
                  <a:t>ntil</a:t>
                </a:r>
                <a:r>
                  <a:rPr lang="fr-FR" dirty="0" smtClean="0"/>
                  <a:t>  </a:t>
                </a:r>
                <a:r>
                  <a:rPr lang="fr-FR" dirty="0" err="1" smtClean="0"/>
                  <a:t>reaching</a:t>
                </a:r>
                <a:r>
                  <a:rPr lang="fr-FR" dirty="0" smtClean="0"/>
                  <a:t> c, the speed of light.</a:t>
                </a:r>
              </a:p>
              <a:p>
                <a:endParaRPr lang="fr-FR" dirty="0"/>
              </a:p>
              <a:p>
                <a:r>
                  <a:rPr lang="fr-FR" b="1" dirty="0" smtClean="0"/>
                  <a:t>Black </a:t>
                </a:r>
                <a:r>
                  <a:rPr lang="fr-FR" b="1" dirty="0" err="1" smtClean="0"/>
                  <a:t>Hole</a:t>
                </a:r>
                <a:r>
                  <a:rPr lang="fr-FR" b="1" dirty="0" smtClean="0"/>
                  <a:t> </a:t>
                </a:r>
                <a:r>
                  <a:rPr lang="fr-FR" dirty="0" smtClean="0"/>
                  <a:t>(</a:t>
                </a:r>
                <a:r>
                  <a:rPr lang="fr-FR" dirty="0" err="1" smtClean="0"/>
                  <a:t>name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coined</a:t>
                </a:r>
                <a:r>
                  <a:rPr lang="fr-FR" dirty="0" smtClean="0"/>
                  <a:t> in 1967, Wheeler): body </a:t>
                </a:r>
                <a:r>
                  <a:rPr lang="fr-FR" dirty="0" err="1" smtClean="0"/>
                  <a:t>so</a:t>
                </a:r>
                <a:r>
                  <a:rPr lang="fr-FR" dirty="0" smtClean="0"/>
                  <a:t> dense (or compact) </a:t>
                </a:r>
                <a:r>
                  <a:rPr lang="fr-FR" dirty="0" err="1" smtClean="0"/>
                  <a:t>that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nothing</a:t>
                </a:r>
                <a:r>
                  <a:rPr lang="fr-FR" dirty="0" smtClean="0"/>
                  <a:t>, </a:t>
                </a:r>
                <a:r>
                  <a:rPr lang="fr-FR" dirty="0" err="1" smtClean="0"/>
                  <a:t>even</a:t>
                </a:r>
                <a:r>
                  <a:rPr lang="fr-FR" dirty="0" smtClean="0"/>
                  <a:t> light, </a:t>
                </a:r>
                <a:r>
                  <a:rPr lang="fr-FR" dirty="0" err="1" smtClean="0"/>
                  <a:t>can</a:t>
                </a:r>
                <a:r>
                  <a:rPr lang="fr-FR" dirty="0" smtClean="0"/>
                  <a:t> escape </a:t>
                </a:r>
                <a:r>
                  <a:rPr lang="fr-FR" dirty="0" err="1" smtClean="0"/>
                  <a:t>from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it</a:t>
                </a:r>
                <a:r>
                  <a:rPr lang="fr-FR" dirty="0" smtClean="0"/>
                  <a:t>.</a:t>
                </a:r>
              </a:p>
              <a:p>
                <a:endParaRPr lang="fr-FR" dirty="0"/>
              </a:p>
              <a:p>
                <a:r>
                  <a:rPr lang="fr-FR" dirty="0" err="1" smtClean="0"/>
                  <a:t>Historically</a:t>
                </a:r>
                <a:r>
                  <a:rPr lang="fr-FR" dirty="0" smtClean="0"/>
                  <a:t>, a black </a:t>
                </a:r>
                <a:r>
                  <a:rPr lang="fr-FR" dirty="0" err="1" smtClean="0"/>
                  <a:t>hole</a:t>
                </a:r>
                <a:r>
                  <a:rPr lang="fr-FR" dirty="0" smtClean="0"/>
                  <a:t> </a:t>
                </a:r>
                <a:r>
                  <a:rPr lang="fr-FR" dirty="0" smtClean="0"/>
                  <a:t>corresponds </a:t>
                </a:r>
                <a:r>
                  <a:rPr lang="fr-FR" dirty="0" smtClean="0"/>
                  <a:t>to a solution of </a:t>
                </a:r>
                <a:r>
                  <a:rPr lang="fr-FR" b="1" dirty="0" err="1" smtClean="0"/>
                  <a:t>Einstein’s</a:t>
                </a:r>
                <a:r>
                  <a:rPr lang="fr-FR" b="1" dirty="0" smtClean="0"/>
                  <a:t> General </a:t>
                </a:r>
                <a:r>
                  <a:rPr lang="fr-FR" b="1" dirty="0" err="1" smtClean="0"/>
                  <a:t>Relativity</a:t>
                </a:r>
                <a:r>
                  <a:rPr lang="fr-FR" b="1" dirty="0" smtClean="0"/>
                  <a:t> </a:t>
                </a:r>
                <a:r>
                  <a:rPr lang="fr-FR" dirty="0" err="1" smtClean="0"/>
                  <a:t>equation</a:t>
                </a:r>
                <a:r>
                  <a:rPr lang="fr-FR" dirty="0" smtClean="0"/>
                  <a:t>, </a:t>
                </a:r>
                <a:r>
                  <a:rPr lang="fr-FR" dirty="0" err="1" smtClean="0"/>
                  <a:t>describing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gravity</a:t>
                </a:r>
                <a:r>
                  <a:rPr lang="fr-FR" dirty="0" smtClean="0"/>
                  <a:t> as an </a:t>
                </a:r>
                <a:r>
                  <a:rPr lang="fr-FR" dirty="0" err="1" smtClean="0"/>
                  <a:t>effect</a:t>
                </a:r>
                <a:r>
                  <a:rPr lang="fr-FR" dirty="0" smtClean="0"/>
                  <a:t> </a:t>
                </a:r>
                <a:r>
                  <a:rPr lang="fr-FR" b="1" dirty="0" smtClean="0"/>
                  <a:t>of </a:t>
                </a:r>
                <a:r>
                  <a:rPr lang="fr-FR" b="1" dirty="0" err="1" smtClean="0"/>
                  <a:t>curvature</a:t>
                </a:r>
                <a:r>
                  <a:rPr lang="fr-FR" b="1" dirty="0" smtClean="0"/>
                  <a:t> of </a:t>
                </a:r>
                <a:r>
                  <a:rPr lang="fr-FR" b="1" dirty="0" err="1" smtClean="0"/>
                  <a:t>space</a:t>
                </a:r>
                <a:r>
                  <a:rPr lang="fr-FR" b="1" dirty="0" smtClean="0"/>
                  <a:t> </a:t>
                </a:r>
                <a:r>
                  <a:rPr lang="fr-FR" dirty="0" smtClean="0"/>
                  <a:t>(and time) due to the </a:t>
                </a:r>
                <a:r>
                  <a:rPr lang="fr-FR" dirty="0" err="1" smtClean="0"/>
                  <a:t>presence</a:t>
                </a:r>
                <a:r>
                  <a:rPr lang="fr-FR" dirty="0" smtClean="0"/>
                  <a:t> of a massive body.</a:t>
                </a:r>
              </a:p>
              <a:p>
                <a:r>
                  <a:rPr lang="fr-FR" altLang="fr-FR" i="1" dirty="0"/>
                  <a:t>« S</a:t>
                </a:r>
                <a:r>
                  <a:rPr lang="en-US" i="1" dirty="0" err="1"/>
                  <a:t>pacetime</a:t>
                </a:r>
                <a:r>
                  <a:rPr lang="en-US" i="1" dirty="0"/>
                  <a:t> tells matter how to move; matter tells </a:t>
                </a:r>
                <a:r>
                  <a:rPr lang="en-US" i="1" dirty="0" err="1"/>
                  <a:t>spacetime</a:t>
                </a:r>
                <a:r>
                  <a:rPr lang="en-US" i="1" dirty="0"/>
                  <a:t> how to curve.</a:t>
                </a:r>
                <a:r>
                  <a:rPr lang="fr-FR" altLang="fr-FR" i="1" dirty="0"/>
                  <a:t>» </a:t>
                </a:r>
                <a:r>
                  <a:rPr lang="fr-FR" altLang="fr-FR" dirty="0" smtClean="0"/>
                  <a:t>Wheeler</a:t>
                </a:r>
                <a:endParaRPr lang="fr-FR" dirty="0"/>
              </a:p>
              <a:p>
                <a:r>
                  <a:rPr lang="fr-FR" dirty="0" smtClean="0"/>
                  <a:t>The black </a:t>
                </a:r>
                <a:r>
                  <a:rPr lang="fr-FR" dirty="0" err="1" smtClean="0"/>
                  <a:t>hole</a:t>
                </a:r>
                <a:r>
                  <a:rPr lang="fr-FR" dirty="0" smtClean="0"/>
                  <a:t> shows </a:t>
                </a:r>
                <a:r>
                  <a:rPr lang="fr-FR" dirty="0" smtClean="0"/>
                  <a:t>an </a:t>
                </a:r>
                <a:r>
                  <a:rPr lang="fr-FR" b="1" dirty="0" err="1" smtClean="0"/>
                  <a:t>event</a:t>
                </a:r>
                <a:r>
                  <a:rPr lang="fr-FR" dirty="0" smtClean="0"/>
                  <a:t> h</a:t>
                </a:r>
                <a:r>
                  <a:rPr lang="fr-FR" b="1" dirty="0" smtClean="0"/>
                  <a:t>orizon</a:t>
                </a:r>
                <a:r>
                  <a:rPr lang="fr-FR" dirty="0" smtClean="0"/>
                  <a:t>, i.e., a </a:t>
                </a:r>
                <a:r>
                  <a:rPr lang="fr-FR" dirty="0" err="1" smtClean="0"/>
                  <a:t>region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within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which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nothing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can</a:t>
                </a:r>
                <a:r>
                  <a:rPr lang="fr-FR" dirty="0" smtClean="0"/>
                  <a:t> escape. </a:t>
                </a:r>
              </a:p>
              <a:p>
                <a:endParaRPr lang="fr-FR" dirty="0"/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908720"/>
                <a:ext cx="8496944" cy="6173678"/>
              </a:xfrm>
              <a:prstGeom prst="rect">
                <a:avLst/>
              </a:prstGeom>
              <a:blipFill rotWithShape="1">
                <a:blip r:embed="rId3"/>
                <a:stretch>
                  <a:fillRect l="-574" t="-4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1520" y="6237312"/>
            <a:ext cx="840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 smtClean="0"/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 smtClean="0"/>
          </a:p>
          <a:p>
            <a:pPr eaLnBrk="1" hangingPunct="1"/>
            <a:endParaRPr lang="fr-FR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13465" r="30552" b="14029"/>
          <a:stretch/>
        </p:blipFill>
        <p:spPr bwMode="auto">
          <a:xfrm>
            <a:off x="558459" y="2232299"/>
            <a:ext cx="7901973" cy="486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8" t="84814" r="34193" b="10744"/>
          <a:stretch/>
        </p:blipFill>
        <p:spPr bwMode="auto">
          <a:xfrm>
            <a:off x="487851" y="889030"/>
            <a:ext cx="8656149" cy="59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824" y="1477425"/>
            <a:ext cx="775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http://www.sciencemag.org/cgi/rapidpdf/323/5922/1688?ijkey=FM8C.rv8K96z2&amp;keytype=ref&amp;siteid=sci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gamma-ray </a:t>
            </a:r>
            <a:r>
              <a:rPr lang="fr-FR" altLang="fr-FR" sz="28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burst</a:t>
            </a:r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080916C</a:t>
            </a:r>
          </a:p>
        </p:txBody>
      </p:sp>
    </p:spTree>
    <p:extLst>
      <p:ext uri="{BB962C8B-B14F-4D97-AF65-F5344CB8AC3E}">
        <p14:creationId xmlns:p14="http://schemas.microsoft.com/office/powerpoint/2010/main" val="21503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755576" y="1216025"/>
            <a:ext cx="63979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1800" dirty="0" err="1" smtClean="0"/>
              <a:t>create_map</a:t>
            </a:r>
            <a:r>
              <a:rPr lang="fr-FR" altLang="fr-FR" sz="1800" dirty="0" smtClean="0"/>
              <a:t> </a:t>
            </a:r>
            <a:r>
              <a:rPr lang="fr-FR" altLang="fr-FR" sz="1800" dirty="0"/>
              <a:t>15 </a:t>
            </a:r>
            <a:r>
              <a:rPr lang="fr-FR" altLang="fr-FR" sz="1800"/>
              <a:t>ait 243216747 243216870 </a:t>
            </a:r>
            <a:r>
              <a:rPr lang="fr-FR" altLang="fr-FR" sz="1800" dirty="0"/>
              <a:t>120 -56 </a:t>
            </a:r>
            <a:r>
              <a:rPr lang="fr-FR" altLang="fr-FR" sz="1800" dirty="0" smtClean="0"/>
              <a:t>20</a:t>
            </a:r>
            <a:endParaRPr lang="fr-FR" altLang="fr-FR" sz="1800" dirty="0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altLang="fr-FR" sz="1800" dirty="0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800" dirty="0" smtClean="0"/>
              <a:t>GRB 080916C. </a:t>
            </a:r>
            <a:r>
              <a:rPr lang="fr-FR" altLang="fr-FR" sz="1800" dirty="0" err="1" smtClean="0"/>
              <a:t>redshift</a:t>
            </a:r>
            <a:r>
              <a:rPr lang="fr-FR" altLang="fr-FR" sz="1800" dirty="0" smtClean="0"/>
              <a:t>=4.35.  distance </a:t>
            </a:r>
            <a:r>
              <a:rPr lang="fr-FR" altLang="fr-FR" sz="1800" dirty="0" err="1" smtClean="0"/>
              <a:t>traveled</a:t>
            </a:r>
            <a:r>
              <a:rPr lang="fr-FR" altLang="fr-FR" sz="1800" dirty="0" smtClean="0"/>
              <a:t> by the light: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800" dirty="0" smtClean="0"/>
              <a:t>12.2 billion </a:t>
            </a:r>
            <a:r>
              <a:rPr lang="fr-FR" altLang="fr-FR" sz="1800" dirty="0" err="1" smtClean="0"/>
              <a:t>years</a:t>
            </a:r>
            <a:r>
              <a:rPr lang="fr-FR" altLang="fr-FR" sz="1800" dirty="0" smtClean="0"/>
              <a:t>. </a:t>
            </a:r>
            <a:r>
              <a:rPr lang="fr-FR" altLang="fr-FR" sz="1800" dirty="0" err="1" smtClean="0"/>
              <a:t>Luminosity</a:t>
            </a:r>
            <a:r>
              <a:rPr lang="fr-FR" altLang="fr-FR" sz="1800" dirty="0" smtClean="0"/>
              <a:t> distance: </a:t>
            </a:r>
            <a:r>
              <a:rPr lang="fr-FR" sz="1800" dirty="0" err="1"/>
              <a:t>d</a:t>
            </a:r>
            <a:r>
              <a:rPr lang="fr-FR" sz="1800" baseline="-25000" dirty="0" err="1"/>
              <a:t>L</a:t>
            </a:r>
            <a:r>
              <a:rPr lang="fr-FR" sz="1800" dirty="0"/>
              <a:t> = 1.25×10</a:t>
            </a:r>
            <a:r>
              <a:rPr lang="fr-FR" sz="1800" baseline="30000" dirty="0"/>
              <a:t>29</a:t>
            </a:r>
            <a:r>
              <a:rPr lang="fr-FR" sz="1800" dirty="0"/>
              <a:t> cm</a:t>
            </a:r>
            <a:endParaRPr lang="fr-FR" altLang="fr-FR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t="50000" r="19192" b="9307"/>
          <a:stretch/>
        </p:blipFill>
        <p:spPr bwMode="auto">
          <a:xfrm>
            <a:off x="1109411" y="2492896"/>
            <a:ext cx="6607968" cy="333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080916C </a:t>
            </a:r>
            <a:r>
              <a:rPr lang="fr-FR" altLang="fr-FR" sz="28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map</a:t>
            </a:r>
            <a:endParaRPr lang="fr-FR" altLang="fr-FR" sz="2800" b="1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fr-FR" alt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animation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836712"/>
            <a:ext cx="8568952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altLang="fr-FR" sz="2400" dirty="0" smtClean="0">
                <a:solidFill>
                  <a:srgbClr val="0033CC"/>
                </a:solidFill>
              </a:rPr>
              <a:t>Ex: </a:t>
            </a:r>
            <a:r>
              <a:rPr lang="fr-FR" altLang="fr-FR" sz="2400" dirty="0">
                <a:solidFill>
                  <a:srgbClr val="0033CC"/>
                </a:solidFill>
              </a:rPr>
              <a:t>python </a:t>
            </a:r>
            <a:r>
              <a:rPr lang="fr-FR" altLang="fr-FR" sz="2400" dirty="0" smtClean="0">
                <a:solidFill>
                  <a:srgbClr val="0033CC"/>
                </a:solidFill>
              </a:rPr>
              <a:t>create_movie_scat.py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altLang="fr-FR" sz="2400" dirty="0" err="1" smtClean="0">
                <a:solidFill>
                  <a:srgbClr val="0033CC"/>
                </a:solidFill>
              </a:rPr>
              <a:t>file_fits</a:t>
            </a:r>
            <a:r>
              <a:rPr lang="fr-FR" altLang="fr-FR" sz="2400" dirty="0" smtClean="0">
                <a:solidFill>
                  <a:srgbClr val="0033CC"/>
                </a:solidFill>
              </a:rPr>
              <a:t>/lat_photon_weekly_w015_p203_v001_temp.fits  20</a:t>
            </a:r>
            <a:endParaRPr lang="fr-FR" altLang="fr-FR" sz="2400" dirty="0">
              <a:solidFill>
                <a:srgbClr val="0033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400" dirty="0">
              <a:solidFill>
                <a:srgbClr val="0033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400" dirty="0">
              <a:solidFill>
                <a:srgbClr val="0033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400" dirty="0" smtClean="0">
              <a:solidFill>
                <a:srgbClr val="0033C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32856"/>
            <a:ext cx="4227093" cy="405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18776" r="24778" b="10744"/>
          <a:stretch/>
        </p:blipFill>
        <p:spPr bwMode="auto">
          <a:xfrm>
            <a:off x="683568" y="836711"/>
            <a:ext cx="6987446" cy="51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3707016"/>
            <a:ext cx="4032448" cy="853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080916C </a:t>
            </a:r>
            <a:r>
              <a:rPr lang="fr-FR" altLang="fr-FR" sz="28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lightcurve</a:t>
            </a:r>
            <a:endParaRPr lang="fr-FR" altLang="fr-FR" sz="2800" b="1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3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48" y="1426720"/>
            <a:ext cx="4541520" cy="32156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02989" y="1087441"/>
            <a:ext cx="731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hist </a:t>
            </a:r>
            <a:r>
              <a:rPr lang="fr-FR" dirty="0" err="1"/>
              <a:t>fits_file</a:t>
            </a:r>
            <a:r>
              <a:rPr lang="fr-FR" dirty="0"/>
              <a:t>/lat_photon_weekly_w015_p302_v001_temp.fits TIME </a:t>
            </a:r>
            <a:r>
              <a:rPr lang="fr-FR" dirty="0" smtClean="0"/>
              <a:t>246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57325" r="24778" b="10744"/>
          <a:stretch/>
        </p:blipFill>
        <p:spPr bwMode="auto">
          <a:xfrm>
            <a:off x="179512" y="4795119"/>
            <a:ext cx="6987446" cy="235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080916C </a:t>
            </a:r>
            <a:r>
              <a:rPr lang="fr-FR" altLang="fr-FR" sz="28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lightcurve</a:t>
            </a:r>
            <a:endParaRPr lang="fr-FR" altLang="fr-FR" sz="2800" b="1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855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22842" r="41309" b="9108"/>
          <a:stretch/>
        </p:blipFill>
        <p:spPr bwMode="auto">
          <a:xfrm>
            <a:off x="2084372" y="1024370"/>
            <a:ext cx="5295940" cy="449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080916C fluence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38756" y="1804174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erg = 10</a:t>
            </a:r>
            <a:r>
              <a:rPr lang="fr-FR" baseline="30000" dirty="0" smtClean="0"/>
              <a:t>-7</a:t>
            </a:r>
            <a:r>
              <a:rPr lang="fr-FR" dirty="0" smtClean="0"/>
              <a:t> J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179512" y="1124743"/>
                <a:ext cx="4262705" cy="5663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&gt; fluence </a:t>
                </a:r>
                <a:r>
                  <a:rPr lang="fr-FR" dirty="0"/>
                  <a:t>15</a:t>
                </a:r>
              </a:p>
              <a:p>
                <a:endParaRPr lang="fr-FR" dirty="0"/>
              </a:p>
              <a:p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Fluence</a:t>
                </a:r>
                <a:r>
                  <a:rPr lang="fr-FR" dirty="0" smtClean="0"/>
                  <a:t>: 80000 MeV/3000 cm</a:t>
                </a:r>
                <a:r>
                  <a:rPr lang="fr-FR" baseline="30000" dirty="0" smtClean="0"/>
                  <a:t>2</a:t>
                </a:r>
              </a:p>
              <a:p>
                <a:r>
                  <a:rPr lang="fr-FR" dirty="0" smtClean="0"/>
                  <a:t>               =4.3 </a:t>
                </a:r>
                <a:r>
                  <a:rPr lang="fr-FR" dirty="0" smtClean="0"/>
                  <a:t>10</a:t>
                </a:r>
                <a:r>
                  <a:rPr lang="fr-FR" baseline="30000" dirty="0" smtClean="0"/>
                  <a:t>-12</a:t>
                </a:r>
                <a:r>
                  <a:rPr lang="fr-FR" dirty="0"/>
                  <a:t> </a:t>
                </a:r>
                <a:r>
                  <a:rPr lang="fr-FR" dirty="0" smtClean="0"/>
                  <a:t>J </a:t>
                </a:r>
                <a:r>
                  <a:rPr lang="fr-FR" dirty="0" smtClean="0"/>
                  <a:t>cm</a:t>
                </a:r>
                <a:r>
                  <a:rPr lang="fr-FR" baseline="30000" dirty="0" smtClean="0"/>
                  <a:t>-2</a:t>
                </a:r>
                <a:endParaRPr lang="fr-FR" baseline="30000" dirty="0" smtClean="0"/>
              </a:p>
              <a:p>
                <a:endParaRPr lang="fr-FR" dirty="0" smtClean="0"/>
              </a:p>
              <a:p>
                <a:r>
                  <a:rPr lang="fr-FR" i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fr-FR" i="1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tot</a:t>
                </a:r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FR" altLang="fr-FR" i="1" dirty="0">
                        <a:latin typeface="Cambria Math"/>
                      </a:rPr>
                      <m:t>4 </m:t>
                    </m:r>
                  </m:oMath>
                </a14:m>
                <a:r>
                  <a:rPr lang="fr-FR" altLang="fr-FR" dirty="0">
                    <a:latin typeface="Symbol" panose="05050102010706020507" pitchFamily="18" charset="2"/>
                  </a:rPr>
                  <a:t>p</a:t>
                </a:r>
                <a14:m>
                  <m:oMath xmlns:m="http://schemas.openxmlformats.org/officeDocument/2006/math">
                    <m:r>
                      <a:rPr lang="fr-FR" altLang="fr-FR" i="1" dirty="0">
                        <a:latin typeface="Cambria Math"/>
                      </a:rPr>
                      <m:t> </m:t>
                    </m:r>
                    <m:r>
                      <a:rPr lang="fr-FR" altLang="fr-FR" i="1" dirty="0">
                        <a:latin typeface="Cambria Math"/>
                      </a:rPr>
                      <m:t>𝑑</m:t>
                    </m:r>
                    <m:r>
                      <a:rPr lang="fr-FR" altLang="fr-FR" i="1" baseline="30000" dirty="0">
                        <a:latin typeface="Cambria Math"/>
                      </a:rPr>
                      <m:t>2</m:t>
                    </m:r>
                    <m:r>
                      <a:rPr lang="fr-FR" altLang="fr-FR" i="1" dirty="0">
                        <a:latin typeface="Cambria Math"/>
                      </a:rPr>
                      <m:t> </m:t>
                    </m:r>
                  </m:oMath>
                </a14:m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Fluence</a:t>
                </a:r>
                <a:r>
                  <a:rPr lang="fr-FR" dirty="0" smtClean="0"/>
                  <a:t> </a:t>
                </a:r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/(1+z)</a:t>
                </a:r>
                <a:r>
                  <a:rPr lang="fr-FR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fr-FR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 smtClean="0"/>
                  <a:t>      = 1.6 </a:t>
                </a:r>
                <a:r>
                  <a:rPr lang="fr-FR" dirty="0" smtClean="0"/>
                  <a:t>10</a:t>
                </a:r>
                <a:r>
                  <a:rPr lang="fr-FR" baseline="30000" dirty="0" smtClean="0"/>
                  <a:t>47</a:t>
                </a:r>
                <a:r>
                  <a:rPr lang="fr-FR" dirty="0" smtClean="0"/>
                  <a:t> J</a:t>
                </a:r>
                <a:endParaRPr lang="fr-FR" dirty="0"/>
              </a:p>
              <a:p>
                <a:endParaRPr lang="fr-FR" dirty="0"/>
              </a:p>
              <a:p>
                <a:r>
                  <a:rPr lang="fr-FR" dirty="0" smtClean="0"/>
                  <a:t>Note:</a:t>
                </a:r>
              </a:p>
              <a:p>
                <a:r>
                  <a:rPr lang="fr-FR" dirty="0" err="1" smtClean="0"/>
                  <a:t>Solar</a:t>
                </a:r>
                <a:r>
                  <a:rPr lang="fr-FR" dirty="0" smtClean="0"/>
                  <a:t> mass: 2 10</a:t>
                </a:r>
                <a:r>
                  <a:rPr lang="fr-FR" baseline="30000" dirty="0" smtClean="0"/>
                  <a:t>30</a:t>
                </a:r>
                <a:r>
                  <a:rPr lang="fr-FR" dirty="0" smtClean="0"/>
                  <a:t> kg</a:t>
                </a:r>
              </a:p>
              <a:p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E=Mc</a:t>
                </a:r>
                <a:r>
                  <a:rPr lang="fr-FR" i="1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 </a:t>
                </a:r>
                <a:r>
                  <a:rPr lang="fr-FR" dirty="0" smtClean="0"/>
                  <a:t>= </a:t>
                </a:r>
                <a:r>
                  <a:rPr lang="fr-FR" dirty="0"/>
                  <a:t>2 </a:t>
                </a:r>
                <a:r>
                  <a:rPr lang="fr-FR" dirty="0" smtClean="0"/>
                  <a:t>10</a:t>
                </a:r>
                <a:r>
                  <a:rPr lang="fr-FR" baseline="30000" dirty="0" smtClean="0"/>
                  <a:t>47</a:t>
                </a:r>
                <a:r>
                  <a:rPr lang="fr-FR" dirty="0" smtClean="0"/>
                  <a:t> J </a:t>
                </a:r>
                <a:r>
                  <a:rPr lang="fr-FR" dirty="0" smtClean="0"/>
                  <a:t>(= </a:t>
                </a:r>
                <a:r>
                  <a:rPr lang="fr-FR" dirty="0"/>
                  <a:t>2 </a:t>
                </a:r>
                <a:r>
                  <a:rPr lang="fr-FR" dirty="0" smtClean="0"/>
                  <a:t>10</a:t>
                </a:r>
                <a:r>
                  <a:rPr lang="fr-FR" baseline="30000" dirty="0" smtClean="0"/>
                  <a:t>54</a:t>
                </a:r>
                <a:r>
                  <a:rPr lang="fr-FR" dirty="0" smtClean="0"/>
                  <a:t> </a:t>
                </a:r>
                <a:r>
                  <a:rPr lang="fr-FR" dirty="0" smtClean="0"/>
                  <a:t>erg)</a:t>
                </a:r>
                <a:endParaRPr lang="fr-FR" dirty="0" smtClean="0"/>
              </a:p>
              <a:p>
                <a:endParaRPr lang="fr-FR" dirty="0" smtClean="0"/>
              </a:p>
              <a:p>
                <a:pPr lvl="0"/>
                <a:r>
                  <a:rPr lang="fr-FR" dirty="0" smtClean="0">
                    <a:solidFill>
                      <a:srgbClr val="FF0000"/>
                    </a:solidFill>
                  </a:rPr>
                  <a:t>The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energy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released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in gamma-rays </a:t>
                </a:r>
              </a:p>
              <a:p>
                <a:pPr lvl="0"/>
                <a:r>
                  <a:rPr lang="fr-FR" dirty="0" err="1" smtClean="0">
                    <a:solidFill>
                      <a:srgbClr val="FF0000"/>
                    </a:solidFill>
                  </a:rPr>
                  <a:t>during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this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GRB corresponds to a </a:t>
                </a:r>
              </a:p>
              <a:p>
                <a:pPr lvl="0"/>
                <a:r>
                  <a:rPr lang="fr-FR" dirty="0" err="1">
                    <a:solidFill>
                      <a:srgbClr val="FF0000"/>
                    </a:solidFill>
                  </a:rPr>
                  <a:t>s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olar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mass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converted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into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energy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!</a:t>
                </a:r>
              </a:p>
              <a:p>
                <a:pPr lvl="0"/>
                <a:r>
                  <a:rPr lang="fr-FR" sz="1400" dirty="0" smtClean="0"/>
                  <a:t>(Note: the </a:t>
                </a:r>
                <a:r>
                  <a:rPr lang="fr-FR" sz="1400" dirty="0" err="1" smtClean="0"/>
                  <a:t>yearly</a:t>
                </a:r>
                <a:r>
                  <a:rPr lang="fr-FR" sz="1400" dirty="0" smtClean="0"/>
                  <a:t> french </a:t>
                </a:r>
                <a:r>
                  <a:rPr lang="fr-FR" sz="1400" dirty="0" err="1" smtClean="0"/>
                  <a:t>electric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energy</a:t>
                </a:r>
                <a:r>
                  <a:rPr lang="fr-FR" sz="1400" dirty="0" smtClean="0"/>
                  <a:t> production </a:t>
                </a:r>
              </a:p>
              <a:p>
                <a:pPr lvl="0"/>
                <a:r>
                  <a:rPr lang="fr-FR" sz="1400" dirty="0" smtClean="0"/>
                  <a:t>corresponds to a mass of  20 </a:t>
                </a:r>
                <a:r>
                  <a:rPr lang="fr-FR" sz="1400" dirty="0" smtClean="0"/>
                  <a:t>kg, the total </a:t>
                </a:r>
                <a:r>
                  <a:rPr lang="fr-FR" sz="1400" dirty="0" err="1" smtClean="0"/>
                  <a:t>worlwide</a:t>
                </a:r>
                <a:r>
                  <a:rPr lang="fr-FR" sz="1400" dirty="0" smtClean="0"/>
                  <a:t> </a:t>
                </a:r>
              </a:p>
              <a:p>
                <a:pPr lvl="0"/>
                <a:r>
                  <a:rPr lang="fr-FR" sz="1400" dirty="0" err="1" smtClean="0"/>
                  <a:t>energy</a:t>
                </a:r>
                <a:r>
                  <a:rPr lang="fr-FR" sz="1400" dirty="0" smtClean="0"/>
                  <a:t> production to about 6 tons</a:t>
                </a:r>
                <a:r>
                  <a:rPr lang="fr-FR" sz="1400" dirty="0" smtClean="0"/>
                  <a:t>)</a:t>
                </a:r>
                <a:endParaRPr lang="fr-FR" sz="1400" dirty="0"/>
              </a:p>
              <a:p>
                <a:endParaRPr lang="fr-FR" sz="1400" dirty="0" smtClean="0"/>
              </a:p>
              <a:p>
                <a:endParaRPr lang="fr-FR" dirty="0"/>
              </a:p>
              <a:p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124743"/>
                <a:ext cx="4262705" cy="5663089"/>
              </a:xfrm>
              <a:prstGeom prst="rect">
                <a:avLst/>
              </a:prstGeom>
              <a:blipFill rotWithShape="1">
                <a:blip r:embed="rId3"/>
                <a:stretch>
                  <a:fillRect l="-1143" t="-5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52" y="-31279"/>
            <a:ext cx="4114800" cy="6858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1260648" y="25507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080916C fluence (2)</a:t>
            </a:r>
          </a:p>
        </p:txBody>
      </p:sp>
    </p:spTree>
    <p:extLst>
      <p:ext uri="{BB962C8B-B14F-4D97-AF65-F5344CB8AC3E}">
        <p14:creationId xmlns:p14="http://schemas.microsoft.com/office/powerpoint/2010/main" val="5550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77" y="3212976"/>
            <a:ext cx="3515377" cy="23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7544" y="1844824"/>
            <a:ext cx="4752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              The end </a:t>
            </a:r>
          </a:p>
          <a:p>
            <a:endParaRPr lang="fr-FR" sz="2800" b="1" dirty="0">
              <a:solidFill>
                <a:srgbClr val="C00000"/>
              </a:solidFill>
            </a:endParaRPr>
          </a:p>
          <a:p>
            <a:r>
              <a:rPr lang="fr-FR" sz="2800" b="1" dirty="0" smtClean="0">
                <a:solidFill>
                  <a:srgbClr val="C00000"/>
                </a:solidFill>
              </a:rPr>
              <a:t>        Congratulations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for </a:t>
            </a:r>
            <a:r>
              <a:rPr lang="fr-FR" sz="2800" b="1" dirty="0" err="1" smtClean="0">
                <a:solidFill>
                  <a:srgbClr val="C00000"/>
                </a:solidFill>
              </a:rPr>
              <a:t>completing</a:t>
            </a:r>
            <a:r>
              <a:rPr lang="fr-FR" sz="2800" b="1" dirty="0" smtClean="0">
                <a:solidFill>
                  <a:srgbClr val="C00000"/>
                </a:solidFill>
              </a:rPr>
              <a:t> </a:t>
            </a:r>
            <a:r>
              <a:rPr lang="fr-FR" sz="2800" b="1" dirty="0" err="1" smtClean="0">
                <a:solidFill>
                  <a:srgbClr val="C00000"/>
                </a:solidFill>
              </a:rPr>
              <a:t>this</a:t>
            </a:r>
            <a:r>
              <a:rPr lang="fr-FR" sz="2800" b="1" dirty="0">
                <a:solidFill>
                  <a:srgbClr val="C00000"/>
                </a:solidFill>
              </a:rPr>
              <a:t> </a:t>
            </a:r>
            <a:r>
              <a:rPr lang="fr-FR" sz="2800" b="1" dirty="0" smtClean="0">
                <a:solidFill>
                  <a:srgbClr val="C00000"/>
                </a:solidFill>
              </a:rPr>
              <a:t>class!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 </a:t>
            </a:r>
            <a:endParaRPr lang="fr-F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3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Afficher l'image d'origi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6399212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81525"/>
            <a:ext cx="3948112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does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black 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hole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like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really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close?</a:t>
            </a:r>
            <a:endParaRPr lang="fr-FR" altLang="fr-FR" sz="28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77" name="ZoneTexte 1"/>
          <p:cNvSpPr txBox="1">
            <a:spLocks noChangeArrowheads="1"/>
          </p:cNvSpPr>
          <p:nvPr/>
        </p:nvSpPr>
        <p:spPr bwMode="auto">
          <a:xfrm>
            <a:off x="-17463" y="4891088"/>
            <a:ext cx="4493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« Gargantua » </a:t>
            </a:r>
            <a:r>
              <a:rPr lang="fr-FR" altLang="fr-FR" sz="1800" dirty="0" smtClean="0"/>
              <a:t>in the </a:t>
            </a:r>
            <a:r>
              <a:rPr lang="fr-FR" altLang="fr-FR" sz="1800" dirty="0" err="1" smtClean="0"/>
              <a:t>movie</a:t>
            </a:r>
            <a:r>
              <a:rPr lang="fr-FR" altLang="fr-FR" sz="1800" dirty="0" smtClean="0"/>
              <a:t> </a:t>
            </a:r>
            <a:r>
              <a:rPr lang="fr-FR" altLang="fr-FR" sz="1800" dirty="0"/>
              <a:t>« </a:t>
            </a:r>
            <a:r>
              <a:rPr lang="fr-FR" altLang="fr-FR" sz="1800" dirty="0" err="1"/>
              <a:t>Interstellar</a:t>
            </a:r>
            <a:r>
              <a:rPr lang="fr-FR" altLang="fr-FR" sz="1800" dirty="0"/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61045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93913"/>
            <a:ext cx="9012238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dirty="0" smtClean="0"/>
              <a:t>Abandon des notions de temps et d’espace absolus.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dirty="0" smtClean="0"/>
              <a:t>« Dilatation du temps, contraction des longueurs »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dirty="0" smtClean="0"/>
              <a:t>     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 dirty="0" smtClean="0"/>
          </a:p>
          <a:p>
            <a:pPr eaLnBrk="1" hangingPunct="1">
              <a:lnSpc>
                <a:spcPct val="90000"/>
              </a:lnSpc>
            </a:pPr>
            <a:endParaRPr lang="fr-FR" altLang="fr-FR" sz="24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fr-FR" sz="2400" dirty="0" smtClean="0"/>
              <a:t>La vitesse de la lumière ne peut être dépassée.  300000 km/s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dirty="0" smtClean="0"/>
              <a:t>Equivalence entre énergie et matière. E=mc</a:t>
            </a:r>
            <a:r>
              <a:rPr lang="fr-FR" altLang="fr-FR" sz="2400" baseline="30000" dirty="0" smtClean="0"/>
              <a:t>2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dirty="0" smtClean="0"/>
              <a:t>Toute théorie doit être « relativiste » sinon elle est incomplète. Ce n’est pas le cas de la loi de gravitation de Newton!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466739" y="332656"/>
            <a:ext cx="42835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Special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Relativity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altLang="fr-F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(1905)</a:t>
            </a:r>
          </a:p>
        </p:txBody>
      </p:sp>
      <p:pic>
        <p:nvPicPr>
          <p:cNvPr id="10244" name="Picture 5" descr="http://www.heli4.com/IMG/jpg/panneau_pieton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2060575"/>
            <a:ext cx="21304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Résultat de recherche d'images pour &quot;bonhomme image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038" y="2060575"/>
            <a:ext cx="890587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9" b="50000"/>
          <a:stretch>
            <a:fillRect/>
          </a:stretch>
        </p:blipFill>
        <p:spPr bwMode="auto">
          <a:xfrm>
            <a:off x="1476375" y="1231900"/>
            <a:ext cx="38163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4638675" y="1646238"/>
            <a:ext cx="25765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908175" y="1647825"/>
            <a:ext cx="2574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258888" y="3130550"/>
          <a:ext cx="6096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03522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fr-FR" altLang="fr-FR" sz="2400" dirty="0" smtClean="0"/>
                        <a:t>avant Einstein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2400" dirty="0" smtClean="0"/>
                        <a:t>après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2400" dirty="0" smtClean="0"/>
                        <a:t> (</a:t>
                      </a:r>
                      <a:r>
                        <a:rPr lang="fr-FR" altLang="fr-FR" sz="2400" dirty="0" err="1" smtClean="0"/>
                        <a:t>x,y,z</a:t>
                      </a:r>
                      <a:r>
                        <a:rPr lang="fr-FR" altLang="fr-FR" sz="2400" dirty="0" smtClean="0"/>
                        <a:t>), (</a:t>
                      </a:r>
                      <a:r>
                        <a:rPr lang="fr-FR" altLang="fr-FR" sz="2400" dirty="0" err="1" smtClean="0"/>
                        <a:t>x’,y’,z</a:t>
                      </a:r>
                      <a:r>
                        <a:rPr lang="fr-FR" altLang="fr-FR" sz="2400" dirty="0" smtClean="0"/>
                        <a:t>’)  t 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2400" dirty="0" smtClean="0"/>
                        <a:t>(</a:t>
                      </a:r>
                      <a:r>
                        <a:rPr lang="fr-FR" altLang="fr-FR" sz="2400" dirty="0" err="1" smtClean="0"/>
                        <a:t>x,y,z,t</a:t>
                      </a:r>
                      <a:r>
                        <a:rPr lang="fr-FR" altLang="fr-FR" sz="2400" dirty="0" smtClean="0"/>
                        <a:t>), (</a:t>
                      </a:r>
                      <a:r>
                        <a:rPr lang="fr-FR" altLang="fr-FR" sz="2400" dirty="0" err="1" smtClean="0"/>
                        <a:t>x’,y’,z’,t</a:t>
                      </a:r>
                      <a:r>
                        <a:rPr lang="fr-FR" altLang="fr-FR" sz="2400" dirty="0" smtClean="0"/>
                        <a:t>’)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2400" dirty="0" smtClean="0"/>
                        <a:t>Espace et temps 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2400" dirty="0" smtClean="0">
                          <a:sym typeface="Wingdings" pitchFamily="2" charset="2"/>
                        </a:rPr>
                        <a:t>« Espace-temps »</a:t>
                      </a:r>
                      <a:r>
                        <a:rPr lang="fr-FR" altLang="fr-FR" sz="2400" dirty="0" smtClean="0"/>
                        <a:t> </a:t>
                      </a:r>
                      <a:endParaRPr lang="fr-F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2954338"/>
            <a:ext cx="9217025" cy="189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150" name="Picture 7" descr="Afficher l'image d'orig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981200"/>
            <a:ext cx="20574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9264"/>
          <a:stretch>
            <a:fillRect/>
          </a:stretch>
        </p:blipFill>
        <p:spPr bwMode="auto">
          <a:xfrm>
            <a:off x="4746625" y="2949575"/>
            <a:ext cx="2360613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32838" y="2060575"/>
            <a:ext cx="9217025" cy="89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Flèche droite 1"/>
          <p:cNvSpPr/>
          <p:nvPr/>
        </p:nvSpPr>
        <p:spPr>
          <a:xfrm>
            <a:off x="3270250" y="1231900"/>
            <a:ext cx="790575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43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96875" y="-242888"/>
            <a:ext cx="9648825" cy="720090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3315" name="Picture 2" descr="Résultat de recherche d'images pour &quot;black hole trampoli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49388"/>
            <a:ext cx="669607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95736" y="450850"/>
            <a:ext cx="37224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Spacetime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curvature</a:t>
            </a:r>
            <a:endParaRPr lang="fr-FR" altLang="fr-FR" sz="2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317" name="Picture 4" descr="Cover of CERN Courier Volume 56 Issu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773" y="4339"/>
            <a:ext cx="17018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6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782638" y="2670175"/>
            <a:ext cx="2317751" cy="3081338"/>
            <a:chOff x="782256" y="2669976"/>
            <a:chExt cx="2318528" cy="3082330"/>
          </a:xfrm>
        </p:grpSpPr>
        <p:pic>
          <p:nvPicPr>
            <p:cNvPr id="7183" name="Picture 6" descr="terr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072" y="2725538"/>
              <a:ext cx="2144712" cy="212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10" descr="155390main_jsc2006e33316_high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84" y="2669976"/>
              <a:ext cx="1033463" cy="79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Oval 13"/>
            <p:cNvSpPr>
              <a:spLocks noChangeArrowheads="1"/>
            </p:cNvSpPr>
            <p:nvPr/>
          </p:nvSpPr>
          <p:spPr bwMode="auto">
            <a:xfrm>
              <a:off x="1027509" y="2782688"/>
              <a:ext cx="1924050" cy="19240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7186" name="Text Box 14"/>
            <p:cNvSpPr txBox="1">
              <a:spLocks noChangeArrowheads="1"/>
            </p:cNvSpPr>
            <p:nvPr/>
          </p:nvSpPr>
          <p:spPr bwMode="auto">
            <a:xfrm>
              <a:off x="782256" y="4828976"/>
              <a:ext cx="2315833" cy="461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400" dirty="0"/>
                <a:t>R</a:t>
              </a:r>
              <a:r>
                <a:rPr lang="fr-FR" altLang="fr-FR" sz="2400" baseline="-25000" dirty="0"/>
                <a:t>ISS</a:t>
              </a:r>
              <a:r>
                <a:rPr lang="fr-FR" altLang="fr-FR" sz="2400" dirty="0"/>
                <a:t>=1.09 </a:t>
              </a:r>
              <a:r>
                <a:rPr lang="fr-FR" altLang="fr-FR" sz="2400" dirty="0" err="1" smtClean="0"/>
                <a:t>R</a:t>
              </a:r>
              <a:r>
                <a:rPr lang="fr-FR" altLang="fr-FR" sz="2400" baseline="-25000" dirty="0" err="1" smtClean="0"/>
                <a:t>Earth</a:t>
              </a:r>
              <a:endParaRPr lang="fr-FR" altLang="fr-FR" sz="2400" baseline="-25000" dirty="0"/>
            </a:p>
          </p:txBody>
        </p:sp>
        <p:sp>
          <p:nvSpPr>
            <p:cNvPr id="7187" name="Text Box 15"/>
            <p:cNvSpPr txBox="1">
              <a:spLocks noChangeArrowheads="1"/>
            </p:cNvSpPr>
            <p:nvPr/>
          </p:nvSpPr>
          <p:spPr bwMode="auto">
            <a:xfrm>
              <a:off x="1222537" y="5290641"/>
              <a:ext cx="147348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latin typeface="Symbol" pitchFamily="18" charset="2"/>
                </a:rPr>
                <a:t>G</a:t>
              </a:r>
              <a:r>
                <a:rPr lang="fr-FR" altLang="fr-FR" sz="2400"/>
                <a:t>=0.85 G</a:t>
              </a:r>
              <a:endParaRPr lang="fr-FR" altLang="fr-FR" sz="2400" baseline="-25000"/>
            </a:p>
          </p:txBody>
        </p:sp>
      </p:grpSp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917575" y="1446213"/>
          <a:ext cx="2155825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5" imgW="710891" imgH="393529" progId="Equation.3">
                  <p:embed/>
                </p:oleObj>
              </mc:Choice>
              <mc:Fallback>
                <p:oleObj name="Equation" r:id="rId5" imgW="71089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575" y="1446213"/>
                        <a:ext cx="2155825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8" descr="newton-copie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7"/>
          <a:stretch>
            <a:fillRect/>
          </a:stretch>
        </p:blipFill>
        <p:spPr bwMode="auto">
          <a:xfrm>
            <a:off x="7218363" y="-4763"/>
            <a:ext cx="1241425" cy="230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2637631" y="260648"/>
            <a:ext cx="4060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Gravitation de Newton </a:t>
            </a:r>
          </a:p>
        </p:txBody>
      </p:sp>
      <p:pic>
        <p:nvPicPr>
          <p:cNvPr id="5130" name="Picture 23" descr="e-sts12-63001L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3121025"/>
            <a:ext cx="3455987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24"/>
          <p:cNvSpPr txBox="1">
            <a:spLocks noChangeArrowheads="1"/>
          </p:cNvSpPr>
          <p:nvPr/>
        </p:nvSpPr>
        <p:spPr bwMode="auto">
          <a:xfrm>
            <a:off x="4067175" y="60213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132" name="Text Box 25"/>
          <p:cNvSpPr txBox="1">
            <a:spLocks noChangeArrowheads="1"/>
          </p:cNvSpPr>
          <p:nvPr/>
        </p:nvSpPr>
        <p:spPr bwMode="auto">
          <a:xfrm>
            <a:off x="947738" y="5819775"/>
            <a:ext cx="74406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Une vitesse latérale par rapport à la direction du centre de la Terre entraine une trajectoire évitant le centre.  </a:t>
            </a:r>
          </a:p>
        </p:txBody>
      </p:sp>
      <p:sp>
        <p:nvSpPr>
          <p:cNvPr id="2" name="Ellipse 1"/>
          <p:cNvSpPr/>
          <p:nvPr/>
        </p:nvSpPr>
        <p:spPr>
          <a:xfrm>
            <a:off x="3305175" y="1624013"/>
            <a:ext cx="142875" cy="142875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3756025" y="1824038"/>
            <a:ext cx="1081088" cy="10795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4" name="Connecteur droit 3"/>
          <p:cNvCxnSpPr>
            <a:stCxn id="2" idx="1"/>
          </p:cNvCxnSpPr>
          <p:nvPr/>
        </p:nvCxnSpPr>
        <p:spPr>
          <a:xfrm>
            <a:off x="3325813" y="1644650"/>
            <a:ext cx="971550" cy="708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0" name="ZoneTexte 5"/>
          <p:cNvSpPr txBox="1">
            <a:spLocks noChangeArrowheads="1"/>
          </p:cNvSpPr>
          <p:nvPr/>
        </p:nvSpPr>
        <p:spPr bwMode="auto">
          <a:xfrm>
            <a:off x="3406775" y="1362075"/>
            <a:ext cx="178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/>
              <a:t>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/>
              <a:t>   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/>
              <a:t>                      M</a:t>
            </a:r>
          </a:p>
        </p:txBody>
      </p:sp>
      <p:sp>
        <p:nvSpPr>
          <p:cNvPr id="5" name="Rectangle 4"/>
          <p:cNvSpPr/>
          <p:nvPr/>
        </p:nvSpPr>
        <p:spPr>
          <a:xfrm>
            <a:off x="923925" y="5311775"/>
            <a:ext cx="2003425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3922713" y="5465763"/>
            <a:ext cx="3358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dirty="0"/>
              <a:t>« </a:t>
            </a:r>
            <a:r>
              <a:rPr lang="fr-FR" b="1" dirty="0" err="1" smtClean="0"/>
              <a:t>weightlessness</a:t>
            </a:r>
            <a:r>
              <a:rPr lang="fr-FR" b="1" dirty="0"/>
              <a:t>  </a:t>
            </a:r>
            <a:r>
              <a:rPr lang="fr-FR" altLang="fr-FR" dirty="0" smtClean="0"/>
              <a:t>» </a:t>
            </a:r>
            <a:r>
              <a:rPr lang="fr-FR" altLang="fr-FR" dirty="0"/>
              <a:t>= </a:t>
            </a:r>
            <a:r>
              <a:rPr lang="fr-FR" altLang="fr-FR" dirty="0" smtClean="0"/>
              <a:t>free </a:t>
            </a:r>
            <a:r>
              <a:rPr lang="fr-FR" altLang="fr-FR" dirty="0" err="1" smtClean="0"/>
              <a:t>fall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2476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/>
      <p:bldP spid="5" grpId="0" animBg="1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4.googleusercontent.com/hGPX4C_7HC9WW0gU68lqHWDQKJowX6-DNATgdqa-ebxp1o-yZaP8XgnCJbyJIKLpphJ24kKziSKhQ72f32N62THr8p9vapXDatqivYDdB3qBJflSKW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695450"/>
            <a:ext cx="52863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74863" y="260648"/>
            <a:ext cx="51780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Equivalence</a:t>
            </a:r>
            <a:r>
              <a:rPr lang="fr-FR" altLang="fr-F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Principe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fr-FR" altLang="fr-F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(1)</a:t>
            </a:r>
          </a:p>
        </p:txBody>
      </p:sp>
      <p:sp>
        <p:nvSpPr>
          <p:cNvPr id="11268" name="ZoneTexte 1"/>
          <p:cNvSpPr txBox="1">
            <a:spLocks noChangeArrowheads="1"/>
          </p:cNvSpPr>
          <p:nvPr/>
        </p:nvSpPr>
        <p:spPr bwMode="auto">
          <a:xfrm>
            <a:off x="868363" y="1255713"/>
            <a:ext cx="8362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/>
              <a:t>Observation: </a:t>
            </a:r>
            <a:r>
              <a:rPr lang="fr-FR" altLang="fr-FR" sz="1800" dirty="0" err="1" smtClean="0"/>
              <a:t>Gravity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produces</a:t>
            </a:r>
            <a:r>
              <a:rPr lang="fr-FR" altLang="fr-FR" sz="1800" dirty="0" smtClean="0"/>
              <a:t> the </a:t>
            </a:r>
            <a:r>
              <a:rPr lang="fr-FR" altLang="fr-FR" sz="1800" dirty="0" err="1" smtClean="0"/>
              <a:t>same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effect</a:t>
            </a:r>
            <a:r>
              <a:rPr lang="fr-FR" altLang="fr-FR" sz="1800" dirty="0" smtClean="0"/>
              <a:t> as a </a:t>
            </a:r>
            <a:r>
              <a:rPr lang="fr-FR" altLang="fr-FR" sz="1800" dirty="0" err="1" smtClean="0"/>
              <a:t>continuous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accelearation</a:t>
            </a:r>
            <a:r>
              <a:rPr lang="fr-FR" altLang="fr-FR" sz="1800" dirty="0" smtClean="0"/>
              <a:t>.. </a:t>
            </a:r>
            <a:endParaRPr lang="fr-FR" altLang="fr-FR" sz="1800" dirty="0"/>
          </a:p>
        </p:txBody>
      </p:sp>
      <p:sp>
        <p:nvSpPr>
          <p:cNvPr id="8197" name="ZoneTexte 6"/>
          <p:cNvSpPr txBox="1">
            <a:spLocks noChangeArrowheads="1"/>
          </p:cNvSpPr>
          <p:nvPr/>
        </p:nvSpPr>
        <p:spPr bwMode="auto">
          <a:xfrm>
            <a:off x="541338" y="5845175"/>
            <a:ext cx="8064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smtClean="0"/>
              <a:t>The </a:t>
            </a:r>
            <a:r>
              <a:rPr lang="fr-FR" altLang="fr-FR" sz="1800" b="1" dirty="0" err="1" smtClean="0"/>
              <a:t>equivalence</a:t>
            </a:r>
            <a:r>
              <a:rPr lang="fr-FR" altLang="fr-FR" sz="1800" b="1" dirty="0" smtClean="0"/>
              <a:t> </a:t>
            </a:r>
            <a:r>
              <a:rPr lang="fr-FR" altLang="fr-FR" sz="1800" b="1" dirty="0" err="1" smtClean="0"/>
              <a:t>principle</a:t>
            </a:r>
            <a:r>
              <a:rPr lang="fr-FR" altLang="fr-FR" sz="1800" dirty="0" smtClean="0"/>
              <a:t>: No </a:t>
            </a:r>
            <a:r>
              <a:rPr lang="fr-FR" altLang="fr-FR" sz="1800" dirty="0" err="1" smtClean="0"/>
              <a:t>physical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measure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allows</a:t>
            </a:r>
            <a:r>
              <a:rPr lang="fr-FR" altLang="fr-FR" sz="1800" dirty="0" smtClean="0"/>
              <a:t> one to tell </a:t>
            </a:r>
            <a:r>
              <a:rPr lang="fr-FR" altLang="fr-FR" sz="1800" dirty="0" err="1" smtClean="0"/>
              <a:t>whether</a:t>
            </a:r>
            <a:r>
              <a:rPr lang="fr-FR" altLang="fr-FR" sz="1800" dirty="0" smtClean="0"/>
              <a:t> one </a:t>
            </a:r>
            <a:r>
              <a:rPr lang="fr-FR" altLang="fr-FR" sz="1800" dirty="0" err="1" smtClean="0"/>
              <a:t>is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subject</a:t>
            </a:r>
            <a:r>
              <a:rPr lang="fr-FR" altLang="fr-FR" sz="1800" dirty="0" smtClean="0"/>
              <a:t> to </a:t>
            </a:r>
            <a:r>
              <a:rPr lang="fr-FR" altLang="fr-FR" sz="1800" dirty="0" err="1" smtClean="0"/>
              <a:t>gravity</a:t>
            </a:r>
            <a:r>
              <a:rPr lang="fr-FR" altLang="fr-FR" sz="1800" dirty="0" smtClean="0"/>
              <a:t> or to a </a:t>
            </a:r>
            <a:r>
              <a:rPr lang="fr-FR" altLang="fr-FR" sz="1800" dirty="0" err="1" smtClean="0"/>
              <a:t>continuous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acceleration</a:t>
            </a:r>
            <a:r>
              <a:rPr lang="fr-FR" altLang="fr-FR" sz="1800" dirty="0" smtClean="0"/>
              <a:t>. </a:t>
            </a:r>
            <a:endParaRPr lang="fr-FR" altLang="fr-FR" sz="1800" dirty="0"/>
          </a:p>
        </p:txBody>
      </p:sp>
      <p:sp>
        <p:nvSpPr>
          <p:cNvPr id="11270" name="ZoneTexte 2"/>
          <p:cNvSpPr txBox="1">
            <a:spLocks noChangeArrowheads="1"/>
          </p:cNvSpPr>
          <p:nvPr/>
        </p:nvSpPr>
        <p:spPr bwMode="auto">
          <a:xfrm>
            <a:off x="4856163" y="5440363"/>
            <a:ext cx="3206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/>
              <a:t>Crédit: Sciences et Vie Junior</a:t>
            </a:r>
          </a:p>
        </p:txBody>
      </p:sp>
    </p:spTree>
    <p:extLst>
      <p:ext uri="{BB962C8B-B14F-4D97-AF65-F5344CB8AC3E}">
        <p14:creationId xmlns:p14="http://schemas.microsoft.com/office/powerpoint/2010/main" val="294115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h4.googleusercontent.com/ClTALSC0NozMnay8VvLNWVmeQEAwXJqxDlbs9AatFxnG4l1L4JOubU6mSmWVISeD9LwHqC5jHiVkPJIGz06WHX-dafLiSsK0L-quMe0_z-i1g_UK9S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784"/>
            <a:ext cx="6688138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ZoneTexte 4"/>
          <p:cNvSpPr txBox="1">
            <a:spLocks noChangeArrowheads="1"/>
          </p:cNvSpPr>
          <p:nvPr/>
        </p:nvSpPr>
        <p:spPr bwMode="auto">
          <a:xfrm>
            <a:off x="4856163" y="4900613"/>
            <a:ext cx="3206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/>
              <a:t>Crédit: Sciences et Vie Junior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76475" y="312837"/>
            <a:ext cx="51587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Equivalence 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principle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(2</a:t>
            </a:r>
            <a:r>
              <a:rPr lang="fr-FR" altLang="fr-F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12293" name="ZoneTexte 6"/>
          <p:cNvSpPr txBox="1">
            <a:spLocks noChangeArrowheads="1"/>
          </p:cNvSpPr>
          <p:nvPr/>
        </p:nvSpPr>
        <p:spPr bwMode="auto">
          <a:xfrm>
            <a:off x="395288" y="5286375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Conséquence</a:t>
            </a:r>
            <a:r>
              <a:rPr lang="fr-FR" altLang="fr-FR" sz="1800"/>
              <a:t>:  Si une accélération conduit à une courbure apparente du rayon lumineux, la gravité doit faire de même.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                            La gravité courbe l’espace-temps!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288" y="5270500"/>
            <a:ext cx="7848600" cy="61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14363" y="6178550"/>
            <a:ext cx="7850187" cy="61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93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ttp://upload.wikimedia.org/wikipedia/commons/1/11/A_Horseshoe_Einstein_Ring_from_Hubbl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" y="971620"/>
            <a:ext cx="579501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4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Examples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altLang="fr-FR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</a:t>
            </a:r>
            <a:r>
              <a:rPr lang="fr-FR" altLang="fr-FR" sz="24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space</a:t>
            </a:r>
            <a:r>
              <a:rPr lang="fr-FR" altLang="fr-FR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altLang="fr-FR" sz="24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curvature</a:t>
            </a:r>
            <a:r>
              <a:rPr lang="fr-FR" altLang="fr-FR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>
              <a:defRPr/>
            </a:pPr>
            <a:r>
              <a:rPr lang="fr-FR" altLang="fr-FR" sz="24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gravitational</a:t>
            </a:r>
            <a:r>
              <a:rPr lang="fr-FR" altLang="fr-FR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rings</a:t>
            </a:r>
          </a:p>
        </p:txBody>
      </p:sp>
      <p:pic>
        <p:nvPicPr>
          <p:cNvPr id="5124" name="Picture 2" descr="http://www.gurumed.org/wp-content/uploads/2012/12/Gravitational_llentill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61" y="3745087"/>
            <a:ext cx="4172407" cy="315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5132784"/>
            <a:ext cx="5118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foreground</a:t>
            </a:r>
            <a:r>
              <a:rPr lang="fr-FR" dirty="0" smtClean="0"/>
              <a:t> </a:t>
            </a:r>
            <a:r>
              <a:rPr lang="fr-FR" dirty="0" err="1" smtClean="0"/>
              <a:t>galaxy</a:t>
            </a:r>
            <a:r>
              <a:rPr lang="fr-FR" dirty="0" smtClean="0"/>
              <a:t> </a:t>
            </a:r>
            <a:r>
              <a:rPr lang="fr-FR" dirty="0" err="1" smtClean="0"/>
              <a:t>acts</a:t>
            </a:r>
            <a:r>
              <a:rPr lang="fr-FR" dirty="0" smtClean="0"/>
              <a:t> as a </a:t>
            </a:r>
            <a:r>
              <a:rPr lang="fr-FR" dirty="0" err="1" smtClean="0"/>
              <a:t>converging</a:t>
            </a:r>
            <a:r>
              <a:rPr lang="fr-FR" dirty="0" smtClean="0"/>
              <a:t> </a:t>
            </a:r>
            <a:r>
              <a:rPr lang="fr-FR" dirty="0" err="1" smtClean="0"/>
              <a:t>lens</a:t>
            </a:r>
            <a:r>
              <a:rPr lang="fr-FR" dirty="0" smtClean="0"/>
              <a:t> for light rays  </a:t>
            </a:r>
            <a:r>
              <a:rPr lang="fr-FR" dirty="0" err="1" smtClean="0"/>
              <a:t>emitted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a background  </a:t>
            </a:r>
            <a:r>
              <a:rPr lang="fr-FR" dirty="0" err="1" smtClean="0"/>
              <a:t>galaxy</a:t>
            </a:r>
            <a:r>
              <a:rPr lang="fr-FR" dirty="0" smtClean="0"/>
              <a:t>.  The image of the latter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distorted</a:t>
            </a:r>
            <a:r>
              <a:rPr lang="fr-FR" dirty="0" smtClean="0"/>
              <a:t> and </a:t>
            </a:r>
            <a:r>
              <a:rPr lang="fr-FR" dirty="0" err="1" smtClean="0"/>
              <a:t>appears</a:t>
            </a:r>
            <a:r>
              <a:rPr lang="fr-FR" dirty="0" smtClean="0"/>
              <a:t> as rings</a:t>
            </a:r>
            <a:r>
              <a:rPr lang="fr-FR" dirty="0"/>
              <a:t> </a:t>
            </a:r>
            <a:r>
              <a:rPr lang="fr-FR" dirty="0" smtClean="0"/>
              <a:t> (« </a:t>
            </a:r>
            <a:r>
              <a:rPr lang="fr-FR" i="1" dirty="0" smtClean="0"/>
              <a:t>Einstein rings </a:t>
            </a:r>
            <a:r>
              <a:rPr lang="fr-FR" dirty="0" smtClean="0"/>
              <a:t>»).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fficher l'image d'origin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27689"/>
            <a:ext cx="2288406" cy="223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23528" y="-1825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4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</a:t>
            </a:r>
            <a:r>
              <a:rPr lang="fr-FR" altLang="fr-FR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gravitation on time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7544" y="1346889"/>
            <a:ext cx="51189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T</a:t>
            </a:r>
            <a:r>
              <a:rPr lang="fr-FR" smtClean="0"/>
              <a:t>ime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affected</a:t>
            </a:r>
            <a:r>
              <a:rPr lang="fr-FR" dirty="0" smtClean="0"/>
              <a:t> as </a:t>
            </a:r>
            <a:r>
              <a:rPr lang="fr-FR" dirty="0" err="1" smtClean="0"/>
              <a:t>well</a:t>
            </a:r>
            <a:r>
              <a:rPr lang="fr-FR" dirty="0" smtClean="0"/>
              <a:t> by gravitation. A </a:t>
            </a:r>
            <a:r>
              <a:rPr lang="fr-FR" dirty="0" err="1" smtClean="0"/>
              <a:t>clock</a:t>
            </a:r>
            <a:r>
              <a:rPr lang="fr-FR" dirty="0" smtClean="0"/>
              <a:t> </a:t>
            </a:r>
            <a:r>
              <a:rPr lang="fr-FR" dirty="0" err="1" smtClean="0"/>
              <a:t>placed</a:t>
            </a:r>
            <a:r>
              <a:rPr lang="fr-FR" dirty="0" smtClean="0"/>
              <a:t> close to a massive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runs</a:t>
            </a:r>
            <a:r>
              <a:rPr lang="fr-FR" dirty="0" smtClean="0"/>
              <a:t> </a:t>
            </a:r>
            <a:r>
              <a:rPr lang="fr-FR" dirty="0" err="1" smtClean="0"/>
              <a:t>slower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another</a:t>
            </a:r>
            <a:r>
              <a:rPr lang="fr-FR" dirty="0" smtClean="0"/>
              <a:t> one </a:t>
            </a:r>
            <a:r>
              <a:rPr lang="fr-FR" dirty="0" err="1" smtClean="0"/>
              <a:t>placed</a:t>
            </a:r>
            <a:r>
              <a:rPr lang="fr-FR" dirty="0" smtClean="0"/>
              <a:t> far </a:t>
            </a:r>
            <a:r>
              <a:rPr lang="fr-FR" dirty="0" err="1" smtClean="0"/>
              <a:t>away</a:t>
            </a:r>
            <a:r>
              <a:rPr lang="fr-FR" dirty="0" smtClean="0"/>
              <a:t>. </a:t>
            </a:r>
          </a:p>
          <a:p>
            <a:r>
              <a:rPr lang="fr-FR" i="1" dirty="0" smtClean="0"/>
              <a:t>« </a:t>
            </a:r>
            <a:r>
              <a:rPr lang="fr-FR" i="1" dirty="0" err="1" smtClean="0"/>
              <a:t>Gravitational</a:t>
            </a:r>
            <a:r>
              <a:rPr lang="fr-FR" i="1" dirty="0" smtClean="0"/>
              <a:t> </a:t>
            </a:r>
            <a:r>
              <a:rPr lang="fr-FR" i="1" dirty="0"/>
              <a:t>time </a:t>
            </a:r>
            <a:r>
              <a:rPr lang="fr-FR" i="1" dirty="0" smtClean="0"/>
              <a:t>dilation »</a:t>
            </a:r>
          </a:p>
          <a:p>
            <a:endParaRPr lang="fr-FR" dirty="0" smtClean="0"/>
          </a:p>
          <a:p>
            <a:r>
              <a:rPr lang="fr-FR" dirty="0" smtClean="0"/>
              <a:t>If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not </a:t>
            </a:r>
            <a:r>
              <a:rPr lang="fr-FR" dirty="0" err="1" smtClean="0"/>
              <a:t>taken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account</a:t>
            </a:r>
            <a:r>
              <a:rPr lang="fr-FR" dirty="0" smtClean="0"/>
              <a:t>, the GPS system </a:t>
            </a:r>
            <a:r>
              <a:rPr lang="fr-FR" dirty="0" err="1" smtClean="0"/>
              <a:t>would</a:t>
            </a:r>
            <a:r>
              <a:rPr lang="fr-FR" dirty="0" smtClean="0"/>
              <a:t> not </a:t>
            </a:r>
            <a:r>
              <a:rPr lang="fr-FR" dirty="0" err="1" smtClean="0"/>
              <a:t>work</a:t>
            </a:r>
            <a:r>
              <a:rPr lang="fr-FR" dirty="0"/>
              <a:t> </a:t>
            </a:r>
            <a:r>
              <a:rPr lang="fr-FR" dirty="0" err="1" smtClean="0"/>
              <a:t>accurately</a:t>
            </a:r>
            <a:r>
              <a:rPr lang="fr-FR" dirty="0" smtClean="0"/>
              <a:t>.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12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</a:t>
            </a:r>
            <a:r>
              <a:rPr lang="fr-FR" altLang="fr-FR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Holes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all sizes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8820150" cy="4525963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000" dirty="0" smtClean="0"/>
              <a:t>Micro black </a:t>
            </a:r>
            <a:r>
              <a:rPr lang="fr-FR" altLang="fr-FR" sz="2000" dirty="0" err="1" smtClean="0"/>
              <a:t>holes</a:t>
            </a:r>
            <a:r>
              <a:rPr lang="fr-FR" altLang="fr-FR" sz="2000" dirty="0" smtClean="0"/>
              <a:t>: </a:t>
            </a:r>
            <a:r>
              <a:rPr lang="fr-FR" altLang="fr-FR" sz="2000" dirty="0" err="1" smtClean="0"/>
              <a:t>produced</a:t>
            </a:r>
            <a:r>
              <a:rPr lang="fr-FR" altLang="fr-FR" sz="2000" dirty="0" smtClean="0"/>
              <a:t> in the  </a:t>
            </a:r>
            <a:r>
              <a:rPr lang="fr-FR" altLang="fr-FR" sz="2000" dirty="0" err="1" smtClean="0"/>
              <a:t>Big</a:t>
            </a:r>
            <a:r>
              <a:rPr lang="fr-FR" altLang="fr-FR" sz="2000" dirty="0" smtClean="0"/>
              <a:t> Bang, but have « </a:t>
            </a:r>
            <a:r>
              <a:rPr lang="fr-FR" altLang="fr-FR" sz="2000" dirty="0" err="1" smtClean="0"/>
              <a:t>evaporated</a:t>
            </a:r>
            <a:r>
              <a:rPr lang="fr-FR" altLang="fr-FR" sz="2000" dirty="0" smtClean="0"/>
              <a:t> » </a:t>
            </a:r>
            <a:r>
              <a:rPr lang="fr-FR" altLang="fr-FR" sz="2000" dirty="0" err="1" smtClean="0"/>
              <a:t>since</a:t>
            </a:r>
            <a:r>
              <a:rPr lang="fr-FR" altLang="fr-FR" sz="2000" dirty="0" smtClean="0"/>
              <a:t>?  Never </a:t>
            </a:r>
            <a:r>
              <a:rPr lang="fr-FR" altLang="fr-FR" sz="2000" dirty="0" err="1" smtClean="0"/>
              <a:t>detected</a:t>
            </a:r>
            <a:r>
              <a:rPr lang="fr-FR" altLang="fr-FR" sz="2000" dirty="0" smtClean="0"/>
              <a:t>, but </a:t>
            </a:r>
            <a:r>
              <a:rPr lang="fr-FR" altLang="fr-FR" sz="2000" dirty="0" err="1" smtClean="0"/>
              <a:t>could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be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produced</a:t>
            </a:r>
            <a:r>
              <a:rPr lang="fr-FR" altLang="fr-FR" sz="2000" dirty="0" smtClean="0"/>
              <a:t> on </a:t>
            </a:r>
            <a:r>
              <a:rPr lang="fr-FR" altLang="fr-FR" sz="2000" dirty="0" err="1" smtClean="0"/>
              <a:t>Earth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with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accelerators</a:t>
            </a:r>
            <a:r>
              <a:rPr lang="fr-FR" altLang="fr-FR" sz="2000" dirty="0"/>
              <a:t>?</a:t>
            </a:r>
            <a:endParaRPr lang="fr-FR" altLang="fr-FR" sz="2000" dirty="0" smtClean="0"/>
          </a:p>
          <a:p>
            <a:pPr eaLnBrk="1" hangingPunct="1">
              <a:buFontTx/>
              <a:buNone/>
              <a:defRPr/>
            </a:pPr>
            <a:endParaRPr lang="fr-FR" altLang="fr-FR" sz="2000" dirty="0" smtClean="0"/>
          </a:p>
          <a:p>
            <a:pPr eaLnBrk="1" hangingPunct="1">
              <a:defRPr/>
            </a:pPr>
            <a:r>
              <a:rPr lang="fr-FR" altLang="fr-FR" sz="2000" dirty="0"/>
              <a:t>M</a:t>
            </a:r>
            <a:r>
              <a:rPr lang="fr-FR" altLang="fr-FR" sz="2000" dirty="0" smtClean="0"/>
              <a:t>ass </a:t>
            </a:r>
            <a:r>
              <a:rPr lang="fr-FR" altLang="fr-FR" sz="2000" dirty="0" err="1" smtClean="0"/>
              <a:t>simillar</a:t>
            </a:r>
            <a:r>
              <a:rPr lang="fr-FR" altLang="fr-FR" sz="2000" dirty="0" smtClean="0"/>
              <a:t> to the </a:t>
            </a:r>
            <a:r>
              <a:rPr lang="fr-FR" altLang="fr-FR" sz="2000" dirty="0" err="1" smtClean="0"/>
              <a:t>Sun’s</a:t>
            </a:r>
            <a:r>
              <a:rPr lang="fr-FR" altLang="fr-FR" sz="2000" dirty="0" smtClean="0"/>
              <a:t>; : ex:  X-ray </a:t>
            </a:r>
            <a:r>
              <a:rPr lang="fr-FR" altLang="fr-FR" sz="2000" dirty="0" err="1" smtClean="0"/>
              <a:t>binaries</a:t>
            </a:r>
            <a:r>
              <a:rPr lang="fr-FR" altLang="fr-FR" sz="2000" dirty="0" smtClean="0"/>
              <a:t>, </a:t>
            </a:r>
          </a:p>
          <a:p>
            <a:pPr marL="0" indent="0" eaLnBrk="1" hangingPunct="1">
              <a:buFontTx/>
              <a:buNone/>
              <a:defRPr/>
            </a:pPr>
            <a:r>
              <a:rPr lang="fr-FR" altLang="fr-FR" sz="2000" dirty="0" smtClean="0"/>
              <a:t>gamma-ray </a:t>
            </a:r>
            <a:r>
              <a:rPr lang="fr-FR" altLang="fr-FR" sz="2000" dirty="0" err="1" smtClean="0"/>
              <a:t>bursts</a:t>
            </a:r>
            <a:r>
              <a:rPr lang="fr-FR" altLang="fr-FR" sz="2000" dirty="0" smtClean="0"/>
              <a:t>, </a:t>
            </a:r>
            <a:r>
              <a:rPr lang="fr-FR" altLang="fr-FR" sz="2000" dirty="0" err="1" smtClean="0"/>
              <a:t>LIGo</a:t>
            </a:r>
            <a:r>
              <a:rPr lang="fr-FR" altLang="fr-FR" sz="2000" dirty="0" smtClean="0"/>
              <a:t> </a:t>
            </a:r>
            <a:r>
              <a:rPr lang="fr-FR" altLang="fr-FR" sz="2000" dirty="0" err="1" smtClean="0"/>
              <a:t>detection</a:t>
            </a:r>
            <a:r>
              <a:rPr lang="fr-FR" altLang="fr-FR" sz="2000" dirty="0" smtClean="0"/>
              <a:t> of GW  </a:t>
            </a:r>
          </a:p>
          <a:p>
            <a:pPr eaLnBrk="1" hangingPunct="1">
              <a:defRPr/>
            </a:pPr>
            <a:endParaRPr lang="fr-FR" altLang="fr-FR" sz="2000" dirty="0" smtClean="0"/>
          </a:p>
          <a:p>
            <a:pPr eaLnBrk="1" hangingPunct="1">
              <a:defRPr/>
            </a:pPr>
            <a:r>
              <a:rPr lang="fr-FR" altLang="fr-FR" sz="2000" dirty="0" err="1" smtClean="0"/>
              <a:t>Supermassive</a:t>
            </a:r>
            <a:r>
              <a:rPr lang="fr-FR" altLang="fr-FR" sz="2000" dirty="0" smtClean="0"/>
              <a:t> (10</a:t>
            </a:r>
            <a:r>
              <a:rPr lang="fr-FR" altLang="fr-FR" sz="2000" baseline="30000" dirty="0" smtClean="0"/>
              <a:t>6</a:t>
            </a:r>
            <a:r>
              <a:rPr lang="fr-FR" altLang="fr-FR" sz="2000" dirty="0" smtClean="0"/>
              <a:t>-10</a:t>
            </a:r>
            <a:r>
              <a:rPr lang="fr-FR" altLang="fr-FR" sz="2000" baseline="30000" dirty="0" smtClean="0"/>
              <a:t>10</a:t>
            </a:r>
            <a:r>
              <a:rPr lang="fr-FR" altLang="fr-FR" sz="2000" dirty="0" smtClean="0"/>
              <a:t> more massive </a:t>
            </a:r>
            <a:r>
              <a:rPr lang="fr-FR" altLang="fr-FR" sz="2000" dirty="0" err="1" smtClean="0"/>
              <a:t>than</a:t>
            </a:r>
            <a:r>
              <a:rPr lang="fr-FR" altLang="fr-FR" sz="2000" dirty="0" smtClean="0"/>
              <a:t> </a:t>
            </a:r>
          </a:p>
          <a:p>
            <a:pPr marL="0" indent="0" eaLnBrk="1" hangingPunct="1">
              <a:buNone/>
              <a:defRPr/>
            </a:pPr>
            <a:r>
              <a:rPr lang="fr-FR" altLang="fr-FR" sz="2000" dirty="0" smtClean="0"/>
              <a:t>the Sun) in the center of galaxies.</a:t>
            </a:r>
          </a:p>
        </p:txBody>
      </p:sp>
      <p:pic>
        <p:nvPicPr>
          <p:cNvPr id="18436" name="Picture 7" descr="sygnux-black-ho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23" y="2492375"/>
            <a:ext cx="32670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https://www6.slac.stanford.edu/sites/www6.slac.stanford.edu/files/styles/wysiwyg_original/public/black_hole.jpg?itok=JgNV0xU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508500"/>
            <a:ext cx="3824288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handra.harvard.edu/graphics/resources/illustrations/stellar_fat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656638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t="38219" r="60303" b="34901"/>
          <a:stretch>
            <a:fillRect/>
          </a:stretch>
        </p:blipFill>
        <p:spPr bwMode="auto">
          <a:xfrm>
            <a:off x="6388100" y="765175"/>
            <a:ext cx="2519363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0" t="37854" r="41151" b="34425"/>
          <a:stretch>
            <a:fillRect/>
          </a:stretch>
        </p:blipFill>
        <p:spPr bwMode="auto">
          <a:xfrm>
            <a:off x="6435725" y="1700213"/>
            <a:ext cx="244792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7" t="38216" r="22185" b="34706"/>
          <a:stretch>
            <a:fillRect/>
          </a:stretch>
        </p:blipFill>
        <p:spPr bwMode="auto">
          <a:xfrm>
            <a:off x="6434138" y="3429000"/>
            <a:ext cx="247332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363369" y="5934670"/>
            <a:ext cx="85202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 dirty="0"/>
              <a:t>Estimation</a:t>
            </a:r>
            <a:r>
              <a:rPr lang="fr-FR" altLang="fr-FR" dirty="0"/>
              <a:t>:  </a:t>
            </a:r>
            <a:r>
              <a:rPr lang="fr-FR" altLang="fr-FR" dirty="0" err="1" smtClean="0"/>
              <a:t>tens</a:t>
            </a:r>
            <a:r>
              <a:rPr lang="fr-FR" altLang="fr-FR" dirty="0" smtClean="0"/>
              <a:t> of million of stellar-sized black </a:t>
            </a:r>
            <a:r>
              <a:rPr lang="fr-FR" altLang="fr-FR" dirty="0" err="1" smtClean="0"/>
              <a:t>holes</a:t>
            </a:r>
            <a:r>
              <a:rPr lang="fr-FR" altLang="fr-FR" dirty="0" smtClean="0"/>
              <a:t> in the </a:t>
            </a:r>
            <a:r>
              <a:rPr lang="fr-FR" altLang="fr-FR" dirty="0" err="1" smtClean="0"/>
              <a:t>Milky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Way</a:t>
            </a:r>
            <a:endParaRPr lang="fr-FR" altLang="fr-FR" dirty="0"/>
          </a:p>
          <a:p>
            <a:pPr eaLnBrk="1" hangingPunct="1"/>
            <a:r>
              <a:rPr lang="fr-FR" altLang="fr-FR" dirty="0" smtClean="0"/>
              <a:t> </a:t>
            </a:r>
            <a:r>
              <a:rPr lang="en-US" altLang="fr-FR" dirty="0"/>
              <a:t>Only the existence of about twenty of these black holes </a:t>
            </a:r>
            <a:r>
              <a:rPr lang="en-US" altLang="fr-FR" dirty="0" smtClean="0"/>
              <a:t>(found in binary systems)</a:t>
            </a:r>
          </a:p>
          <a:p>
            <a:pPr eaLnBrk="1" hangingPunct="1"/>
            <a:r>
              <a:rPr lang="en-US" altLang="fr-FR" dirty="0" smtClean="0"/>
              <a:t>have </a:t>
            </a:r>
            <a:r>
              <a:rPr lang="en-US" altLang="fr-FR" dirty="0"/>
              <a:t>been established, </a:t>
            </a:r>
            <a:endParaRPr lang="en-US" altLang="fr-FR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End-points of stars</a:t>
            </a: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fr-FR" altLang="fr-FR" sz="28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0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102462</TotalTime>
  <Words>2132</Words>
  <Application>Microsoft Office PowerPoint</Application>
  <PresentationFormat>Affichage à l'écran (4:3)</PresentationFormat>
  <Paragraphs>402</Paragraphs>
  <Slides>52</Slides>
  <Notes>32</Notes>
  <HiddenSlides>0</HiddenSlides>
  <MMClips>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5" baseType="lpstr">
      <vt:lpstr>Modèle par défaut</vt:lpstr>
      <vt:lpstr>Équation</vt:lpstr>
      <vt:lpstr>Microsoft Equation 3.0</vt:lpstr>
      <vt:lpstr>Présentation PowerPoint</vt:lpstr>
      <vt:lpstr>Agenda</vt:lpstr>
      <vt:lpstr>Black holes in the Universe</vt:lpstr>
      <vt:lpstr>Introduction to black holes </vt:lpstr>
      <vt:lpstr>Présentation PowerPoint</vt:lpstr>
      <vt:lpstr>Présentation PowerPoint</vt:lpstr>
      <vt:lpstr>Présentation PowerPoint</vt:lpstr>
      <vt:lpstr>Black Holes of all sizes</vt:lpstr>
      <vt:lpstr>Présentation PowerPoint</vt:lpstr>
      <vt:lpstr>Présentation PowerPoint</vt:lpstr>
      <vt:lpstr>Fusion of black holes- Gravitational waves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Gamma-ray astronomy (2)</vt:lpstr>
      <vt:lpstr>A measurement with a telescope</vt:lpstr>
      <vt:lpstr>Flux and luminosity</vt:lpstr>
      <vt:lpstr>Présentation PowerPoint</vt:lpstr>
      <vt:lpstr>Présentation PowerPoint</vt:lpstr>
      <vt:lpstr>The Fermi Large Area Telescope (LAT)</vt:lpstr>
      <vt:lpstr>Gamma-ray photons detected by the LAT</vt:lpstr>
      <vt:lpstr>Présentation PowerPoint</vt:lpstr>
      <vt:lpstr>Présentation PowerPoint</vt:lpstr>
      <vt:lpstr>Présentation PowerPoint</vt:lpstr>
      <vt:lpstr>Présentation PowerPoint</vt:lpstr>
      <vt:lpstr>The Fermi-LAT data</vt:lpstr>
      <vt:lpstr>Présentation PowerPoint</vt:lpstr>
      <vt:lpstr>Create a sky map </vt:lpstr>
      <vt:lpstr>The blazar 3C 454.3</vt:lpstr>
      <vt:lpstr>Présentation PowerPoint</vt:lpstr>
      <vt:lpstr>Présentation PowerPoint</vt:lpstr>
      <vt:lpstr>Light curve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Creating an animation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CENBG CNRS - UBx1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lott</dc:creator>
  <cp:lastModifiedBy>benoit lott</cp:lastModifiedBy>
  <cp:revision>535</cp:revision>
  <cp:lastPrinted>2015-10-06T13:39:26Z</cp:lastPrinted>
  <dcterms:created xsi:type="dcterms:W3CDTF">2013-01-05T13:56:26Z</dcterms:created>
  <dcterms:modified xsi:type="dcterms:W3CDTF">2016-08-25T16:12:48Z</dcterms:modified>
</cp:coreProperties>
</file>