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y="9753600" cx="13004800"/>
  <p:notesSz cx="6858000" cy="9144000"/>
  <p:embeddedFontLst>
    <p:embeddedFont>
      <p:font typeface="Helvetica Neue"/>
      <p:regular r:id="rId14"/>
      <p:bold r:id="rId15"/>
      <p:italic r:id="rId16"/>
      <p:boldItalic r:id="rId17"/>
    </p:embeddedFont>
    <p:embeddedFont>
      <p:font typeface="Helvetica Neue Light"/>
      <p:regular r:id="rId18"/>
      <p:bold r:id="rId19"/>
      <p:italic r:id="rId20"/>
      <p:boldItalic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072" orient="horz"/>
        <p:guide pos="4096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HelveticaNeueLight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schemas.openxmlformats.org/officeDocument/2006/relationships/font" Target="fonts/HelveticaNeueLight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HelveticaNeue-bold.fntdata"/><Relationship Id="rId14" Type="http://schemas.openxmlformats.org/officeDocument/2006/relationships/font" Target="fonts/HelveticaNeue-regular.fntdata"/><Relationship Id="rId17" Type="http://schemas.openxmlformats.org/officeDocument/2006/relationships/font" Target="fonts/HelveticaNeue-boldItalic.fntdata"/><Relationship Id="rId16" Type="http://schemas.openxmlformats.org/officeDocument/2006/relationships/font" Target="fonts/HelveticaNeue-italic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HelveticaNeueLight-bold.fntdata"/><Relationship Id="rId6" Type="http://schemas.openxmlformats.org/officeDocument/2006/relationships/slide" Target="slides/slide1.xml"/><Relationship Id="rId18" Type="http://schemas.openxmlformats.org/officeDocument/2006/relationships/font" Target="fonts/HelveticaNeueLight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" name="Google Shape;45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c94f83cc08_0_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c94f83cc08_0_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c94f83cc08_0_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c94f83cc08_0_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c94f83cc08_0_6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c94f83cc08_0_6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c94f83cc08_0_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c94f83cc08_0_2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c94f83cc08_0_4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c94f83cc08_0_4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c94f83cc08_0_4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c94f83cc08_0_4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c94f83cc08_0_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c94f83cc08_0_3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slide_ISOLDE">
  <p:cSld name="Title_slide_ISOLD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/>
          <p:nvPr>
            <p:ph idx="2" type="pic"/>
          </p:nvPr>
        </p:nvSpPr>
        <p:spPr>
          <a:xfrm>
            <a:off x="5794333" y="574635"/>
            <a:ext cx="1416133" cy="14161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Arial"/>
              <a:buNone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Helvetica Neue"/>
              <a:buChar char="•"/>
              <a:defRPr b="0" i="0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Helvetica Neue"/>
              <a:buChar char="•"/>
              <a:defRPr b="0" i="0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Helvetica Neue"/>
              <a:buChar char="•"/>
              <a:defRPr b="0" i="0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Helvetica Neue"/>
              <a:buChar char="•"/>
              <a:defRPr b="0" i="0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type="title"/>
          </p:nvPr>
        </p:nvSpPr>
        <p:spPr>
          <a:xfrm>
            <a:off x="755567" y="2730500"/>
            <a:ext cx="11512633" cy="359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C142"/>
              </a:buClr>
              <a:buSzPts val="8000"/>
              <a:buFont typeface="Arial"/>
              <a:buNone/>
              <a:defRPr b="1">
                <a:solidFill>
                  <a:srgbClr val="7BC14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pic>
        <p:nvPicPr>
          <p:cNvPr descr="LogoOutline-Blue@4x.png" id="15" name="Google Shape;15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55567" y="574636"/>
            <a:ext cx="1416133" cy="14161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_isolde_new_color.pdf" id="16" name="Google Shape;16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85822" y="574634"/>
            <a:ext cx="3582904" cy="70806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"/>
          <p:cNvSpPr txBox="1"/>
          <p:nvPr>
            <p:ph idx="1" type="body"/>
          </p:nvPr>
        </p:nvSpPr>
        <p:spPr>
          <a:xfrm>
            <a:off x="3619500" y="7035800"/>
            <a:ext cx="576580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indent="-394335" lvl="1" marL="914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2pPr>
            <a:lvl3pPr indent="-394335" lvl="2" marL="1371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3pPr>
            <a:lvl4pPr indent="-394335" lvl="3" marL="1828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4pPr>
            <a:lvl5pPr indent="-394335" lvl="4" marL="22860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5pPr>
            <a:lvl6pPr indent="-394335" lvl="5" marL="2743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indent="-394335" lvl="6" marL="3200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indent="-394334" lvl="7" marL="3657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indent="-394334" lvl="8" marL="4114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3" type="body"/>
          </p:nvPr>
        </p:nvSpPr>
        <p:spPr>
          <a:xfrm>
            <a:off x="2648052" y="9365262"/>
            <a:ext cx="3854347" cy="34653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lt1"/>
              </a:buClr>
              <a:buSzPts val="2175"/>
              <a:buFont typeface="Arial"/>
              <a:buNone/>
              <a:def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94335" lvl="1" marL="914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2pPr>
            <a:lvl3pPr indent="-394335" lvl="2" marL="1371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3pPr>
            <a:lvl4pPr indent="-228600" lvl="3" marL="1828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lt1"/>
              </a:buClr>
              <a:buSzPts val="2175"/>
              <a:buFont typeface="Arial"/>
              <a:buNone/>
              <a:def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94335" lvl="4" marL="22860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5pPr>
            <a:lvl6pPr indent="-394335" lvl="5" marL="2743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indent="-394335" lvl="6" marL="3200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indent="-394334" lvl="7" marL="3657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indent="-394334" lvl="8" marL="4114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4" type="body"/>
          </p:nvPr>
        </p:nvSpPr>
        <p:spPr>
          <a:xfrm>
            <a:off x="7956449" y="9361631"/>
            <a:ext cx="1593951" cy="34607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lt1"/>
              </a:buClr>
              <a:buSzPts val="2175"/>
              <a:buFont typeface="Arial"/>
              <a:buNone/>
              <a:def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6712" lvl="1" marL="914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lt1"/>
              </a:buClr>
              <a:buSzPts val="2175"/>
              <a:buFont typeface="Arial"/>
              <a:buChar char="•"/>
              <a:def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66712" lvl="2" marL="1371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lt1"/>
              </a:buClr>
              <a:buSzPts val="2175"/>
              <a:buFont typeface="Arial"/>
              <a:buChar char="•"/>
              <a:def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66712" lvl="3" marL="1828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lt1"/>
              </a:buClr>
              <a:buSzPts val="2175"/>
              <a:buFont typeface="Arial"/>
              <a:buChar char="•"/>
              <a:def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66712" lvl="4" marL="22860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lt1"/>
              </a:buClr>
              <a:buSzPts val="2175"/>
              <a:buFont typeface="Arial"/>
              <a:buChar char="•"/>
              <a:def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94335" lvl="5" marL="2743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indent="-394335" lvl="6" marL="3200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indent="-394334" lvl="7" marL="3657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indent="-394334" lvl="8" marL="4114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3072">
          <p15:clr>
            <a:srgbClr val="FBAE40"/>
          </p15:clr>
        </p15:guide>
        <p15:guide id="2" pos="409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Outline_mainslide_ISOLDE">
  <p:cSld name="1_Outline_mainslide_ISOLDE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/>
          <p:nvPr>
            <p:ph idx="1" type="body"/>
          </p:nvPr>
        </p:nvSpPr>
        <p:spPr>
          <a:xfrm>
            <a:off x="0" y="121272"/>
            <a:ext cx="13004800" cy="102592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>
                <a:latin typeface="Arial"/>
                <a:ea typeface="Arial"/>
                <a:cs typeface="Arial"/>
                <a:sym typeface="Arial"/>
              </a:defRPr>
            </a:lvl1pPr>
            <a:lvl2pPr indent="-394335" lvl="1" marL="914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2pPr>
            <a:lvl3pPr indent="-394335" lvl="2" marL="1371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3pPr>
            <a:lvl4pPr indent="-394335" lvl="3" marL="1828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4pPr>
            <a:lvl5pPr indent="-394335" lvl="4" marL="22860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5pPr>
            <a:lvl6pPr indent="-394335" lvl="5" marL="2743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indent="-394335" lvl="6" marL="3200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indent="-394334" lvl="7" marL="3657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indent="-394334" lvl="8" marL="4114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/>
        </p:txBody>
      </p:sp>
      <p:sp>
        <p:nvSpPr>
          <p:cNvPr id="22" name="Google Shape;22;p3"/>
          <p:cNvSpPr/>
          <p:nvPr/>
        </p:nvSpPr>
        <p:spPr>
          <a:xfrm rot="10800000">
            <a:off x="16404" y="1272410"/>
            <a:ext cx="12971992" cy="42438"/>
          </a:xfrm>
          <a:prstGeom prst="rect">
            <a:avLst/>
          </a:prstGeom>
          <a:solidFill>
            <a:srgbClr val="7BC142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" name="Google Shape;23;p3"/>
          <p:cNvSpPr txBox="1"/>
          <p:nvPr>
            <p:ph idx="2" type="body"/>
          </p:nvPr>
        </p:nvSpPr>
        <p:spPr>
          <a:xfrm>
            <a:off x="2171700" y="9313440"/>
            <a:ext cx="8648700" cy="44016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lt1"/>
              </a:buClr>
              <a:buSzPts val="2320"/>
              <a:buFont typeface="Arial"/>
              <a:buNone/>
              <a:defRPr b="1" i="1"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lt1"/>
              </a:buClr>
              <a:buSzPts val="2320"/>
              <a:buFont typeface="Arial"/>
              <a:buNone/>
              <a:defRPr i="1" sz="16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lt1"/>
              </a:buClr>
              <a:buSzPts val="2320"/>
              <a:buFont typeface="Arial"/>
              <a:buNone/>
              <a:defRPr i="1" sz="16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lt1"/>
              </a:buClr>
              <a:buSzPts val="2320"/>
              <a:buFont typeface="Arial"/>
              <a:buNone/>
              <a:defRPr i="1" sz="16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lt1"/>
              </a:buClr>
              <a:buSzPts val="2320"/>
              <a:buFont typeface="Arial"/>
              <a:buNone/>
              <a:defRPr i="1" sz="1600">
                <a:solidFill>
                  <a:schemeClr val="lt1"/>
                </a:solidFill>
              </a:defRPr>
            </a:lvl5pPr>
            <a:lvl6pPr indent="-394335" lvl="5" marL="2743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indent="-394335" lvl="6" marL="3200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indent="-394334" lvl="7" marL="3657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indent="-394334" lvl="8" marL="4114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3" type="body"/>
          </p:nvPr>
        </p:nvSpPr>
        <p:spPr>
          <a:xfrm>
            <a:off x="736600" y="1536700"/>
            <a:ext cx="11544300" cy="742473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94335" lvl="0" marL="457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1pPr>
            <a:lvl2pPr indent="-394335" lvl="1" marL="914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2pPr>
            <a:lvl3pPr indent="-394335" lvl="2" marL="1371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3pPr>
            <a:lvl4pPr indent="-394335" lvl="3" marL="1828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4pPr>
            <a:lvl5pPr indent="-394335" lvl="4" marL="22860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5pPr>
            <a:lvl6pPr indent="-394335" lvl="5" marL="2743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indent="-394335" lvl="6" marL="3200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indent="-394334" lvl="7" marL="3657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indent="-394334" lvl="8" marL="4114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Outline_mainslide_ISOLDE">
  <p:cSld name="2_Outline_mainslide_ISOLDE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idx="1" type="body"/>
          </p:nvPr>
        </p:nvSpPr>
        <p:spPr>
          <a:xfrm>
            <a:off x="16404" y="121272"/>
            <a:ext cx="12971992" cy="102592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>
                <a:latin typeface="Arial"/>
                <a:ea typeface="Arial"/>
                <a:cs typeface="Arial"/>
                <a:sym typeface="Arial"/>
              </a:defRPr>
            </a:lvl1pPr>
            <a:lvl2pPr indent="-394335" lvl="1" marL="914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2pPr>
            <a:lvl3pPr indent="-394335" lvl="2" marL="1371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3pPr>
            <a:lvl4pPr indent="-394335" lvl="3" marL="1828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4pPr>
            <a:lvl5pPr indent="-394335" lvl="4" marL="22860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5pPr>
            <a:lvl6pPr indent="-394335" lvl="5" marL="2743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indent="-394335" lvl="6" marL="3200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indent="-394334" lvl="7" marL="3657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indent="-394334" lvl="8" marL="4114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/>
        </p:txBody>
      </p:sp>
      <p:sp>
        <p:nvSpPr>
          <p:cNvPr id="27" name="Google Shape;27;p4"/>
          <p:cNvSpPr/>
          <p:nvPr/>
        </p:nvSpPr>
        <p:spPr>
          <a:xfrm rot="10800000">
            <a:off x="16404" y="1272410"/>
            <a:ext cx="12971992" cy="42438"/>
          </a:xfrm>
          <a:prstGeom prst="rect">
            <a:avLst/>
          </a:prstGeom>
          <a:solidFill>
            <a:srgbClr val="7BC142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" name="Google Shape;28;p4"/>
          <p:cNvSpPr txBox="1"/>
          <p:nvPr>
            <p:ph idx="2" type="body"/>
          </p:nvPr>
        </p:nvSpPr>
        <p:spPr>
          <a:xfrm>
            <a:off x="2171700" y="9313440"/>
            <a:ext cx="8648700" cy="44016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lt1"/>
              </a:buClr>
              <a:buSzPts val="2320"/>
              <a:buFont typeface="Arial"/>
              <a:buNone/>
              <a:defRPr b="1" i="1"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lt1"/>
              </a:buClr>
              <a:buSzPts val="2320"/>
              <a:buFont typeface="Arial"/>
              <a:buNone/>
              <a:defRPr i="1" sz="16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lt1"/>
              </a:buClr>
              <a:buSzPts val="2320"/>
              <a:buFont typeface="Arial"/>
              <a:buNone/>
              <a:defRPr i="1" sz="16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lt1"/>
              </a:buClr>
              <a:buSzPts val="2320"/>
              <a:buFont typeface="Arial"/>
              <a:buNone/>
              <a:defRPr i="1" sz="16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lt1"/>
              </a:buClr>
              <a:buSzPts val="2320"/>
              <a:buFont typeface="Arial"/>
              <a:buNone/>
              <a:defRPr i="1" sz="1600">
                <a:solidFill>
                  <a:schemeClr val="lt1"/>
                </a:solidFill>
              </a:defRPr>
            </a:lvl5pPr>
            <a:lvl6pPr indent="-394335" lvl="5" marL="2743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indent="-394335" lvl="6" marL="3200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indent="-394334" lvl="7" marL="3657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indent="-394334" lvl="8" marL="4114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3" type="body"/>
          </p:nvPr>
        </p:nvSpPr>
        <p:spPr>
          <a:xfrm>
            <a:off x="736600" y="1536700"/>
            <a:ext cx="5592284" cy="742473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94335" lvl="0" marL="457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1pPr>
            <a:lvl2pPr indent="-394335" lvl="1" marL="914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2pPr>
            <a:lvl3pPr indent="-394335" lvl="2" marL="1371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3pPr>
            <a:lvl4pPr indent="-394335" lvl="3" marL="1828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4pPr>
            <a:lvl5pPr indent="-394335" lvl="4" marL="22860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5pPr>
            <a:lvl6pPr indent="-394335" lvl="5" marL="2743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indent="-394335" lvl="6" marL="3200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indent="-394334" lvl="7" marL="3657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indent="-394334" lvl="8" marL="4114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4" type="body"/>
          </p:nvPr>
        </p:nvSpPr>
        <p:spPr>
          <a:xfrm>
            <a:off x="6669143" y="1536700"/>
            <a:ext cx="5599057" cy="742473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94335" lvl="0" marL="457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1pPr>
            <a:lvl2pPr indent="-394335" lvl="1" marL="914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2pPr>
            <a:lvl3pPr indent="-394335" lvl="2" marL="1371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3pPr>
            <a:lvl4pPr indent="-394335" lvl="3" marL="1828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4pPr>
            <a:lvl5pPr indent="-394335" lvl="4" marL="22860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5pPr>
            <a:lvl6pPr indent="-394335" lvl="5" marL="2743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indent="-394335" lvl="6" marL="3200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indent="-394334" lvl="7" marL="3657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indent="-394334" lvl="8" marL="4114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_slide_ISOLDE">
  <p:cSld name="Section_slide_ISOLDE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5"/>
          <p:cNvGrpSpPr/>
          <p:nvPr/>
        </p:nvGrpSpPr>
        <p:grpSpPr>
          <a:xfrm>
            <a:off x="-27200" y="1966440"/>
            <a:ext cx="13032000" cy="2946254"/>
            <a:chOff x="-13600" y="3407419"/>
            <a:chExt cx="13032000" cy="2946254"/>
          </a:xfrm>
        </p:grpSpPr>
        <p:sp>
          <p:nvSpPr>
            <p:cNvPr id="33" name="Google Shape;33;p5"/>
            <p:cNvSpPr/>
            <p:nvPr/>
          </p:nvSpPr>
          <p:spPr>
            <a:xfrm rot="10800000">
              <a:off x="-13600" y="3407419"/>
              <a:ext cx="13032000" cy="64296"/>
            </a:xfrm>
            <a:prstGeom prst="rect">
              <a:avLst/>
            </a:prstGeom>
            <a:solidFill>
              <a:srgbClr val="7BC142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4" name="Google Shape;34;p5"/>
            <p:cNvSpPr/>
            <p:nvPr/>
          </p:nvSpPr>
          <p:spPr>
            <a:xfrm rot="10800000">
              <a:off x="-13600" y="6289377"/>
              <a:ext cx="13032000" cy="64296"/>
            </a:xfrm>
            <a:prstGeom prst="rect">
              <a:avLst/>
            </a:prstGeom>
            <a:solidFill>
              <a:srgbClr val="7BC142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35" name="Google Shape;35;p5"/>
          <p:cNvSpPr txBox="1"/>
          <p:nvPr>
            <p:ph idx="1" type="body"/>
          </p:nvPr>
        </p:nvSpPr>
        <p:spPr>
          <a:xfrm>
            <a:off x="2171700" y="9313440"/>
            <a:ext cx="8648700" cy="44016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lt1"/>
              </a:buClr>
              <a:buSzPts val="2320"/>
              <a:buFont typeface="Arial"/>
              <a:buNone/>
              <a:defRPr b="1" i="1"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lt1"/>
              </a:buClr>
              <a:buSzPts val="2320"/>
              <a:buFont typeface="Arial"/>
              <a:buNone/>
              <a:defRPr i="1" sz="16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lt1"/>
              </a:buClr>
              <a:buSzPts val="2320"/>
              <a:buFont typeface="Arial"/>
              <a:buNone/>
              <a:defRPr i="1" sz="16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lt1"/>
              </a:buClr>
              <a:buSzPts val="2320"/>
              <a:buFont typeface="Arial"/>
              <a:buNone/>
              <a:defRPr i="1" sz="16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lt1"/>
              </a:buClr>
              <a:buSzPts val="2320"/>
              <a:buFont typeface="Arial"/>
              <a:buNone/>
              <a:defRPr i="1" sz="1600">
                <a:solidFill>
                  <a:schemeClr val="lt1"/>
                </a:solidFill>
              </a:defRPr>
            </a:lvl5pPr>
            <a:lvl6pPr indent="-394335" lvl="5" marL="2743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indent="-394335" lvl="6" marL="3200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indent="-394334" lvl="7" marL="3657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indent="-394334" lvl="8" marL="4114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type="title"/>
          </p:nvPr>
        </p:nvSpPr>
        <p:spPr>
          <a:xfrm>
            <a:off x="744537" y="2549500"/>
            <a:ext cx="11515725" cy="178013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3072">
          <p15:clr>
            <a:srgbClr val="FBAE40"/>
          </p15:clr>
        </p15:guide>
        <p15:guide id="2" pos="409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Outline_mainslide_ISOLDE">
  <p:cSld name="3_Outline_mainslide_ISOLDE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/>
          <p:nvPr>
            <p:ph idx="1" type="body"/>
          </p:nvPr>
        </p:nvSpPr>
        <p:spPr>
          <a:xfrm>
            <a:off x="0" y="121272"/>
            <a:ext cx="12988396" cy="102592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>
                <a:latin typeface="Arial"/>
                <a:ea typeface="Arial"/>
                <a:cs typeface="Arial"/>
                <a:sym typeface="Arial"/>
              </a:defRPr>
            </a:lvl1pPr>
            <a:lvl2pPr indent="-394335" lvl="1" marL="914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2pPr>
            <a:lvl3pPr indent="-394335" lvl="2" marL="1371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3pPr>
            <a:lvl4pPr indent="-394335" lvl="3" marL="1828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4pPr>
            <a:lvl5pPr indent="-394335" lvl="4" marL="22860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5pPr>
            <a:lvl6pPr indent="-394335" lvl="5" marL="2743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indent="-394335" lvl="6" marL="3200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indent="-394334" lvl="7" marL="3657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indent="-394334" lvl="8" marL="4114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/>
        </p:txBody>
      </p:sp>
      <p:sp>
        <p:nvSpPr>
          <p:cNvPr id="39" name="Google Shape;39;p6"/>
          <p:cNvSpPr/>
          <p:nvPr/>
        </p:nvSpPr>
        <p:spPr>
          <a:xfrm rot="10800000">
            <a:off x="16404" y="1272410"/>
            <a:ext cx="12971992" cy="42438"/>
          </a:xfrm>
          <a:prstGeom prst="rect">
            <a:avLst/>
          </a:prstGeom>
          <a:solidFill>
            <a:srgbClr val="7BC142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" name="Google Shape;40;p6"/>
          <p:cNvSpPr txBox="1"/>
          <p:nvPr>
            <p:ph idx="2" type="body"/>
          </p:nvPr>
        </p:nvSpPr>
        <p:spPr>
          <a:xfrm>
            <a:off x="2171700" y="9313440"/>
            <a:ext cx="8648700" cy="44016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lt1"/>
              </a:buClr>
              <a:buSzPts val="2320"/>
              <a:buFont typeface="Arial"/>
              <a:buNone/>
              <a:defRPr b="1" i="1"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lt1"/>
              </a:buClr>
              <a:buSzPts val="2320"/>
              <a:buFont typeface="Arial"/>
              <a:buNone/>
              <a:defRPr i="1" sz="16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lt1"/>
              </a:buClr>
              <a:buSzPts val="2320"/>
              <a:buFont typeface="Arial"/>
              <a:buNone/>
              <a:defRPr i="1" sz="16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lt1"/>
              </a:buClr>
              <a:buSzPts val="2320"/>
              <a:buFont typeface="Arial"/>
              <a:buNone/>
              <a:defRPr i="1" sz="16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lt1"/>
              </a:buClr>
              <a:buSzPts val="2320"/>
              <a:buFont typeface="Arial"/>
              <a:buNone/>
              <a:defRPr i="1" sz="1600">
                <a:solidFill>
                  <a:schemeClr val="lt1"/>
                </a:solidFill>
              </a:defRPr>
            </a:lvl5pPr>
            <a:lvl6pPr indent="-394335" lvl="5" marL="2743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indent="-394335" lvl="6" marL="3200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indent="-394334" lvl="7" marL="3657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indent="-394334" lvl="8" marL="4114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3" type="body"/>
          </p:nvPr>
        </p:nvSpPr>
        <p:spPr>
          <a:xfrm>
            <a:off x="736600" y="1536700"/>
            <a:ext cx="11544300" cy="742473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94335" lvl="0" marL="457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1pPr>
            <a:lvl2pPr indent="-394335" lvl="1" marL="914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2pPr>
            <a:lvl3pPr indent="-394335" lvl="2" marL="1371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3pPr>
            <a:lvl4pPr indent="-394335" lvl="3" marL="1828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4pPr>
            <a:lvl5pPr indent="-394335" lvl="4" marL="22860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5pPr>
            <a:lvl6pPr indent="-394335" lvl="5" marL="2743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indent="-394335" lvl="6" marL="3200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indent="-394334" lvl="7" marL="3657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indent="-394334" lvl="8" marL="4114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  <a:defRPr b="0" i="0" sz="8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  <a:defRPr b="0" i="0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  <a:defRPr b="0" i="0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  <a:defRPr b="0" i="0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  <a:defRPr b="0" i="0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  <a:defRPr b="0" i="0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  <a:defRPr b="0" i="0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  <a:defRPr b="0" i="0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  <a:defRPr b="0" i="0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523240" lvl="0" marL="45720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523240" lvl="1" marL="91440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523239" lvl="2" marL="137160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523239" lvl="3" marL="182880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523239" lvl="4" marL="228600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523239" lvl="5" marL="274320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Helvetica Neue"/>
              <a:buChar char="•"/>
              <a:defRPr b="0" i="0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23239" lvl="6" marL="320040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Helvetica Neue"/>
              <a:buChar char="•"/>
              <a:defRPr b="0" i="0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23239" lvl="7" marL="365760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Helvetica Neue"/>
              <a:buChar char="•"/>
              <a:defRPr b="0" i="0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23240" lvl="8" marL="411480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Helvetica Neue"/>
              <a:buChar char="•"/>
              <a:defRPr b="0" i="0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" name="Google Shape;9;p1"/>
          <p:cNvSpPr/>
          <p:nvPr/>
        </p:nvSpPr>
        <p:spPr>
          <a:xfrm rot="10800000">
            <a:off x="-16074" y="9292431"/>
            <a:ext cx="13036948" cy="492196"/>
          </a:xfrm>
          <a:prstGeom prst="rect">
            <a:avLst/>
          </a:prstGeom>
          <a:solidFill>
            <a:srgbClr val="004A9E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isolde_all_white.pdf" id="10" name="Google Shape;10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232368" y="9382358"/>
            <a:ext cx="1567605" cy="31224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/>
          <p:nvPr/>
        </p:nvSpPr>
        <p:spPr>
          <a:xfrm>
            <a:off x="11557000" y="9385300"/>
            <a:ext cx="1447800" cy="323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fld id="{00000000-1234-1234-1234-123412341234}" type="slidenum">
              <a:rPr b="1" i="1" lang="en-US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b="1" i="1" lang="en-US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b="1" i="1" lang="en-US" sz="1600">
                <a:solidFill>
                  <a:srgbClr val="FFFFFF"/>
                </a:solidFill>
              </a:rPr>
              <a:t>8</a:t>
            </a:r>
            <a:endParaRPr b="1" i="1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jpg"/><Relationship Id="rId4" Type="http://schemas.openxmlformats.org/officeDocument/2006/relationships/image" Target="../media/image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16.png"/><Relationship Id="rId5" Type="http://schemas.openxmlformats.org/officeDocument/2006/relationships/image" Target="../media/image1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7.png"/><Relationship Id="rId5" Type="http://schemas.openxmlformats.org/officeDocument/2006/relationships/image" Target="../media/image17.png"/><Relationship Id="rId6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1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5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008" l="0" r="0" t="1008"/>
          <a:stretch/>
        </p:blipFill>
        <p:spPr>
          <a:xfrm>
            <a:off x="5207781" y="482067"/>
            <a:ext cx="2608200" cy="26082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8"/>
          <p:cNvSpPr txBox="1"/>
          <p:nvPr>
            <p:ph type="title"/>
          </p:nvPr>
        </p:nvSpPr>
        <p:spPr>
          <a:xfrm>
            <a:off x="755567" y="2730500"/>
            <a:ext cx="11512633" cy="359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C142"/>
              </a:buClr>
              <a:buSzPts val="5400"/>
              <a:buFont typeface="Arial"/>
              <a:buNone/>
            </a:pPr>
            <a:r>
              <a:rPr lang="en-US" sz="5400"/>
              <a:t>B-field measurement</a:t>
            </a:r>
            <a:endParaRPr sz="5400"/>
          </a:p>
        </p:txBody>
      </p:sp>
      <p:sp>
        <p:nvSpPr>
          <p:cNvPr id="49" name="Google Shape;49;p8"/>
          <p:cNvSpPr txBox="1"/>
          <p:nvPr>
            <p:ph idx="1" type="body"/>
          </p:nvPr>
        </p:nvSpPr>
        <p:spPr>
          <a:xfrm>
            <a:off x="0" y="6237581"/>
            <a:ext cx="13004800" cy="303703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80"/>
              <a:buFont typeface="Arial"/>
              <a:buNone/>
            </a:pPr>
            <a:r>
              <a:rPr lang="en-US" sz="2400"/>
              <a:t>Dinko Atanasov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80"/>
              <a:buFont typeface="Arial"/>
              <a:buNone/>
            </a:pPr>
            <a:r>
              <a:rPr lang="en-US" sz="2400"/>
              <a:t>dinko.atanasov@cern.ch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80"/>
              <a:buFont typeface="Arial"/>
              <a:buNone/>
            </a:pPr>
            <a:r>
              <a:rPr lang="en-US" sz="2400"/>
              <a:t>CERN, Experimental Physics department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80"/>
              <a:buFont typeface="Arial"/>
              <a:buNone/>
            </a:pPr>
            <a:r>
              <a:t/>
            </a:r>
            <a:endParaRPr sz="24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80"/>
              <a:buFont typeface="Arial"/>
              <a:buNone/>
            </a:pPr>
            <a:r>
              <a:rPr lang="en-US" sz="2400"/>
              <a:t>on behalf of 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80"/>
              <a:buFont typeface="Arial"/>
              <a:buNone/>
            </a:pPr>
            <a:r>
              <a:rPr lang="en-US" sz="2400"/>
              <a:t>the WISArD collaboration</a:t>
            </a:r>
            <a:endParaRPr/>
          </a:p>
        </p:txBody>
      </p:sp>
      <p:sp>
        <p:nvSpPr>
          <p:cNvPr id="50" name="Google Shape;50;p8"/>
          <p:cNvSpPr txBox="1"/>
          <p:nvPr>
            <p:ph idx="3" type="body"/>
          </p:nvPr>
        </p:nvSpPr>
        <p:spPr>
          <a:xfrm>
            <a:off x="2615184" y="9365262"/>
            <a:ext cx="3887215" cy="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75"/>
              <a:buFont typeface="Arial"/>
              <a:buNone/>
            </a:pPr>
            <a:r>
              <a:rPr lang="en-US"/>
              <a:t>WISArD Collaboratin Meeting!</a:t>
            </a:r>
            <a:endParaRPr/>
          </a:p>
        </p:txBody>
      </p:sp>
      <p:sp>
        <p:nvSpPr>
          <p:cNvPr id="51" name="Google Shape;51;p8"/>
          <p:cNvSpPr txBox="1"/>
          <p:nvPr>
            <p:ph idx="4" type="body"/>
          </p:nvPr>
        </p:nvSpPr>
        <p:spPr>
          <a:xfrm>
            <a:off x="7956449" y="9361631"/>
            <a:ext cx="1992223" cy="39196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75"/>
              <a:buFont typeface="Arial"/>
              <a:buNone/>
            </a:pPr>
            <a:r>
              <a:rPr lang="en-US"/>
              <a:t>26 February 2021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/>
          <p:nvPr>
            <p:ph idx="1" type="body"/>
          </p:nvPr>
        </p:nvSpPr>
        <p:spPr>
          <a:xfrm>
            <a:off x="0" y="121272"/>
            <a:ext cx="13004700" cy="10263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WISArD magnet system</a:t>
            </a:r>
            <a:endParaRPr/>
          </a:p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2171700" y="9313440"/>
            <a:ext cx="8648700" cy="4401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ctr">
              <a:spcBef>
                <a:spcPts val="4200"/>
              </a:spcBef>
              <a:spcAft>
                <a:spcPts val="0"/>
              </a:spcAft>
              <a:buNone/>
            </a:pPr>
            <a:r>
              <a:rPr lang="en-US"/>
              <a:t>Marcus Beck - https://fys.kuleuven.be/iks/wi/WITCH/witch-presentations#pascos99</a:t>
            </a:r>
            <a:endParaRPr/>
          </a:p>
        </p:txBody>
      </p:sp>
      <p:pic>
        <p:nvPicPr>
          <p:cNvPr id="58" name="Google Shape;58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3250" y="1299972"/>
            <a:ext cx="5713475" cy="7861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2125" y="1299972"/>
            <a:ext cx="5611186" cy="7861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0" y="121272"/>
            <a:ext cx="13004700" cy="10263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Oxford measurements</a:t>
            </a:r>
            <a:endParaRPr/>
          </a:p>
        </p:txBody>
      </p:sp>
      <p:sp>
        <p:nvSpPr>
          <p:cNvPr id="65" name="Google Shape;65;p10"/>
          <p:cNvSpPr txBox="1"/>
          <p:nvPr>
            <p:ph idx="2" type="body"/>
          </p:nvPr>
        </p:nvSpPr>
        <p:spPr>
          <a:xfrm>
            <a:off x="2171700" y="9313440"/>
            <a:ext cx="8648700" cy="4401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ctr">
              <a:spcBef>
                <a:spcPts val="4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6" name="Google Shape;66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6880036" y="3404462"/>
            <a:ext cx="7678376" cy="3652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" name="Google Shape;67;p10"/>
          <p:cNvGrpSpPr/>
          <p:nvPr/>
        </p:nvGrpSpPr>
        <p:grpSpPr>
          <a:xfrm>
            <a:off x="396875" y="1493825"/>
            <a:ext cx="8648700" cy="7778625"/>
            <a:chOff x="244475" y="1493825"/>
            <a:chExt cx="8648700" cy="7778625"/>
          </a:xfrm>
        </p:grpSpPr>
        <p:pic>
          <p:nvPicPr>
            <p:cNvPr id="68" name="Google Shape;68;p10"/>
            <p:cNvPicPr preferRelativeResize="0"/>
            <p:nvPr/>
          </p:nvPicPr>
          <p:blipFill rotWithShape="1">
            <a:blip r:embed="rId4">
              <a:alphaModFix/>
            </a:blip>
            <a:srcRect b="15038" l="0" r="0" t="0"/>
            <a:stretch/>
          </p:blipFill>
          <p:spPr>
            <a:xfrm>
              <a:off x="960230" y="5249287"/>
              <a:ext cx="7217191" cy="3581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" name="Google Shape;69;p10"/>
            <p:cNvPicPr preferRelativeResize="0"/>
            <p:nvPr/>
          </p:nvPicPr>
          <p:blipFill rotWithShape="1">
            <a:blip r:embed="rId5">
              <a:alphaModFix/>
            </a:blip>
            <a:srcRect b="15647" l="0" r="0" t="0"/>
            <a:stretch/>
          </p:blipFill>
          <p:spPr>
            <a:xfrm>
              <a:off x="964573" y="1493825"/>
              <a:ext cx="7208502" cy="35819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" name="Google Shape;70;p10"/>
            <p:cNvSpPr txBox="1"/>
            <p:nvPr/>
          </p:nvSpPr>
          <p:spPr>
            <a:xfrm>
              <a:off x="2171690" y="3418650"/>
              <a:ext cx="1702500" cy="5541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/>
                <a:t>Hall probe </a:t>
              </a:r>
              <a:endParaRPr sz="2400"/>
            </a:p>
          </p:txBody>
        </p:sp>
        <p:sp>
          <p:nvSpPr>
            <p:cNvPr id="71" name="Google Shape;71;p10"/>
            <p:cNvSpPr txBox="1"/>
            <p:nvPr/>
          </p:nvSpPr>
          <p:spPr>
            <a:xfrm>
              <a:off x="4670575" y="7624450"/>
              <a:ext cx="2605200" cy="5541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</a:rPr>
                <a:t>NMR probe map* </a:t>
              </a:r>
              <a:endParaRPr sz="2400"/>
            </a:p>
          </p:txBody>
        </p:sp>
        <p:sp>
          <p:nvSpPr>
            <p:cNvPr id="72" name="Google Shape;72;p10"/>
            <p:cNvSpPr txBox="1"/>
            <p:nvPr/>
          </p:nvSpPr>
          <p:spPr>
            <a:xfrm rot="-5400000">
              <a:off x="-734875" y="3250938"/>
              <a:ext cx="2605200" cy="646500"/>
            </a:xfrm>
            <a:prstGeom prst="rect">
              <a:avLst/>
            </a:prstGeom>
            <a:solidFill>
              <a:schemeClr val="lt1"/>
            </a:solidFill>
            <a:ln cap="flat" cmpd="sng" w="2857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000">
                  <a:solidFill>
                    <a:srgbClr val="CC0000"/>
                  </a:solidFill>
                </a:rPr>
                <a:t>9T set point</a:t>
              </a:r>
              <a:endParaRPr b="1" sz="3000">
                <a:solidFill>
                  <a:srgbClr val="CC0000"/>
                </a:solidFill>
              </a:endParaRPr>
            </a:p>
          </p:txBody>
        </p:sp>
        <p:sp>
          <p:nvSpPr>
            <p:cNvPr id="73" name="Google Shape;73;p10"/>
            <p:cNvSpPr txBox="1"/>
            <p:nvPr/>
          </p:nvSpPr>
          <p:spPr>
            <a:xfrm rot="-5400000">
              <a:off x="-987025" y="6551275"/>
              <a:ext cx="3109500" cy="646500"/>
            </a:xfrm>
            <a:prstGeom prst="rect">
              <a:avLst/>
            </a:prstGeom>
            <a:solidFill>
              <a:schemeClr val="lt1"/>
            </a:solidFill>
            <a:ln cap="flat" cmpd="sng" w="2857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000">
                  <a:solidFill>
                    <a:srgbClr val="CC0000"/>
                  </a:solidFill>
                </a:rPr>
                <a:t>Date : 14/09/01</a:t>
              </a:r>
              <a:endParaRPr b="1" sz="3000">
                <a:solidFill>
                  <a:srgbClr val="CC0000"/>
                </a:solidFill>
              </a:endParaRPr>
            </a:p>
          </p:txBody>
        </p:sp>
        <p:sp>
          <p:nvSpPr>
            <p:cNvPr id="74" name="Google Shape;74;p10"/>
            <p:cNvSpPr txBox="1"/>
            <p:nvPr/>
          </p:nvSpPr>
          <p:spPr>
            <a:xfrm>
              <a:off x="244475" y="8872250"/>
              <a:ext cx="86487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/>
                <a:t>*</a:t>
              </a:r>
              <a:r>
                <a:rPr lang="en-US"/>
                <a:t>the stray field profile in a region (40 mm long x 10 mm diameter positioned 100 mm from the mid plane).</a:t>
              </a: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1"/>
          <p:cNvSpPr txBox="1"/>
          <p:nvPr>
            <p:ph idx="1" type="body"/>
          </p:nvPr>
        </p:nvSpPr>
        <p:spPr>
          <a:xfrm>
            <a:off x="0" y="121272"/>
            <a:ext cx="13004700" cy="10263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Anticryostat</a:t>
            </a:r>
            <a:endParaRPr/>
          </a:p>
        </p:txBody>
      </p:sp>
      <p:sp>
        <p:nvSpPr>
          <p:cNvPr id="80" name="Google Shape;80;p11"/>
          <p:cNvSpPr txBox="1"/>
          <p:nvPr>
            <p:ph idx="2" type="body"/>
          </p:nvPr>
        </p:nvSpPr>
        <p:spPr>
          <a:xfrm>
            <a:off x="2171700" y="9313440"/>
            <a:ext cx="8648700" cy="4401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ctr">
              <a:spcBef>
                <a:spcPts val="4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1" name="Google Shape;81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2543" y="6247925"/>
            <a:ext cx="3852265" cy="288825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1"/>
          <p:cNvSpPr txBox="1"/>
          <p:nvPr/>
        </p:nvSpPr>
        <p:spPr>
          <a:xfrm>
            <a:off x="647775" y="1758250"/>
            <a:ext cx="10438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1"/>
          <p:cNvSpPr txBox="1"/>
          <p:nvPr/>
        </p:nvSpPr>
        <p:spPr>
          <a:xfrm>
            <a:off x="407125" y="1604350"/>
            <a:ext cx="7108200" cy="41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Removed DN250CF T-piece with SPTURBO02 and SPUHV02</a:t>
            </a:r>
            <a:br>
              <a:rPr lang="en-US" sz="2000"/>
            </a:b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Removed feedthrough FC4 (for access to the gas tube)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Install 250CF to 160ISO-K adapter flange</a:t>
            </a:r>
            <a:br>
              <a:rPr lang="en-US" sz="2000"/>
            </a:b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Installed </a:t>
            </a:r>
            <a:r>
              <a:rPr i="1" lang="en-US" sz="2000"/>
              <a:t>anticryostat</a:t>
            </a:r>
            <a:r>
              <a:rPr lang="en-US" sz="2000"/>
              <a:t> with a special viton gasket</a:t>
            </a:r>
            <a:br>
              <a:rPr lang="en-US" sz="2000"/>
            </a:b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Added scroll pump and angle valve on side inlet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Flange with gas feed through at position of FC4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pic>
        <p:nvPicPr>
          <p:cNvPr id="84" name="Google Shape;84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801" y="5914875"/>
            <a:ext cx="3432199" cy="257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72125" y="1445663"/>
            <a:ext cx="2616199" cy="756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083117" y="1445675"/>
            <a:ext cx="1433715" cy="7569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2"/>
          <p:cNvSpPr txBox="1"/>
          <p:nvPr>
            <p:ph idx="1" type="body"/>
          </p:nvPr>
        </p:nvSpPr>
        <p:spPr>
          <a:xfrm>
            <a:off x="0" y="121272"/>
            <a:ext cx="13004700" cy="10263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Transducer</a:t>
            </a:r>
            <a:endParaRPr/>
          </a:p>
        </p:txBody>
      </p:sp>
      <p:sp>
        <p:nvSpPr>
          <p:cNvPr id="92" name="Google Shape;92;p12"/>
          <p:cNvSpPr txBox="1"/>
          <p:nvPr>
            <p:ph idx="2" type="body"/>
          </p:nvPr>
        </p:nvSpPr>
        <p:spPr>
          <a:xfrm>
            <a:off x="2171700" y="9313440"/>
            <a:ext cx="8648700" cy="4401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ctr">
              <a:spcBef>
                <a:spcPts val="4200"/>
              </a:spcBef>
              <a:spcAft>
                <a:spcPts val="0"/>
              </a:spcAft>
              <a:buNone/>
            </a:pPr>
            <a:r>
              <a:rPr lang="en-US"/>
              <a:t>C. Petrone et al. </a:t>
            </a:r>
            <a:r>
              <a:rPr lang="en-US"/>
              <a:t>IEEE TRANSACTIONS ON APPLIED SUPERCONDUCTIVITY (TAS), 2019</a:t>
            </a:r>
            <a:endParaRPr/>
          </a:p>
        </p:txBody>
      </p:sp>
      <p:pic>
        <p:nvPicPr>
          <p:cNvPr id="93" name="Google Shape;93;p12"/>
          <p:cNvPicPr preferRelativeResize="0"/>
          <p:nvPr/>
        </p:nvPicPr>
        <p:blipFill rotWithShape="1">
          <a:blip r:embed="rId3">
            <a:alphaModFix/>
          </a:blip>
          <a:srcRect b="12518" l="9511" r="17437" t="0"/>
          <a:stretch/>
        </p:blipFill>
        <p:spPr>
          <a:xfrm>
            <a:off x="7688459" y="1449963"/>
            <a:ext cx="3926730" cy="3525298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2"/>
          <p:cNvSpPr txBox="1"/>
          <p:nvPr/>
        </p:nvSpPr>
        <p:spPr>
          <a:xfrm>
            <a:off x="430025" y="1782900"/>
            <a:ext cx="6440700" cy="70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 sz="2800"/>
              <a:t>Determine the magnetic flux (V/s) with coil moved through the magnetic field (constant speed)</a:t>
            </a:r>
            <a:br>
              <a:rPr lang="en-US" sz="2800"/>
            </a:br>
            <a:endParaRPr sz="2800"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 sz="2800"/>
              <a:t>Multiple induction coils forming concentric discs with increasing radius.</a:t>
            </a:r>
            <a:br>
              <a:rPr lang="en-US" sz="2800"/>
            </a:br>
            <a:endParaRPr sz="2800"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 sz="2800"/>
              <a:t>Disks split into quadrants (segments).</a:t>
            </a:r>
            <a:endParaRPr sz="2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800"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 sz="2800"/>
              <a:t>The largest disk has a radius close to 42mm (diameter of 84mm).</a:t>
            </a:r>
            <a:endParaRPr sz="2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 sz="2800"/>
              <a:t>Signal of one coil is integrated between two adjacent trigger points</a:t>
            </a:r>
            <a:endParaRPr sz="2800"/>
          </a:p>
        </p:txBody>
      </p:sp>
      <p:pic>
        <p:nvPicPr>
          <p:cNvPr id="95" name="Google Shape;95;p12"/>
          <p:cNvPicPr preferRelativeResize="0"/>
          <p:nvPr/>
        </p:nvPicPr>
        <p:blipFill rotWithShape="1">
          <a:blip r:embed="rId4">
            <a:alphaModFix/>
          </a:blip>
          <a:srcRect b="33195" l="18268" r="23811" t="23252"/>
          <a:stretch/>
        </p:blipFill>
        <p:spPr>
          <a:xfrm>
            <a:off x="7688451" y="5175942"/>
            <a:ext cx="3926747" cy="39368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3"/>
          <p:cNvSpPr txBox="1"/>
          <p:nvPr>
            <p:ph idx="1" type="body"/>
          </p:nvPr>
        </p:nvSpPr>
        <p:spPr>
          <a:xfrm>
            <a:off x="0" y="121272"/>
            <a:ext cx="13004700" cy="10263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Transducer installation</a:t>
            </a:r>
            <a:endParaRPr/>
          </a:p>
        </p:txBody>
      </p:sp>
      <p:sp>
        <p:nvSpPr>
          <p:cNvPr id="101" name="Google Shape;101;p13"/>
          <p:cNvSpPr txBox="1"/>
          <p:nvPr>
            <p:ph idx="2" type="body"/>
          </p:nvPr>
        </p:nvSpPr>
        <p:spPr>
          <a:xfrm>
            <a:off x="2171700" y="9313440"/>
            <a:ext cx="8648700" cy="4401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ctr">
              <a:spcBef>
                <a:spcPts val="4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2" name="Google Shape;102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53650" y="1842750"/>
            <a:ext cx="3973375" cy="736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11825" y="4876800"/>
            <a:ext cx="3242700" cy="432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3"/>
          <p:cNvPicPr preferRelativeResize="0"/>
          <p:nvPr/>
        </p:nvPicPr>
        <p:blipFill rotWithShape="1">
          <a:blip r:embed="rId5">
            <a:alphaModFix/>
          </a:blip>
          <a:srcRect b="21483" l="14588" r="0" t="21087"/>
          <a:stretch/>
        </p:blipFill>
        <p:spPr>
          <a:xfrm>
            <a:off x="1017927" y="2035200"/>
            <a:ext cx="4830497" cy="2435227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3"/>
          <p:cNvSpPr txBox="1"/>
          <p:nvPr/>
        </p:nvSpPr>
        <p:spPr>
          <a:xfrm>
            <a:off x="777275" y="1452375"/>
            <a:ext cx="5311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>
                <a:solidFill>
                  <a:schemeClr val="dk1"/>
                </a:solidFill>
              </a:rPr>
              <a:t>Longitudinal position encoder </a:t>
            </a:r>
            <a:endParaRPr/>
          </a:p>
        </p:txBody>
      </p:sp>
      <p:sp>
        <p:nvSpPr>
          <p:cNvPr id="106" name="Google Shape;106;p13"/>
          <p:cNvSpPr txBox="1"/>
          <p:nvPr/>
        </p:nvSpPr>
        <p:spPr>
          <a:xfrm>
            <a:off x="777275" y="4553550"/>
            <a:ext cx="5311800" cy="646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</a:rPr>
              <a:t>Measurement system</a:t>
            </a:r>
            <a:endParaRPr/>
          </a:p>
        </p:txBody>
      </p:sp>
      <p:sp>
        <p:nvSpPr>
          <p:cNvPr id="107" name="Google Shape;107;p13"/>
          <p:cNvSpPr txBox="1"/>
          <p:nvPr/>
        </p:nvSpPr>
        <p:spPr>
          <a:xfrm>
            <a:off x="6984438" y="1633650"/>
            <a:ext cx="5311800" cy="646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</a:rPr>
              <a:t>Movement system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4"/>
          <p:cNvSpPr txBox="1"/>
          <p:nvPr>
            <p:ph idx="1" type="body"/>
          </p:nvPr>
        </p:nvSpPr>
        <p:spPr>
          <a:xfrm>
            <a:off x="0" y="121272"/>
            <a:ext cx="13004700" cy="10263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Measurements</a:t>
            </a:r>
            <a:endParaRPr/>
          </a:p>
        </p:txBody>
      </p:sp>
      <p:sp>
        <p:nvSpPr>
          <p:cNvPr id="113" name="Google Shape;113;p14"/>
          <p:cNvSpPr txBox="1"/>
          <p:nvPr>
            <p:ph idx="2" type="body"/>
          </p:nvPr>
        </p:nvSpPr>
        <p:spPr>
          <a:xfrm>
            <a:off x="2171700" y="9313440"/>
            <a:ext cx="8648700" cy="4401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ctr">
              <a:spcBef>
                <a:spcPts val="4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14"/>
          <p:cNvSpPr txBox="1"/>
          <p:nvPr>
            <p:ph idx="3" type="body"/>
          </p:nvPr>
        </p:nvSpPr>
        <p:spPr>
          <a:xfrm>
            <a:off x="736600" y="1536700"/>
            <a:ext cx="11544300" cy="74247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spcBef>
                <a:spcPts val="4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Checked </a:t>
            </a:r>
            <a:r>
              <a:rPr lang="en-US"/>
              <a:t>several scenarios for consistency in the reached field.</a:t>
            </a:r>
            <a:endParaRPr/>
          </a:p>
          <a:p>
            <a:pPr indent="-394335" lvl="0" marL="457200" rtl="0" algn="l">
              <a:spcBef>
                <a:spcPts val="4200"/>
              </a:spcBef>
              <a:spcAft>
                <a:spcPts val="0"/>
              </a:spcAft>
              <a:buSzPts val="2610"/>
              <a:buChar char="•"/>
            </a:pPr>
            <a:r>
              <a:rPr lang="en-US"/>
              <a:t>from 0T go to 6T </a:t>
            </a:r>
            <a:endParaRPr/>
          </a:p>
          <a:p>
            <a:pPr indent="-394335" lvl="0" marL="457200" rtl="0" algn="l">
              <a:spcBef>
                <a:spcPts val="0"/>
              </a:spcBef>
              <a:spcAft>
                <a:spcPts val="0"/>
              </a:spcAft>
              <a:buSzPts val="2610"/>
              <a:buChar char="•"/>
            </a:pPr>
            <a:r>
              <a:rPr lang="en-US"/>
              <a:t>from 4T go to 6T</a:t>
            </a:r>
            <a:endParaRPr/>
          </a:p>
          <a:p>
            <a:pPr indent="-394335" lvl="0" marL="457200" rtl="0" algn="l">
              <a:spcBef>
                <a:spcPts val="0"/>
              </a:spcBef>
              <a:spcAft>
                <a:spcPts val="0"/>
              </a:spcAft>
              <a:buSzPts val="2610"/>
              <a:buChar char="•"/>
            </a:pPr>
            <a:r>
              <a:rPr lang="en-US"/>
              <a:t>from 9T go to 6T</a:t>
            </a:r>
            <a:endParaRPr/>
          </a:p>
          <a:p>
            <a:pPr indent="0" lvl="0" marL="0" rtl="0" algn="l">
              <a:spcBef>
                <a:spcPts val="4200"/>
              </a:spcBef>
              <a:spcAft>
                <a:spcPts val="0"/>
              </a:spcAft>
              <a:buNone/>
            </a:pPr>
            <a:r>
              <a:rPr lang="en-US"/>
              <a:t>Measured fields(current): </a:t>
            </a:r>
            <a:br>
              <a:rPr lang="en-US"/>
            </a:br>
            <a:r>
              <a:rPr b="1" lang="en-US"/>
              <a:t>0T</a:t>
            </a:r>
            <a:r>
              <a:rPr lang="en-US"/>
              <a:t>(0A), </a:t>
            </a:r>
            <a:r>
              <a:rPr b="1" lang="en-US"/>
              <a:t>1T</a:t>
            </a:r>
            <a:r>
              <a:rPr lang="en-US"/>
              <a:t>(11.5344A), </a:t>
            </a:r>
            <a:br>
              <a:rPr lang="en-US"/>
            </a:br>
            <a:r>
              <a:rPr b="1" lang="en-US"/>
              <a:t>1.5T</a:t>
            </a:r>
            <a:r>
              <a:rPr lang="en-US"/>
              <a:t>(17.3016A), </a:t>
            </a:r>
            <a:r>
              <a:rPr b="1" lang="en-US"/>
              <a:t>2T</a:t>
            </a:r>
            <a:r>
              <a:rPr lang="en-US"/>
              <a:t>(23.0687A), </a:t>
            </a:r>
            <a:br>
              <a:rPr lang="en-US"/>
            </a:br>
            <a:r>
              <a:rPr b="1" lang="en-US"/>
              <a:t>2.5T</a:t>
            </a:r>
            <a:r>
              <a:rPr lang="en-US"/>
              <a:t>(28.8359A), </a:t>
            </a:r>
            <a:r>
              <a:rPr b="1" lang="en-US"/>
              <a:t>4T</a:t>
            </a:r>
            <a:r>
              <a:rPr lang="en-US"/>
              <a:t>(46.1375A), </a:t>
            </a:r>
            <a:br>
              <a:rPr lang="en-US"/>
            </a:br>
            <a:r>
              <a:rPr b="1" lang="en-US"/>
              <a:t>6T</a:t>
            </a:r>
            <a:r>
              <a:rPr lang="en-US"/>
              <a:t>(69.2062A), </a:t>
            </a:r>
            <a:r>
              <a:rPr b="1" lang="en-US"/>
              <a:t>7.5T</a:t>
            </a:r>
            <a:r>
              <a:rPr lang="en-US"/>
              <a:t>(86.5077A), </a:t>
            </a:r>
            <a:br>
              <a:rPr lang="en-US"/>
            </a:br>
            <a:r>
              <a:rPr b="1" lang="en-US"/>
              <a:t>9T</a:t>
            </a:r>
            <a:r>
              <a:rPr lang="en-US"/>
              <a:t>(103.8093A)</a:t>
            </a:r>
            <a:endParaRPr/>
          </a:p>
        </p:txBody>
      </p:sp>
      <p:sp>
        <p:nvSpPr>
          <p:cNvPr id="115" name="Google Shape;115;p14"/>
          <p:cNvSpPr txBox="1"/>
          <p:nvPr/>
        </p:nvSpPr>
        <p:spPr>
          <a:xfrm>
            <a:off x="7465900" y="4876800"/>
            <a:ext cx="4815000" cy="15699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Each measurement is composed by 3 complete travels of the transducer.</a:t>
            </a:r>
            <a:endParaRPr sz="3000"/>
          </a:p>
        </p:txBody>
      </p:sp>
      <p:sp>
        <p:nvSpPr>
          <p:cNvPr id="116" name="Google Shape;116;p14"/>
          <p:cNvSpPr/>
          <p:nvPr/>
        </p:nvSpPr>
        <p:spPr>
          <a:xfrm>
            <a:off x="1435900" y="7512850"/>
            <a:ext cx="1914525" cy="440095"/>
          </a:xfrm>
          <a:custGeom>
            <a:rect b="b" l="l" r="r" t="t"/>
            <a:pathLst>
              <a:path extrusionOk="0" h="8001" w="76581">
                <a:moveTo>
                  <a:pt x="0" y="0"/>
                </a:moveTo>
                <a:lnTo>
                  <a:pt x="0" y="4762"/>
                </a:lnTo>
                <a:lnTo>
                  <a:pt x="31242" y="4762"/>
                </a:lnTo>
                <a:lnTo>
                  <a:pt x="33337" y="8001"/>
                </a:lnTo>
                <a:lnTo>
                  <a:pt x="35814" y="4953"/>
                </a:lnTo>
                <a:lnTo>
                  <a:pt x="76581" y="4953"/>
                </a:lnTo>
                <a:lnTo>
                  <a:pt x="76581" y="762"/>
                </a:lnTo>
              </a:path>
            </a:pathLst>
          </a:cu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7" name="Google Shape;117;p14"/>
          <p:cNvSpPr txBox="1"/>
          <p:nvPr/>
        </p:nvSpPr>
        <p:spPr>
          <a:xfrm>
            <a:off x="869850" y="8263750"/>
            <a:ext cx="4386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FF"/>
                </a:solidFill>
              </a:rPr>
              <a:t>Set point adjusted by OI software. </a:t>
            </a:r>
            <a:endParaRPr sz="18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FF"/>
                </a:solidFill>
              </a:rPr>
              <a:t>Higher precision on the set current!</a:t>
            </a:r>
            <a:endParaRPr sz="180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5"/>
          <p:cNvSpPr txBox="1"/>
          <p:nvPr>
            <p:ph idx="1" type="body"/>
          </p:nvPr>
        </p:nvSpPr>
        <p:spPr>
          <a:xfrm>
            <a:off x="0" y="121272"/>
            <a:ext cx="13004700" cy="10263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/>
              <a:t>B</a:t>
            </a:r>
            <a:r>
              <a:rPr baseline="-25000" lang="en-US"/>
              <a:t>z</a:t>
            </a:r>
            <a:r>
              <a:rPr lang="en-US"/>
              <a:t> preliminary results at 6T</a:t>
            </a:r>
            <a:endParaRPr/>
          </a:p>
        </p:txBody>
      </p:sp>
      <p:sp>
        <p:nvSpPr>
          <p:cNvPr id="123" name="Google Shape;123;p15"/>
          <p:cNvSpPr txBox="1"/>
          <p:nvPr>
            <p:ph idx="2" type="body"/>
          </p:nvPr>
        </p:nvSpPr>
        <p:spPr>
          <a:xfrm>
            <a:off x="2171700" y="9313440"/>
            <a:ext cx="8648700" cy="4401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ctr">
              <a:spcBef>
                <a:spcPts val="4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4" name="Google Shape;124;p15"/>
          <p:cNvPicPr preferRelativeResize="0"/>
          <p:nvPr/>
        </p:nvPicPr>
        <p:blipFill rotWithShape="1">
          <a:blip r:embed="rId3">
            <a:alphaModFix/>
          </a:blip>
          <a:srcRect b="0" l="0" r="0" t="8650"/>
          <a:stretch/>
        </p:blipFill>
        <p:spPr>
          <a:xfrm>
            <a:off x="554875" y="1453600"/>
            <a:ext cx="11882351" cy="7775927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5"/>
          <p:cNvSpPr txBox="1"/>
          <p:nvPr/>
        </p:nvSpPr>
        <p:spPr>
          <a:xfrm>
            <a:off x="2171700" y="5515325"/>
            <a:ext cx="53856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Homogeneity</a:t>
            </a:r>
            <a:r>
              <a:rPr lang="en-US" sz="3000"/>
              <a:t> = 2.7e-4 </a:t>
            </a:r>
            <a:br>
              <a:rPr lang="en-US" sz="3000"/>
            </a:br>
            <a:r>
              <a:rPr lang="en-US" sz="3000"/>
              <a:t>with </a:t>
            </a:r>
            <a:r>
              <a:rPr lang="en-US" sz="3000"/>
              <a:t>biggest induction coil probed surface </a:t>
            </a:r>
            <a:br>
              <a:rPr lang="en-US" sz="3000"/>
            </a:br>
            <a:r>
              <a:rPr lang="en-US" sz="3000"/>
              <a:t>~80mm in diameter</a:t>
            </a:r>
            <a:endParaRPr sz="3000"/>
          </a:p>
        </p:txBody>
      </p:sp>
      <p:cxnSp>
        <p:nvCxnSpPr>
          <p:cNvPr id="126" name="Google Shape;126;p15"/>
          <p:cNvCxnSpPr>
            <a:endCxn id="125" idx="0"/>
          </p:cNvCxnSpPr>
          <p:nvPr/>
        </p:nvCxnSpPr>
        <p:spPr>
          <a:xfrm flipH="1">
            <a:off x="4864500" y="3812525"/>
            <a:ext cx="379500" cy="17028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White">
  <a:themeElements>
    <a:clrScheme name="Custom 3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